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0421-30DF-2F47-B6CE-7AAA8CEC88D6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DD94-3614-8D47-B6AC-404C36372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3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EDD94-3614-8D47-B6AC-404C36372C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0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B4A4-3034-2543-9F1B-C2370D760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E703-83B1-F842-857E-282811311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2CD0-D8CB-BD43-A2DF-6698F6F8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3161-EA79-E64F-9B8D-7A9F4EAE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D8CF-7EFC-8249-AA45-BD5307D6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1A29-B95C-8340-940C-EB7DF914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FD98-43A8-4846-BA89-DCAD793A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850C-CF29-904A-940D-20DDB998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402D-4F86-3B40-A3F9-071AE602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BAF5-42D5-CC40-A059-EEA11140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4F775-4B0B-E747-B2B4-61C38D0B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A4BA1-6C26-0E4C-8508-7D4ECAE21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E707-A7B6-7E40-8AFA-58342138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9197-385B-F847-AD9E-0BC059C9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04E4-8E00-304E-AD34-8BC8797B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4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1AF-3B41-1541-9097-C3E2061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8B6F-B28B-3347-8748-4AE6513F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369C-5D84-1447-BC76-184D2BB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8D3B-E0DC-6148-8D3D-90107451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35E8F-0332-0F48-8A94-DF54798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01B7-E88B-724A-B487-C455FB64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290A-038B-1D49-B98E-4EFF1174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4266-530B-D146-BAB7-674562CE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B40B-1819-8D49-8F36-154B91BB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9E23-9B19-8241-9784-D56A817E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9C15-F09D-B740-8D9F-C8E4D73C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C2EB-C142-EB42-B63F-4C3A2531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E2874-E840-3B47-B9F4-E53A5A168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F751-34FF-5E43-A9D0-76364098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AC91-07D1-0941-89B2-CA43DDC5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8811-E231-084E-B4B6-C3BEDA8F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562-0B3A-704A-8C46-3A890983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5127-14B9-E14F-8AEC-ABD20CF8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DE0B9-2C26-D14E-ACC9-556ABC52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585B7-133C-0441-8DC4-9C707B388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F8890-23CD-C149-8B01-1B83DCB97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A3A87-7412-3846-9FE0-FDDF0A9F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D040A-F931-0742-8A6E-CE4B6827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6CBE5-6EBD-5B48-8BC7-ACAA1E38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17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DE34-96A2-C042-95B2-F33EB601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EC363-53CF-0C45-BFE1-EF68A873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9F273-0848-7B44-8D1D-3CF258EC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F-8F82-CC46-919F-F9F46BA4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2532F-8A76-CC45-9518-530A221E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21889-28CE-E846-9B03-CB5216FA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3883D-069C-C942-A745-8C7B1DC8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05D-926E-404D-B47C-1C86AC1A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9B35-818B-9A41-85E9-A657A03A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826F-FE1B-1C4E-9F10-2227E1B9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B1463-1CAD-8742-98F6-EADD9998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DAC9-0FD3-1E4F-9B2A-56D74747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7DD1C-414D-CB47-AA7C-121963D1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7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5238-683C-BB45-A602-49BA7B6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978D4-1048-1D48-9A8A-63DDDB58C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54598-F198-934A-B410-F360CD9A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48C5-0370-E348-9F99-AE8A1B31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00E3-2C6F-5447-95BA-4697698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B773-A6BB-D844-9A4D-6E920032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D966-0E6A-3541-AFBF-E2E5D213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217B-DA4E-744E-B62F-01DAE3E0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C481-73BA-EE45-82A5-976CE5854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A469-88C0-4344-9379-84CEA31FAE19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D9BD9-D2E5-4747-9E2D-78AFCA10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93C2-BE69-A141-A18D-606B195FA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C56E-601D-E240-A577-286ED102B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2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F80E-4209-954B-99F4-3C3A0B21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1325563"/>
          </a:xfrm>
        </p:spPr>
        <p:txBody>
          <a:bodyPr/>
          <a:lstStyle/>
          <a:p>
            <a:r>
              <a:rPr lang="en-GB" dirty="0"/>
              <a:t>Crystal orientation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F258D7-28A9-BE46-A7DC-0BC8DB430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6500"/>
            <a:ext cx="1268117" cy="1089788"/>
          </a:xfrm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726F0A8E-AACE-EF44-BBEB-D32D86C0A7D5}"/>
              </a:ext>
            </a:extLst>
          </p:cNvPr>
          <p:cNvSpPr/>
          <p:nvPr/>
        </p:nvSpPr>
        <p:spPr>
          <a:xfrm>
            <a:off x="1650669" y="1762718"/>
            <a:ext cx="3431970" cy="1163782"/>
          </a:xfrm>
          <a:prstGeom prst="cube">
            <a:avLst>
              <a:gd name="adj" fmla="val 59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FF6B5C-7034-5E4A-BA3C-2AA558739C31}"/>
              </a:ext>
            </a:extLst>
          </p:cNvPr>
          <p:cNvSpPr txBox="1">
            <a:spLocks/>
          </p:cNvSpPr>
          <p:nvPr/>
        </p:nvSpPr>
        <p:spPr>
          <a:xfrm>
            <a:off x="838200" y="4667003"/>
            <a:ext cx="10515600" cy="1983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Define as a rotation from a known reference coordinate system (sample coordinates) to the crystal coordinates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Passive convention – changing coordinates systems to describe fixed objects</a:t>
            </a:r>
          </a:p>
          <a:p>
            <a:r>
              <a:rPr lang="en-GB" dirty="0"/>
              <a:t>Active convention – rotating an object in a fixed coordinate system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6DFCAF4-3E0D-F44D-B9C7-CE65BCCFD5AC}"/>
              </a:ext>
            </a:extLst>
          </p:cNvPr>
          <p:cNvSpPr/>
          <p:nvPr/>
        </p:nvSpPr>
        <p:spPr>
          <a:xfrm>
            <a:off x="6968836" y="1762718"/>
            <a:ext cx="3431970" cy="1163782"/>
          </a:xfrm>
          <a:prstGeom prst="cube">
            <a:avLst>
              <a:gd name="adj" fmla="val 59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471A0-26FD-BC44-B9DC-41410247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75" y="3086404"/>
            <a:ext cx="1257300" cy="139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2C807-710F-8046-844F-BB6251BE7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448" l="275" r="991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3125" y="1722891"/>
            <a:ext cx="603392" cy="7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4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7E6E-E457-5447-98C1-58C040EE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BC78-F110-464C-83F1-6E2FBCF6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[1]	D. </a:t>
            </a:r>
            <a:r>
              <a:rPr lang="en-GB" sz="1600" dirty="0" err="1"/>
              <a:t>Rowenhorst</a:t>
            </a:r>
            <a:r>
              <a:rPr lang="en-GB" sz="1600" dirty="0"/>
              <a:t> </a:t>
            </a:r>
            <a:r>
              <a:rPr lang="en-GB" sz="1600" i="1" dirty="0"/>
              <a:t>et al.</a:t>
            </a:r>
            <a:r>
              <a:rPr lang="en-GB" sz="1600" dirty="0"/>
              <a:t>, “Consistent representations of and conversions between 3D rotations,” </a:t>
            </a:r>
            <a:r>
              <a:rPr lang="en-GB" sz="1600" i="1" dirty="0"/>
              <a:t>Model. Simul. Mater. Sci. Eng.</a:t>
            </a:r>
            <a:r>
              <a:rPr lang="en-GB" sz="1600" dirty="0"/>
              <a:t>, vol. 23, no. 8, p. 83501, 2015.</a:t>
            </a:r>
          </a:p>
          <a:p>
            <a:pPr marL="0" indent="0">
              <a:buNone/>
            </a:pPr>
            <a:r>
              <a:rPr lang="en-GB" sz="1600" dirty="0"/>
              <a:t>[2]	F. J. Humphreys, P. S. Bate, and P. J. Hurley, “Orientation averaging of electron backscattered diffraction data,” </a:t>
            </a:r>
            <a:r>
              <a:rPr lang="en-GB" sz="1600" i="1" dirty="0"/>
              <a:t>J. </a:t>
            </a:r>
            <a:r>
              <a:rPr lang="en-GB" sz="1600" i="1" dirty="0" err="1"/>
              <a:t>Microsc</a:t>
            </a:r>
            <a:r>
              <a:rPr lang="en-GB" sz="1600" i="1" dirty="0"/>
              <a:t>.</a:t>
            </a:r>
            <a:r>
              <a:rPr lang="en-GB" sz="1600" dirty="0"/>
              <a:t>, vol. 201, no. 1, pp. 50–58, 2001.</a:t>
            </a:r>
          </a:p>
          <a:p>
            <a:pPr marL="0" indent="0">
              <a:buNone/>
            </a:pPr>
            <a:r>
              <a:rPr lang="en-GB" sz="1600" dirty="0"/>
              <a:t>[3]	M. Humbert, N. </a:t>
            </a:r>
            <a:r>
              <a:rPr lang="en-GB" sz="1600" dirty="0" err="1"/>
              <a:t>Gey</a:t>
            </a:r>
            <a:r>
              <a:rPr lang="en-GB" sz="1600" dirty="0"/>
              <a:t>, J. Muller, and C. </a:t>
            </a:r>
            <a:r>
              <a:rPr lang="en-GB" sz="1600" dirty="0" err="1"/>
              <a:t>Esling</a:t>
            </a:r>
            <a:r>
              <a:rPr lang="en-GB" sz="1600" dirty="0"/>
              <a:t>, “Determination of a Mean Orientation from a Cloud of Orientations. Application to Electron Back-Scattering Pattern Measurements,” </a:t>
            </a:r>
            <a:r>
              <a:rPr lang="en-GB" sz="1600" i="1" dirty="0"/>
              <a:t>J. Appl. </a:t>
            </a:r>
            <a:r>
              <a:rPr lang="en-GB" sz="1600" i="1" dirty="0" err="1"/>
              <a:t>Crystallogr</a:t>
            </a:r>
            <a:r>
              <a:rPr lang="en-GB" sz="1600" i="1" dirty="0"/>
              <a:t>.</a:t>
            </a:r>
            <a:r>
              <a:rPr lang="en-GB" sz="1600" dirty="0"/>
              <a:t>, vol. 29, pp. 662–666, 1996.</a:t>
            </a:r>
          </a:p>
          <a:p>
            <a:pPr marL="0" indent="0">
              <a:buNone/>
            </a:pPr>
            <a:r>
              <a:rPr lang="en-GB" sz="1600" dirty="0"/>
              <a:t>[4]	J.-H. Cho, a. D. </a:t>
            </a:r>
            <a:r>
              <a:rPr lang="en-GB" sz="1600" dirty="0" err="1"/>
              <a:t>Rollett</a:t>
            </a:r>
            <a:r>
              <a:rPr lang="en-GB" sz="1600" dirty="0"/>
              <a:t>, and K. H. Oh, “Determination of a mean orientation in electron backscatter diffraction measurements,” </a:t>
            </a:r>
            <a:r>
              <a:rPr lang="en-GB" sz="1600" i="1" dirty="0"/>
              <a:t>Metall. Mater. Trans. A</a:t>
            </a:r>
            <a:r>
              <a:rPr lang="en-GB" sz="1600" dirty="0"/>
              <a:t>, vol. 36, no. 12, pp. 3427–3438, 2005.</a:t>
            </a:r>
          </a:p>
          <a:p>
            <a:pPr marL="0" indent="0">
              <a:buNone/>
            </a:pPr>
            <a:r>
              <a:rPr lang="en-GB" sz="1600" dirty="0"/>
              <a:t>[5] A. Melcher, A. Unser, M. </a:t>
            </a:r>
            <a:r>
              <a:rPr lang="en-GB" sz="1600" dirty="0" err="1"/>
              <a:t>Reichhardt</a:t>
            </a:r>
            <a:r>
              <a:rPr lang="en-GB" sz="1600" dirty="0"/>
              <a:t>, and B. </a:t>
            </a:r>
            <a:r>
              <a:rPr lang="en-GB" sz="1600" dirty="0" err="1"/>
              <a:t>Nestler</a:t>
            </a:r>
            <a:r>
              <a:rPr lang="en-GB" sz="1600" dirty="0"/>
              <a:t>, “Conversion of EBSD data by a quaternion based algorithm to be used for grain structure simulations,” Tech. Mech., vol. 30, no. 4, pp. 401–413, 2009.</a:t>
            </a:r>
          </a:p>
          <a:p>
            <a:pPr marL="0" indent="0">
              <a:buNone/>
            </a:pPr>
            <a:r>
              <a:rPr lang="en-GB" sz="1600" dirty="0"/>
              <a:t>[6]	 Randle and Engle - Introduction to texture analysis</a:t>
            </a:r>
          </a:p>
          <a:p>
            <a:pPr marL="0" indent="0">
              <a:buNone/>
            </a:pPr>
            <a:r>
              <a:rPr lang="en-GB" sz="1600" dirty="0"/>
              <a:t>[7]	U. F. </a:t>
            </a:r>
            <a:r>
              <a:rPr lang="en-GB" sz="1600" dirty="0" err="1"/>
              <a:t>Kocks</a:t>
            </a:r>
            <a:r>
              <a:rPr lang="en-GB" sz="1600" dirty="0"/>
              <a:t>, C. N. Tomé, H. R. </a:t>
            </a:r>
            <a:r>
              <a:rPr lang="en-GB" sz="1600" dirty="0" err="1"/>
              <a:t>Wenk</a:t>
            </a:r>
            <a:r>
              <a:rPr lang="en-GB" sz="1600" dirty="0"/>
              <a:t>, A. J. Beaudoin, and H. </a:t>
            </a:r>
            <a:r>
              <a:rPr lang="en-GB" sz="1600" dirty="0" err="1"/>
              <a:t>Mecking</a:t>
            </a:r>
            <a:r>
              <a:rPr lang="en-GB" sz="1600" dirty="0"/>
              <a:t>, “Texture and Anisotropy: Preferred Orientations in Polycrystals and Their Effect on Materials Properties,” Cambridge University Press, 1998.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1825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EC7A-7716-F84F-9635-D97E7F86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7FF9-D542-924B-BE56-C8335BEE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0369"/>
            <a:ext cx="8834611" cy="477347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Euler angles – 3 rotations around the coordinate directions</a:t>
            </a:r>
          </a:p>
          <a:p>
            <a:pPr lvl="1"/>
            <a:r>
              <a:rPr lang="en-GB" dirty="0"/>
              <a:t>Lots of conventions (usually Bunge convention in materials (ZXZ)) </a:t>
            </a:r>
          </a:p>
          <a:p>
            <a:pPr lvl="1"/>
            <a:r>
              <a:rPr lang="en-GB" dirty="0"/>
              <a:t>Can’t apply calculations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Axis-angle – single rotation around an axis</a:t>
            </a:r>
          </a:p>
          <a:p>
            <a:endParaRPr lang="en-GB" dirty="0"/>
          </a:p>
          <a:p>
            <a:r>
              <a:rPr lang="en-GB" dirty="0"/>
              <a:t>Rotation matrix</a:t>
            </a:r>
          </a:p>
          <a:p>
            <a:pPr lvl="1"/>
            <a:r>
              <a:rPr lang="en-GB" dirty="0"/>
              <a:t>Can represent more than a rotation so generally need more operations to perform an equivalent calculation than with a quaternions </a:t>
            </a:r>
          </a:p>
          <a:p>
            <a:endParaRPr lang="en-GB" dirty="0"/>
          </a:p>
          <a:p>
            <a:r>
              <a:rPr lang="en-GB" dirty="0"/>
              <a:t>Quaternions</a:t>
            </a:r>
          </a:p>
          <a:p>
            <a:pPr lvl="1"/>
            <a:r>
              <a:rPr lang="en-GB" dirty="0"/>
              <a:t>Have nice properties for calculating changes in orientation, averaging and interpolating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Others – Rodrigues-Frank vectors, ﻿</a:t>
            </a:r>
            <a:r>
              <a:rPr lang="en-GB" dirty="0" err="1"/>
              <a:t>homochoric</a:t>
            </a:r>
            <a:r>
              <a:rPr lang="en-GB" dirty="0"/>
              <a:t>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F5C7B-EF0B-6749-90B0-F44B8C40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10" y="2272503"/>
            <a:ext cx="2000841" cy="20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27D7-8B38-1344-BB07-989BA6A6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33"/>
            <a:ext cx="10515600" cy="1325563"/>
          </a:xfrm>
        </p:spPr>
        <p:txBody>
          <a:bodyPr/>
          <a:lstStyle/>
          <a:p>
            <a:r>
              <a:rPr lang="en-GB" dirty="0"/>
              <a:t>Unit quaternions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D2865-08D0-534A-9970-E4E66D5D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197" y="1793174"/>
                <a:ext cx="10515600" cy="23394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GB" sz="2400" dirty="0"/>
                  <a:t>4-component algebraic structure which can represent a rotation in 3D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GB" sz="2400" dirty="0"/>
                  <a:t>Scalar part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) encodes the rotation angle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) and the vector part (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GB" sz="2400" dirty="0"/>
                  <a:t>) the axis of rotation (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400" dirty="0"/>
                  <a:t>)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GB" sz="2400" dirty="0"/>
                  <a:t>Inverse given given by rotation around negative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D2865-08D0-534A-9970-E4E66D5D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197" y="1793174"/>
                <a:ext cx="10515600" cy="2339439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555A7B-65A7-7D4D-8F35-B2277807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878795"/>
            <a:ext cx="935990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39803-96B7-994A-9016-ACE69842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401" y="3029771"/>
            <a:ext cx="2273875" cy="42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4AA2D-BF72-7844-AD32-8B629A753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401" y="3613353"/>
            <a:ext cx="2263769" cy="1061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C808F-BA97-614F-AFE8-08376503D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401" y="5005174"/>
            <a:ext cx="1738251" cy="384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90C1FD5-52FB-564D-B9E4-DE3DEED3C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6" y="3784031"/>
                <a:ext cx="8241725" cy="29195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GB" sz="2400" dirty="0"/>
                  <a:t>Inner product defined similar to a vector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GB" sz="2400" dirty="0"/>
                  <a:t>So can define a norm (magnitude)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GB" sz="2400" dirty="0"/>
                  <a:t>When considering rotations, restrict to unit length quaternions. All possible orientations exist on a sphere in 4D quaternion space (only need a hemisphere as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represents the same rotation as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)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90C1FD5-52FB-564D-B9E4-DE3DEED3C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6" y="3784031"/>
                <a:ext cx="8241725" cy="2919591"/>
              </a:xfrm>
              <a:prstGeom prst="rect">
                <a:avLst/>
              </a:prstGeom>
              <a:blipFill>
                <a:blip r:embed="rId7"/>
                <a:stretch>
                  <a:fillRect l="-1079" r="-1849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2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EB0894-4BFA-D047-B578-3A9313C2A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761C6-1099-7743-9643-918F9FA7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72" y="1063873"/>
            <a:ext cx="8603255" cy="412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8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AE6E-2A75-264D-ACED-F07BA974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Quaternion product and combining rotations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DD94F-DA54-8D47-86BC-7769A436C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second product (quaternion product) is defined as: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Represents the successive application of two rotations</a:t>
                </a:r>
              </a:p>
              <a:p>
                <a:r>
                  <a:rPr lang="en-GB" sz="2400" dirty="0"/>
                  <a:t>When using the passive interpretation, rotations are applied from right to left. So rotation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is applied first and then rotation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DD94F-DA54-8D47-86BC-7769A436C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1F6BE1-57D1-0440-90CF-BBCC2434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2457778"/>
            <a:ext cx="753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3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70ED-86F0-8D41-A727-AC820515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81"/>
            <a:ext cx="10515600" cy="1325563"/>
          </a:xfrm>
        </p:spPr>
        <p:txBody>
          <a:bodyPr/>
          <a:lstStyle/>
          <a:p>
            <a:r>
              <a:rPr lang="en-GB" dirty="0"/>
              <a:t>Calculating misorientation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27B6E1-5353-474D-A276-654AF46B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410" y="2511799"/>
            <a:ext cx="6434150" cy="3319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3BAD78-00EF-B141-B09E-832752CC925D}"/>
              </a:ext>
            </a:extLst>
          </p:cNvPr>
          <p:cNvSpPr txBox="1">
            <a:spLocks/>
          </p:cNvSpPr>
          <p:nvPr/>
        </p:nvSpPr>
        <p:spPr>
          <a:xfrm>
            <a:off x="838200" y="1415856"/>
            <a:ext cx="10515600" cy="86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Misorientation is the difference between two orientations. Expressed either as an angle or a rotation between two orientations.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1C1B9-4511-C54E-80E3-1BBAF0D7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6" y="2677791"/>
            <a:ext cx="1739507" cy="1683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EB81C-3DF9-1C40-9CF4-49466291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974" y="2885179"/>
            <a:ext cx="1394812" cy="1474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92993-970C-834E-8E76-B274E143851A}"/>
                  </a:ext>
                </a:extLst>
              </p:cNvPr>
              <p:cNvSpPr txBox="1"/>
              <p:nvPr/>
            </p:nvSpPr>
            <p:spPr>
              <a:xfrm>
                <a:off x="1351119" y="2370063"/>
                <a:ext cx="244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92993-970C-834E-8E76-B274E143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19" y="2370063"/>
                <a:ext cx="244234" cy="369332"/>
              </a:xfrm>
              <a:prstGeom prst="rect">
                <a:avLst/>
              </a:prstGeom>
              <a:blipFill>
                <a:blip r:embed="rId5"/>
                <a:stretch>
                  <a:fillRect l="-23810" r="-19048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5B47F4-BF9E-3341-ACBD-6E51329752F3}"/>
                  </a:ext>
                </a:extLst>
              </p:cNvPr>
              <p:cNvSpPr txBox="1"/>
              <p:nvPr/>
            </p:nvSpPr>
            <p:spPr>
              <a:xfrm>
                <a:off x="3800103" y="2376863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5B47F4-BF9E-3341-ACBD-6E5132975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103" y="2376863"/>
                <a:ext cx="243336" cy="369332"/>
              </a:xfrm>
              <a:prstGeom prst="rect">
                <a:avLst/>
              </a:prstGeom>
              <a:blipFill>
                <a:blip r:embed="rId6"/>
                <a:stretch>
                  <a:fillRect l="-25000" r="-25000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B72D1C3-2FD2-A14B-8928-8586263A1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165" y="5106575"/>
            <a:ext cx="1468213" cy="14975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91B53-295F-8F46-839F-DBB04EF196A8}"/>
              </a:ext>
            </a:extLst>
          </p:cNvPr>
          <p:cNvCxnSpPr>
            <a:cxnSpLocks/>
          </p:cNvCxnSpPr>
          <p:nvPr/>
        </p:nvCxnSpPr>
        <p:spPr>
          <a:xfrm>
            <a:off x="2272899" y="3942501"/>
            <a:ext cx="993263" cy="0"/>
          </a:xfrm>
          <a:prstGeom prst="straightConnector1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6AA60-DFA1-1B4F-82EC-4AEADC6BF96A}"/>
                  </a:ext>
                </a:extLst>
              </p:cNvPr>
              <p:cNvSpPr txBox="1"/>
              <p:nvPr/>
            </p:nvSpPr>
            <p:spPr>
              <a:xfrm>
                <a:off x="2274708" y="3407880"/>
                <a:ext cx="9716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6AA60-DFA1-1B4F-82EC-4AEADC6B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08" y="3407880"/>
                <a:ext cx="971676" cy="369332"/>
              </a:xfrm>
              <a:prstGeom prst="rect">
                <a:avLst/>
              </a:prstGeom>
              <a:blipFill>
                <a:blip r:embed="rId8"/>
                <a:stretch>
                  <a:fillRect l="-6410" r="-1025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0365DC-27C4-B544-962C-7A5AF9FE64EB}"/>
              </a:ext>
            </a:extLst>
          </p:cNvPr>
          <p:cNvCxnSpPr>
            <a:cxnSpLocks/>
          </p:cNvCxnSpPr>
          <p:nvPr/>
        </p:nvCxnSpPr>
        <p:spPr>
          <a:xfrm>
            <a:off x="1236373" y="4415237"/>
            <a:ext cx="763538" cy="1027096"/>
          </a:xfrm>
          <a:prstGeom prst="straightConnector1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99059-39FC-7545-86A4-B76C6581105E}"/>
              </a:ext>
            </a:extLst>
          </p:cNvPr>
          <p:cNvCxnSpPr>
            <a:cxnSpLocks/>
          </p:cNvCxnSpPr>
          <p:nvPr/>
        </p:nvCxnSpPr>
        <p:spPr>
          <a:xfrm flipV="1">
            <a:off x="3604106" y="4456032"/>
            <a:ext cx="763538" cy="1027096"/>
          </a:xfrm>
          <a:prstGeom prst="straightConnector1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7678C9-0D88-D243-913B-62226396B434}"/>
                  </a:ext>
                </a:extLst>
              </p:cNvPr>
              <p:cNvSpPr txBox="1"/>
              <p:nvPr/>
            </p:nvSpPr>
            <p:spPr>
              <a:xfrm>
                <a:off x="1723232" y="4541785"/>
                <a:ext cx="553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7678C9-0D88-D243-913B-62226396B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32" y="4541785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 l="-11364" r="-227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842D7D-B12C-6340-AF57-DBABD201CC1B}"/>
                  </a:ext>
                </a:extLst>
              </p:cNvPr>
              <p:cNvSpPr txBox="1"/>
              <p:nvPr/>
            </p:nvSpPr>
            <p:spPr>
              <a:xfrm>
                <a:off x="3629339" y="4571240"/>
                <a:ext cx="243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842D7D-B12C-6340-AF57-DBABD201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39" y="4571240"/>
                <a:ext cx="243335" cy="369332"/>
              </a:xfrm>
              <a:prstGeom prst="rect">
                <a:avLst/>
              </a:prstGeom>
              <a:blipFill>
                <a:blip r:embed="rId10"/>
                <a:stretch>
                  <a:fillRect l="-25000" r="-20000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6E520B6-5EBA-8643-B68B-409C01DDB364}"/>
              </a:ext>
            </a:extLst>
          </p:cNvPr>
          <p:cNvSpPr txBox="1">
            <a:spLocks/>
          </p:cNvSpPr>
          <p:nvPr/>
        </p:nvSpPr>
        <p:spPr>
          <a:xfrm>
            <a:off x="5188491" y="3174986"/>
            <a:ext cx="6521987" cy="3227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Misorientation angle can be calculated noting the definition of the scalar part of a quaternion</a:t>
            </a:r>
          </a:p>
          <a:p>
            <a:pPr marL="0" indent="0">
              <a:buNone/>
            </a:pPr>
            <a:br>
              <a:rPr lang="en-GB" sz="2400" dirty="0"/>
            </a:b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So misorientation angle 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D35DEB-9B26-5543-9E90-B75E9491DE56}"/>
              </a:ext>
            </a:extLst>
          </p:cNvPr>
          <p:cNvSpPr/>
          <p:nvPr/>
        </p:nvSpPr>
        <p:spPr>
          <a:xfrm>
            <a:off x="5460311" y="4200462"/>
            <a:ext cx="84701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000" dirty="0"/>
              <a:t>scalar part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9E707C-A4B7-7149-B534-A4979C666BE7}"/>
                  </a:ext>
                </a:extLst>
              </p:cNvPr>
              <p:cNvSpPr txBox="1"/>
              <p:nvPr/>
            </p:nvSpPr>
            <p:spPr>
              <a:xfrm>
                <a:off x="6307325" y="4177033"/>
                <a:ext cx="4370107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9E707C-A4B7-7149-B534-A4979C66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25" y="4177033"/>
                <a:ext cx="4370107" cy="630109"/>
              </a:xfrm>
              <a:prstGeom prst="rect">
                <a:avLst/>
              </a:prstGeom>
              <a:blipFill>
                <a:blip r:embed="rId11"/>
                <a:stretch>
                  <a:fillRect r="-290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3B4AAF-D0ED-EE43-8531-A59F03630851}"/>
                  </a:ext>
                </a:extLst>
              </p:cNvPr>
              <p:cNvSpPr txBox="1"/>
              <p:nvPr/>
            </p:nvSpPr>
            <p:spPr>
              <a:xfrm>
                <a:off x="5799249" y="5668094"/>
                <a:ext cx="2538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arccos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3B4AAF-D0ED-EE43-8531-A59F0363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249" y="5668094"/>
                <a:ext cx="2538708" cy="369332"/>
              </a:xfrm>
              <a:prstGeom prst="rect">
                <a:avLst/>
              </a:prstGeom>
              <a:blipFill>
                <a:blip r:embed="rId12"/>
                <a:stretch>
                  <a:fillRect l="-995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EA48-B8C4-1C43-B572-B4CBACBB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70"/>
            <a:ext cx="10515600" cy="1325563"/>
          </a:xfrm>
        </p:spPr>
        <p:txBody>
          <a:bodyPr/>
          <a:lstStyle/>
          <a:p>
            <a:r>
              <a:rPr lang="en-GB" dirty="0"/>
              <a:t>Minimum misorientation and 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2218C-59AB-014A-9A83-840DA9A16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013"/>
                <a:ext cx="827274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For a crystal orientation a number of symmetrically equivalent orientations exist</a:t>
                </a:r>
              </a:p>
              <a:p>
                <a:r>
                  <a:rPr lang="en-GB" sz="2400" dirty="0"/>
                  <a:t>The symmetries can be expressed as quaternions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sz="2400" dirty="0"/>
                  <a:t>) and the equivalent orientations calculated by applying the symmetries to the orientation </a:t>
                </a:r>
              </a:p>
              <a:p>
                <a:pPr marL="0" indent="0">
                  <a:buNone/>
                </a:pP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For the true misorientation, need to check all the symmetrically equivalent orientations and find the minimum </a:t>
                </a:r>
              </a:p>
              <a:p>
                <a:pPr marL="0" indent="0">
                  <a:buNone/>
                </a:pP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Or as cosine is a decreasing function in the range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2218C-59AB-014A-9A83-840DA9A16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013"/>
                <a:ext cx="8272749" cy="4351338"/>
              </a:xfrm>
              <a:blipFill>
                <a:blip r:embed="rId2"/>
                <a:stretch>
                  <a:fillRect l="-920" t="-2624" r="-1840" b="-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121BA1-641D-0540-B3CC-03368F08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842" y="2055736"/>
            <a:ext cx="2065257" cy="4543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D71C-A841-5849-8403-DAAF02FCD487}"/>
                  </a:ext>
                </a:extLst>
              </p:cNvPr>
              <p:cNvSpPr/>
              <p:nvPr/>
            </p:nvSpPr>
            <p:spPr>
              <a:xfrm>
                <a:off x="3634075" y="3168952"/>
                <a:ext cx="1995544" cy="483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D71C-A841-5849-8403-DAAF02FCD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075" y="3168952"/>
                <a:ext cx="1995544" cy="483939"/>
              </a:xfrm>
              <a:prstGeom prst="rect">
                <a:avLst/>
              </a:prstGeom>
              <a:blipFill>
                <a:blip r:embed="rId4"/>
                <a:stretch>
                  <a:fillRect r="-633" b="-12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B842AC-648F-454D-B49A-D2365491281E}"/>
                  </a:ext>
                </a:extLst>
              </p:cNvPr>
              <p:cNvSpPr/>
              <p:nvPr/>
            </p:nvSpPr>
            <p:spPr>
              <a:xfrm>
                <a:off x="9694842" y="1585418"/>
                <a:ext cx="5990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B842AC-648F-454D-B49A-D2365491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42" y="1585418"/>
                <a:ext cx="599074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32021D-ED10-5E4B-8E57-F6831507FA89}"/>
                  </a:ext>
                </a:extLst>
              </p:cNvPr>
              <p:cNvSpPr/>
              <p:nvPr/>
            </p:nvSpPr>
            <p:spPr>
              <a:xfrm>
                <a:off x="10471988" y="1585418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32021D-ED10-5E4B-8E57-F6831507F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988" y="1585418"/>
                <a:ext cx="49564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C88B1D-3C2F-3E4A-8DCB-D04B818BB1BA}"/>
                  </a:ext>
                </a:extLst>
              </p:cNvPr>
              <p:cNvSpPr/>
              <p:nvPr/>
            </p:nvSpPr>
            <p:spPr>
              <a:xfrm>
                <a:off x="11116018" y="1590319"/>
                <a:ext cx="606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C88B1D-3C2F-3E4A-8DCB-D04B818BB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018" y="1590319"/>
                <a:ext cx="606192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EEA5406-9755-8B4D-B8F3-65DC68C96B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4311" y="4660789"/>
            <a:ext cx="4555630" cy="442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AF92E5-344B-2E4E-AEE0-3AF38337D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311" y="5934969"/>
            <a:ext cx="4756761" cy="4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2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EA48-B8C4-1C43-B572-B4CBACBB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Averaging rotations/orientations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218C-59AB-014A-9A83-840DA9A1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0939"/>
          </a:xfrm>
        </p:spPr>
        <p:txBody>
          <a:bodyPr>
            <a:normAutofit/>
          </a:bodyPr>
          <a:lstStyle/>
          <a:p>
            <a:r>
              <a:rPr lang="en-GB" sz="2400" dirty="0"/>
              <a:t>The average of a set of orientation is the component-wise sum of the quaternions normalised to unit length (see [3] for 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82A6A-8A35-5643-95DC-F506A10F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04" y="3087305"/>
            <a:ext cx="5664461" cy="2768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2BE88-FA17-D74C-B621-50D5F44DA8CD}"/>
              </a:ext>
            </a:extLst>
          </p:cNvPr>
          <p:cNvSpPr txBox="1"/>
          <p:nvPr/>
        </p:nvSpPr>
        <p:spPr>
          <a:xfrm>
            <a:off x="10059208" y="540578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[2]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3DBE0-96B1-6844-AE06-691F0A36F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06" y="2799615"/>
            <a:ext cx="2425700" cy="927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50F8E6-4600-9B42-8F0F-5E955A741CA4}"/>
              </a:ext>
            </a:extLst>
          </p:cNvPr>
          <p:cNvSpPr txBox="1">
            <a:spLocks/>
          </p:cNvSpPr>
          <p:nvPr/>
        </p:nvSpPr>
        <p:spPr>
          <a:xfrm>
            <a:off x="838200" y="3931614"/>
            <a:ext cx="5353280" cy="262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Need to consider the crystal symmetries to ensure the correct orientation is included in the average</a:t>
            </a:r>
          </a:p>
          <a:p>
            <a:r>
              <a:rPr lang="en-GB" sz="2400" dirty="0"/>
              <a:t>Use an cumulative averaging approach and find the symmetric equivalent with minimum misorientation to the current mean to include in the average</a:t>
            </a:r>
          </a:p>
        </p:txBody>
      </p:sp>
    </p:spTree>
    <p:extLst>
      <p:ext uri="{BB962C8B-B14F-4D97-AF65-F5344CB8AC3E}">
        <p14:creationId xmlns:p14="http://schemas.microsoft.com/office/powerpoint/2010/main" val="317431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BD47-794E-B84A-9AAA-B83FC386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vectors between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A3776-4216-8343-AEC3-430821F1E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Often want transform vector quantities between crystal and sample coordinates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/>
                  <a:t> is a quaternion with 0 scalar part and vector part equal to the quantity you want transform</a:t>
                </a:r>
              </a:p>
              <a:p>
                <a:r>
                  <a:rPr lang="en-GB" sz="2400" dirty="0"/>
                  <a:t>This  is a transformation from sample coordinates to crystal coordinates</a:t>
                </a:r>
              </a:p>
              <a:p>
                <a:r>
                  <a:rPr lang="en-GB" sz="2400" dirty="0"/>
                  <a:t>For crystal to sample transformation, use the inverse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A3776-4216-8343-AEC3-430821F1E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16A8F9-98F9-E643-AF8A-5BF51B35297E}"/>
                  </a:ext>
                </a:extLst>
              </p:cNvPr>
              <p:cNvSpPr/>
              <p:nvPr/>
            </p:nvSpPr>
            <p:spPr>
              <a:xfrm>
                <a:off x="3632287" y="2473155"/>
                <a:ext cx="1752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16A8F9-98F9-E643-AF8A-5BF51B352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87" y="2473155"/>
                <a:ext cx="175285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0CB550-85FC-A24D-B8FE-BF7F07C656C4}"/>
                  </a:ext>
                </a:extLst>
              </p:cNvPr>
              <p:cNvSpPr/>
              <p:nvPr/>
            </p:nvSpPr>
            <p:spPr>
              <a:xfrm>
                <a:off x="6473195" y="2473155"/>
                <a:ext cx="1581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=(0, 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0CB550-85FC-A24D-B8FE-BF7F07C65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195" y="2473155"/>
                <a:ext cx="1581330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92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887</Words>
  <Application>Microsoft Macintosh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Crystal orientation</vt:lpstr>
      <vt:lpstr>Representing rotations</vt:lpstr>
      <vt:lpstr>Unit quaternions</vt:lpstr>
      <vt:lpstr>PowerPoint Presentation</vt:lpstr>
      <vt:lpstr>Quaternion product and combining rotations</vt:lpstr>
      <vt:lpstr>Calculating misorientation</vt:lpstr>
      <vt:lpstr>Minimum misorientation and symmetry</vt:lpstr>
      <vt:lpstr>Averaging rotations/orientations</vt:lpstr>
      <vt:lpstr>Transforming vectors between coordinates</vt:lpstr>
      <vt:lpstr>Some useful 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crystal orientations</dc:title>
  <dc:creator>Michael Atkinson</dc:creator>
  <cp:lastModifiedBy>Michael Atkinson</cp:lastModifiedBy>
  <cp:revision>38</cp:revision>
  <dcterms:created xsi:type="dcterms:W3CDTF">2020-01-21T09:56:27Z</dcterms:created>
  <dcterms:modified xsi:type="dcterms:W3CDTF">2020-02-28T11:36:43Z</dcterms:modified>
</cp:coreProperties>
</file>