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67" r:id="rId4"/>
    <p:sldId id="257" r:id="rId5"/>
    <p:sldId id="258" r:id="rId6"/>
    <p:sldId id="259" r:id="rId7"/>
    <p:sldId id="260" r:id="rId8"/>
    <p:sldId id="268" r:id="rId9"/>
    <p:sldId id="261" r:id="rId10"/>
    <p:sldId id="262" r:id="rId11"/>
    <p:sldId id="263" r:id="rId12"/>
    <p:sldId id="264" r:id="rId13"/>
    <p:sldId id="271" r:id="rId14"/>
    <p:sldId id="270" r:id="rId15"/>
    <p:sldId id="26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374A61"/>
    <a:srgbClr val="4EA72E"/>
    <a:srgbClr val="FFD535"/>
    <a:srgbClr val="A02B93"/>
    <a:srgbClr val="E97132"/>
    <a:srgbClr val="C4D0DE"/>
    <a:srgbClr val="274E70"/>
    <a:srgbClr val="112231"/>
    <a:srgbClr val="90B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23B98-6058-44CA-80C3-3D8B90250F36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DB3D5-46FC-4AF1-819D-BD2ED7819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08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B3D5-46FC-4AF1-819D-BD2ED781979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93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1CC4-7934-BFEC-3C9F-365672D9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B5306-5FF4-7892-4EBD-B7B8CE3C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300B-4CB2-C2E8-1DF3-32DF0A3C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298EC-D0BB-A6CE-F6B3-3ED81BD2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7C58-0651-FC26-ECA5-C37AE9CD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0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6940-6D2E-3A8C-7F74-175F8B99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C26F8-3C01-9C6E-673D-2BCFF86F3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C552-7AB5-0A28-9F73-409B4015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61F6-AFA2-E772-6DFC-BF85A60F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4768-126F-30DD-57DD-2E6AD257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08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03184-3FD8-BC12-7C20-99313AA7B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98AA7-556A-51CB-A06E-02B634C1D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1193-1662-59AD-A87F-F8CA2DF1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FA4D-B66D-6D8A-480A-F9C2A0F8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D8EB-7CF7-B4B2-8579-1F11A655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32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0677-9EB9-FA11-48CE-6A46BA90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7B21-897C-D0D8-E1BE-58B6CF62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505E-F204-70A5-C819-6227B8A6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D482-6897-D5C7-5EC6-2D2EA76B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FCF9-CD8A-DCE4-0269-95613D1E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10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FBE6-3F2E-2F06-B0CA-88C8A7D0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EBD96-78AF-9FED-BF61-2D947149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CA22-8ACD-3157-7C9C-CB2D67C0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838D0-4A2D-846C-FD5A-BA7F89FA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6E29-0078-DA7C-0B91-71026DB7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29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1A05-CDE7-85A5-8D51-C16DEF4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D704-166B-F428-B00F-0E41E96E0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3ED4F-1450-326D-7612-9DFD92E2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F861F-5741-3B3F-31F3-75D9C14D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1A6BE-7C87-0167-13DF-CC8E97B6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F16A9-2235-F3A4-4A70-1E0A4068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3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4AFA-63C9-3EA3-C428-74E0089A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AC0C8-832A-B3CC-1BE9-FE6A8E2E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FE6A1-073F-ECE7-3E5E-B0BF9C03A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02A6D-455E-B86C-0514-A4B9239C1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9B168-AFF0-81C0-ED32-B777F277A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FE512-6EC7-1E73-069F-676A7286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55A70-4733-8130-D3FB-A8A7A0F6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2050E-214E-DA4B-A581-3A58F1CE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9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EEA0-1E7C-5ADD-6014-C3180937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8C9C0-C974-F5F6-1F7D-110B41E7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A089F-F053-19EA-3061-53D9B828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19016-FACC-3FFD-4EDD-972FDDC8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2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434A2-EA0A-D10B-3E70-0406C055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42C38-F03A-A92F-3CFD-7E06CF7E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DD225-5669-E310-4609-D52653E3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8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D62B-CE19-8533-B1BF-40255078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5055-5D63-EFE7-52A0-584CDCC8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EAE8F-4A8E-58EB-9379-08654BB9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9EE39-8B08-821C-1867-667CA9D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A48BE-2D82-F744-32B0-F25ED869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514F7-C350-CB1A-FB49-1626003E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86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82EE-A538-412F-F138-87E95D0F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55B-F9A0-B891-5F89-2830921C2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35618-A7B0-BEA5-CFA3-70A0D072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F0EE5-F4A4-8592-42EA-D6CDF7FE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68F5E-6A8F-0F55-7482-EC7D4DD5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A12A-69B7-8456-5CCF-ECD563E0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3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1B06C-8BB4-B297-BFB0-987D8144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20576-E9DF-4E31-1751-D9D661D0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5A89-6F4A-BE7F-5455-B4BA1658C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AF195-A859-4B9E-A348-37148A1D12BA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8FEA-FD99-D439-E0D3-911D26A62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21C8-80A4-E6D8-327A-997D7C96C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58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svg"/><Relationship Id="rId7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0.svg"/><Relationship Id="rId5" Type="http://schemas.openxmlformats.org/officeDocument/2006/relationships/image" Target="../media/image19.sv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B48DA-1C4A-8AEC-22E1-9EB674D18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2341665"/>
            <a:ext cx="5334930" cy="1154016"/>
          </a:xfrm>
        </p:spPr>
        <p:txBody>
          <a:bodyPr>
            <a:normAutofit/>
          </a:bodyPr>
          <a:lstStyle/>
          <a:p>
            <a:r>
              <a:rPr lang="en-GB" dirty="0"/>
              <a:t>Learnpython.org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F3FB4-BACE-5FA4-A54A-D34A1283D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587755"/>
            <a:ext cx="5334931" cy="2189214"/>
          </a:xfrm>
        </p:spPr>
        <p:txBody>
          <a:bodyPr>
            <a:normAutofit/>
          </a:bodyPr>
          <a:lstStyle/>
          <a:p>
            <a:r>
              <a:rPr lang="en-GB" dirty="0"/>
              <a:t>A course review by Elliot Cooke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EFD5406B-A9AE-A244-A79C-D8E3F9108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 bwMode="auto">
          <a:xfrm>
            <a:off x="631840" y="598720"/>
            <a:ext cx="5178249" cy="51782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1BCB6-3446-BB57-EC70-2F72E0867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3578" y="1182981"/>
            <a:ext cx="5334932" cy="910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234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8A7AB9-B99C-EC59-DA0B-483FB0154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8B04B-FD75-4B0A-AD93-EAB207E3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Production &amp; Medium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B225-15B3-9554-1004-2E24EF66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4" y="1297433"/>
            <a:ext cx="3574308" cy="3640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Is the UI smooth, intuitive to navigate?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Is any audio/video on screen detracting or badly edited?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0CB98-DB43-7FB1-1767-8B797B67B909}"/>
              </a:ext>
            </a:extLst>
          </p:cNvPr>
          <p:cNvSpPr/>
          <p:nvPr/>
        </p:nvSpPr>
        <p:spPr>
          <a:xfrm rot="893225">
            <a:off x="4317089" y="374965"/>
            <a:ext cx="539737" cy="545052"/>
          </a:xfrm>
          <a:prstGeom prst="rect">
            <a:avLst/>
          </a:prstGeom>
          <a:noFill/>
          <a:ln w="92075">
            <a:solidFill>
              <a:srgbClr val="FFD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4E08D60A-6EF9-3B40-CDDB-55832D986E49}"/>
              </a:ext>
            </a:extLst>
          </p:cNvPr>
          <p:cNvSpPr/>
          <p:nvPr/>
        </p:nvSpPr>
        <p:spPr>
          <a:xfrm rot="3906713">
            <a:off x="1104306" y="1599107"/>
            <a:ext cx="4478128" cy="5154853"/>
          </a:xfrm>
          <a:prstGeom prst="arc">
            <a:avLst>
              <a:gd name="adj1" fmla="val 19415890"/>
              <a:gd name="adj2" fmla="val 2063270"/>
            </a:avLst>
          </a:prstGeom>
          <a:ln w="136525" cap="rnd">
            <a:solidFill>
              <a:srgbClr val="274E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BC60BA-4A80-CBB3-E31A-955922BF5D8A}"/>
              </a:ext>
            </a:extLst>
          </p:cNvPr>
          <p:cNvSpPr/>
          <p:nvPr/>
        </p:nvSpPr>
        <p:spPr>
          <a:xfrm>
            <a:off x="-792414" y="395780"/>
            <a:ext cx="1151090" cy="1100691"/>
          </a:xfrm>
          <a:prstGeom prst="ellipse">
            <a:avLst/>
          </a:prstGeom>
          <a:noFill/>
          <a:ln w="8255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C62E94-F9FE-700C-CA01-A62DD18FDB15}"/>
              </a:ext>
            </a:extLst>
          </p:cNvPr>
          <p:cNvSpPr/>
          <p:nvPr/>
        </p:nvSpPr>
        <p:spPr>
          <a:xfrm>
            <a:off x="8791557" y="4056495"/>
            <a:ext cx="2499478" cy="2507750"/>
          </a:xfrm>
          <a:prstGeom prst="ellipse">
            <a:avLst/>
          </a:prstGeom>
          <a:noFill/>
          <a:ln w="92075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DE798B-6583-D71F-DFF3-B0A891667997}"/>
              </a:ext>
            </a:extLst>
          </p:cNvPr>
          <p:cNvSpPr txBox="1">
            <a:spLocks/>
          </p:cNvSpPr>
          <p:nvPr/>
        </p:nvSpPr>
        <p:spPr>
          <a:xfrm>
            <a:off x="9597667" y="4850587"/>
            <a:ext cx="2051977" cy="1178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73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EBAAE7-9C4D-E35E-930B-78C2E4B7D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E5D1A-E231-9930-6A5E-28D29B62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Value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8B58-FDF0-24AB-0491-C3D021E3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8300" y="1479248"/>
            <a:ext cx="3496056" cy="56164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Does it feel “premium” enough that you wouldn’t mind paying?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Is it worth the price?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67E6C30-16C3-2F52-5A65-A3C222D1936F}"/>
              </a:ext>
            </a:extLst>
          </p:cNvPr>
          <p:cNvSpPr/>
          <p:nvPr/>
        </p:nvSpPr>
        <p:spPr>
          <a:xfrm rot="1585962">
            <a:off x="10844350" y="-1094157"/>
            <a:ext cx="2523744" cy="2409131"/>
          </a:xfrm>
          <a:prstGeom prst="triangle">
            <a:avLst/>
          </a:prstGeom>
          <a:noFill/>
          <a:ln w="92075" cap="rnd">
            <a:solidFill>
              <a:srgbClr val="FFD53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BE10233C-B1C0-E0D5-1E5E-F40E2EB23D5E}"/>
              </a:ext>
            </a:extLst>
          </p:cNvPr>
          <p:cNvSpPr/>
          <p:nvPr/>
        </p:nvSpPr>
        <p:spPr>
          <a:xfrm rot="13764907">
            <a:off x="11058215" y="5087316"/>
            <a:ext cx="4478128" cy="5154853"/>
          </a:xfrm>
          <a:prstGeom prst="arc">
            <a:avLst>
              <a:gd name="adj1" fmla="val 19415890"/>
              <a:gd name="adj2" fmla="val 2063270"/>
            </a:avLst>
          </a:prstGeom>
          <a:ln w="136525" cap="rnd">
            <a:solidFill>
              <a:srgbClr val="274E7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919D8-E019-4C77-29BF-BA7B10414BFD}"/>
              </a:ext>
            </a:extLst>
          </p:cNvPr>
          <p:cNvSpPr/>
          <p:nvPr/>
        </p:nvSpPr>
        <p:spPr>
          <a:xfrm>
            <a:off x="7716810" y="4425128"/>
            <a:ext cx="2185416" cy="2112264"/>
          </a:xfrm>
          <a:prstGeom prst="rect">
            <a:avLst/>
          </a:prstGeom>
          <a:noFill/>
          <a:ln w="92075" cap="rnd">
            <a:solidFill>
              <a:srgbClr val="FFD535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45C082-9748-2221-EDC7-F5102EA48722}"/>
              </a:ext>
            </a:extLst>
          </p:cNvPr>
          <p:cNvSpPr txBox="1">
            <a:spLocks/>
          </p:cNvSpPr>
          <p:nvPr/>
        </p:nvSpPr>
        <p:spPr>
          <a:xfrm>
            <a:off x="8442985" y="4979633"/>
            <a:ext cx="2051977" cy="1178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2653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EEFF7-E7D5-21A4-E3BC-B7BCD431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7D942-EF07-83F2-1711-3E10FC14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122856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 ne sais quoi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24A8D-C799-9D3B-C955-BC388E12A9FF}"/>
              </a:ext>
            </a:extLst>
          </p:cNvPr>
          <p:cNvSpPr/>
          <p:nvPr/>
        </p:nvSpPr>
        <p:spPr>
          <a:xfrm rot="893225">
            <a:off x="10197576" y="775629"/>
            <a:ext cx="539737" cy="545052"/>
          </a:xfrm>
          <a:prstGeom prst="rect">
            <a:avLst/>
          </a:prstGeom>
          <a:solidFill>
            <a:srgbClr val="FFD535"/>
          </a:solidFill>
          <a:ln w="92075">
            <a:solidFill>
              <a:srgbClr val="FFD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C59D5D-0E54-7F28-11CC-7121857992EB}"/>
              </a:ext>
            </a:extLst>
          </p:cNvPr>
          <p:cNvSpPr/>
          <p:nvPr/>
        </p:nvSpPr>
        <p:spPr>
          <a:xfrm>
            <a:off x="10349242" y="4076802"/>
            <a:ext cx="1151090" cy="1100691"/>
          </a:xfrm>
          <a:prstGeom prst="ellipse">
            <a:avLst/>
          </a:prstGeom>
          <a:noFill/>
          <a:ln w="8255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9865F81-816B-6954-ADEB-4FB4D3928009}"/>
              </a:ext>
            </a:extLst>
          </p:cNvPr>
          <p:cNvSpPr/>
          <p:nvPr/>
        </p:nvSpPr>
        <p:spPr>
          <a:xfrm rot="19451266">
            <a:off x="909708" y="5074043"/>
            <a:ext cx="1146462" cy="1115700"/>
          </a:xfrm>
          <a:prstGeom prst="triangle">
            <a:avLst/>
          </a:prstGeom>
          <a:noFill/>
          <a:ln w="92075" cap="rnd">
            <a:solidFill>
              <a:srgbClr val="4EA72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F2C4DE8-9301-3920-D384-BB3D2B67C8A8}"/>
              </a:ext>
            </a:extLst>
          </p:cNvPr>
          <p:cNvSpPr/>
          <p:nvPr/>
        </p:nvSpPr>
        <p:spPr>
          <a:xfrm rot="3906713">
            <a:off x="-2204401" y="-3549993"/>
            <a:ext cx="4478128" cy="5154853"/>
          </a:xfrm>
          <a:prstGeom prst="arc">
            <a:avLst>
              <a:gd name="adj1" fmla="val 19415890"/>
              <a:gd name="adj2" fmla="val 2063270"/>
            </a:avLst>
          </a:prstGeom>
          <a:ln w="136525" cap="rnd">
            <a:solidFill>
              <a:srgbClr val="274E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8B360F-392C-FD26-F438-949851B47611}"/>
              </a:ext>
            </a:extLst>
          </p:cNvPr>
          <p:cNvSpPr txBox="1">
            <a:spLocks/>
          </p:cNvSpPr>
          <p:nvPr/>
        </p:nvSpPr>
        <p:spPr>
          <a:xfrm>
            <a:off x="5714870" y="4384247"/>
            <a:ext cx="2051977" cy="1178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374A6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074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A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9FE4C-D80F-09E0-232F-D8D9EDB93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27DF-4FF3-22CA-AC71-4F52D8E6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819" y="461090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Building Brick Wall outline">
            <a:extLst>
              <a:ext uri="{FF2B5EF4-FFF2-40B4-BE49-F238E27FC236}">
                <a16:creationId xmlns:a16="http://schemas.microsoft.com/office/drawing/2014/main" id="{ADC9F7B1-1C13-919E-CFCA-3E7F25CDD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138" y="111124"/>
            <a:ext cx="1846502" cy="1846502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Rollercoaster Up outline">
            <a:extLst>
              <a:ext uri="{FF2B5EF4-FFF2-40B4-BE49-F238E27FC236}">
                <a16:creationId xmlns:a16="http://schemas.microsoft.com/office/drawing/2014/main" id="{2E581E2B-88A5-1407-B1BA-71804075F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7880" y="1272777"/>
            <a:ext cx="1829652" cy="1829652"/>
          </a:xfrm>
          <a:prstGeom prst="rect">
            <a:avLst/>
          </a:prstGeom>
        </p:spPr>
      </p:pic>
      <p:pic>
        <p:nvPicPr>
          <p:cNvPr id="17" name="Graphic 16" descr="Tally outline">
            <a:extLst>
              <a:ext uri="{FF2B5EF4-FFF2-40B4-BE49-F238E27FC236}">
                <a16:creationId xmlns:a16="http://schemas.microsoft.com/office/drawing/2014/main" id="{78F314A6-62E0-A494-CDCA-19E3AB994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643" y="3726460"/>
            <a:ext cx="2329136" cy="232913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06B22D51-2512-4CB7-EEB9-19BC7C356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Network outline">
            <a:extLst>
              <a:ext uri="{FF2B5EF4-FFF2-40B4-BE49-F238E27FC236}">
                <a16:creationId xmlns:a16="http://schemas.microsoft.com/office/drawing/2014/main" id="{845AA50C-4319-834C-EF26-605FFC0CAF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335" y="4307408"/>
            <a:ext cx="2339022" cy="23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96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CB8B197B-EC04-D536-D05E-5D3E193C3589}"/>
              </a:ext>
            </a:extLst>
          </p:cNvPr>
          <p:cNvSpPr/>
          <p:nvPr/>
        </p:nvSpPr>
        <p:spPr>
          <a:xfrm rot="20184851">
            <a:off x="-715873" y="5053751"/>
            <a:ext cx="3108144" cy="3438769"/>
          </a:xfrm>
          <a:prstGeom prst="arc">
            <a:avLst>
              <a:gd name="adj1" fmla="val 16200000"/>
              <a:gd name="adj2" fmla="val 2393229"/>
            </a:avLst>
          </a:prstGeom>
          <a:ln w="136525" cap="rnd">
            <a:solidFill>
              <a:srgbClr val="FFD53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063DA-3F96-2C27-005C-8EFF148136D6}"/>
              </a:ext>
            </a:extLst>
          </p:cNvPr>
          <p:cNvSpPr/>
          <p:nvPr/>
        </p:nvSpPr>
        <p:spPr>
          <a:xfrm rot="20498287">
            <a:off x="6273905" y="1418162"/>
            <a:ext cx="539737" cy="545052"/>
          </a:xfrm>
          <a:prstGeom prst="rect">
            <a:avLst/>
          </a:prstGeom>
          <a:solidFill>
            <a:srgbClr val="E97132"/>
          </a:solidFill>
          <a:ln w="92075"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FB111-4330-6266-F83C-39EFD3DB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1254FB-6A95-265B-87EC-FA4EC0F2C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332874"/>
              </p:ext>
            </p:extLst>
          </p:nvPr>
        </p:nvGraphicFramePr>
        <p:xfrm>
          <a:off x="962026" y="1760220"/>
          <a:ext cx="10391774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63925">
                  <a:extLst>
                    <a:ext uri="{9D8B030D-6E8A-4147-A177-3AD203B41FA5}">
                      <a16:colId xmlns:a16="http://schemas.microsoft.com/office/drawing/2014/main" val="1723224896"/>
                    </a:ext>
                  </a:extLst>
                </a:gridCol>
                <a:gridCol w="3135070">
                  <a:extLst>
                    <a:ext uri="{9D8B030D-6E8A-4147-A177-3AD203B41FA5}">
                      <a16:colId xmlns:a16="http://schemas.microsoft.com/office/drawing/2014/main" val="3363495464"/>
                    </a:ext>
                  </a:extLst>
                </a:gridCol>
                <a:gridCol w="3792779">
                  <a:extLst>
                    <a:ext uri="{9D8B030D-6E8A-4147-A177-3AD203B41FA5}">
                      <a16:colId xmlns:a16="http://schemas.microsoft.com/office/drawing/2014/main" val="1183857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LearnPython.org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(The next course review will go here)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4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Context &amp; 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8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Course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3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Content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7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Flow &amp; Interactivity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8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Production &amp;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2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Je ne sais quoi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51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45 / 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35166"/>
                  </a:ext>
                </a:extLst>
              </a:tr>
            </a:tbl>
          </a:graphicData>
        </a:graphic>
      </p:graphicFrame>
      <p:pic>
        <p:nvPicPr>
          <p:cNvPr id="5" name="Content Placeholder 4" descr="Python (programming language) - Wikipedia">
            <a:extLst>
              <a:ext uri="{FF2B5EF4-FFF2-40B4-BE49-F238E27FC236}">
                <a16:creationId xmlns:a16="http://schemas.microsoft.com/office/drawing/2014/main" id="{F79E79C0-2855-76AB-599C-FC0758F5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" r="2" b="2"/>
          <a:stretch>
            <a:fillRect/>
          </a:stretch>
        </p:blipFill>
        <p:spPr bwMode="auto">
          <a:xfrm>
            <a:off x="10195560" y="542459"/>
            <a:ext cx="972312" cy="97089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907E0A-BCA5-738A-BDD3-B5420D2702A3}"/>
              </a:ext>
            </a:extLst>
          </p:cNvPr>
          <p:cNvSpPr/>
          <p:nvPr/>
        </p:nvSpPr>
        <p:spPr>
          <a:xfrm rot="16562200">
            <a:off x="10317861" y="5505405"/>
            <a:ext cx="2698347" cy="2535460"/>
          </a:xfrm>
          <a:prstGeom prst="triangle">
            <a:avLst/>
          </a:prstGeom>
          <a:solidFill>
            <a:srgbClr val="4EA72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B9A305-2F7B-EC65-22D9-057F1660C514}"/>
              </a:ext>
            </a:extLst>
          </p:cNvPr>
          <p:cNvSpPr/>
          <p:nvPr/>
        </p:nvSpPr>
        <p:spPr>
          <a:xfrm>
            <a:off x="5436437" y="4649989"/>
            <a:ext cx="1319125" cy="1296265"/>
          </a:xfrm>
          <a:prstGeom prst="ellipse">
            <a:avLst/>
          </a:prstGeom>
          <a:solidFill>
            <a:srgbClr val="A02B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32EEBD4-2EE2-4943-A13A-027C8021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D05CA-6AC3-6AE9-6700-6759B9A7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9594"/>
            <a:ext cx="5452534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Improvement suggestions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22F920-02D7-497A-892A-5A1799A6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58" y="0"/>
            <a:ext cx="1679159" cy="925847"/>
          </a:xfrm>
          <a:custGeom>
            <a:avLst/>
            <a:gdLst>
              <a:gd name="connsiteX0" fmla="*/ 0 w 1679159"/>
              <a:gd name="connsiteY0" fmla="*/ 0 h 925847"/>
              <a:gd name="connsiteX1" fmla="*/ 123825 w 1679159"/>
              <a:gd name="connsiteY1" fmla="*/ 0 h 925847"/>
              <a:gd name="connsiteX2" fmla="*/ 123825 w 1679159"/>
              <a:gd name="connsiteY2" fmla="*/ 756588 h 925847"/>
              <a:gd name="connsiteX3" fmla="*/ 1431852 w 1679159"/>
              <a:gd name="connsiteY3" fmla="*/ 0 h 925847"/>
              <a:gd name="connsiteX4" fmla="*/ 1679159 w 1679159"/>
              <a:gd name="connsiteY4" fmla="*/ 0 h 925847"/>
              <a:gd name="connsiteX5" fmla="*/ 92869 w 1679159"/>
              <a:gd name="connsiteY5" fmla="*/ 917560 h 925847"/>
              <a:gd name="connsiteX6" fmla="*/ 61913 w 1679159"/>
              <a:gd name="connsiteY6" fmla="*/ 925847 h 925847"/>
              <a:gd name="connsiteX7" fmla="*/ 0 w 1679159"/>
              <a:gd name="connsiteY7" fmla="*/ 863935 h 92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9159" h="925847">
                <a:moveTo>
                  <a:pt x="0" y="0"/>
                </a:moveTo>
                <a:lnTo>
                  <a:pt x="123825" y="0"/>
                </a:lnTo>
                <a:lnTo>
                  <a:pt x="123825" y="756588"/>
                </a:lnTo>
                <a:lnTo>
                  <a:pt x="1431852" y="0"/>
                </a:lnTo>
                <a:lnTo>
                  <a:pt x="1679159" y="0"/>
                </a:lnTo>
                <a:lnTo>
                  <a:pt x="92869" y="917560"/>
                </a:lnTo>
                <a:cubicBezTo>
                  <a:pt x="83458" y="922999"/>
                  <a:pt x="72780" y="925857"/>
                  <a:pt x="61913" y="925847"/>
                </a:cubicBezTo>
                <a:cubicBezTo>
                  <a:pt x="27719" y="925847"/>
                  <a:pt x="0" y="898129"/>
                  <a:pt x="0" y="86393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BA6915-E6D0-4619-9A50-B788D0048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0349" y="400837"/>
            <a:ext cx="357006" cy="357006"/>
          </a:xfrm>
          <a:prstGeom prst="ellipse">
            <a:avLst/>
          </a:prstGeom>
          <a:noFill/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Treasure Map outline">
            <a:extLst>
              <a:ext uri="{FF2B5EF4-FFF2-40B4-BE49-F238E27FC236}">
                <a16:creationId xmlns:a16="http://schemas.microsoft.com/office/drawing/2014/main" id="{2774ACB9-7944-16FD-490F-1D4C7367A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4344" y="1882265"/>
            <a:ext cx="3024299" cy="3024299"/>
          </a:xfrm>
          <a:custGeom>
            <a:avLst/>
            <a:gdLst/>
            <a:ahLst/>
            <a:cxnLst/>
            <a:rect l="l" t="t" r="r" b="b"/>
            <a:pathLst>
              <a:path w="2498961" h="2498961">
                <a:moveTo>
                  <a:pt x="65723" y="0"/>
                </a:moveTo>
                <a:lnTo>
                  <a:pt x="2433238" y="0"/>
                </a:lnTo>
                <a:cubicBezTo>
                  <a:pt x="2469536" y="0"/>
                  <a:pt x="2498961" y="29425"/>
                  <a:pt x="2498961" y="65723"/>
                </a:cubicBezTo>
                <a:lnTo>
                  <a:pt x="2498961" y="2433238"/>
                </a:lnTo>
                <a:cubicBezTo>
                  <a:pt x="2498961" y="2469536"/>
                  <a:pt x="2469536" y="2498961"/>
                  <a:pt x="2433238" y="2498961"/>
                </a:cubicBezTo>
                <a:lnTo>
                  <a:pt x="65723" y="2498961"/>
                </a:lnTo>
                <a:cubicBezTo>
                  <a:pt x="29425" y="2498961"/>
                  <a:pt x="0" y="2469536"/>
                  <a:pt x="0" y="2433238"/>
                </a:cubicBezTo>
                <a:lnTo>
                  <a:pt x="0" y="65723"/>
                </a:lnTo>
                <a:cubicBezTo>
                  <a:pt x="0" y="29425"/>
                  <a:pt x="29425" y="0"/>
                  <a:pt x="65723" y="0"/>
                </a:cubicBezTo>
                <a:close/>
              </a:path>
            </a:pathLst>
          </a:custGeom>
        </p:spPr>
      </p:pic>
      <p:pic>
        <p:nvPicPr>
          <p:cNvPr id="5" name="Graphic 4" descr="Classroom outline">
            <a:extLst>
              <a:ext uri="{FF2B5EF4-FFF2-40B4-BE49-F238E27FC236}">
                <a16:creationId xmlns:a16="http://schemas.microsoft.com/office/drawing/2014/main" id="{97AECBA9-E746-64B5-999F-B8238229D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7747" y="1075979"/>
            <a:ext cx="2422598" cy="242259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7" name="Graphic 6" descr="Baby crawling outline">
            <a:extLst>
              <a:ext uri="{FF2B5EF4-FFF2-40B4-BE49-F238E27FC236}">
                <a16:creationId xmlns:a16="http://schemas.microsoft.com/office/drawing/2014/main" id="{D6B3DF46-6D31-14DB-B1AF-DD848C5F7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2893" y="4642220"/>
            <a:ext cx="2422598" cy="242259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13" name="Graphic 12" descr="Blackboard outline">
            <a:extLst>
              <a:ext uri="{FF2B5EF4-FFF2-40B4-BE49-F238E27FC236}">
                <a16:creationId xmlns:a16="http://schemas.microsoft.com/office/drawing/2014/main" id="{8E9790F1-E530-018E-26B6-2E3A921CA2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7747" y="3856445"/>
            <a:ext cx="2422598" cy="2422598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DDF45CC-3E53-4361-852F-16750ABA7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2303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25B8C08-2FE2-4EE7-8826-38541619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9975314" y="5853103"/>
            <a:ext cx="1761765" cy="1112151"/>
          </a:xfrm>
          <a:custGeom>
            <a:avLst/>
            <a:gdLst>
              <a:gd name="connsiteX0" fmla="*/ 1585229 w 1761765"/>
              <a:gd name="connsiteY0" fmla="*/ 764759 h 1112151"/>
              <a:gd name="connsiteX1" fmla="*/ 1623024 w 1761765"/>
              <a:gd name="connsiteY1" fmla="*/ 792810 h 1112151"/>
              <a:gd name="connsiteX2" fmla="*/ 1711735 w 1761765"/>
              <a:gd name="connsiteY2" fmla="*/ 970132 h 1112151"/>
              <a:gd name="connsiteX3" fmla="*/ 1761765 w 1761765"/>
              <a:gd name="connsiteY3" fmla="*/ 1112151 h 1112151"/>
              <a:gd name="connsiteX4" fmla="*/ 1621544 w 1761765"/>
              <a:gd name="connsiteY4" fmla="*/ 1095575 h 1112151"/>
              <a:gd name="connsiteX5" fmla="*/ 1594821 w 1761765"/>
              <a:gd name="connsiteY5" fmla="*/ 1019711 h 1112151"/>
              <a:gd name="connsiteX6" fmla="*/ 1513200 w 1761765"/>
              <a:gd name="connsiteY6" fmla="*/ 856627 h 1112151"/>
              <a:gd name="connsiteX7" fmla="*/ 1538499 w 1761765"/>
              <a:gd name="connsiteY7" fmla="*/ 770415 h 1112151"/>
              <a:gd name="connsiteX8" fmla="*/ 1585229 w 1761765"/>
              <a:gd name="connsiteY8" fmla="*/ 764759 h 1112151"/>
              <a:gd name="connsiteX9" fmla="*/ 933455 w 1761765"/>
              <a:gd name="connsiteY9" fmla="*/ 161308 h 1112151"/>
              <a:gd name="connsiteX10" fmla="*/ 957797 w 1761765"/>
              <a:gd name="connsiteY10" fmla="*/ 167970 h 1112151"/>
              <a:gd name="connsiteX11" fmla="*/ 1286982 w 1761765"/>
              <a:gd name="connsiteY11" fmla="*/ 387616 h 1112151"/>
              <a:gd name="connsiteX12" fmla="*/ 1293725 w 1761765"/>
              <a:gd name="connsiteY12" fmla="*/ 477075 h 1112151"/>
              <a:gd name="connsiteX13" fmla="*/ 1245453 w 1761765"/>
              <a:gd name="connsiteY13" fmla="*/ 499154 h 1112151"/>
              <a:gd name="connsiteX14" fmla="*/ 1245167 w 1761765"/>
              <a:gd name="connsiteY14" fmla="*/ 499154 h 1112151"/>
              <a:gd name="connsiteX15" fmla="*/ 1203638 w 1761765"/>
              <a:gd name="connsiteY15" fmla="*/ 484104 h 1112151"/>
              <a:gd name="connsiteX16" fmla="*/ 900647 w 1761765"/>
              <a:gd name="connsiteY16" fmla="*/ 281508 h 1112151"/>
              <a:gd name="connsiteX17" fmla="*/ 872454 w 1761765"/>
              <a:gd name="connsiteY17" fmla="*/ 196164 h 1112151"/>
              <a:gd name="connsiteX18" fmla="*/ 933455 w 1761765"/>
              <a:gd name="connsiteY18" fmla="*/ 161308 h 1112151"/>
              <a:gd name="connsiteX19" fmla="*/ 454020 w 1761765"/>
              <a:gd name="connsiteY19" fmla="*/ 13474 h 1112151"/>
              <a:gd name="connsiteX20" fmla="*/ 477919 w 1761765"/>
              <a:gd name="connsiteY20" fmla="*/ 21437 h 1112151"/>
              <a:gd name="connsiteX21" fmla="*/ 509236 w 1761765"/>
              <a:gd name="connsiteY21" fmla="*/ 84182 h 1112151"/>
              <a:gd name="connsiteX22" fmla="*/ 445829 w 1761765"/>
              <a:gd name="connsiteY22" fmla="*/ 139871 h 1112151"/>
              <a:gd name="connsiteX23" fmla="*/ 437447 w 1761765"/>
              <a:gd name="connsiteY23" fmla="*/ 139395 h 1112151"/>
              <a:gd name="connsiteX24" fmla="*/ 73211 w 1761765"/>
              <a:gd name="connsiteY24" fmla="*/ 137204 h 1112151"/>
              <a:gd name="connsiteX25" fmla="*/ 749 w 1761765"/>
              <a:gd name="connsiteY25" fmla="*/ 84082 h 1112151"/>
              <a:gd name="connsiteX26" fmla="*/ 53871 w 1761765"/>
              <a:gd name="connsiteY26" fmla="*/ 11621 h 1112151"/>
              <a:gd name="connsiteX27" fmla="*/ 58352 w 1761765"/>
              <a:gd name="connsiteY27" fmla="*/ 11093 h 1112151"/>
              <a:gd name="connsiteX28" fmla="*/ 454020 w 1761765"/>
              <a:gd name="connsiteY28" fmla="*/ 13474 h 11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61765" h="1112151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61765" y="1112151"/>
                </a:lnTo>
                <a:lnTo>
                  <a:pt x="1621544" y="1095575"/>
                </a:lnTo>
                <a:lnTo>
                  <a:pt x="1594821" y="1019711"/>
                </a:lnTo>
                <a:cubicBezTo>
                  <a:pt x="1571072" y="963752"/>
                  <a:pt x="1543819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59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41CF66-DC82-2AB3-CB3C-1B814D4211B7}"/>
              </a:ext>
            </a:extLst>
          </p:cNvPr>
          <p:cNvSpPr/>
          <p:nvPr/>
        </p:nvSpPr>
        <p:spPr>
          <a:xfrm rot="893225">
            <a:off x="7811784" y="1361242"/>
            <a:ext cx="539737" cy="545052"/>
          </a:xfrm>
          <a:prstGeom prst="rect">
            <a:avLst/>
          </a:prstGeom>
          <a:solidFill>
            <a:srgbClr val="FFD535"/>
          </a:solidFill>
          <a:ln w="92075">
            <a:solidFill>
              <a:srgbClr val="FFD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27A737C-DC50-B97F-07D2-0617C3E98E90}"/>
              </a:ext>
            </a:extLst>
          </p:cNvPr>
          <p:cNvSpPr/>
          <p:nvPr/>
        </p:nvSpPr>
        <p:spPr>
          <a:xfrm rot="16562200">
            <a:off x="6284069" y="4834517"/>
            <a:ext cx="2216527" cy="1817270"/>
          </a:xfrm>
          <a:prstGeom prst="triangle">
            <a:avLst/>
          </a:prstGeom>
          <a:noFill/>
          <a:ln w="136525" cap="rnd">
            <a:solidFill>
              <a:srgbClr val="4EA72E"/>
            </a:solidFill>
            <a:prstDash val="sysDash"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72C823C-8A6A-DDA0-E62D-EB4EBCA0113E}"/>
              </a:ext>
            </a:extLst>
          </p:cNvPr>
          <p:cNvSpPr/>
          <p:nvPr/>
        </p:nvSpPr>
        <p:spPr>
          <a:xfrm rot="16784664">
            <a:off x="-578230" y="-85616"/>
            <a:ext cx="3108144" cy="3438769"/>
          </a:xfrm>
          <a:prstGeom prst="arc">
            <a:avLst>
              <a:gd name="adj1" fmla="val 16200000"/>
              <a:gd name="adj2" fmla="val 2393229"/>
            </a:avLst>
          </a:prstGeom>
          <a:ln w="136525" cap="rnd">
            <a:solidFill>
              <a:srgbClr val="274E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EDED3-79BB-1FAD-2675-6F83E35FCE0D}"/>
              </a:ext>
            </a:extLst>
          </p:cNvPr>
          <p:cNvSpPr txBox="1"/>
          <p:nvPr/>
        </p:nvSpPr>
        <p:spPr>
          <a:xfrm>
            <a:off x="8412480" y="5980176"/>
            <a:ext cx="36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74A61"/>
                </a:solidFill>
              </a:rPr>
              <a:t>https://github.com/ElliotCookie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C75875-2542-B99E-D548-C3CEAADD8DAC}"/>
              </a:ext>
            </a:extLst>
          </p:cNvPr>
          <p:cNvSpPr/>
          <p:nvPr/>
        </p:nvSpPr>
        <p:spPr>
          <a:xfrm>
            <a:off x="11142384" y="-823420"/>
            <a:ext cx="1644469" cy="1646840"/>
          </a:xfrm>
          <a:prstGeom prst="ellipse">
            <a:avLst/>
          </a:prstGeom>
          <a:solidFill>
            <a:srgbClr val="A02B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0755AE-7531-901A-130E-7984A964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1" y="451238"/>
            <a:ext cx="7449153" cy="606892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08682E9-C352-DB4C-6B57-2BA4ACCFF361}"/>
              </a:ext>
            </a:extLst>
          </p:cNvPr>
          <p:cNvSpPr/>
          <p:nvPr/>
        </p:nvSpPr>
        <p:spPr>
          <a:xfrm>
            <a:off x="1363319" y="5248817"/>
            <a:ext cx="1151090" cy="1100691"/>
          </a:xfrm>
          <a:prstGeom prst="ellipse">
            <a:avLst/>
          </a:prstGeom>
          <a:noFill/>
          <a:ln w="8255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6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A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2A00-CAF0-6B6A-0D08-AA7DEE9A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560" y="4232483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>
                <a:latin typeface="+mj-lt"/>
                <a:ea typeface="+mj-ea"/>
                <a:cs typeface="+mj-cs"/>
              </a:rPr>
              <a:t>Today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Tally outline">
            <a:extLst>
              <a:ext uri="{FF2B5EF4-FFF2-40B4-BE49-F238E27FC236}">
                <a16:creationId xmlns:a16="http://schemas.microsoft.com/office/drawing/2014/main" id="{248680D7-C939-BF81-99EE-DBAE0ED75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0972" y="69548"/>
            <a:ext cx="1978791" cy="1978791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6E0E0D8A-1C96-714D-C71B-9C4F73EC2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935" y="3429000"/>
            <a:ext cx="2623911" cy="2623911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Rollercoaster Up outline">
            <a:extLst>
              <a:ext uri="{FF2B5EF4-FFF2-40B4-BE49-F238E27FC236}">
                <a16:creationId xmlns:a16="http://schemas.microsoft.com/office/drawing/2014/main" id="{744C8384-8F36-FAAC-440C-FDB076EB6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3720" y="1153530"/>
            <a:ext cx="1937376" cy="19373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87B6144-F800-EC46-38C8-304F6397FDDD}"/>
              </a:ext>
            </a:extLst>
          </p:cNvPr>
          <p:cNvSpPr/>
          <p:nvPr/>
        </p:nvSpPr>
        <p:spPr>
          <a:xfrm>
            <a:off x="12592205" y="5476919"/>
            <a:ext cx="822960" cy="685800"/>
          </a:xfrm>
          <a:prstGeom prst="rect">
            <a:avLst/>
          </a:pr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F2358-606E-A18C-8AF2-73B92A8F5AD3}"/>
              </a:ext>
            </a:extLst>
          </p:cNvPr>
          <p:cNvSpPr/>
          <p:nvPr/>
        </p:nvSpPr>
        <p:spPr>
          <a:xfrm>
            <a:off x="13367890" y="2813425"/>
            <a:ext cx="822960" cy="685800"/>
          </a:xfrm>
          <a:prstGeom prst="rect">
            <a:avLst/>
          </a:prstGeom>
          <a:solidFill>
            <a:srgbClr val="3672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BB79A3-0EE0-B586-2586-E0B4CD8CD579}"/>
              </a:ext>
            </a:extLst>
          </p:cNvPr>
          <p:cNvSpPr/>
          <p:nvPr/>
        </p:nvSpPr>
        <p:spPr>
          <a:xfrm>
            <a:off x="12592205" y="4778861"/>
            <a:ext cx="822960" cy="685800"/>
          </a:xfrm>
          <a:prstGeom prst="rect">
            <a:avLst/>
          </a:prstGeom>
          <a:solidFill>
            <a:srgbClr val="0F9E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405A66-074D-7674-A6F5-65FC960AAC01}"/>
              </a:ext>
            </a:extLst>
          </p:cNvPr>
          <p:cNvSpPr/>
          <p:nvPr/>
        </p:nvSpPr>
        <p:spPr>
          <a:xfrm>
            <a:off x="13350743" y="3499225"/>
            <a:ext cx="822960" cy="685800"/>
          </a:xfrm>
          <a:prstGeom prst="rect">
            <a:avLst/>
          </a:prstGeom>
          <a:solidFill>
            <a:srgbClr val="FFD5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D3EBB4-A3A5-701B-7484-50C62ACCA998}"/>
              </a:ext>
            </a:extLst>
          </p:cNvPr>
          <p:cNvSpPr/>
          <p:nvPr/>
        </p:nvSpPr>
        <p:spPr>
          <a:xfrm>
            <a:off x="13409369" y="4791119"/>
            <a:ext cx="822960" cy="685800"/>
          </a:xfrm>
          <a:prstGeom prst="rect">
            <a:avLst/>
          </a:prstGeom>
          <a:solidFill>
            <a:srgbClr val="A02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F68506-50F7-2037-972E-C759594785B9}"/>
              </a:ext>
            </a:extLst>
          </p:cNvPr>
          <p:cNvSpPr/>
          <p:nvPr/>
        </p:nvSpPr>
        <p:spPr>
          <a:xfrm>
            <a:off x="13403889" y="5464661"/>
            <a:ext cx="822960" cy="685800"/>
          </a:xfrm>
          <a:prstGeom prst="rect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Network outline">
            <a:extLst>
              <a:ext uri="{FF2B5EF4-FFF2-40B4-BE49-F238E27FC236}">
                <a16:creationId xmlns:a16="http://schemas.microsoft.com/office/drawing/2014/main" id="{035ADA20-36B3-92C0-486C-D31F14E6EC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0083" y="144490"/>
            <a:ext cx="2437921" cy="2437921"/>
          </a:xfrm>
          <a:prstGeom prst="rect">
            <a:avLst/>
          </a:prstGeom>
        </p:spPr>
      </p:pic>
      <p:pic>
        <p:nvPicPr>
          <p:cNvPr id="11" name="Graphic 10" descr="Building Brick Wall outline">
            <a:extLst>
              <a:ext uri="{FF2B5EF4-FFF2-40B4-BE49-F238E27FC236}">
                <a16:creationId xmlns:a16="http://schemas.microsoft.com/office/drawing/2014/main" id="{B8B07332-4C60-40E9-0EDE-3F0261302B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3441" y="4477886"/>
            <a:ext cx="2235624" cy="223562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7E3CD28-6324-C0A6-EF3E-536DB8692A80}"/>
              </a:ext>
            </a:extLst>
          </p:cNvPr>
          <p:cNvSpPr/>
          <p:nvPr/>
        </p:nvSpPr>
        <p:spPr>
          <a:xfrm>
            <a:off x="13333596" y="2122218"/>
            <a:ext cx="857254" cy="678949"/>
          </a:xfrm>
          <a:prstGeom prst="rect">
            <a:avLst/>
          </a:prstGeom>
          <a:solidFill>
            <a:srgbClr val="274E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4725E-7101-7003-557D-9D07A255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0A829-4A01-9B3D-DC23-4D773A63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 &amp; Relevance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16BE-7E51-3693-2D20-6C61D1E3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3394981" cy="51307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Is it clear </a:t>
            </a:r>
            <a:r>
              <a:rPr lang="en-US" i="1" kern="1200" dirty="0">
                <a:latin typeface="+mn-lt"/>
                <a:ea typeface="+mn-ea"/>
                <a:cs typeface="+mn-cs"/>
              </a:rPr>
              <a:t>why</a:t>
            </a:r>
            <a:r>
              <a:rPr lang="en-US" kern="1200" dirty="0">
                <a:latin typeface="+mn-lt"/>
                <a:ea typeface="+mn-ea"/>
                <a:cs typeface="+mn-cs"/>
              </a:rPr>
              <a:t> you’re learning each topic?</a:t>
            </a:r>
          </a:p>
          <a:p>
            <a:pPr marL="0" indent="0"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br>
              <a:rPr lang="en-US" kern="1200" dirty="0">
                <a:latin typeface="+mn-lt"/>
                <a:ea typeface="+mn-ea"/>
                <a:cs typeface="+mn-cs"/>
              </a:rPr>
            </a:br>
            <a:r>
              <a:rPr lang="en-US" kern="1200" dirty="0">
                <a:latin typeface="+mn-lt"/>
                <a:ea typeface="+mn-ea"/>
                <a:cs typeface="+mn-cs"/>
              </a:rPr>
              <a:t>Are real‑world use cases or analogies provided?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2AF9E87-8B01-065C-4241-AC7FC5C7973D}"/>
              </a:ext>
            </a:extLst>
          </p:cNvPr>
          <p:cNvSpPr/>
          <p:nvPr/>
        </p:nvSpPr>
        <p:spPr>
          <a:xfrm rot="16562200">
            <a:off x="8050149" y="3786312"/>
            <a:ext cx="2698347" cy="2535460"/>
          </a:xfrm>
          <a:prstGeom prst="triangle">
            <a:avLst/>
          </a:prstGeom>
          <a:solidFill>
            <a:srgbClr val="4EA72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E881CBD-CE44-AFF0-1C1D-A102C8B6B80B}"/>
              </a:ext>
            </a:extLst>
          </p:cNvPr>
          <p:cNvSpPr/>
          <p:nvPr/>
        </p:nvSpPr>
        <p:spPr>
          <a:xfrm rot="4228619">
            <a:off x="2041956" y="3898962"/>
            <a:ext cx="3108144" cy="3438769"/>
          </a:xfrm>
          <a:prstGeom prst="arc">
            <a:avLst>
              <a:gd name="adj1" fmla="val 16200000"/>
              <a:gd name="adj2" fmla="val 2393229"/>
            </a:avLst>
          </a:prstGeom>
          <a:ln w="136525" cap="rnd">
            <a:solidFill>
              <a:srgbClr val="FFD53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4295D20-BEE3-BB57-617E-3D2F66A3AEEC}"/>
              </a:ext>
            </a:extLst>
          </p:cNvPr>
          <p:cNvSpPr/>
          <p:nvPr/>
        </p:nvSpPr>
        <p:spPr>
          <a:xfrm rot="16784664">
            <a:off x="-861694" y="241612"/>
            <a:ext cx="3108144" cy="3438769"/>
          </a:xfrm>
          <a:prstGeom prst="arc">
            <a:avLst>
              <a:gd name="adj1" fmla="val 16200000"/>
              <a:gd name="adj2" fmla="val 2393229"/>
            </a:avLst>
          </a:prstGeom>
          <a:ln w="136525" cap="rnd">
            <a:solidFill>
              <a:srgbClr val="274E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79D5A7-58FC-9156-EAD6-539DA878C79E}"/>
              </a:ext>
            </a:extLst>
          </p:cNvPr>
          <p:cNvSpPr txBox="1">
            <a:spLocks/>
          </p:cNvSpPr>
          <p:nvPr/>
        </p:nvSpPr>
        <p:spPr>
          <a:xfrm>
            <a:off x="9399322" y="4560118"/>
            <a:ext cx="2051977" cy="1178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32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3C79DB-53F2-6BA9-21DB-A36F84F21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4C425-4604-CE9C-C3A4-BF9AB1B5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Course Structure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9FC0-6E40-5EFF-F6A3-26720F70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820880"/>
            <a:ext cx="3770376" cy="5579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Is the curriculum ordered logically (</a:t>
            </a:r>
            <a:r>
              <a:rPr lang="en-GB" dirty="0" err="1"/>
              <a:t>prereqs</a:t>
            </a:r>
            <a:r>
              <a:rPr lang="en-GB" dirty="0"/>
              <a:t> before advanced topics)?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Are topics grouped clearly rather than scattered?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9F8303-2464-E42F-5D24-2BCC07CB8E6E}"/>
              </a:ext>
            </a:extLst>
          </p:cNvPr>
          <p:cNvSpPr/>
          <p:nvPr/>
        </p:nvSpPr>
        <p:spPr>
          <a:xfrm>
            <a:off x="9034272" y="3529370"/>
            <a:ext cx="2499478" cy="2507750"/>
          </a:xfrm>
          <a:prstGeom prst="ellipse">
            <a:avLst/>
          </a:prstGeom>
          <a:noFill/>
          <a:ln w="92075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9C7DA4-D9D6-9415-DE6B-06736CF51B83}"/>
              </a:ext>
            </a:extLst>
          </p:cNvPr>
          <p:cNvSpPr txBox="1">
            <a:spLocks/>
          </p:cNvSpPr>
          <p:nvPr/>
        </p:nvSpPr>
        <p:spPr>
          <a:xfrm>
            <a:off x="9866377" y="4307455"/>
            <a:ext cx="2051977" cy="1178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26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924F84-A707-65F1-D3C2-2282019E7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6A551-41D1-0AD5-50CD-B8BA3220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Content Quality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57D3-4999-8B2E-AC4A-046C0CDBE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4019513" cy="513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Are the explanations accurate, clear, and free of errors?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Do exercises and examples reinforce core concepts?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C85827A-E7C6-9B73-A355-2BE348ED6C42}"/>
              </a:ext>
            </a:extLst>
          </p:cNvPr>
          <p:cNvSpPr/>
          <p:nvPr/>
        </p:nvSpPr>
        <p:spPr>
          <a:xfrm rot="20267376">
            <a:off x="4186311" y="-332948"/>
            <a:ext cx="1111369" cy="920044"/>
          </a:xfrm>
          <a:prstGeom prst="triangle">
            <a:avLst/>
          </a:prstGeom>
          <a:solidFill>
            <a:srgbClr val="4EA72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B6400-7122-EB66-853D-0518311817B8}"/>
              </a:ext>
            </a:extLst>
          </p:cNvPr>
          <p:cNvSpPr/>
          <p:nvPr/>
        </p:nvSpPr>
        <p:spPr>
          <a:xfrm>
            <a:off x="8296958" y="4474415"/>
            <a:ext cx="2185416" cy="2112264"/>
          </a:xfrm>
          <a:prstGeom prst="rect">
            <a:avLst/>
          </a:prstGeom>
          <a:solidFill>
            <a:srgbClr val="FFD5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7533BA61-CFF5-26EF-ADB6-A15DF262CF9F}"/>
              </a:ext>
            </a:extLst>
          </p:cNvPr>
          <p:cNvSpPr/>
          <p:nvPr/>
        </p:nvSpPr>
        <p:spPr>
          <a:xfrm rot="4228619">
            <a:off x="2041956" y="3898962"/>
            <a:ext cx="3108144" cy="3438769"/>
          </a:xfrm>
          <a:prstGeom prst="arc">
            <a:avLst>
              <a:gd name="adj1" fmla="val 16200000"/>
              <a:gd name="adj2" fmla="val 2393229"/>
            </a:avLst>
          </a:prstGeom>
          <a:ln w="136525" cap="rnd">
            <a:solidFill>
              <a:srgbClr val="E9713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51027-0910-FA66-0AC4-DDA36533B33D}"/>
              </a:ext>
            </a:extLst>
          </p:cNvPr>
          <p:cNvSpPr/>
          <p:nvPr/>
        </p:nvSpPr>
        <p:spPr>
          <a:xfrm>
            <a:off x="-792414" y="395780"/>
            <a:ext cx="1151090" cy="1100691"/>
          </a:xfrm>
          <a:prstGeom prst="ellipse">
            <a:avLst/>
          </a:prstGeom>
          <a:noFill/>
          <a:ln w="8255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F89E5E-0F5B-C3E9-80B1-77538E9D020B}"/>
              </a:ext>
            </a:extLst>
          </p:cNvPr>
          <p:cNvSpPr txBox="1">
            <a:spLocks/>
          </p:cNvSpPr>
          <p:nvPr/>
        </p:nvSpPr>
        <p:spPr>
          <a:xfrm>
            <a:off x="9023133" y="5028920"/>
            <a:ext cx="2051977" cy="1178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566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C1A8CB-F06B-5187-DF3E-C05AE253C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0DE76-0E5E-096C-EF77-376AEC26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Flow &amp; Interactivity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6294-96F0-935B-C4AE-204E487B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1" y="502920"/>
            <a:ext cx="4487081" cy="5959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Do quizzes/tutorials match what was just taught?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Is there enough practice to cement learning before moving on?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Are there hands‑on labs, interactive code editors, or peer exercises?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Does the course ask you to actively code every step?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C0240D-20A7-90DA-FEB7-25A5403FF33B}"/>
              </a:ext>
            </a:extLst>
          </p:cNvPr>
          <p:cNvSpPr/>
          <p:nvPr/>
        </p:nvSpPr>
        <p:spPr>
          <a:xfrm>
            <a:off x="9857232" y="4581555"/>
            <a:ext cx="2077304" cy="2042620"/>
          </a:xfrm>
          <a:prstGeom prst="ellipse">
            <a:avLst/>
          </a:prstGeom>
          <a:solidFill>
            <a:srgbClr val="A02B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E51FFF-8481-E3F3-AB11-5B20B6F025DC}"/>
              </a:ext>
            </a:extLst>
          </p:cNvPr>
          <p:cNvSpPr/>
          <p:nvPr/>
        </p:nvSpPr>
        <p:spPr>
          <a:xfrm rot="2993148">
            <a:off x="4233916" y="1520792"/>
            <a:ext cx="544622" cy="473153"/>
          </a:xfrm>
          <a:prstGeom prst="triangle">
            <a:avLst/>
          </a:prstGeom>
          <a:solidFill>
            <a:srgbClr val="4EA72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D69AEF8-919F-B6F6-2504-1EA86B741D38}"/>
              </a:ext>
            </a:extLst>
          </p:cNvPr>
          <p:cNvSpPr/>
          <p:nvPr/>
        </p:nvSpPr>
        <p:spPr>
          <a:xfrm rot="16200000">
            <a:off x="529809" y="-21454"/>
            <a:ext cx="3077703" cy="3640326"/>
          </a:xfrm>
          <a:prstGeom prst="arc">
            <a:avLst>
              <a:gd name="adj1" fmla="val 16199995"/>
              <a:gd name="adj2" fmla="val 2393229"/>
            </a:avLst>
          </a:prstGeom>
          <a:ln w="136525" cap="rnd">
            <a:solidFill>
              <a:srgbClr val="274E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F0F70-A859-BCF2-4860-1CE17CE52690}"/>
              </a:ext>
            </a:extLst>
          </p:cNvPr>
          <p:cNvSpPr/>
          <p:nvPr/>
        </p:nvSpPr>
        <p:spPr>
          <a:xfrm rot="893225">
            <a:off x="4472538" y="5744098"/>
            <a:ext cx="539737" cy="545052"/>
          </a:xfrm>
          <a:prstGeom prst="rect">
            <a:avLst/>
          </a:prstGeom>
          <a:noFill/>
          <a:ln w="92075">
            <a:solidFill>
              <a:srgbClr val="FFD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1ACFDC-A054-2603-7BDA-DE3C643A88C8}"/>
              </a:ext>
            </a:extLst>
          </p:cNvPr>
          <p:cNvSpPr txBox="1">
            <a:spLocks/>
          </p:cNvSpPr>
          <p:nvPr/>
        </p:nvSpPr>
        <p:spPr>
          <a:xfrm>
            <a:off x="10460158" y="5094486"/>
            <a:ext cx="2051977" cy="1178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3671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8FD03B-7FAD-433C-8D51-BD59FC4E463A}"/>
              </a:ext>
            </a:extLst>
          </p:cNvPr>
          <p:cNvSpPr/>
          <p:nvPr/>
        </p:nvSpPr>
        <p:spPr>
          <a:xfrm>
            <a:off x="4564682" y="2514599"/>
            <a:ext cx="2185416" cy="3978275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F0920-B81A-20C7-B308-2B00BD72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best bit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8E317-6D31-C3F6-C2CB-394F7DF9D6EE}"/>
              </a:ext>
            </a:extLst>
          </p:cNvPr>
          <p:cNvSpPr/>
          <p:nvPr/>
        </p:nvSpPr>
        <p:spPr>
          <a:xfrm>
            <a:off x="2097326" y="5047487"/>
            <a:ext cx="2185416" cy="1445387"/>
          </a:xfrm>
          <a:prstGeom prst="rect">
            <a:avLst/>
          </a:prstGeom>
          <a:solidFill>
            <a:srgbClr val="FFD5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54ED2-D994-9F64-B1C9-38934DE8E4CC}"/>
              </a:ext>
            </a:extLst>
          </p:cNvPr>
          <p:cNvSpPr/>
          <p:nvPr/>
        </p:nvSpPr>
        <p:spPr>
          <a:xfrm>
            <a:off x="7032038" y="4014216"/>
            <a:ext cx="2185416" cy="2478659"/>
          </a:xfrm>
          <a:prstGeom prst="rect">
            <a:avLst/>
          </a:prstGeom>
          <a:solidFill>
            <a:srgbClr val="A02B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5A5561-CC26-AC1C-693A-EAAFAF51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25"/>
          <a:stretch>
            <a:fillRect/>
          </a:stretch>
        </p:blipFill>
        <p:spPr>
          <a:xfrm>
            <a:off x="2170478" y="4261105"/>
            <a:ext cx="2017474" cy="512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phic 9" descr="Binoculars outline">
            <a:extLst>
              <a:ext uri="{FF2B5EF4-FFF2-40B4-BE49-F238E27FC236}">
                <a16:creationId xmlns:a16="http://schemas.microsoft.com/office/drawing/2014/main" id="{88E926BF-2758-233E-783F-36728610C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0432" y="1085087"/>
            <a:ext cx="1429512" cy="1429512"/>
          </a:xfrm>
          <a:prstGeom prst="rect">
            <a:avLst/>
          </a:prstGeom>
        </p:spPr>
      </p:pic>
      <p:pic>
        <p:nvPicPr>
          <p:cNvPr id="12" name="Graphic 11" descr="Elliptical outline">
            <a:extLst>
              <a:ext uri="{FF2B5EF4-FFF2-40B4-BE49-F238E27FC236}">
                <a16:creationId xmlns:a16="http://schemas.microsoft.com/office/drawing/2014/main" id="{1D93F1D0-2653-06F4-0729-ED275F8A7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8137" y="2616406"/>
            <a:ext cx="1233218" cy="1233218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B8CFEACA-AE75-F75A-D204-B249CB44D647}"/>
              </a:ext>
            </a:extLst>
          </p:cNvPr>
          <p:cNvSpPr/>
          <p:nvPr/>
        </p:nvSpPr>
        <p:spPr>
          <a:xfrm rot="18648534">
            <a:off x="8539388" y="404578"/>
            <a:ext cx="3113855" cy="3239234"/>
          </a:xfrm>
          <a:prstGeom prst="arc">
            <a:avLst>
              <a:gd name="adj1" fmla="val 16199995"/>
              <a:gd name="adj2" fmla="val 6697695"/>
            </a:avLst>
          </a:prstGeom>
          <a:ln w="136525" cap="rnd">
            <a:solidFill>
              <a:srgbClr val="E9713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2F2452-7F5C-D093-BBC3-A07C57CFA726}"/>
              </a:ext>
            </a:extLst>
          </p:cNvPr>
          <p:cNvSpPr/>
          <p:nvPr/>
        </p:nvSpPr>
        <p:spPr>
          <a:xfrm rot="18099679">
            <a:off x="565889" y="2278022"/>
            <a:ext cx="544622" cy="473153"/>
          </a:xfrm>
          <a:prstGeom prst="triangle">
            <a:avLst/>
          </a:prstGeom>
          <a:noFill/>
          <a:ln w="8255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356118-A293-3088-0664-DA869A6344C7}"/>
              </a:ext>
            </a:extLst>
          </p:cNvPr>
          <p:cNvSpPr/>
          <p:nvPr/>
        </p:nvSpPr>
        <p:spPr>
          <a:xfrm>
            <a:off x="11966750" y="5662724"/>
            <a:ext cx="1151090" cy="1100691"/>
          </a:xfrm>
          <a:prstGeom prst="ellipse">
            <a:avLst/>
          </a:prstGeom>
          <a:noFill/>
          <a:ln w="82550">
            <a:solidFill>
              <a:srgbClr val="0F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20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117CEC-F95E-3E05-C0D5-5F102FFF7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115B9-DA35-920E-904E-802835E4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Pacing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4C71-6E60-B6E9-FB42-6A4D6792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820880"/>
            <a:ext cx="3332324" cy="59365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Is the speed appropriate, never too slow (boring) or too fast (overwhelming)?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Does energy stay consistent across the full runtime?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A4B826B-C405-FDEA-FB50-8C918C49EC99}"/>
              </a:ext>
            </a:extLst>
          </p:cNvPr>
          <p:cNvSpPr/>
          <p:nvPr/>
        </p:nvSpPr>
        <p:spPr>
          <a:xfrm rot="1585962">
            <a:off x="8523421" y="3413834"/>
            <a:ext cx="2523744" cy="2409131"/>
          </a:xfrm>
          <a:prstGeom prst="triangle">
            <a:avLst/>
          </a:prstGeom>
          <a:solidFill>
            <a:srgbClr val="FFD5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3F278B6-9635-FEF8-5D78-946EC72090D2}"/>
              </a:ext>
            </a:extLst>
          </p:cNvPr>
          <p:cNvSpPr/>
          <p:nvPr/>
        </p:nvSpPr>
        <p:spPr>
          <a:xfrm rot="6615408">
            <a:off x="9647816" y="-754066"/>
            <a:ext cx="1373185" cy="1508133"/>
          </a:xfrm>
          <a:prstGeom prst="arc">
            <a:avLst>
              <a:gd name="adj1" fmla="val 16199995"/>
              <a:gd name="adj2" fmla="val 2393229"/>
            </a:avLst>
          </a:prstGeom>
          <a:ln w="136525" cap="rnd">
            <a:solidFill>
              <a:srgbClr val="274E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0B74FE-690F-C58F-31DA-16DE01002448}"/>
              </a:ext>
            </a:extLst>
          </p:cNvPr>
          <p:cNvSpPr txBox="1">
            <a:spLocks/>
          </p:cNvSpPr>
          <p:nvPr/>
        </p:nvSpPr>
        <p:spPr>
          <a:xfrm>
            <a:off x="9234943" y="4539054"/>
            <a:ext cx="2051977" cy="1178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9687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280</Words>
  <Application>Microsoft Office PowerPoint</Application>
  <PresentationFormat>Widescreen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Learnpython.org</vt:lpstr>
      <vt:lpstr>Today</vt:lpstr>
      <vt:lpstr>What is it?</vt:lpstr>
      <vt:lpstr>Context &amp; Relevance</vt:lpstr>
      <vt:lpstr>Course Structure</vt:lpstr>
      <vt:lpstr>Content Quality</vt:lpstr>
      <vt:lpstr>Flow &amp; Interactivity</vt:lpstr>
      <vt:lpstr>The best bit</vt:lpstr>
      <vt:lpstr>Pacing</vt:lpstr>
      <vt:lpstr>Production &amp; Medium</vt:lpstr>
      <vt:lpstr>Value</vt:lpstr>
      <vt:lpstr>Je ne sais quoi </vt:lpstr>
      <vt:lpstr>Recap</vt:lpstr>
      <vt:lpstr>Summary</vt:lpstr>
      <vt:lpstr>Improvement suggestions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Elliot Cooke</dc:creator>
  <cp:lastModifiedBy>Elliot Cooke</cp:lastModifiedBy>
  <cp:revision>3</cp:revision>
  <dcterms:created xsi:type="dcterms:W3CDTF">2025-07-23T14:32:32Z</dcterms:created>
  <dcterms:modified xsi:type="dcterms:W3CDTF">2025-07-25T18:43:05Z</dcterms:modified>
</cp:coreProperties>
</file>