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306" r:id="rId5"/>
    <p:sldId id="307" r:id="rId6"/>
    <p:sldId id="267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295" r:id="rId18"/>
    <p:sldId id="323" r:id="rId1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CB9"/>
    <a:srgbClr val="BBA8DF"/>
    <a:srgbClr val="839ADE"/>
    <a:srgbClr val="867DA9"/>
    <a:srgbClr val="14121C"/>
    <a:srgbClr val="9C6BE1"/>
    <a:srgbClr val="8B65EA"/>
    <a:srgbClr val="2740FF"/>
    <a:srgbClr val="D580AE"/>
    <a:srgbClr val="F98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5" autoAdjust="0"/>
    <p:restoredTop sz="84967" autoAdjust="0"/>
  </p:normalViewPr>
  <p:slideViewPr>
    <p:cSldViewPr snapToGrid="0">
      <p:cViewPr varScale="1">
        <p:scale>
          <a:sx n="94" d="100"/>
          <a:sy n="94" d="100"/>
        </p:scale>
        <p:origin x="2484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08/08/2025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08/08/2025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7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97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3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12.svg"/><Relationship Id="rId5" Type="http://schemas.openxmlformats.org/officeDocument/2006/relationships/image" Target="../media/image26.svg"/><Relationship Id="rId10" Type="http://schemas.openxmlformats.org/officeDocument/2006/relationships/image" Target="../media/image11.png"/><Relationship Id="rId4" Type="http://schemas.openxmlformats.org/officeDocument/2006/relationships/image" Target="../media/image25.png"/><Relationship Id="rId9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sz="2000" dirty="0">
                <a:solidFill>
                  <a:schemeClr val="bg1">
                    <a:alpha val="53000"/>
                  </a:schemeClr>
                </a:solidFill>
              </a:rPr>
              <a:t> by Elliot Cooke</a:t>
            </a:r>
          </a:p>
          <a:p>
            <a:pPr rtl="0"/>
            <a:endParaRPr lang="en-GB" dirty="0">
              <a:solidFill>
                <a:schemeClr val="bg1">
                  <a:alpha val="53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E2D0C-3E1C-35E0-9F89-CEC9994D7A87}"/>
              </a:ext>
            </a:extLst>
          </p:cNvPr>
          <p:cNvSpPr txBox="1"/>
          <p:nvPr/>
        </p:nvSpPr>
        <p:spPr>
          <a:xfrm>
            <a:off x="1298448" y="3474721"/>
            <a:ext cx="367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Introduction to Python</a:t>
            </a:r>
          </a:p>
          <a:p>
            <a:r>
              <a:rPr lang="en-GB" b="1" dirty="0">
                <a:latin typeface="+mj-lt"/>
              </a:rPr>
              <a:t>A course review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0320C7-69C4-0AA6-BD8D-A1653C57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48" y="2157984"/>
            <a:ext cx="6219952" cy="11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9DE00-8D08-547A-C0B8-F4A901B7B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6096AD-DED7-79E4-76A1-DD03F21DFC85}"/>
              </a:ext>
            </a:extLst>
          </p:cNvPr>
          <p:cNvSpPr/>
          <p:nvPr/>
        </p:nvSpPr>
        <p:spPr>
          <a:xfrm>
            <a:off x="804672" y="3666744"/>
            <a:ext cx="6483096" cy="62179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Is any audio/video on screen detracting or badly edited?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FA9940-4853-17DE-C760-58E80F88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7232904" cy="11795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4121C"/>
                </a:solidFill>
              </a:rPr>
              <a:t>Production Medium</a:t>
            </a:r>
            <a:endParaRPr lang="en-GB" dirty="0">
              <a:solidFill>
                <a:srgbClr val="14121C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00860-F945-79C9-DD0F-8D5C31FD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pPr rtl="0"/>
              <a:t>10</a:t>
            </a:fld>
            <a:endParaRPr lang="en-GB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EB3370-5C01-0A58-5688-18FD68AE1551}"/>
              </a:ext>
            </a:extLst>
          </p:cNvPr>
          <p:cNvSpPr/>
          <p:nvPr/>
        </p:nvSpPr>
        <p:spPr>
          <a:xfrm>
            <a:off x="8988021" y="4553712"/>
            <a:ext cx="1787190" cy="1766216"/>
          </a:xfrm>
          <a:prstGeom prst="ellipse">
            <a:avLst/>
          </a:prstGeom>
          <a:solidFill>
            <a:schemeClr val="accent3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/>
              <a:t>7</a:t>
            </a:r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09D2E1-6CF8-F1B6-C5AF-3F4DB041BAF4}"/>
              </a:ext>
            </a:extLst>
          </p:cNvPr>
          <p:cNvSpPr/>
          <p:nvPr/>
        </p:nvSpPr>
        <p:spPr>
          <a:xfrm>
            <a:off x="804672" y="2779776"/>
            <a:ext cx="4462272" cy="62179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Is the UI smooth, intuitive to navigate?</a:t>
            </a:r>
          </a:p>
        </p:txBody>
      </p:sp>
    </p:spTree>
    <p:extLst>
      <p:ext uri="{BB962C8B-B14F-4D97-AF65-F5344CB8AC3E}">
        <p14:creationId xmlns:p14="http://schemas.microsoft.com/office/powerpoint/2010/main" val="296614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8FFC3-7D09-761B-7AE8-69EA8A153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AA77BB-8B87-8DEF-0EB7-F94AF0167582}"/>
              </a:ext>
            </a:extLst>
          </p:cNvPr>
          <p:cNvSpPr/>
          <p:nvPr/>
        </p:nvSpPr>
        <p:spPr>
          <a:xfrm>
            <a:off x="804672" y="3694176"/>
            <a:ext cx="2459736" cy="62179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Is it worth the price?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ADCEDA-B197-5ECD-D9AD-1643AB2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7232904" cy="11795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4121C"/>
                </a:solidFill>
              </a:rPr>
              <a:t>Value</a:t>
            </a:r>
            <a:endParaRPr lang="en-GB" dirty="0">
              <a:solidFill>
                <a:srgbClr val="14121C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A3FA-7F37-9388-86F9-804C3777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pPr rtl="0"/>
              <a:t>11</a:t>
            </a:fld>
            <a:endParaRPr lang="en-GB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D4ACC2-ABE4-0FC2-AFB4-46E156F8F888}"/>
              </a:ext>
            </a:extLst>
          </p:cNvPr>
          <p:cNvSpPr/>
          <p:nvPr/>
        </p:nvSpPr>
        <p:spPr>
          <a:xfrm>
            <a:off x="8988021" y="4553712"/>
            <a:ext cx="1787190" cy="1766216"/>
          </a:xfrm>
          <a:prstGeom prst="ellipse">
            <a:avLst/>
          </a:prstGeom>
          <a:solidFill>
            <a:schemeClr val="accent4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/>
              <a:t>5</a:t>
            </a:r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64F503-2A97-7386-72DC-7FF19548F1B2}"/>
              </a:ext>
            </a:extLst>
          </p:cNvPr>
          <p:cNvSpPr/>
          <p:nvPr/>
        </p:nvSpPr>
        <p:spPr>
          <a:xfrm>
            <a:off x="804672" y="2779776"/>
            <a:ext cx="7232904" cy="6492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Does it feel “premium” enough that you wouldn’t mind paying?</a:t>
            </a:r>
          </a:p>
        </p:txBody>
      </p:sp>
    </p:spTree>
    <p:extLst>
      <p:ext uri="{BB962C8B-B14F-4D97-AF65-F5344CB8AC3E}">
        <p14:creationId xmlns:p14="http://schemas.microsoft.com/office/powerpoint/2010/main" val="126202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42A5-1578-896C-6554-A9BE1CB20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Je ne Sias Quoi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D489E6-7BE1-0C9A-B074-962AE42CABFC}"/>
              </a:ext>
            </a:extLst>
          </p:cNvPr>
          <p:cNvSpPr/>
          <p:nvPr/>
        </p:nvSpPr>
        <p:spPr>
          <a:xfrm>
            <a:off x="9555480" y="4782312"/>
            <a:ext cx="1307592" cy="12527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/>
              <a:t>1</a:t>
            </a:r>
            <a:endParaRPr lang="en-GB" dirty="0"/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1C8C3A51-D6AC-BDDA-5D9E-070AC4DFC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8165592" y="182880"/>
            <a:ext cx="2383237" cy="2383237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  <p:pic>
        <p:nvPicPr>
          <p:cNvPr id="7" name="Picture Placeholder 5" descr="mountains at sunset">
            <a:extLst>
              <a:ext uri="{FF2B5EF4-FFF2-40B4-BE49-F238E27FC236}">
                <a16:creationId xmlns:a16="http://schemas.microsoft.com/office/drawing/2014/main" id="{FD67AC38-B306-EAD0-3BFB-D12604E475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2520697" y="4572000"/>
            <a:ext cx="1252728" cy="1252728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  <p:pic>
        <p:nvPicPr>
          <p:cNvPr id="8" name="Picture Placeholder 5" descr="mountains at sunset">
            <a:extLst>
              <a:ext uri="{FF2B5EF4-FFF2-40B4-BE49-F238E27FC236}">
                <a16:creationId xmlns:a16="http://schemas.microsoft.com/office/drawing/2014/main" id="{2B0FDA15-5F6B-1BCE-B7A7-1CCAB57C4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557784" y="594360"/>
            <a:ext cx="740664" cy="740664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966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2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1995-D2D8-7ED1-7698-5B4B6151C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RECAP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BD2BD-F79D-2A6B-6E2D-0B669D77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pPr rtl="0"/>
              <a:t>13</a:t>
            </a:fld>
            <a:endParaRPr lang="en-GB" noProof="0"/>
          </a:p>
        </p:txBody>
      </p:sp>
      <p:pic>
        <p:nvPicPr>
          <p:cNvPr id="9" name="Graphic 8" descr="Tally outline">
            <a:extLst>
              <a:ext uri="{FF2B5EF4-FFF2-40B4-BE49-F238E27FC236}">
                <a16:creationId xmlns:a16="http://schemas.microsoft.com/office/drawing/2014/main" id="{BA4E71DC-6C05-8936-7C2C-3D37FD4D4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0810" y="2608524"/>
            <a:ext cx="1080000" cy="1080000"/>
          </a:xfrm>
          <a:prstGeom prst="rect">
            <a:avLst/>
          </a:prstGeom>
        </p:spPr>
      </p:pic>
      <p:pic>
        <p:nvPicPr>
          <p:cNvPr id="10" name="Graphic 9" descr="Internet outline">
            <a:extLst>
              <a:ext uri="{FF2B5EF4-FFF2-40B4-BE49-F238E27FC236}">
                <a16:creationId xmlns:a16="http://schemas.microsoft.com/office/drawing/2014/main" id="{70A0106D-BF2B-FE79-6DCC-B65BE11F1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0346" y="1768743"/>
            <a:ext cx="1080000" cy="1080000"/>
          </a:xfrm>
          <a:prstGeom prst="rect">
            <a:avLst/>
          </a:prstGeom>
        </p:spPr>
      </p:pic>
      <p:pic>
        <p:nvPicPr>
          <p:cNvPr id="11" name="Graphic 10" descr="Rollercoaster Up outline">
            <a:extLst>
              <a:ext uri="{FF2B5EF4-FFF2-40B4-BE49-F238E27FC236}">
                <a16:creationId xmlns:a16="http://schemas.microsoft.com/office/drawing/2014/main" id="{41688CF0-1AF5-CD2A-C0FC-B2EF93D2B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1274" y="3448305"/>
            <a:ext cx="1080000" cy="1080000"/>
          </a:xfrm>
          <a:prstGeom prst="rect">
            <a:avLst/>
          </a:prstGeom>
        </p:spPr>
      </p:pic>
      <p:pic>
        <p:nvPicPr>
          <p:cNvPr id="12" name="Graphic 11" descr="Network outline">
            <a:extLst>
              <a:ext uri="{FF2B5EF4-FFF2-40B4-BE49-F238E27FC236}">
                <a16:creationId xmlns:a16="http://schemas.microsoft.com/office/drawing/2014/main" id="{CB230ECD-8A23-67B1-1F92-5A2FA67355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1738" y="4288086"/>
            <a:ext cx="1080000" cy="1080000"/>
          </a:xfrm>
          <a:prstGeom prst="rect">
            <a:avLst/>
          </a:prstGeom>
        </p:spPr>
      </p:pic>
      <p:pic>
        <p:nvPicPr>
          <p:cNvPr id="13" name="Graphic 12" descr="Building Brick Wall outline">
            <a:extLst>
              <a:ext uri="{FF2B5EF4-FFF2-40B4-BE49-F238E27FC236}">
                <a16:creationId xmlns:a16="http://schemas.microsoft.com/office/drawing/2014/main" id="{0D8A20E8-E324-97D4-235A-AC8546AB71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82200" y="5127868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2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5400" dirty="0"/>
              <a:t>Summary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9A0DA2-E530-420B-ACE1-7D645AE7D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80682"/>
              </p:ext>
            </p:extLst>
          </p:nvPr>
        </p:nvGraphicFramePr>
        <p:xfrm>
          <a:off x="1636776" y="1828691"/>
          <a:ext cx="9262873" cy="40313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90672">
                  <a:extLst>
                    <a:ext uri="{9D8B030D-6E8A-4147-A177-3AD203B41FA5}">
                      <a16:colId xmlns:a16="http://schemas.microsoft.com/office/drawing/2014/main" val="3715394682"/>
                    </a:ext>
                  </a:extLst>
                </a:gridCol>
                <a:gridCol w="2001050">
                  <a:extLst>
                    <a:ext uri="{9D8B030D-6E8A-4147-A177-3AD203B41FA5}">
                      <a16:colId xmlns:a16="http://schemas.microsoft.com/office/drawing/2014/main" val="4203886316"/>
                    </a:ext>
                  </a:extLst>
                </a:gridCol>
                <a:gridCol w="2545861">
                  <a:extLst>
                    <a:ext uri="{9D8B030D-6E8A-4147-A177-3AD203B41FA5}">
                      <a16:colId xmlns:a16="http://schemas.microsoft.com/office/drawing/2014/main" val="1368357775"/>
                    </a:ext>
                  </a:extLst>
                </a:gridCol>
                <a:gridCol w="1625290">
                  <a:extLst>
                    <a:ext uri="{9D8B030D-6E8A-4147-A177-3AD203B41FA5}">
                      <a16:colId xmlns:a16="http://schemas.microsoft.com/office/drawing/2014/main" val="538162733"/>
                    </a:ext>
                  </a:extLst>
                </a:gridCol>
              </a:tblGrid>
              <a:tr h="586491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LearnPython.org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Sololearn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(Free)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Python Introduction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400" noProof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Next course will go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29846"/>
                  </a:ext>
                </a:extLst>
              </a:tr>
              <a:tr h="376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Context &amp; Relevance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059026"/>
                  </a:ext>
                </a:extLst>
              </a:tr>
              <a:tr h="376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Course Structure</a:t>
                      </a:r>
                    </a:p>
                  </a:txBody>
                  <a:tcPr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722433"/>
                  </a:ext>
                </a:extLst>
              </a:tr>
              <a:tr h="376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Content Quality</a:t>
                      </a:r>
                    </a:p>
                  </a:txBody>
                  <a:tcPr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97281"/>
                  </a:ext>
                </a:extLst>
              </a:tr>
              <a:tr h="376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Flow &amp; Interactivity</a:t>
                      </a:r>
                    </a:p>
                  </a:txBody>
                  <a:tcPr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824203"/>
                  </a:ext>
                </a:extLst>
              </a:tr>
              <a:tr h="376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Pacing</a:t>
                      </a:r>
                    </a:p>
                  </a:txBody>
                  <a:tcPr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053301"/>
                  </a:ext>
                </a:extLst>
              </a:tr>
              <a:tr h="376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Production &amp; Medium</a:t>
                      </a:r>
                    </a:p>
                  </a:txBody>
                  <a:tcPr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7 -&gt; 5</a:t>
                      </a: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noProof="0"/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33110"/>
                  </a:ext>
                </a:extLst>
              </a:tr>
              <a:tr h="376806">
                <a:tc>
                  <a:txBody>
                    <a:bodyPr/>
                    <a:lstStyle/>
                    <a:p>
                      <a:r>
                        <a:rPr lang="en-US" b="1" dirty="0"/>
                        <a:t>Value</a:t>
                      </a:r>
                    </a:p>
                  </a:txBody>
                  <a:tcPr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noProof="0"/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197925"/>
                  </a:ext>
                </a:extLst>
              </a:tr>
              <a:tr h="376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Je ne sais quoi	</a:t>
                      </a:r>
                    </a:p>
                  </a:txBody>
                  <a:tcPr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noProof="0"/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48766"/>
                  </a:ext>
                </a:extLst>
              </a:tr>
              <a:tr h="376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45 -&gt; 43 / 75</a:t>
                      </a:r>
                    </a:p>
                  </a:txBody>
                  <a:tcPr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38/75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noProof="0" dirty="0"/>
                    </a:p>
                  </a:txBody>
                  <a:tcPr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923748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14</a:t>
            </a:fld>
            <a:endParaRPr lang="en-GB" b="1" cap="all" spc="100">
              <a:solidFill>
                <a:schemeClr val="accent2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790E81-71EB-B76D-7727-1173ABF3A2D6}"/>
              </a:ext>
            </a:extLst>
          </p:cNvPr>
          <p:cNvSpPr/>
          <p:nvPr/>
        </p:nvSpPr>
        <p:spPr>
          <a:xfrm>
            <a:off x="4279392" y="4287257"/>
            <a:ext cx="1627632" cy="496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92727C-1E54-D9AD-7DBC-F8E24E88B51B}"/>
              </a:ext>
            </a:extLst>
          </p:cNvPr>
          <p:cNvSpPr/>
          <p:nvPr/>
        </p:nvSpPr>
        <p:spPr>
          <a:xfrm>
            <a:off x="4916424" y="5448109"/>
            <a:ext cx="1627632" cy="49632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16FA516F-6FF4-86A0-4FA7-E467AA901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" r="71"/>
          <a:stretch/>
        </p:blipFill>
        <p:spPr>
          <a:xfrm>
            <a:off x="7385304" y="5131051"/>
            <a:ext cx="1225296" cy="1225299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  <a:ln w="349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9FC45-EAF7-6092-690F-823C93846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052" y="1690688"/>
            <a:ext cx="5894324" cy="48021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BE7653-7EB1-997C-CED6-72D2D80D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 suggestions?</a:t>
            </a:r>
          </a:p>
        </p:txBody>
      </p:sp>
      <p:pic>
        <p:nvPicPr>
          <p:cNvPr id="8" name="Graphic 7" descr="Treasure Map outline">
            <a:extLst>
              <a:ext uri="{FF2B5EF4-FFF2-40B4-BE49-F238E27FC236}">
                <a16:creationId xmlns:a16="http://schemas.microsoft.com/office/drawing/2014/main" id="{EFDB312B-E320-5C01-54B7-48E5C5F80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453385" y="5202936"/>
            <a:ext cx="1153414" cy="1153414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3DD074-0531-702C-C9FA-4EB5AE487043}"/>
              </a:ext>
            </a:extLst>
          </p:cNvPr>
          <p:cNvSpPr/>
          <p:nvPr/>
        </p:nvSpPr>
        <p:spPr>
          <a:xfrm>
            <a:off x="4462272" y="1664208"/>
            <a:ext cx="2359152" cy="2505456"/>
          </a:xfrm>
          <a:custGeom>
            <a:avLst/>
            <a:gdLst>
              <a:gd name="connsiteX0" fmla="*/ 0 w 2359152"/>
              <a:gd name="connsiteY0" fmla="*/ 0 h 2505456"/>
              <a:gd name="connsiteX1" fmla="*/ 0 w 2359152"/>
              <a:gd name="connsiteY1" fmla="*/ 2039112 h 2505456"/>
              <a:gd name="connsiteX2" fmla="*/ 1408176 w 2359152"/>
              <a:gd name="connsiteY2" fmla="*/ 2039112 h 2505456"/>
              <a:gd name="connsiteX3" fmla="*/ 1408176 w 2359152"/>
              <a:gd name="connsiteY3" fmla="*/ 2505456 h 2505456"/>
              <a:gd name="connsiteX4" fmla="*/ 2359152 w 2359152"/>
              <a:gd name="connsiteY4" fmla="*/ 2505456 h 2505456"/>
              <a:gd name="connsiteX5" fmla="*/ 2359152 w 2359152"/>
              <a:gd name="connsiteY5" fmla="*/ 1243584 h 2505456"/>
              <a:gd name="connsiteX6" fmla="*/ 1444752 w 2359152"/>
              <a:gd name="connsiteY6" fmla="*/ 1243584 h 2505456"/>
              <a:gd name="connsiteX7" fmla="*/ 1444752 w 2359152"/>
              <a:gd name="connsiteY7" fmla="*/ 9144 h 2505456"/>
              <a:gd name="connsiteX8" fmla="*/ 0 w 2359152"/>
              <a:gd name="connsiteY8" fmla="*/ 0 h 2505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9152" h="2505456">
                <a:moveTo>
                  <a:pt x="0" y="0"/>
                </a:moveTo>
                <a:lnTo>
                  <a:pt x="0" y="2039112"/>
                </a:lnTo>
                <a:lnTo>
                  <a:pt x="1408176" y="2039112"/>
                </a:lnTo>
                <a:lnTo>
                  <a:pt x="1408176" y="2505456"/>
                </a:lnTo>
                <a:lnTo>
                  <a:pt x="2359152" y="2505456"/>
                </a:lnTo>
                <a:lnTo>
                  <a:pt x="2359152" y="1243584"/>
                </a:lnTo>
                <a:lnTo>
                  <a:pt x="1444752" y="1243584"/>
                </a:lnTo>
                <a:lnTo>
                  <a:pt x="1444752" y="9144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3C5CB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Placeholder 14" descr="mountains under near dusk sky">
            <a:extLst>
              <a:ext uri="{FF2B5EF4-FFF2-40B4-BE49-F238E27FC236}">
                <a16:creationId xmlns:a16="http://schemas.microsoft.com/office/drawing/2014/main" id="{4A2FD73C-33FA-804A-0A56-D3D1627F2C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" r="16"/>
          <a:stretch/>
        </p:blipFill>
        <p:spPr>
          <a:xfrm>
            <a:off x="215139" y="5232321"/>
            <a:ext cx="2206971" cy="1625679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AC573161-71D3-8FA3-88F4-10F9A820EC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47" b="347"/>
          <a:stretch/>
        </p:blipFill>
        <p:spPr>
          <a:xfrm>
            <a:off x="9439148" y="4706239"/>
            <a:ext cx="1597659" cy="1586103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6C043B-02C8-20FD-459E-04105B400DF4}"/>
              </a:ext>
            </a:extLst>
          </p:cNvPr>
          <p:cNvSpPr txBox="1"/>
          <p:nvPr/>
        </p:nvSpPr>
        <p:spPr>
          <a:xfrm>
            <a:off x="8206485" y="6411214"/>
            <a:ext cx="377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>
                <a:solidFill>
                  <a:srgbClr val="374A61"/>
                </a:solidFill>
              </a:rPr>
              <a:t>https://github.com/ElliotCookie</a:t>
            </a:r>
          </a:p>
        </p:txBody>
      </p:sp>
      <p:pic>
        <p:nvPicPr>
          <p:cNvPr id="14" name="Graphic 13" descr="Keyboard outline">
            <a:extLst>
              <a:ext uri="{FF2B5EF4-FFF2-40B4-BE49-F238E27FC236}">
                <a16:creationId xmlns:a16="http://schemas.microsoft.com/office/drawing/2014/main" id="{382EAF61-1DBF-E706-3E7E-15E14249B1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5771" y="1690688"/>
            <a:ext cx="1306339" cy="130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836" y="-863031"/>
            <a:ext cx="5833872" cy="2276856"/>
          </a:xfrm>
        </p:spPr>
        <p:txBody>
          <a:bodyPr rtlCol="0"/>
          <a:lstStyle/>
          <a:p>
            <a:pPr rtl="0"/>
            <a:r>
              <a:rPr lang="en-GB" b="1" cap="all" spc="2400" dirty="0">
                <a:solidFill>
                  <a:schemeClr val="bg1"/>
                </a:solidFill>
                <a:latin typeface="+mn-lt"/>
              </a:rPr>
              <a:t>Today</a:t>
            </a:r>
            <a:endParaRPr lang="en-GB" spc="2400" dirty="0"/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811371" y="1675797"/>
            <a:ext cx="3314383" cy="365125"/>
          </a:xfrm>
        </p:spPr>
        <p:txBody>
          <a:bodyPr rtlCol="0"/>
          <a:lstStyle/>
          <a:p>
            <a:pPr rtl="0"/>
            <a:r>
              <a:rPr lang="en-GB" dirty="0"/>
              <a:t>Introduction to Python review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10" name="Graphic 9" descr="Tally outline">
            <a:extLst>
              <a:ext uri="{FF2B5EF4-FFF2-40B4-BE49-F238E27FC236}">
                <a16:creationId xmlns:a16="http://schemas.microsoft.com/office/drawing/2014/main" id="{37DFD1FC-5F39-AA07-EA94-690F44B78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6806" y="2368314"/>
            <a:ext cx="1080000" cy="1080000"/>
          </a:xfrm>
          <a:prstGeom prst="rect">
            <a:avLst/>
          </a:prstGeom>
        </p:spPr>
      </p:pic>
      <p:pic>
        <p:nvPicPr>
          <p:cNvPr id="11" name="Graphic 10" descr="Internet outline">
            <a:extLst>
              <a:ext uri="{FF2B5EF4-FFF2-40B4-BE49-F238E27FC236}">
                <a16:creationId xmlns:a16="http://schemas.microsoft.com/office/drawing/2014/main" id="{9F4C6687-1109-9C48-B603-D38270740B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0966" y="1214313"/>
            <a:ext cx="1080000" cy="1080000"/>
          </a:xfrm>
          <a:prstGeom prst="rect">
            <a:avLst/>
          </a:prstGeom>
        </p:spPr>
      </p:pic>
      <p:pic>
        <p:nvPicPr>
          <p:cNvPr id="12" name="Graphic 11" descr="Rollercoaster Up outline">
            <a:extLst>
              <a:ext uri="{FF2B5EF4-FFF2-40B4-BE49-F238E27FC236}">
                <a16:creationId xmlns:a16="http://schemas.microsoft.com/office/drawing/2014/main" id="{9824B6F5-7D66-2EA1-CABE-353CFBCB3D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06179" y="3522315"/>
            <a:ext cx="1080000" cy="1080000"/>
          </a:xfrm>
          <a:prstGeom prst="rect">
            <a:avLst/>
          </a:prstGeom>
        </p:spPr>
      </p:pic>
      <p:pic>
        <p:nvPicPr>
          <p:cNvPr id="13" name="Graphic 12" descr="Network outline">
            <a:extLst>
              <a:ext uri="{FF2B5EF4-FFF2-40B4-BE49-F238E27FC236}">
                <a16:creationId xmlns:a16="http://schemas.microsoft.com/office/drawing/2014/main" id="{F120B20C-A6F3-D8A4-3905-34FEFED836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56486" y="4676316"/>
            <a:ext cx="1080000" cy="1080000"/>
          </a:xfrm>
          <a:prstGeom prst="rect">
            <a:avLst/>
          </a:prstGeom>
        </p:spPr>
      </p:pic>
      <p:pic>
        <p:nvPicPr>
          <p:cNvPr id="14" name="Graphic 13" descr="Building Brick Wall outline">
            <a:extLst>
              <a:ext uri="{FF2B5EF4-FFF2-40B4-BE49-F238E27FC236}">
                <a16:creationId xmlns:a16="http://schemas.microsoft.com/office/drawing/2014/main" id="{2AD30638-0743-4739-9D85-95A7091111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58474" y="5830315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2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F6C1FC-4DC1-E265-7F19-DF17A0EF8C68}"/>
              </a:ext>
            </a:extLst>
          </p:cNvPr>
          <p:cNvSpPr/>
          <p:nvPr/>
        </p:nvSpPr>
        <p:spPr>
          <a:xfrm>
            <a:off x="3296508" y="608703"/>
            <a:ext cx="5786232" cy="5939307"/>
          </a:xfrm>
          <a:prstGeom prst="ellipse">
            <a:avLst/>
          </a:prstGeom>
          <a:solidFill>
            <a:srgbClr val="FACBBC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198A53CB-D80E-A38B-ABB9-BC8A993C1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" r="71"/>
          <a:stretch/>
        </p:blipFill>
        <p:spPr>
          <a:xfrm>
            <a:off x="2651760" y="177311"/>
            <a:ext cx="6192045" cy="6192057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  <a:ln w="34925"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64725E-7101-7003-557D-9D07A255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573" y="417810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it?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B6E10F-BA49-DA89-FB2D-6744EBB3279A}"/>
              </a:ext>
            </a:extLst>
          </p:cNvPr>
          <p:cNvSpPr/>
          <p:nvPr/>
        </p:nvSpPr>
        <p:spPr>
          <a:xfrm>
            <a:off x="8737554" y="239168"/>
            <a:ext cx="1024128" cy="1051560"/>
          </a:xfrm>
          <a:prstGeom prst="ellipse">
            <a:avLst/>
          </a:prstGeom>
          <a:solidFill>
            <a:srgbClr val="FACBBC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4E31C3-BE35-0EF1-86CC-81BDD64E34D0}"/>
              </a:ext>
            </a:extLst>
          </p:cNvPr>
          <p:cNvSpPr/>
          <p:nvPr/>
        </p:nvSpPr>
        <p:spPr>
          <a:xfrm>
            <a:off x="10371282" y="5055007"/>
            <a:ext cx="3372150" cy="3462475"/>
          </a:xfrm>
          <a:prstGeom prst="ellipse">
            <a:avLst/>
          </a:prstGeom>
          <a:solidFill>
            <a:srgbClr val="FACBBC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765F9C-9120-5796-951C-F663B1ADA5F4}"/>
              </a:ext>
            </a:extLst>
          </p:cNvPr>
          <p:cNvSpPr/>
          <p:nvPr/>
        </p:nvSpPr>
        <p:spPr>
          <a:xfrm>
            <a:off x="1643634" y="4940708"/>
            <a:ext cx="512064" cy="525780"/>
          </a:xfrm>
          <a:prstGeom prst="ellipse">
            <a:avLst/>
          </a:prstGeom>
          <a:solidFill>
            <a:srgbClr val="FACBBC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10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DEE962-36DD-EDFC-D93C-3CF3590E1C02}"/>
              </a:ext>
            </a:extLst>
          </p:cNvPr>
          <p:cNvSpPr/>
          <p:nvPr/>
        </p:nvSpPr>
        <p:spPr>
          <a:xfrm>
            <a:off x="804672" y="3666744"/>
            <a:ext cx="6071616" cy="6217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7EDB98-307B-2A99-21E0-D354E9C1EAE4}"/>
              </a:ext>
            </a:extLst>
          </p:cNvPr>
          <p:cNvSpPr/>
          <p:nvPr/>
        </p:nvSpPr>
        <p:spPr>
          <a:xfrm>
            <a:off x="804672" y="2734056"/>
            <a:ext cx="5291328" cy="6217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F931BF-1CD8-6544-2D01-25D62987A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7232904" cy="11795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4121C"/>
                </a:solidFill>
              </a:rPr>
              <a:t>Context &amp; Relevance</a:t>
            </a:r>
            <a:endParaRPr lang="en-GB" dirty="0">
              <a:solidFill>
                <a:srgbClr val="14121C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F5475-9BBD-32C1-E07D-8BE4BC48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Is it clear </a:t>
            </a:r>
            <a:r>
              <a:rPr lang="en-US" i="1" dirty="0">
                <a:solidFill>
                  <a:schemeClr val="bg1"/>
                </a:solidFill>
              </a:rPr>
              <a:t>why</a:t>
            </a:r>
            <a:r>
              <a:rPr lang="en-US" dirty="0">
                <a:solidFill>
                  <a:schemeClr val="bg1"/>
                </a:solidFill>
              </a:rPr>
              <a:t> you’re learning each topic?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Are real‑world use cases or analogies provided?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A7FC9-2649-E18D-D737-DEEAD29C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pPr rtl="0"/>
              <a:t>4</a:t>
            </a:fld>
            <a:endParaRPr lang="en-GB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3576C8-1B8C-AF5A-EDE0-C4520769C268}"/>
              </a:ext>
            </a:extLst>
          </p:cNvPr>
          <p:cNvSpPr/>
          <p:nvPr/>
        </p:nvSpPr>
        <p:spPr>
          <a:xfrm>
            <a:off x="8610600" y="4498848"/>
            <a:ext cx="1787190" cy="1766216"/>
          </a:xfrm>
          <a:prstGeom prst="ellipse">
            <a:avLst/>
          </a:prstGeom>
          <a:solidFill>
            <a:schemeClr val="accent5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65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E87B7-4568-6290-21EB-D35E9D573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DE997F-B24F-DF03-605F-938CCECFFB8B}"/>
              </a:ext>
            </a:extLst>
          </p:cNvPr>
          <p:cNvSpPr/>
          <p:nvPr/>
        </p:nvSpPr>
        <p:spPr>
          <a:xfrm>
            <a:off x="804672" y="3666744"/>
            <a:ext cx="5596128" cy="62179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Are topics grouped clearly rather than scattered?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BE6A3E-2554-C9DC-9A22-002EF718C782}"/>
              </a:ext>
            </a:extLst>
          </p:cNvPr>
          <p:cNvSpPr/>
          <p:nvPr/>
        </p:nvSpPr>
        <p:spPr>
          <a:xfrm>
            <a:off x="804672" y="2734056"/>
            <a:ext cx="7955280" cy="62179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Is the curriculum ordered logically (</a:t>
            </a:r>
            <a:r>
              <a:rPr lang="en-GB" dirty="0" err="1"/>
              <a:t>prereqs</a:t>
            </a:r>
            <a:r>
              <a:rPr lang="en-GB" dirty="0"/>
              <a:t> before advanced topics)?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5563C-4CEC-34F9-E3E6-AE14939C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7232904" cy="11795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4121C"/>
                </a:solidFill>
              </a:rPr>
              <a:t>Course Structure</a:t>
            </a:r>
            <a:endParaRPr lang="en-GB" dirty="0">
              <a:solidFill>
                <a:srgbClr val="14121C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F8AD1-8E6C-06C6-1648-8F39FB4D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pPr rtl="0"/>
              <a:t>5</a:t>
            </a:fld>
            <a:endParaRPr lang="en-GB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69DD56-39FC-471B-BB89-B1C6925B1D96}"/>
              </a:ext>
            </a:extLst>
          </p:cNvPr>
          <p:cNvSpPr/>
          <p:nvPr/>
        </p:nvSpPr>
        <p:spPr>
          <a:xfrm>
            <a:off x="8610600" y="4498848"/>
            <a:ext cx="1787190" cy="1766216"/>
          </a:xfrm>
          <a:prstGeom prst="ellipse">
            <a:avLst/>
          </a:prstGeom>
          <a:solidFill>
            <a:schemeClr val="accent6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40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ABDA1-5B04-EB9D-C135-169313D37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BAEDEF-3F53-8A2B-1529-B1B9809B9A61}"/>
              </a:ext>
            </a:extLst>
          </p:cNvPr>
          <p:cNvSpPr/>
          <p:nvPr/>
        </p:nvSpPr>
        <p:spPr>
          <a:xfrm>
            <a:off x="804672" y="3666744"/>
            <a:ext cx="6025896" cy="62179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Do exercises and examples reinforce core concepts?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F8FB9B-44F1-67AC-0615-756B893AD016}"/>
              </a:ext>
            </a:extLst>
          </p:cNvPr>
          <p:cNvSpPr/>
          <p:nvPr/>
        </p:nvSpPr>
        <p:spPr>
          <a:xfrm>
            <a:off x="804672" y="4553712"/>
            <a:ext cx="7955280" cy="62179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Are the explanations accurate, clear, and free of errors?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4DF27F-6E29-718B-332F-D0404913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7232904" cy="11795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4121C"/>
                </a:solidFill>
              </a:rPr>
              <a:t>Content Quality</a:t>
            </a:r>
            <a:endParaRPr lang="en-GB" dirty="0">
              <a:solidFill>
                <a:srgbClr val="14121C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69CB7-9D96-65A2-0188-9941E00B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pPr rtl="0"/>
              <a:t>6</a:t>
            </a:fld>
            <a:endParaRPr lang="en-GB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5A4300-F832-1A45-7E9C-3DE73559D3E7}"/>
              </a:ext>
            </a:extLst>
          </p:cNvPr>
          <p:cNvSpPr/>
          <p:nvPr/>
        </p:nvSpPr>
        <p:spPr>
          <a:xfrm>
            <a:off x="9161757" y="4590134"/>
            <a:ext cx="1787190" cy="1766216"/>
          </a:xfrm>
          <a:prstGeom prst="ellipse">
            <a:avLst/>
          </a:prstGeom>
          <a:solidFill>
            <a:schemeClr val="tx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/>
              <a:t>4</a:t>
            </a:r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78E61CC-693D-B663-802D-FFC425D7938A}"/>
              </a:ext>
            </a:extLst>
          </p:cNvPr>
          <p:cNvSpPr/>
          <p:nvPr/>
        </p:nvSpPr>
        <p:spPr>
          <a:xfrm>
            <a:off x="804672" y="2779776"/>
            <a:ext cx="2459736" cy="6217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Is enough covered?</a:t>
            </a:r>
          </a:p>
        </p:txBody>
      </p:sp>
    </p:spTree>
    <p:extLst>
      <p:ext uri="{BB962C8B-B14F-4D97-AF65-F5344CB8AC3E}">
        <p14:creationId xmlns:p14="http://schemas.microsoft.com/office/powerpoint/2010/main" val="91156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D5A15-661F-8E40-2895-C5CBAFC51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2C2645-C9FE-7B13-D5A3-C46A1B3B1FD4}"/>
              </a:ext>
            </a:extLst>
          </p:cNvPr>
          <p:cNvSpPr/>
          <p:nvPr/>
        </p:nvSpPr>
        <p:spPr>
          <a:xfrm>
            <a:off x="804672" y="3666744"/>
            <a:ext cx="7159752" cy="62179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Is there enough practice to cement learning before moving on?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5B364A-2445-BB79-8156-2A86402C1439}"/>
              </a:ext>
            </a:extLst>
          </p:cNvPr>
          <p:cNvSpPr/>
          <p:nvPr/>
        </p:nvSpPr>
        <p:spPr>
          <a:xfrm>
            <a:off x="804672" y="4553712"/>
            <a:ext cx="7644384" cy="62179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Are there hands‑on labs, interactive code editors, or peer exercises?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66A398-81B9-FA60-7E93-40447464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7232904" cy="11795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4121C"/>
                </a:solidFill>
              </a:rPr>
              <a:t>Flow &amp; Interactivity</a:t>
            </a:r>
            <a:endParaRPr lang="en-GB" dirty="0">
              <a:solidFill>
                <a:srgbClr val="14121C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B852F-8556-0971-F735-159182C4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pPr rtl="0"/>
              <a:t>7</a:t>
            </a:fld>
            <a:endParaRPr lang="en-GB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EA9436-5AFE-1777-7F20-320D9F8C63BA}"/>
              </a:ext>
            </a:extLst>
          </p:cNvPr>
          <p:cNvSpPr/>
          <p:nvPr/>
        </p:nvSpPr>
        <p:spPr>
          <a:xfrm>
            <a:off x="8988021" y="4553712"/>
            <a:ext cx="1787190" cy="1766216"/>
          </a:xfrm>
          <a:prstGeom prst="ellipse">
            <a:avLst/>
          </a:prstGeom>
          <a:solidFill>
            <a:schemeClr val="accent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/>
              <a:t>4</a:t>
            </a:r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E061AE-E930-9497-162A-8AE6B4124EFE}"/>
              </a:ext>
            </a:extLst>
          </p:cNvPr>
          <p:cNvSpPr/>
          <p:nvPr/>
        </p:nvSpPr>
        <p:spPr>
          <a:xfrm>
            <a:off x="804672" y="2779776"/>
            <a:ext cx="5568696" cy="62179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Do quizzes/tutorials match what was just taught?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A448AE-9C4D-9EF1-35A1-3B83D9C15A7D}"/>
              </a:ext>
            </a:extLst>
          </p:cNvPr>
          <p:cNvSpPr/>
          <p:nvPr/>
        </p:nvSpPr>
        <p:spPr>
          <a:xfrm>
            <a:off x="804672" y="5432960"/>
            <a:ext cx="6035040" cy="62179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Does the course ask you to actively code every step?</a:t>
            </a:r>
          </a:p>
        </p:txBody>
      </p:sp>
    </p:spTree>
    <p:extLst>
      <p:ext uri="{BB962C8B-B14F-4D97-AF65-F5344CB8AC3E}">
        <p14:creationId xmlns:p14="http://schemas.microsoft.com/office/powerpoint/2010/main" val="234679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7026-0C73-AB01-3637-E0E4D7AA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best bit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4C2AB-8F64-4DB6-7621-9B62C55247BD}"/>
              </a:ext>
            </a:extLst>
          </p:cNvPr>
          <p:cNvSpPr/>
          <p:nvPr/>
        </p:nvSpPr>
        <p:spPr>
          <a:xfrm>
            <a:off x="4564682" y="2514599"/>
            <a:ext cx="2185416" cy="3978275"/>
          </a:xfrm>
          <a:prstGeom prst="rect">
            <a:avLst/>
          </a:prstGeom>
          <a:solidFill>
            <a:srgbClr val="27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74E262-02B7-7B11-F0E6-F59120E39463}"/>
              </a:ext>
            </a:extLst>
          </p:cNvPr>
          <p:cNvSpPr/>
          <p:nvPr/>
        </p:nvSpPr>
        <p:spPr>
          <a:xfrm>
            <a:off x="2097326" y="5047487"/>
            <a:ext cx="2185416" cy="1445387"/>
          </a:xfrm>
          <a:prstGeom prst="rect">
            <a:avLst/>
          </a:prstGeom>
          <a:solidFill>
            <a:srgbClr val="F98E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C5723-316D-C129-A483-5C51CF073A71}"/>
              </a:ext>
            </a:extLst>
          </p:cNvPr>
          <p:cNvSpPr/>
          <p:nvPr/>
        </p:nvSpPr>
        <p:spPr>
          <a:xfrm>
            <a:off x="7032038" y="4014216"/>
            <a:ext cx="2185416" cy="247865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A03EB7-4043-396F-AF9E-0725A8D4F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416" y="2633471"/>
            <a:ext cx="1965937" cy="1261873"/>
          </a:xfrm>
          <a:prstGeom prst="rect">
            <a:avLst/>
          </a:prstGeom>
        </p:spPr>
      </p:pic>
      <p:pic>
        <p:nvPicPr>
          <p:cNvPr id="13" name="Graphic 12" descr="Wreath outline">
            <a:extLst>
              <a:ext uri="{FF2B5EF4-FFF2-40B4-BE49-F238E27FC236}">
                <a16:creationId xmlns:a16="http://schemas.microsoft.com/office/drawing/2014/main" id="{79833762-09AD-EFC8-5F11-E6570A4A9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0190" y="1545335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ECF316-854F-3351-59B2-ADBBA29FB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002" y="4096828"/>
            <a:ext cx="1951487" cy="1373955"/>
          </a:xfrm>
          <a:prstGeom prst="rect">
            <a:avLst/>
          </a:prstGeom>
        </p:spPr>
      </p:pic>
      <p:pic>
        <p:nvPicPr>
          <p:cNvPr id="17" name="Graphic 16" descr="Diploma roll outline">
            <a:extLst>
              <a:ext uri="{FF2B5EF4-FFF2-40B4-BE49-F238E27FC236}">
                <a16:creationId xmlns:a16="http://schemas.microsoft.com/office/drawing/2014/main" id="{F532CBCE-C722-CC72-F8B2-209B4BF09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7545" y="3182428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0D3090C-F8D8-B0C0-C9CE-99228EA8E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8847" y="5139044"/>
            <a:ext cx="1952186" cy="804556"/>
          </a:xfrm>
          <a:prstGeom prst="rect">
            <a:avLst/>
          </a:prstGeom>
        </p:spPr>
      </p:pic>
      <p:pic>
        <p:nvPicPr>
          <p:cNvPr id="23" name="Graphic 22" descr="Workflow outline">
            <a:extLst>
              <a:ext uri="{FF2B5EF4-FFF2-40B4-BE49-F238E27FC236}">
                <a16:creationId xmlns:a16="http://schemas.microsoft.com/office/drawing/2014/main" id="{E13BAE63-C315-4699-7FC4-2381B85EC8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32835" y="40410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0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AAD12-7FD3-5521-8228-96B9EAAE3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3C03A7-3AFE-EE3A-4C74-0FC664493F52}"/>
              </a:ext>
            </a:extLst>
          </p:cNvPr>
          <p:cNvSpPr/>
          <p:nvPr/>
        </p:nvSpPr>
        <p:spPr>
          <a:xfrm>
            <a:off x="804672" y="2807208"/>
            <a:ext cx="6035040" cy="62179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Does energy stay consistent across the full runtime?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5B37CB-C9A5-EFF4-DEB5-6C2EC898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7232904" cy="11795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4121C"/>
                </a:solidFill>
              </a:rPr>
              <a:t>Pacing</a:t>
            </a:r>
            <a:endParaRPr lang="en-GB" dirty="0">
              <a:solidFill>
                <a:srgbClr val="14121C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26EA8-2BC8-B4A3-5891-3285D3C9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GB" noProof="0" smtClean="0"/>
              <a:pPr rtl="0"/>
              <a:t>9</a:t>
            </a:fld>
            <a:endParaRPr lang="en-GB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854594-3617-6DA8-DAD3-E2FAE3FE70DA}"/>
              </a:ext>
            </a:extLst>
          </p:cNvPr>
          <p:cNvSpPr/>
          <p:nvPr/>
        </p:nvSpPr>
        <p:spPr>
          <a:xfrm>
            <a:off x="8988021" y="4553712"/>
            <a:ext cx="1787190" cy="1766216"/>
          </a:xfrm>
          <a:prstGeom prst="ellipse">
            <a:avLst/>
          </a:prstGeom>
          <a:solidFill>
            <a:schemeClr val="accent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/>
              <a:t>7</a:t>
            </a:r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A7511C-9442-0AD4-E7E3-533C0F381038}"/>
              </a:ext>
            </a:extLst>
          </p:cNvPr>
          <p:cNvSpPr/>
          <p:nvPr/>
        </p:nvSpPr>
        <p:spPr>
          <a:xfrm>
            <a:off x="804672" y="3703474"/>
            <a:ext cx="4956048" cy="99654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Is the speed appropriate, never too slow</a:t>
            </a:r>
          </a:p>
          <a:p>
            <a:r>
              <a:rPr lang="en-GB" dirty="0"/>
              <a:t>(boring) or too fast (overwhelming)?</a:t>
            </a:r>
          </a:p>
        </p:txBody>
      </p:sp>
    </p:spTree>
    <p:extLst>
      <p:ext uri="{BB962C8B-B14F-4D97-AF65-F5344CB8AC3E}">
        <p14:creationId xmlns:p14="http://schemas.microsoft.com/office/powerpoint/2010/main" val="181602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{997DD760-673A-4368-8C51-8B6D5F423781}tf89338750_win32</Template>
  <TotalTime>74</TotalTime>
  <Words>307</Words>
  <Application>Microsoft Office PowerPoint</Application>
  <PresentationFormat>Widescreen</PresentationFormat>
  <Paragraphs>90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Univers</vt:lpstr>
      <vt:lpstr>GradientUnivers</vt:lpstr>
      <vt:lpstr>PowerPoint Presentation</vt:lpstr>
      <vt:lpstr>Today</vt:lpstr>
      <vt:lpstr>What is it?</vt:lpstr>
      <vt:lpstr>Context &amp; Relevance</vt:lpstr>
      <vt:lpstr>Course Structure</vt:lpstr>
      <vt:lpstr>Content Quality</vt:lpstr>
      <vt:lpstr>Flow &amp; Interactivity</vt:lpstr>
      <vt:lpstr>The best bit</vt:lpstr>
      <vt:lpstr>Pacing</vt:lpstr>
      <vt:lpstr>Production Medium</vt:lpstr>
      <vt:lpstr>Value</vt:lpstr>
      <vt:lpstr>Je ne Sias Quoi</vt:lpstr>
      <vt:lpstr>RECAP</vt:lpstr>
      <vt:lpstr>Summary</vt:lpstr>
      <vt:lpstr>Improvement suggestions?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Elliot Cooke</dc:creator>
  <cp:lastModifiedBy>Elliot Cooke</cp:lastModifiedBy>
  <cp:revision>2</cp:revision>
  <dcterms:created xsi:type="dcterms:W3CDTF">2025-08-06T14:11:15Z</dcterms:created>
  <dcterms:modified xsi:type="dcterms:W3CDTF">2025-08-08T13:38:22Z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