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82" r:id="rId5"/>
    <p:sldId id="299" r:id="rId6"/>
    <p:sldId id="297" r:id="rId7"/>
    <p:sldId id="294" r:id="rId8"/>
    <p:sldId id="298" r:id="rId9"/>
    <p:sldId id="301" r:id="rId10"/>
    <p:sldId id="296" r:id="rId11"/>
    <p:sldId id="30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20" autoAdjust="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2/16/2020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2/16/2020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6151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45061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34988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28203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22083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4656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89610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67310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US" sz="1600" b="1" spc="-100" baseline="0" noProof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baseline="0" noProof="0" dirty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bcjanecek.github.io/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2F2BFDF-E9F2-4569-A9F2-E1FFCB7FB82D}"/>
              </a:ext>
            </a:extLst>
          </p:cNvPr>
          <p:cNvSpPr txBox="1"/>
          <p:nvPr/>
        </p:nvSpPr>
        <p:spPr>
          <a:xfrm>
            <a:off x="5205663" y="3941638"/>
            <a:ext cx="1879577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br>
              <a:rPr lang="en-US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</a:br>
            <a:r>
              <a:rPr lang="en-US" sz="1600" b="1" spc="-100" baseline="0" dirty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FILM PRODUCTION VENTURE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0BA96B3-F713-41B0-A2E3-15E9039E47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9980476" y="0"/>
            <a:ext cx="2211524" cy="6858000"/>
          </a:xfr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5" y="4859681"/>
            <a:ext cx="3860921" cy="647700"/>
          </a:xfrm>
        </p:spPr>
        <p:txBody>
          <a:bodyPr/>
          <a:lstStyle/>
          <a:p>
            <a:r>
              <a:rPr lang="en-US" dirty="0"/>
              <a:t>Exploring what makes profitable films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D2DA45B-D634-4467-8C9E-F054F18E3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921" y="3418747"/>
            <a:ext cx="2588984" cy="116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Profitability of films since 2000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9198117" cy="360000"/>
          </a:xfrm>
        </p:spPr>
        <p:txBody>
          <a:bodyPr/>
          <a:lstStyle/>
          <a:p>
            <a:r>
              <a:rPr lang="en-US" dirty="0"/>
              <a:t>“Film is a battleground.” – Sam Fuller,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9AA9251F-F21B-4B9B-8B7D-2C6B1FE34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0334" y="6243729"/>
            <a:ext cx="1317168" cy="590365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1E3F36-F12C-435D-8277-8ADCF5C4A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8245" y="1510910"/>
            <a:ext cx="6245225" cy="489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9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the right type of films to produce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9198117" cy="360000"/>
          </a:xfrm>
        </p:spPr>
        <p:txBody>
          <a:bodyPr/>
          <a:lstStyle/>
          <a:p>
            <a:r>
              <a:rPr lang="en-US" dirty="0"/>
              <a:t>“Everything has already been done, every story has been told, every scene has been shot – it’s our job to do it one better.” – Stanley </a:t>
            </a:r>
            <a:r>
              <a:rPr lang="en-US" dirty="0" err="1"/>
              <a:t>Kubric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9AA9251F-F21B-4B9B-8B7D-2C6B1FE34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0334" y="6243729"/>
            <a:ext cx="1317168" cy="590365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1A9ADC4-FA5C-499F-B354-D759DC095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0" y="1732501"/>
            <a:ext cx="6607175" cy="4876898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0339D8E-AF84-465E-BD7F-0063500FDA87}"/>
              </a:ext>
            </a:extLst>
          </p:cNvPr>
          <p:cNvSpPr txBox="1">
            <a:spLocks/>
          </p:cNvSpPr>
          <p:nvPr/>
        </p:nvSpPr>
        <p:spPr>
          <a:xfrm>
            <a:off x="7289183" y="1732501"/>
            <a:ext cx="2590942" cy="1892237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spc="-150" dirty="0">
                <a:solidFill>
                  <a:schemeClr val="bg1"/>
                </a:solidFill>
                <a:latin typeface="+mj-lt"/>
              </a:rPr>
              <a:t>Top Genres (median ROI)</a:t>
            </a:r>
          </a:p>
          <a:p>
            <a:pPr marL="342900" indent="-342900" algn="ctr">
              <a:buAutoNum type="arabicPeriod"/>
            </a:pPr>
            <a:r>
              <a:rPr lang="en-US" sz="1600" b="1" spc="-150" dirty="0">
                <a:solidFill>
                  <a:schemeClr val="bg1"/>
                </a:solidFill>
                <a:latin typeface="+mj-lt"/>
              </a:rPr>
              <a:t>Animation (2.78x)</a:t>
            </a:r>
          </a:p>
          <a:p>
            <a:pPr marL="342900" indent="-342900" algn="ctr">
              <a:buAutoNum type="arabicPeriod"/>
            </a:pPr>
            <a:r>
              <a:rPr lang="en-US" sz="1600" b="1" spc="-150" dirty="0">
                <a:solidFill>
                  <a:schemeClr val="bg1"/>
                </a:solidFill>
                <a:latin typeface="+mj-lt"/>
              </a:rPr>
              <a:t>Adventure (2.26x)</a:t>
            </a:r>
          </a:p>
          <a:p>
            <a:pPr marL="342900" indent="-342900" algn="ctr">
              <a:buAutoNum type="arabicPeriod"/>
            </a:pPr>
            <a:r>
              <a:rPr lang="en-US" sz="1600" b="1" spc="-150" dirty="0">
                <a:solidFill>
                  <a:schemeClr val="bg1"/>
                </a:solidFill>
                <a:latin typeface="+mj-lt"/>
              </a:rPr>
              <a:t>Sci-Fi (2.20x)</a:t>
            </a:r>
          </a:p>
          <a:p>
            <a:pPr marL="0" indent="0" algn="ctr">
              <a:buNone/>
            </a:pPr>
            <a:endParaRPr lang="en-US" sz="2400" b="1" spc="-1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361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Hire great people to make them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US" dirty="0"/>
              <a:t>“The best films are because of nobody but the director.” – Roman Polanski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9AA9251F-F21B-4B9B-8B7D-2C6B1FE34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0334" y="6243729"/>
            <a:ext cx="1317168" cy="5903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CDE889-3635-421F-BFAE-F30538F3772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313821" y="1573730"/>
            <a:ext cx="4538095" cy="46222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C4A204-5A43-4836-AE04-ACE57B51980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92962" y="1573730"/>
            <a:ext cx="4538096" cy="462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skimp on the budget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US" dirty="0"/>
              <a:t>“If you think hiring a professional is expensive, wait till you hire an amateur” – Red Adair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9AA9251F-F21B-4B9B-8B7D-2C6B1FE34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0334" y="6243729"/>
            <a:ext cx="1317168" cy="590365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55721DA-392F-4532-AC2D-0A6FCB810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304" y="1512000"/>
            <a:ext cx="7835507" cy="508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74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9AA9251F-F21B-4B9B-8B7D-2C6B1FE34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0334" y="6243729"/>
            <a:ext cx="1317168" cy="590365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D2DC8B6-28B9-4187-B7BD-8EBC207F2E05}"/>
              </a:ext>
            </a:extLst>
          </p:cNvPr>
          <p:cNvSpPr txBox="1">
            <a:spLocks/>
          </p:cNvSpPr>
          <p:nvPr/>
        </p:nvSpPr>
        <p:spPr>
          <a:xfrm>
            <a:off x="432000" y="1188668"/>
            <a:ext cx="2790581" cy="1118158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spc="-150" dirty="0">
                <a:solidFill>
                  <a:schemeClr val="bg1"/>
                </a:solidFill>
                <a:latin typeface="+mj-lt"/>
              </a:rPr>
              <a:t>Scrape for More Financial Data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0C83D1F-381A-4E32-949A-6D94239C1CD4}"/>
              </a:ext>
            </a:extLst>
          </p:cNvPr>
          <p:cNvSpPr txBox="1">
            <a:spLocks/>
          </p:cNvSpPr>
          <p:nvPr/>
        </p:nvSpPr>
        <p:spPr>
          <a:xfrm>
            <a:off x="3635767" y="1188668"/>
            <a:ext cx="2790581" cy="1118158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spc="-150" dirty="0">
                <a:solidFill>
                  <a:schemeClr val="bg1"/>
                </a:solidFill>
                <a:latin typeface="+mj-lt"/>
              </a:rPr>
              <a:t>Solidify Distribution Model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B2F2A2B0-7610-4301-813A-2D88D34C3552}"/>
              </a:ext>
            </a:extLst>
          </p:cNvPr>
          <p:cNvSpPr txBox="1">
            <a:spLocks/>
          </p:cNvSpPr>
          <p:nvPr/>
        </p:nvSpPr>
        <p:spPr>
          <a:xfrm>
            <a:off x="6839534" y="1188669"/>
            <a:ext cx="2790581" cy="1118158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spc="-150" dirty="0">
                <a:solidFill>
                  <a:schemeClr val="bg1"/>
                </a:solidFill>
                <a:latin typeface="+mj-lt"/>
              </a:rPr>
              <a:t>Preferred Genres of Producers / Directors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5C4505EA-C340-409C-B9BC-47411D3FEFFA}"/>
              </a:ext>
            </a:extLst>
          </p:cNvPr>
          <p:cNvSpPr txBox="1">
            <a:spLocks/>
          </p:cNvSpPr>
          <p:nvPr/>
        </p:nvSpPr>
        <p:spPr>
          <a:xfrm>
            <a:off x="432000" y="2517508"/>
            <a:ext cx="2790581" cy="3908492"/>
          </a:xfrm>
          <a:prstGeom prst="rect">
            <a:avLst/>
          </a:prstGeom>
          <a:noFill/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400" b="1" spc="-150" dirty="0">
                <a:latin typeface="+mj-lt"/>
              </a:rPr>
              <a:t>Financial data from more films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spc="-150" dirty="0">
                <a:latin typeface="+mj-lt"/>
              </a:rPr>
              <a:t>Promotional budgets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spc="-150" dirty="0">
                <a:latin typeface="+mj-lt"/>
              </a:rPr>
              <a:t>Other sources of revenue</a:t>
            </a:r>
          </a:p>
          <a:p>
            <a:pPr algn="ctr">
              <a:buFont typeface="Courier New" panose="02070309020205020404" pitchFamily="49" charset="0"/>
              <a:buChar char="o"/>
            </a:pPr>
            <a:endParaRPr lang="en-US" sz="24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01C54CF-6A1D-481C-99CE-E5D7A97D649E}"/>
              </a:ext>
            </a:extLst>
          </p:cNvPr>
          <p:cNvSpPr txBox="1">
            <a:spLocks/>
          </p:cNvSpPr>
          <p:nvPr/>
        </p:nvSpPr>
        <p:spPr>
          <a:xfrm>
            <a:off x="3635766" y="2517508"/>
            <a:ext cx="2790581" cy="3908492"/>
          </a:xfrm>
          <a:prstGeom prst="rect">
            <a:avLst/>
          </a:prstGeom>
          <a:noFill/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400" b="1" spc="-150" dirty="0">
                <a:latin typeface="+mj-lt"/>
              </a:rPr>
              <a:t>Streaming movies on own video subscription service (i.e. Netflix)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spc="-150" dirty="0">
                <a:latin typeface="+mj-lt"/>
              </a:rPr>
              <a:t>Look at metrics for movie / series popularity</a:t>
            </a:r>
          </a:p>
          <a:p>
            <a:pPr algn="ctr">
              <a:buFont typeface="Courier New" panose="02070309020205020404" pitchFamily="49" charset="0"/>
              <a:buChar char="o"/>
            </a:pPr>
            <a:endParaRPr lang="en-US" sz="24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EC041D3-E6F1-41A0-B88A-A761E27FBF3E}"/>
              </a:ext>
            </a:extLst>
          </p:cNvPr>
          <p:cNvSpPr txBox="1">
            <a:spLocks/>
          </p:cNvSpPr>
          <p:nvPr/>
        </p:nvSpPr>
        <p:spPr>
          <a:xfrm>
            <a:off x="6839533" y="2517508"/>
            <a:ext cx="2790581" cy="3908492"/>
          </a:xfrm>
          <a:prstGeom prst="rect">
            <a:avLst/>
          </a:prstGeom>
          <a:noFill/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400" b="1" spc="-150" dirty="0">
                <a:latin typeface="+mj-lt"/>
              </a:rPr>
              <a:t>What genre films are select directors / producers best at making?</a:t>
            </a:r>
          </a:p>
          <a:p>
            <a:pPr algn="ctr">
              <a:buFont typeface="Courier New" panose="02070309020205020404" pitchFamily="49" charset="0"/>
              <a:buChar char="o"/>
            </a:pPr>
            <a:endParaRPr lang="en-US" sz="2400" b="1" spc="-1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8625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erson wearing a hat&#10;&#10;Description automatically generated">
            <a:extLst>
              <a:ext uri="{FF2B5EF4-FFF2-40B4-BE49-F238E27FC236}">
                <a16:creationId xmlns:a16="http://schemas.microsoft.com/office/drawing/2014/main" id="{96B98037-D29C-4D99-9171-882A336581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93" b="58921"/>
          <a:stretch/>
        </p:blipFill>
        <p:spPr>
          <a:xfrm>
            <a:off x="1" y="0"/>
            <a:ext cx="12192000" cy="2540622"/>
          </a:xfrm>
          <a:prstGeom prst="rect">
            <a:avLst/>
          </a:prstGeom>
        </p:spPr>
      </p:pic>
      <p:sp>
        <p:nvSpPr>
          <p:cNvPr id="20" name="Title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3781" y="2773340"/>
            <a:ext cx="4801841" cy="167447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31075" y="4931203"/>
            <a:ext cx="3329850" cy="382887"/>
          </a:xfrm>
        </p:spPr>
        <p:txBody>
          <a:bodyPr/>
          <a:lstStyle/>
          <a:p>
            <a:pPr algn="ctr"/>
            <a:r>
              <a:rPr lang="en-US" dirty="0"/>
              <a:t>Braydon Charles Janecek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74858" y="5547448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50583" y="5581811"/>
            <a:ext cx="2910342" cy="238016"/>
          </a:xfrm>
        </p:spPr>
        <p:txBody>
          <a:bodyPr/>
          <a:lstStyle/>
          <a:p>
            <a:r>
              <a:rPr lang="en-US" dirty="0"/>
              <a:t>braydoncharlesjanecek@gmail.com</a:t>
            </a:r>
          </a:p>
        </p:txBody>
      </p:sp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48972" y="5943496"/>
            <a:ext cx="244786" cy="244786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382DE25-E72C-473B-AB0F-13DF377E6A8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850583" y="5972383"/>
            <a:ext cx="2910342" cy="238016"/>
          </a:xfrm>
        </p:spPr>
        <p:txBody>
          <a:bodyPr/>
          <a:lstStyle/>
          <a:p>
            <a:r>
              <a:rPr lang="en-US" dirty="0">
                <a:hlinkClick r:id="rId8"/>
              </a:rPr>
              <a:t>https://bcjanecek.github.io/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4A2227D-1384-4F89-8587-2C5930930170}"/>
              </a:ext>
            </a:extLst>
          </p:cNvPr>
          <p:cNvSpPr txBox="1">
            <a:spLocks/>
          </p:cNvSpPr>
          <p:nvPr/>
        </p:nvSpPr>
        <p:spPr>
          <a:xfrm>
            <a:off x="1055879" y="205866"/>
            <a:ext cx="11301159" cy="564440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i="1" dirty="0">
                <a:solidFill>
                  <a:schemeClr val="bg1"/>
                </a:solidFill>
              </a:rPr>
              <a:t>“The way to get started is to quit talking and begin doing.” – Walt Disney</a:t>
            </a: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D894A013-343F-4200-A03A-0B6592226F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11464" y="6015129"/>
            <a:ext cx="1880536" cy="84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popularity trends most profitable genres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9AA9251F-F21B-4B9B-8B7D-2C6B1FE34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0334" y="6243729"/>
            <a:ext cx="1317168" cy="590365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A5948116-034F-4993-B37C-11E9B45B4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00" y="1193839"/>
            <a:ext cx="9519107" cy="50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57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328976_Minimalist presentation_RVA_v4" id="{DA616D2A-CFEC-48D2-90FC-DF66CF8D2F8A}" vid="{8F2838F8-33B8-457C-9B19-1E5863B0E0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100F67-BC3D-46B4-8D39-802DC9D7F2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53D8350-BC36-420E-83B3-2CFFF4E97F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323504-CBC8-4A2F-BF86-8DF0D94D4A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0</TotalTime>
  <Words>246</Words>
  <Application>Microsoft Office PowerPoint</Application>
  <PresentationFormat>Widescreen</PresentationFormat>
  <Paragraphs>45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Corbel</vt:lpstr>
      <vt:lpstr>Courier New</vt:lpstr>
      <vt:lpstr>Times New Roman</vt:lpstr>
      <vt:lpstr>Wingdings</vt:lpstr>
      <vt:lpstr>Office Theme</vt:lpstr>
      <vt:lpstr>FILM PRODUCTION VENTURE</vt:lpstr>
      <vt:lpstr>Profitability of films since 2000</vt:lpstr>
      <vt:lpstr>Select the right type of films to produce</vt:lpstr>
      <vt:lpstr>Hire great people to make them</vt:lpstr>
      <vt:lpstr>Don’t skimp on the budget</vt:lpstr>
      <vt:lpstr>Future work</vt:lpstr>
      <vt:lpstr>THANK YOU</vt:lpstr>
      <vt:lpstr>Appendix: popularity trends most profitable genres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2020-02-16T00:44:43Z</dcterms:created>
  <dcterms:modified xsi:type="dcterms:W3CDTF">2020-02-16T22:09:04Z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