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9" r:id="rId6"/>
    <p:sldId id="297" r:id="rId7"/>
    <p:sldId id="294" r:id="rId8"/>
    <p:sldId id="298" r:id="rId9"/>
    <p:sldId id="301" r:id="rId10"/>
    <p:sldId id="296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1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2/15/2020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506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49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208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5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73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cjanecek.github.io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FILM PRODUCTION VENTURE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5" y="4859681"/>
            <a:ext cx="3860921" cy="647700"/>
          </a:xfrm>
        </p:spPr>
        <p:txBody>
          <a:bodyPr/>
          <a:lstStyle/>
          <a:p>
            <a:r>
              <a:rPr lang="en-US" dirty="0"/>
              <a:t>Exploring what makes profitable films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2DA45B-D634-4467-8C9E-F054F18E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21" y="3418747"/>
            <a:ext cx="2588984" cy="11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of films since 2000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117" cy="360000"/>
          </a:xfrm>
        </p:spPr>
        <p:txBody>
          <a:bodyPr/>
          <a:lstStyle/>
          <a:p>
            <a:r>
              <a:rPr lang="en-US" dirty="0"/>
              <a:t>“Film is a battleground.” – Sam Fuller,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E3F36-F12C-435D-8277-8ADCF5C4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245" y="1510910"/>
            <a:ext cx="6245225" cy="48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right type of films to produce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117" cy="360000"/>
          </a:xfrm>
        </p:spPr>
        <p:txBody>
          <a:bodyPr/>
          <a:lstStyle/>
          <a:p>
            <a:r>
              <a:rPr lang="en-US" dirty="0"/>
              <a:t>“Everything has already been done, every story has been told, every scene has been shot – it’s our job to do it one better.” – Stanley </a:t>
            </a:r>
            <a:r>
              <a:rPr lang="en-US" dirty="0" err="1"/>
              <a:t>Kubric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A9ADC4-FA5C-499F-B354-D759DC09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732501"/>
            <a:ext cx="6607175" cy="487689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339D8E-AF84-465E-BD7F-0063500FDA87}"/>
              </a:ext>
            </a:extLst>
          </p:cNvPr>
          <p:cNvSpPr txBox="1">
            <a:spLocks/>
          </p:cNvSpPr>
          <p:nvPr/>
        </p:nvSpPr>
        <p:spPr>
          <a:xfrm>
            <a:off x="7289183" y="1732501"/>
            <a:ext cx="2590942" cy="189223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Top Genres (median ROI)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Animation (2.78x)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Adventure (2.26x)</a:t>
            </a:r>
          </a:p>
          <a:p>
            <a:pPr marL="342900" indent="-342900" algn="ctr">
              <a:buAutoNum type="arabicPeriod"/>
            </a:pPr>
            <a:r>
              <a:rPr lang="en-US" sz="1600" b="1" spc="-150" dirty="0">
                <a:solidFill>
                  <a:schemeClr val="bg1"/>
                </a:solidFill>
                <a:latin typeface="+mj-lt"/>
              </a:rPr>
              <a:t>Sci-Fi (2.20x)</a:t>
            </a:r>
          </a:p>
          <a:p>
            <a:pPr marL="0" indent="0" algn="ctr">
              <a:buNone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Hire great people to make them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“The best films are because of nobody but the director.” – Roman Polanski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DE889-3635-421F-BFAE-F30538F3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3821" y="1573730"/>
            <a:ext cx="4538095" cy="4622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4A204-5A43-4836-AE04-ACE57B51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2962" y="1573730"/>
            <a:ext cx="4538096" cy="46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skimp on the 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“If you think hiring a professional is expensive, wait till you hire an amateur” – Red Adair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5721DA-392F-4532-AC2D-0A6FCB81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04" y="1512000"/>
            <a:ext cx="7835507" cy="5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2DC8B6-28B9-4187-B7BD-8EBC207F2E05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Scrape for More Financial Data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0C83D1F-381A-4E32-949A-6D94239C1CD4}"/>
              </a:ext>
            </a:extLst>
          </p:cNvPr>
          <p:cNvSpPr txBox="1">
            <a:spLocks/>
          </p:cNvSpPr>
          <p:nvPr/>
        </p:nvSpPr>
        <p:spPr>
          <a:xfrm>
            <a:off x="3635767" y="1188668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Solidify Distribution Model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2F2A2B0-7610-4301-813A-2D88D34C3552}"/>
              </a:ext>
            </a:extLst>
          </p:cNvPr>
          <p:cNvSpPr txBox="1">
            <a:spLocks/>
          </p:cNvSpPr>
          <p:nvPr/>
        </p:nvSpPr>
        <p:spPr>
          <a:xfrm>
            <a:off x="6839534" y="1188669"/>
            <a:ext cx="2790581" cy="1118158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Preferred Genres of Producers / Directors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505EA-C340-409C-B9BC-47411D3FEFFA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Financial data from more films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Promotional budgets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Other sources of revenue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01C54CF-6A1D-481C-99CE-E5D7A97D649E}"/>
              </a:ext>
            </a:extLst>
          </p:cNvPr>
          <p:cNvSpPr txBox="1">
            <a:spLocks/>
          </p:cNvSpPr>
          <p:nvPr/>
        </p:nvSpPr>
        <p:spPr>
          <a:xfrm>
            <a:off x="3635766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Streaming movies on own video subscription service (i.e. Netflix)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Look at metrics for movie / series popularity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C041D3-E6F1-41A0-B88A-A761E27FBF3E}"/>
              </a:ext>
            </a:extLst>
          </p:cNvPr>
          <p:cNvSpPr txBox="1">
            <a:spLocks/>
          </p:cNvSpPr>
          <p:nvPr/>
        </p:nvSpPr>
        <p:spPr>
          <a:xfrm>
            <a:off x="6839533" y="2517508"/>
            <a:ext cx="2790581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spc="-150" dirty="0">
                <a:latin typeface="+mj-lt"/>
              </a:rPr>
              <a:t>What genre films are select directors / producers best at making?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6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hat&#10;&#10;Description automatically generated">
            <a:extLst>
              <a:ext uri="{FF2B5EF4-FFF2-40B4-BE49-F238E27FC236}">
                <a16:creationId xmlns:a16="http://schemas.microsoft.com/office/drawing/2014/main" id="{96B98037-D29C-4D99-9171-882A33658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3" b="58921"/>
          <a:stretch/>
        </p:blipFill>
        <p:spPr>
          <a:xfrm>
            <a:off x="1" y="0"/>
            <a:ext cx="12192000" cy="254062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781" y="2773340"/>
            <a:ext cx="4801841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075" y="4931203"/>
            <a:ext cx="3329850" cy="382887"/>
          </a:xfrm>
        </p:spPr>
        <p:txBody>
          <a:bodyPr/>
          <a:lstStyle/>
          <a:p>
            <a:pPr algn="ctr"/>
            <a:r>
              <a:rPr lang="en-US" dirty="0"/>
              <a:t>Braydon Charles Janecek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8" y="5547448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583" y="5581811"/>
            <a:ext cx="2910342" cy="238016"/>
          </a:xfrm>
        </p:spPr>
        <p:txBody>
          <a:bodyPr/>
          <a:lstStyle/>
          <a:p>
            <a:r>
              <a:rPr lang="en-US" dirty="0"/>
              <a:t>braydoncharlesjanecek@gmail.com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8972" y="5943496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0583" y="5972383"/>
            <a:ext cx="2910342" cy="238016"/>
          </a:xfrm>
        </p:spPr>
        <p:txBody>
          <a:bodyPr/>
          <a:lstStyle/>
          <a:p>
            <a:r>
              <a:rPr lang="en-US" dirty="0">
                <a:hlinkClick r:id="rId8"/>
              </a:rPr>
              <a:t>https://bcjanecek.github.io/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4A2227D-1384-4F89-8587-2C5930930170}"/>
              </a:ext>
            </a:extLst>
          </p:cNvPr>
          <p:cNvSpPr txBox="1">
            <a:spLocks/>
          </p:cNvSpPr>
          <p:nvPr/>
        </p:nvSpPr>
        <p:spPr>
          <a:xfrm>
            <a:off x="1055879" y="205866"/>
            <a:ext cx="11301159" cy="56444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“The way to get started is to quit talking and begin doing.” – Walt Disney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894A013-343F-4200-A03A-0B6592226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1464" y="6015129"/>
            <a:ext cx="1880536" cy="8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popularity trends most profitable genres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5948116-034F-4993-B37C-11E9B45B4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1193839"/>
            <a:ext cx="9519107" cy="50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246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FILM PRODUCTION VENTURE</vt:lpstr>
      <vt:lpstr>Profitability of films since 2000</vt:lpstr>
      <vt:lpstr>Select the right type of films to produce</vt:lpstr>
      <vt:lpstr>Hire great people to make them</vt:lpstr>
      <vt:lpstr>Don’t skimp on the budget</vt:lpstr>
      <vt:lpstr>Future work</vt:lpstr>
      <vt:lpstr>THANK YOU</vt:lpstr>
      <vt:lpstr>Appendix: popularity trends most profitable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2020-02-16T00:44:43Z</dcterms:created>
  <dcterms:modified xsi:type="dcterms:W3CDTF">2020-02-16T21:56:29Z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