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8" autoAdjust="0"/>
    <p:restoredTop sz="94660"/>
  </p:normalViewPr>
  <p:slideViewPr>
    <p:cSldViewPr snapToGrid="0">
      <p:cViewPr varScale="1">
        <p:scale>
          <a:sx n="82" d="100"/>
          <a:sy n="82" d="100"/>
        </p:scale>
        <p:origin x="62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226" y="6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E1A3FA0-6B57-4787-BE5B-F8EBC09DF8E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3655A6-DADB-4038-A0B8-353296AB5D9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D4F675-E5E4-47D1-99CE-12245002ACD6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E941FC-B769-4264-992B-10C8AE8D1A9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BE846D-E62C-432E-8DB0-549DFB402B3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C95078-87C2-47B9-8908-1F6685F3B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1915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preserve="1">
  <p:cSld name="Title Slid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21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 preserve="1">
  <p:cSld name="Content with Caption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 txBox="1"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body"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>
                <a:latin typeface="Arial"/>
                <a:ea typeface="Arial"/>
                <a:cs typeface="Arial"/>
                <a:sym typeface="Arial"/>
              </a:defRPr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628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 preserve="1">
  <p:cSld name="Picture with Caption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4961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 preserve="1">
  <p:cSld name="Title and Vertical 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body" idx="1"/>
          </p:nvPr>
        </p:nvSpPr>
        <p:spPr>
          <a:xfrm rot="5400000">
            <a:off x="3833019" y="-1623219"/>
            <a:ext cx="4525963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6" name="Google Shape;86;p13"/>
          <p:cNvSpPr txBox="1"/>
          <p:nvPr/>
        </p:nvSpPr>
        <p:spPr>
          <a:xfrm>
            <a:off x="4181596" y="-406080"/>
            <a:ext cx="24622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3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906936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 preserve="1">
  <p:cSld name="Vertical Title and 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>
            <a:spLocks noGrp="1"/>
          </p:cNvSpPr>
          <p:nvPr>
            <p:ph type="title"/>
          </p:nvPr>
        </p:nvSpPr>
        <p:spPr>
          <a:xfrm rot="5400000">
            <a:off x="7285038" y="1828800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4"/>
          <p:cNvSpPr txBox="1">
            <a:spLocks noGrp="1"/>
          </p:cNvSpPr>
          <p:nvPr>
            <p:ph type="body" idx="1"/>
          </p:nvPr>
        </p:nvSpPr>
        <p:spPr>
          <a:xfrm rot="5400000">
            <a:off x="1697039" y="-812799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3" name="Google Shape;93;p14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254452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17EA2-C1C6-4DA7-A1D5-60C2893C82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CD3B4B-609F-4C92-B3E2-EBBA21C0D8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992DC4-4FA8-45A8-825E-92D4F51B7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E0B03-2630-4CB1-AE03-6599C1E0DC6C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48CF1-52F7-41F9-B8CF-B6B171970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B1604A-26E9-436A-B201-FCB5EEEB6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03EDC-EE2C-4F0F-ACD5-00046A525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553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parator Page 1" preserve="1">
  <p:cSld name="Separator Page 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3"/>
          <p:cNvSpPr txBox="1">
            <a:spLocks noGrp="1"/>
          </p:cNvSpPr>
          <p:nvPr>
            <p:ph type="title"/>
          </p:nvPr>
        </p:nvSpPr>
        <p:spPr>
          <a:xfrm>
            <a:off x="0" y="2056080"/>
            <a:ext cx="12192000" cy="2738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90031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parator Page 2" preserve="1">
  <p:cSld name="Separator Page 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0" y="2056080"/>
            <a:ext cx="12192000" cy="2738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87374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ster 3" preserve="1">
  <p:cSld name="Master 3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3" name="Google Shape;33;p5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46504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 preserve="1">
  <p:cSld name="Title and Conte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707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 preserve="1">
  <p:cSld name="Section 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cap="none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172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 preserve="1">
  <p:cSld name="Two Conten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body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272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 preserve="1">
  <p:cSld name="Comparison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latin typeface="Arial"/>
                <a:ea typeface="Arial"/>
                <a:cs typeface="Arial"/>
                <a:sym typeface="Arial"/>
              </a:defRPr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>
                <a:latin typeface="Arial"/>
                <a:ea typeface="Arial"/>
                <a:cs typeface="Arial"/>
                <a:sym typeface="Arial"/>
              </a:defRPr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body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latin typeface="Arial"/>
                <a:ea typeface="Arial"/>
                <a:cs typeface="Arial"/>
                <a:sym typeface="Arial"/>
              </a:defRPr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>
                <a:latin typeface="Arial"/>
                <a:ea typeface="Arial"/>
                <a:cs typeface="Arial"/>
                <a:sym typeface="Arial"/>
              </a:defRPr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720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 Onl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193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76543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4.xml"/><Relationship Id="rId4" Type="http://schemas.openxmlformats.org/officeDocument/2006/relationships/hyperlink" Target="http://18.221.223.30:3000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18.221.223.30:3000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DF659-E078-4979-AF5A-4B3E0DCF51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27842"/>
            <a:ext cx="9144000" cy="2387600"/>
          </a:xfrm>
        </p:spPr>
        <p:txBody>
          <a:bodyPr>
            <a:normAutofit/>
          </a:bodyPr>
          <a:lstStyle/>
          <a:p>
            <a:r>
              <a:rPr lang="en-US" sz="9600" dirty="0"/>
              <a:t>Sell Out Project</a:t>
            </a:r>
            <a:br>
              <a:rPr lang="en-US" sz="9600" dirty="0"/>
            </a:br>
            <a:r>
              <a:rPr lang="en-US" sz="5400" dirty="0"/>
              <a:t>Informing Concert-Goers</a:t>
            </a:r>
            <a:endParaRPr lang="en-US" sz="9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AD9A55-8BBE-4526-A8CD-B06E19A307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Elliot Gardner</a:t>
            </a:r>
          </a:p>
          <a:p>
            <a:r>
              <a:rPr lang="en-US" dirty="0" err="1"/>
              <a:t>MSiA</a:t>
            </a:r>
            <a:r>
              <a:rPr lang="en-US" dirty="0"/>
              <a:t> ‘19</a:t>
            </a:r>
          </a:p>
        </p:txBody>
      </p:sp>
      <p:pic>
        <p:nvPicPr>
          <p:cNvPr id="1028" name="Picture 4" descr="Image result for the riviera theater chicago">
            <a:extLst>
              <a:ext uri="{FF2B5EF4-FFF2-40B4-BE49-F238E27FC236}">
                <a16:creationId xmlns:a16="http://schemas.microsoft.com/office/drawing/2014/main" id="{DCA77079-2A6A-40DA-BF89-476CD76F42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173" y="3760664"/>
            <a:ext cx="3771770" cy="2517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2B640F4-59EE-4C45-AAFD-413C594589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002"/>
          <a:stretch/>
        </p:blipFill>
        <p:spPr>
          <a:xfrm>
            <a:off x="7879057" y="3760664"/>
            <a:ext cx="3771770" cy="251762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F8B18A2-8168-45D9-98F4-8D517E75BB5E}"/>
              </a:ext>
            </a:extLst>
          </p:cNvPr>
          <p:cNvSpPr/>
          <p:nvPr/>
        </p:nvSpPr>
        <p:spPr>
          <a:xfrm>
            <a:off x="4657144" y="5908954"/>
            <a:ext cx="28777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http://18.221.223.30:3000/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518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4A6B4-9D57-46A3-B5F6-37BBAF4DC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Motivation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05DFB2-1318-405E-B898-053BEFF705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Chicago is a premier destination for musical acts, both big and small</a:t>
            </a:r>
          </a:p>
          <a:p>
            <a:r>
              <a:rPr lang="en-US" dirty="0"/>
              <a:t>Chicago’s sheer population size means that even small bands can sell out venues</a:t>
            </a:r>
          </a:p>
          <a:p>
            <a:r>
              <a:rPr lang="en-US" dirty="0"/>
              <a:t>Often people wait to buy tickets while trying to gauge interest from friends</a:t>
            </a:r>
          </a:p>
          <a:p>
            <a:r>
              <a:rPr lang="en-US" b="1" dirty="0"/>
              <a:t>Missing out on a concert during this period is a problem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8A18BA-47A5-4C42-B1DA-240C87D5B34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404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AB15E-351D-4752-8736-7636CE2E6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Demo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AC14E0D-EB7D-4616-AFC7-E527738674D5}"/>
              </a:ext>
            </a:extLst>
          </p:cNvPr>
          <p:cNvSpPr/>
          <p:nvPr/>
        </p:nvSpPr>
        <p:spPr>
          <a:xfrm>
            <a:off x="3903733" y="4042832"/>
            <a:ext cx="43845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http://18.221.223.30:3000/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7503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DC9775F-7CEB-44C7-9AF5-39CF55B0F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8D475B-F3E0-49D4-AFD6-29116FD93D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Eventbrite: a website containing information on all sorts of events, including music</a:t>
            </a:r>
          </a:p>
          <a:p>
            <a:r>
              <a:rPr lang="en-US" dirty="0"/>
              <a:t>API provides:</a:t>
            </a:r>
          </a:p>
          <a:p>
            <a:pPr lvl="1"/>
            <a:r>
              <a:rPr lang="en-US" dirty="0"/>
              <a:t>Events Info: Names, Dates, Costs, Sold Out Status</a:t>
            </a:r>
          </a:p>
          <a:p>
            <a:pPr lvl="1"/>
            <a:r>
              <a:rPr lang="en-US" dirty="0"/>
              <a:t>Venues Info: Names, Locations, Capacity, Age Restrictions</a:t>
            </a:r>
          </a:p>
          <a:p>
            <a:pPr lvl="1"/>
            <a:r>
              <a:rPr lang="en-US" dirty="0"/>
              <a:t>Formats and Categories per Event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0C11091-8D6D-4DCC-9001-45293336C47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694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00941-6B0F-4A84-A4E0-2091315CC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and Success Criteria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BA48F3-6609-4CEA-9FBD-B139F238CD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Logistic Regression: predicting whether an event will sell out</a:t>
            </a:r>
          </a:p>
          <a:p>
            <a:r>
              <a:rPr lang="en-US" dirty="0"/>
              <a:t>Linear Regression: predicting how far in advance an event will sell out</a:t>
            </a:r>
          </a:p>
          <a:p>
            <a:r>
              <a:rPr lang="en-US" dirty="0"/>
              <a:t>Modeling Success: 89% Cross Validation Accuracy for the Logistic Regression, ideally replicate over time with new data</a:t>
            </a:r>
          </a:p>
          <a:p>
            <a:r>
              <a:rPr lang="en-US" dirty="0"/>
              <a:t>Business Success: Goal of Increased Click Rate on URLs for events which are predicted to sell out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9F369B-75D7-45A8-95CE-2E78D74B0C1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74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53868-F2EC-445E-B8DB-8ACCC2E94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5E39CB-4978-444A-BAB1-BE125E946D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Of the events that were predicted to sell out by the model (small n):</a:t>
            </a:r>
          </a:p>
          <a:p>
            <a:pPr lvl="1"/>
            <a:r>
              <a:rPr lang="en-US" dirty="0"/>
              <a:t>Majority located in the suburbs</a:t>
            </a:r>
          </a:p>
          <a:p>
            <a:pPr lvl="1"/>
            <a:r>
              <a:rPr lang="en-US" dirty="0"/>
              <a:t>Friday most common day</a:t>
            </a:r>
          </a:p>
          <a:p>
            <a:pPr lvl="1"/>
            <a:r>
              <a:rPr lang="en-US" dirty="0"/>
              <a:t>Venue capacity, listed age restrictions, price did not seem to play a major role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42D48A-8A33-4F20-AAD1-5FA38A7091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882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4404803-1EB5-4BC5-A82C-870298EFE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dirty="0"/>
              <a:t>Thank You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6701A7-6C2D-491B-8E26-432BE8E7B2A9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9347200" y="6356350"/>
            <a:ext cx="2844800" cy="365125"/>
          </a:xfrm>
        </p:spPr>
        <p:txBody>
          <a:bodyPr/>
          <a:lstStyle/>
          <a:p>
            <a:fld id="{00000000-1234-1234-1234-123412341234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F614DF-2CD2-4553-84C3-6506E6F21F78}"/>
              </a:ext>
            </a:extLst>
          </p:cNvPr>
          <p:cNvSpPr/>
          <p:nvPr/>
        </p:nvSpPr>
        <p:spPr>
          <a:xfrm>
            <a:off x="155511" y="579814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Elliot Gardner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elliotgardner2019@u.northwestern.edu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https://github.com/ElliotGardner/sell_out_project</a:t>
            </a:r>
          </a:p>
        </p:txBody>
      </p:sp>
    </p:spTree>
    <p:extLst>
      <p:ext uri="{BB962C8B-B14F-4D97-AF65-F5344CB8AC3E}">
        <p14:creationId xmlns:p14="http://schemas.microsoft.com/office/powerpoint/2010/main" val="119809751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</TotalTime>
  <Words>232</Words>
  <Application>Microsoft Office PowerPoint</Application>
  <PresentationFormat>Widescreen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1_Office Theme</vt:lpstr>
      <vt:lpstr>Sell Out Project Informing Concert-Goers</vt:lpstr>
      <vt:lpstr>Project Motivation</vt:lpstr>
      <vt:lpstr>Project Demo  </vt:lpstr>
      <vt:lpstr>Data</vt:lpstr>
      <vt:lpstr>Modeling and Success Criteria</vt:lpstr>
      <vt:lpstr>Insights</vt:lpstr>
      <vt:lpstr>Thank You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Sell Out Project Informing Concert-Goers</dc:title>
  <dc:creator>Elliot Gardner</dc:creator>
  <cp:lastModifiedBy>Elliot Gardner</cp:lastModifiedBy>
  <cp:revision>9</cp:revision>
  <dcterms:created xsi:type="dcterms:W3CDTF">2019-06-03T07:14:49Z</dcterms:created>
  <dcterms:modified xsi:type="dcterms:W3CDTF">2019-06-03T12:37:20Z</dcterms:modified>
</cp:coreProperties>
</file>