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6521" autoAdjust="0"/>
  </p:normalViewPr>
  <p:slideViewPr>
    <p:cSldViewPr snapToGrid="0">
      <p:cViewPr varScale="1">
        <p:scale>
          <a:sx n="69" d="100"/>
          <a:sy n="69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B8E4-7974-4DA4-B09B-730BBFE597AE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CF17-288A-40F6-BFE9-6E1180196A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8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https://www.analyticsvidhya.com/blog/2019/10/detailed-guide-powerful-sift-technique-image-matching-python/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1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a second-order Taylor expansion is computed for each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roboto"/>
              </a:rPr>
              <a:t>keypoint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 (test low contrast)</a:t>
            </a:r>
          </a:p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Border : eliminate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roboto"/>
              </a:rPr>
              <a:t>keypoint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 if there are to close to the picture border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9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Magnitude =  √[(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G</a:t>
            </a:r>
            <a:r>
              <a:rPr lang="fr-FR" b="0" i="0" baseline="-25000" dirty="0" err="1">
                <a:solidFill>
                  <a:srgbClr val="595858"/>
                </a:solidFill>
                <a:effectLst/>
                <a:latin typeface="roboto"/>
              </a:rPr>
              <a:t>x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)</a:t>
            </a:r>
            <a:r>
              <a:rPr lang="fr-FR" b="0" i="0" baseline="30000" dirty="0">
                <a:solidFill>
                  <a:srgbClr val="595858"/>
                </a:solidFill>
                <a:effectLst/>
                <a:latin typeface="roboto"/>
              </a:rPr>
              <a:t>2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+(G</a:t>
            </a:r>
            <a:r>
              <a:rPr lang="fr-FR" b="0" i="0" baseline="-25000" dirty="0">
                <a:solidFill>
                  <a:srgbClr val="595858"/>
                </a:solidFill>
                <a:effectLst/>
                <a:latin typeface="roboto"/>
              </a:rPr>
              <a:t>y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)</a:t>
            </a:r>
            <a:r>
              <a:rPr lang="fr-FR" b="0" i="0" baseline="30000" dirty="0">
                <a:solidFill>
                  <a:srgbClr val="595858"/>
                </a:solidFill>
                <a:effectLst/>
                <a:latin typeface="roboto"/>
              </a:rPr>
              <a:t>2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] </a:t>
            </a:r>
          </a:p>
          <a:p>
            <a:pPr algn="ctr"/>
            <a:r>
              <a:rPr lang="el-GR" b="0" i="0" dirty="0">
                <a:solidFill>
                  <a:srgbClr val="595858"/>
                </a:solidFill>
                <a:effectLst/>
                <a:latin typeface="roboto"/>
              </a:rPr>
              <a:t>Φ =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atan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(Gy /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Gx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)</a:t>
            </a:r>
          </a:p>
          <a:p>
            <a:pPr algn="ctr"/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I dont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understand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what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is</a:t>
            </a:r>
            <a:r>
              <a:rPr lang="fr-FR" b="0" i="0" dirty="0">
                <a:solidFill>
                  <a:srgbClr val="595858"/>
                </a:solidFill>
                <a:effectLst/>
                <a:latin typeface="roboto"/>
              </a:rPr>
              <a:t> the </a:t>
            </a:r>
            <a:r>
              <a:rPr lang="fr-FR" b="0" i="0" dirty="0" err="1">
                <a:solidFill>
                  <a:srgbClr val="595858"/>
                </a:solidFill>
                <a:effectLst/>
                <a:latin typeface="roboto"/>
              </a:rPr>
              <a:t>histogram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7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https://towardsdatascience.com/face-recognition-how-lbph-works-90ec258c3d6b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CF17-288A-40F6-BFE9-6E1180196A7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9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51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1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7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8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71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6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4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2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DF422D-3A9D-4522-B8A8-3A175308D352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EF6A0C-AC1E-4942-ADEA-CE8CB825CB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6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34E3F-BC71-4668-824B-009DC5607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First approach : different algorithms for train pictures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5EB44-D6FE-4B23-BB53-DB1E046DB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BURGUÉS Gerard</a:t>
            </a:r>
          </a:p>
          <a:p>
            <a:r>
              <a:rPr lang="en-GB" dirty="0"/>
              <a:t>ROGIE Elliot</a:t>
            </a:r>
          </a:p>
        </p:txBody>
      </p:sp>
    </p:spTree>
    <p:extLst>
      <p:ext uri="{BB962C8B-B14F-4D97-AF65-F5344CB8AC3E}">
        <p14:creationId xmlns:p14="http://schemas.microsoft.com/office/powerpoint/2010/main" val="210448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22F70-9043-4E24-B808-C9F3567D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: Extracting histogram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F3C66-0307-4EFA-88B5-781A71CAE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the picture by grid</a:t>
            </a:r>
          </a:p>
          <a:p>
            <a:r>
              <a:rPr lang="en-GB" dirty="0"/>
              <a:t>For each grid, make an histogram with the occurrence of difference intensity.</a:t>
            </a:r>
          </a:p>
          <a:p>
            <a:r>
              <a:rPr lang="en-GB" dirty="0"/>
              <a:t>Concatenate all histogram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066A71-BC7C-47C7-A59E-8C809E259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3124749"/>
            <a:ext cx="5065712" cy="12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9D62A-AFEA-4AF9-89B3-224600FE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: Histogram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C62735-71B7-49F6-851F-C18B8EE2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step, you have plenty of histogram (depends of the train data)</a:t>
            </a:r>
          </a:p>
          <a:p>
            <a:r>
              <a:rPr lang="en-GB" dirty="0"/>
              <a:t>With a test picture:</a:t>
            </a:r>
          </a:p>
          <a:p>
            <a:pPr lvl="1"/>
            <a:r>
              <a:rPr lang="en-GB" dirty="0"/>
              <a:t>Make the histogram</a:t>
            </a:r>
          </a:p>
          <a:p>
            <a:pPr lvl="1"/>
            <a:r>
              <a:rPr lang="en-GB" dirty="0"/>
              <a:t>Find the closest histogram with train data</a:t>
            </a:r>
          </a:p>
          <a:p>
            <a:pPr lvl="2"/>
            <a:r>
              <a:rPr lang="it-IT" dirty="0"/>
              <a:t>euclidean distance, chi-square, absolute value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8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DBEA6-C359-4521-9846-CF0ECD054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</a:t>
            </a:r>
            <a:r>
              <a:rPr lang="en-GB" dirty="0" err="1"/>
              <a:t>atention</a:t>
            </a:r>
            <a:endParaRPr lang="en-GB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4564B5A-AD68-4561-AA9A-8AF399C03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8AC8E-D9FB-4107-BA52-1E9AEED9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Scale Invariant Feature Transform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AC6B6-D3F6-498F-9E2A-1B4F9E11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4 steps:</a:t>
            </a:r>
          </a:p>
          <a:p>
            <a:pPr lvl="1"/>
            <a:r>
              <a:rPr lang="en-US" dirty="0"/>
              <a:t>Constructing a Scale Space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err="1"/>
              <a:t>Localisation</a:t>
            </a:r>
            <a:endParaRPr lang="en-US" dirty="0"/>
          </a:p>
          <a:p>
            <a:pPr lvl="1"/>
            <a:r>
              <a:rPr lang="en-US" dirty="0"/>
              <a:t>Orientation Assignment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0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44FFA-BBA0-4C9A-86F9-A7C4074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</a:t>
            </a:r>
            <a:r>
              <a:rPr lang="en-US" dirty="0"/>
              <a:t>Constructing a Scale Space</a:t>
            </a:r>
            <a:endParaRPr lang="en-GB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CE937A-F4F6-466D-AE5E-E32D09BE2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by 2 the number of pixel (4 time)</a:t>
            </a:r>
          </a:p>
          <a:p>
            <a:r>
              <a:rPr lang="en-GB" dirty="0"/>
              <a:t>Made different level of blur</a:t>
            </a:r>
          </a:p>
          <a:p>
            <a:r>
              <a:rPr lang="en-GB" dirty="0"/>
              <a:t>Use Difference of Gaussian for each octave.</a:t>
            </a:r>
          </a:p>
          <a:p>
            <a:r>
              <a:rPr lang="en-GB" dirty="0"/>
              <a:t>Goal :</a:t>
            </a:r>
          </a:p>
          <a:p>
            <a:pPr lvl="1"/>
            <a:r>
              <a:rPr lang="en-GB" dirty="0"/>
              <a:t>Reduce the noise of the picture</a:t>
            </a:r>
          </a:p>
          <a:p>
            <a:pPr lvl="1"/>
            <a:r>
              <a:rPr lang="en-GB" dirty="0" err="1"/>
              <a:t>Unscale</a:t>
            </a:r>
            <a:r>
              <a:rPr lang="en-GB" dirty="0"/>
              <a:t> picture</a:t>
            </a:r>
          </a:p>
        </p:txBody>
      </p:sp>
      <p:pic>
        <p:nvPicPr>
          <p:cNvPr id="1026" name="Picture 2" descr="tamiser l'octave">
            <a:extLst>
              <a:ext uri="{FF2B5EF4-FFF2-40B4-BE49-F238E27FC236}">
                <a16:creationId xmlns:a16="http://schemas.microsoft.com/office/drawing/2014/main" id="{110104CF-EEBC-4C9F-8379-859C182B9D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363" y="2033760"/>
            <a:ext cx="5065712" cy="34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03C92-2CA1-4000-A93D-D48DB0F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</a:t>
            </a:r>
            <a:r>
              <a:rPr lang="en-US" dirty="0"/>
              <a:t>Constructing a Scale Space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EAF36A0-F6EC-4E9E-B2A7-CC6793D4A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165" y="1731963"/>
            <a:ext cx="386814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A23D1-D886-4B85-9E38-A4EA7EBD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 </a:t>
            </a:r>
            <a:r>
              <a:rPr lang="en-GB" dirty="0" err="1"/>
              <a:t>Keypoint</a:t>
            </a:r>
            <a:r>
              <a:rPr lang="en-GB" dirty="0"/>
              <a:t> Localisation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C1470F-A647-4EA4-BCB7-159D06FEEF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extreme contrast point between the 26 pixels around a point (8 point for the picture analysed and 18 for the picture of the octave</a:t>
            </a:r>
          </a:p>
          <a:p>
            <a:r>
              <a:rPr lang="en-GB" dirty="0"/>
              <a:t>Second selection with two tests : low contrast and border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01E740F-070C-409C-AFDA-7322C0167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7344" y="2351881"/>
            <a:ext cx="4095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B9F0D-6B7D-4D19-AC92-45C8C36C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Orientation Assignment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5F396-E464-4128-A541-893E9E62C2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each </a:t>
            </a:r>
            <a:r>
              <a:rPr lang="en-GB" dirty="0" err="1"/>
              <a:t>keypoint</a:t>
            </a:r>
            <a:r>
              <a:rPr lang="en-GB" dirty="0"/>
              <a:t>, we calculate different the magnitude and the angle.</a:t>
            </a:r>
          </a:p>
          <a:p>
            <a:r>
              <a:rPr lang="en-GB" dirty="0"/>
              <a:t>Made a histogram of all vector of the pixel around the </a:t>
            </a:r>
            <a:r>
              <a:rPr lang="en-GB" dirty="0" err="1"/>
              <a:t>keypoint</a:t>
            </a:r>
            <a:r>
              <a:rPr lang="en-GB" dirty="0"/>
              <a:t> and the vector of the key point depend of this histogram (show the peak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63D89E-CE37-4F9C-B4E5-6B40E1B00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46945" y="1690688"/>
            <a:ext cx="2257425" cy="2105025"/>
          </a:xfrm>
          <a:prstGeom prst="rect">
            <a:avLst/>
          </a:prstGeom>
        </p:spPr>
      </p:pic>
      <p:pic>
        <p:nvPicPr>
          <p:cNvPr id="2050" name="Picture 2" descr="Histogram of oriented gradients">
            <a:extLst>
              <a:ext uri="{FF2B5EF4-FFF2-40B4-BE49-F238E27FC236}">
                <a16:creationId xmlns:a16="http://schemas.microsoft.com/office/drawing/2014/main" id="{8AAA4742-6816-4F94-9DFC-035F5982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23" y="1825625"/>
            <a:ext cx="4381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9CCEC-ACD9-4D98-8E49-E5119876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SIFT : </a:t>
            </a:r>
            <a:r>
              <a:rPr lang="en-US" dirty="0" err="1"/>
              <a:t>Keypoint</a:t>
            </a:r>
            <a:r>
              <a:rPr lang="en-US" dirty="0"/>
              <a:t> Descriptor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A13CD-9ECB-43E9-B06E-A6BC5E1E4F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each key point make a fingerprint. That mean to have information of the neighbour direction and magnitude </a:t>
            </a:r>
          </a:p>
          <a:p>
            <a:endParaRPr lang="en-GB" dirty="0"/>
          </a:p>
        </p:txBody>
      </p:sp>
      <p:pic>
        <p:nvPicPr>
          <p:cNvPr id="3074" name="Picture 2" descr="sift feature">
            <a:extLst>
              <a:ext uri="{FF2B5EF4-FFF2-40B4-BE49-F238E27FC236}">
                <a16:creationId xmlns:a16="http://schemas.microsoft.com/office/drawing/2014/main" id="{FE97BB56-635A-44EB-93FB-ADE9F528CE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0" y="3429000"/>
            <a:ext cx="707919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85D33-6F94-4F24-8F1D-45D82B86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LBPH (Local Binary Patterns Histograms) face recognizer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EC943E-3E14-4946-AE1D-97B1D365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 of working :</a:t>
            </a:r>
          </a:p>
          <a:p>
            <a:pPr lvl="1"/>
            <a:r>
              <a:rPr lang="en-GB" dirty="0"/>
              <a:t>Only face pictures (so face detection is already done)</a:t>
            </a:r>
          </a:p>
          <a:p>
            <a:pPr lvl="1"/>
            <a:r>
              <a:rPr lang="en-GB" dirty="0"/>
              <a:t>Same size</a:t>
            </a:r>
          </a:p>
          <a:p>
            <a:r>
              <a:rPr lang="en-GB" dirty="0"/>
              <a:t>3 steps:</a:t>
            </a:r>
          </a:p>
          <a:p>
            <a:pPr lvl="1"/>
            <a:r>
              <a:rPr lang="en-GB" dirty="0"/>
              <a:t>LBP operations</a:t>
            </a:r>
          </a:p>
          <a:p>
            <a:pPr lvl="1"/>
            <a:r>
              <a:rPr lang="en-GB" dirty="0"/>
              <a:t>Extracting histogram</a:t>
            </a:r>
          </a:p>
          <a:p>
            <a:pPr lvl="1"/>
            <a:r>
              <a:rPr lang="en-GB" dirty="0"/>
              <a:t>Histogram Compare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11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CB568-981C-4F76-99AC-D0D73111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LBPH : LBP operations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6F7AE5-6C23-4D1B-8DAF-708EA8868E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Transform the picture to see easily highlighting the facial characteristics .</a:t>
            </a:r>
          </a:p>
          <a:p>
            <a:r>
              <a:rPr lang="en-GB" dirty="0"/>
              <a:t>Choose the radius and the number of neighbour</a:t>
            </a:r>
          </a:p>
          <a:p>
            <a:r>
              <a:rPr lang="en-GB" dirty="0"/>
              <a:t>Transform the neighbour into binary (if the intensity is &lt; of the point put 0 else put 1)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026A7969-EC33-48E1-A59D-41E63695E7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363" y="3055268"/>
            <a:ext cx="5065712" cy="141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7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D812EB0939BE44B372FF1F45A9F73C" ma:contentTypeVersion="2" ma:contentTypeDescription="Create a new document." ma:contentTypeScope="" ma:versionID="76b6d928d5fa95074d113f48d9ac52a2">
  <xsd:schema xmlns:xsd="http://www.w3.org/2001/XMLSchema" xmlns:xs="http://www.w3.org/2001/XMLSchema" xmlns:p="http://schemas.microsoft.com/office/2006/metadata/properties" xmlns:ns3="63d4114e-1bef-4718-838e-9be3cc0e7df4" targetNamespace="http://schemas.microsoft.com/office/2006/metadata/properties" ma:root="true" ma:fieldsID="2440009a0c5786782a9d08209d9f7f91" ns3:_="">
    <xsd:import namespace="63d4114e-1bef-4718-838e-9be3cc0e7d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4114e-1bef-4718-838e-9be3cc0e7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8C317E-4940-444A-A781-D5C70EEE8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d4114e-1bef-4718-838e-9be3cc0e7d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69FCE4-28F8-41EA-B1FD-A3D66F289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EB3E6A-DCB2-4DF7-BA81-7300996587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d4114e-1bef-4718-838e-9be3cc0e7df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283</TotalTime>
  <Words>414</Words>
  <Application>Microsoft Office PowerPoint</Application>
  <PresentationFormat>Panorámica</PresentationFormat>
  <Paragraphs>61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roboto</vt:lpstr>
      <vt:lpstr>Wingdings 2</vt:lpstr>
      <vt:lpstr>Pizarra</vt:lpstr>
      <vt:lpstr>First approach : different algorithms for train pictures</vt:lpstr>
      <vt:lpstr>SIFT : Scale Invariant Feature Transform</vt:lpstr>
      <vt:lpstr>SIFT : Constructing a Scale Space</vt:lpstr>
      <vt:lpstr>SIFT : Constructing a Scale Space</vt:lpstr>
      <vt:lpstr>SIFT :  Keypoint Localisation</vt:lpstr>
      <vt:lpstr>SIFT : Orientation Assignment</vt:lpstr>
      <vt:lpstr>SIFT : Keypoint Descriptor</vt:lpstr>
      <vt:lpstr>LBPH (Local Binary Patterns Histograms) face recognizer</vt:lpstr>
      <vt:lpstr>LBPH : LBP operations </vt:lpstr>
      <vt:lpstr>LBPH : Extracting histogram</vt:lpstr>
      <vt:lpstr>LBPH : Histogram</vt:lpstr>
      <vt:lpstr>Thank you for your atention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approach : different algorithms for train pictures</dc:title>
  <dc:creator>Elliot Rogie (257648)</dc:creator>
  <cp:lastModifiedBy>Gerard Burgues Llavall (257621)</cp:lastModifiedBy>
  <cp:revision>19</cp:revision>
  <dcterms:created xsi:type="dcterms:W3CDTF">2020-11-08T18:24:20Z</dcterms:created>
  <dcterms:modified xsi:type="dcterms:W3CDTF">2020-11-09T10:26:15Z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0x010100F0D812EB0939BE44B372FF1F45A9F73C</vt:lpwstr>
  </property>
</Properties>
</file>