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6521" autoAdjust="0"/>
  </p:normalViewPr>
  <p:slideViewPr>
    <p:cSldViewPr snapToGrid="0">
      <p:cViewPr varScale="1">
        <p:scale>
          <a:sx n="63" d="100"/>
          <a:sy n="63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BB8E4-7974-4DA4-B09B-730BBFE597A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CF17-288A-40F6-BFE9-6E1180196A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68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https://www.analyticsvidhya.com/blog/2019/10/detailed-guide-powerful-sift-technique-image-matching-python/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CF17-288A-40F6-BFE9-6E1180196A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1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a second-order Taylor expansion is computed for each </a:t>
            </a:r>
            <a:r>
              <a:rPr lang="en-US" b="0" i="0" dirty="0" err="1">
                <a:solidFill>
                  <a:srgbClr val="595858"/>
                </a:solidFill>
                <a:effectLst/>
                <a:latin typeface="roboto"/>
              </a:rPr>
              <a:t>keypoint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 (test low contrast)</a:t>
            </a:r>
          </a:p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Border : eliminate </a:t>
            </a:r>
            <a:r>
              <a:rPr lang="en-US" b="0" i="0" dirty="0" err="1">
                <a:solidFill>
                  <a:srgbClr val="595858"/>
                </a:solidFill>
                <a:effectLst/>
                <a:latin typeface="roboto"/>
              </a:rPr>
              <a:t>keypoint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 if there are to close to the picture border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CF17-288A-40F6-BFE9-6E1180196A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9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Magnitude =  √[(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G</a:t>
            </a:r>
            <a:r>
              <a:rPr lang="fr-FR" b="0" i="0" baseline="-25000" dirty="0" err="1">
                <a:solidFill>
                  <a:srgbClr val="595858"/>
                </a:solidFill>
                <a:effectLst/>
                <a:latin typeface="roboto"/>
              </a:rPr>
              <a:t>x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)</a:t>
            </a:r>
            <a:r>
              <a:rPr lang="fr-FR" b="0" i="0" baseline="30000" dirty="0">
                <a:solidFill>
                  <a:srgbClr val="595858"/>
                </a:solidFill>
                <a:effectLst/>
                <a:latin typeface="roboto"/>
              </a:rPr>
              <a:t>2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+(G</a:t>
            </a:r>
            <a:r>
              <a:rPr lang="fr-FR" b="0" i="0" baseline="-25000" dirty="0">
                <a:solidFill>
                  <a:srgbClr val="595858"/>
                </a:solidFill>
                <a:effectLst/>
                <a:latin typeface="roboto"/>
              </a:rPr>
              <a:t>y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)</a:t>
            </a:r>
            <a:r>
              <a:rPr lang="fr-FR" b="0" i="0" baseline="30000" dirty="0">
                <a:solidFill>
                  <a:srgbClr val="595858"/>
                </a:solidFill>
                <a:effectLst/>
                <a:latin typeface="roboto"/>
              </a:rPr>
              <a:t>2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] </a:t>
            </a:r>
          </a:p>
          <a:p>
            <a:pPr algn="ctr"/>
            <a:r>
              <a:rPr lang="el-GR" b="0" i="0" dirty="0">
                <a:solidFill>
                  <a:srgbClr val="595858"/>
                </a:solidFill>
                <a:effectLst/>
                <a:latin typeface="roboto"/>
              </a:rPr>
              <a:t>Φ =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atan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(Gy /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Gx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)</a:t>
            </a:r>
          </a:p>
          <a:p>
            <a:pPr algn="ctr"/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I dont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understand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what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is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 the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histogram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CF17-288A-40F6-BFE9-6E1180196A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17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https://towardsdatascience.com/face-recognition-how-lbph-works-90ec258c3d6b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CF17-288A-40F6-BFE9-6E1180196A7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D4947-CD6A-4430-AEB5-8CF5EA8AD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1B44D7-6C45-4E99-90E7-392917E2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178C48-821D-4CCE-BC8B-5C80AD64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407BAB-DC65-4942-ACA4-C47C43EB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3C2771-9A0A-4B0D-9673-A99BB712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2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8F5FD-BCCB-4243-B2F4-504AC247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F6DF2A-3B1D-416E-95E6-A1DBE4F82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C2BA41-C83B-4353-95E8-9E362226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CA30D-D3BA-43AA-97EC-7003079F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A6D6A-0DD9-4150-9BDE-CA3175D3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5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577E71-DF32-42ED-9F36-C6527344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4EA6D2-16F3-49CB-99B3-36500F7E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597B2-74C7-4057-9D7F-90CD1F3F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B6ADA-B76C-484B-A37D-395725AB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FC49-ED0B-4BAA-8A36-E2C778E3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6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54934-ABFF-4E08-9A8B-2BF654E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949A8-BC0B-43BE-ADC7-7B5FD792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3E4C53-0F08-4E2B-9757-28E09033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E3982-9937-40B7-988C-02A8C666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7A8C7-097C-4981-B6F4-5E182D96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5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AE071-37C6-4C2F-ACF3-87AC7DA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8C065-FE13-4456-9972-C95A2E6A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D0C18-BC00-431C-9959-AACBF43F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2B7571-2404-4F1A-B91A-89BAD850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EE000-26AB-4B4F-B93F-863E57EC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3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0204E-6F65-480D-937A-2E325B98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F573A-4DFC-45AD-AD29-54CF9A984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95A992-3538-421E-9071-D7A06ECF3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547D6C-3D35-4A63-A2BC-D20FF0A7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187D9-048E-4AB1-AB98-52FFE0BD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FE965B-B9B9-41FE-AF54-FC5D77BF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4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E0D8C-A9B8-466F-8461-FEE4A599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420A84-8AAB-44F2-802F-5CDFE9A2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7F4421-61B4-48E1-8DC0-8687CC643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3AB802-741E-46C6-896D-E05581693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426C88-334C-48D9-B777-FA5ACBA0F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381E8D-832D-4A35-B881-669ACC7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0BA590-8057-4316-8B60-28F6C3A7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27CBFE-FFA8-47C5-A3BB-520E358C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2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A6E65-57FB-495A-8571-942C5D3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6EA438-1CEB-40E5-A4B1-BF2CD248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CD7A31-722E-443E-A943-F8F8F7BD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21708B-FA53-434C-BDB5-3C6631BA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E15990-82DB-47C1-8D7E-F6A48CBD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3BD945-C5EA-473F-874C-B347341E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24AA1-19B5-49E4-A097-A6F5C61D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1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E0B59-1931-4254-8D73-CCCB3B8C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5468C5-A1B3-4463-AE89-67FCD967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026DA-2DA0-488A-A19F-79352DE5E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80C30D-046C-44E3-9734-DCC6F120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167C0B-8872-4FAB-B9E5-9500DF34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6A634D-FD54-403A-8D19-B92A9B1E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B4C7B-6419-4852-B5C1-2B7E689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13B465-270A-4BFE-BCE9-07DB4F5C8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84356A-0CDC-491D-B916-76A8A6E2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8ADFB-167A-4FCF-9813-0CB7855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C898A-711B-4537-9FE1-1CEFCDF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CAE258-6848-4EDD-857A-3577088F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3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8BCC1B-47E4-4860-B6C4-C14C2BEB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52A2BB-B7CB-4DB9-830F-E343040C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19CCB7-6063-4979-AD07-F5C13B65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422D-3A9D-4522-B8A8-3A175308D352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05C9BA-9706-45D4-B0D7-B8D810DC0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5290D-E604-479C-9F8E-756BFF1B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6A0C-AC1E-4942-ADEA-CE8CB825CBD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34E3F-BC71-4668-824B-009DC5607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First approach : different algorithms for train pictures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5EB44-D6FE-4B23-BB53-DB1E046DB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BURGERS Gerard</a:t>
            </a:r>
          </a:p>
          <a:p>
            <a:r>
              <a:rPr lang="en-GB" dirty="0"/>
              <a:t>ROGIE Elliot</a:t>
            </a:r>
          </a:p>
        </p:txBody>
      </p:sp>
    </p:spTree>
    <p:extLst>
      <p:ext uri="{BB962C8B-B14F-4D97-AF65-F5344CB8AC3E}">
        <p14:creationId xmlns:p14="http://schemas.microsoft.com/office/powerpoint/2010/main" val="210448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22F70-9043-4E24-B808-C9F3567D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LBPH : Extracting histogram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F3C66-0307-4EFA-88B5-781A71CAEE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the picture by grid</a:t>
            </a:r>
          </a:p>
          <a:p>
            <a:r>
              <a:rPr lang="en-GB" dirty="0"/>
              <a:t>For each grid, make an histogram with the occurrence of difference intensity.</a:t>
            </a:r>
          </a:p>
          <a:p>
            <a:r>
              <a:rPr lang="en-GB" dirty="0"/>
              <a:t>Concatenate all histogram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066A71-BC7C-47C7-A59E-8C809E259A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49893"/>
            <a:ext cx="5181600" cy="13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9D62A-AFEA-4AF9-89B3-224600FE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LBPH : Histogram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C62735-71B7-49F6-851F-C18B8EE2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step, you have plenty of histogram (depends of the train data)</a:t>
            </a:r>
          </a:p>
          <a:p>
            <a:r>
              <a:rPr lang="en-GB" dirty="0"/>
              <a:t>With a test picture:</a:t>
            </a:r>
          </a:p>
          <a:p>
            <a:pPr lvl="1"/>
            <a:r>
              <a:rPr lang="en-GB" dirty="0"/>
              <a:t>Make the histogram</a:t>
            </a:r>
          </a:p>
          <a:p>
            <a:pPr lvl="1"/>
            <a:r>
              <a:rPr lang="en-GB" dirty="0"/>
              <a:t>Find the closest histogram with train data</a:t>
            </a:r>
          </a:p>
          <a:p>
            <a:pPr lvl="2"/>
            <a:r>
              <a:rPr lang="it-IT" dirty="0"/>
              <a:t>euclidean distance, chi-square, absolute value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8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F22B8-2BD4-4C31-B76D-92B2A966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 face recognizer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3C77E-F439-4B3B-A514-F376825E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linear discriminant analysis (LDA)</a:t>
            </a:r>
          </a:p>
          <a:p>
            <a:r>
              <a:rPr lang="en-GB" dirty="0"/>
              <a:t>The goal is to maximise the ratio of the between scatter matrix and the </a:t>
            </a:r>
            <a:r>
              <a:rPr lang="en-GB" dirty="0" err="1"/>
              <a:t>whithin</a:t>
            </a:r>
            <a:r>
              <a:rPr lang="en-GB" dirty="0"/>
              <a:t> scatter matrix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26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4A506-0FAE-4440-8B66-9E53B7BC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 face recognizer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CCBF9-5E6A-4298-AD35-2EBBE64D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Transform the picture in vector</a:t>
            </a:r>
          </a:p>
          <a:p>
            <a:r>
              <a:rPr lang="en-GB" dirty="0"/>
              <a:t> Calculate within class scatter and between class scatter</a:t>
            </a:r>
          </a:p>
          <a:p>
            <a:r>
              <a:rPr lang="en-GB" dirty="0"/>
              <a:t>Maximise the ratio</a:t>
            </a:r>
          </a:p>
          <a:p>
            <a:r>
              <a:rPr lang="en-GB" dirty="0"/>
              <a:t>Find the </a:t>
            </a:r>
            <a:r>
              <a:rPr lang="en-GB" dirty="0" err="1"/>
              <a:t>eightvector</a:t>
            </a:r>
            <a:endParaRPr lang="en-GB" dirty="0"/>
          </a:p>
          <a:p>
            <a:r>
              <a:rPr lang="en-GB" dirty="0"/>
              <a:t>Calculate de weight for each 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0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DBEA6-C359-4521-9846-CF0ECD054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you for your intention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4564B5A-AD68-4561-AA9A-8AF399C03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3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8AC8E-D9FB-4107-BA52-1E9AEED9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Scale Invariant Feature Transform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AC6B6-D3F6-498F-9E2A-1B4F9E11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4 steps:</a:t>
            </a:r>
          </a:p>
          <a:p>
            <a:pPr lvl="1"/>
            <a:r>
              <a:rPr lang="en-US" dirty="0"/>
              <a:t>Constructing a Scale Space</a:t>
            </a:r>
          </a:p>
          <a:p>
            <a:pPr lvl="1"/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err="1"/>
              <a:t>Localisation</a:t>
            </a:r>
            <a:endParaRPr lang="en-US" dirty="0"/>
          </a:p>
          <a:p>
            <a:pPr lvl="1"/>
            <a:r>
              <a:rPr lang="en-US" dirty="0"/>
              <a:t>Orientation Assignment</a:t>
            </a:r>
          </a:p>
          <a:p>
            <a:pPr lvl="1"/>
            <a:r>
              <a:rPr lang="en-US" dirty="0" err="1"/>
              <a:t>Keypoint</a:t>
            </a:r>
            <a:r>
              <a:rPr lang="en-US" dirty="0"/>
              <a:t> Descriptor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06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44FFA-BBA0-4C9A-86F9-A7C4074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</a:t>
            </a:r>
            <a:r>
              <a:rPr lang="en-US" dirty="0"/>
              <a:t>Constructing a Scale Space</a:t>
            </a:r>
            <a:endParaRPr lang="en-GB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CE937A-F4F6-466D-AE5E-E32D09BE2C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by 2 the number of pixel (4 time)</a:t>
            </a:r>
          </a:p>
          <a:p>
            <a:r>
              <a:rPr lang="en-GB" dirty="0"/>
              <a:t>Made different level of blur</a:t>
            </a:r>
          </a:p>
          <a:p>
            <a:r>
              <a:rPr lang="en-GB" dirty="0"/>
              <a:t>Use Difference of Gaussian for each octave.</a:t>
            </a:r>
          </a:p>
          <a:p>
            <a:r>
              <a:rPr lang="en-GB" dirty="0"/>
              <a:t>Goal :</a:t>
            </a:r>
          </a:p>
          <a:p>
            <a:pPr lvl="1"/>
            <a:r>
              <a:rPr lang="en-GB" dirty="0"/>
              <a:t>Reduce the noise of the picture</a:t>
            </a:r>
          </a:p>
          <a:p>
            <a:pPr lvl="1"/>
            <a:r>
              <a:rPr lang="en-GB" dirty="0" err="1"/>
              <a:t>Unscale</a:t>
            </a:r>
            <a:r>
              <a:rPr lang="en-GB" dirty="0"/>
              <a:t> picture</a:t>
            </a:r>
          </a:p>
        </p:txBody>
      </p:sp>
      <p:pic>
        <p:nvPicPr>
          <p:cNvPr id="1026" name="Picture 2" descr="tamiser l'octave">
            <a:extLst>
              <a:ext uri="{FF2B5EF4-FFF2-40B4-BE49-F238E27FC236}">
                <a16:creationId xmlns:a16="http://schemas.microsoft.com/office/drawing/2014/main" id="{110104CF-EEBC-4C9F-8379-859C182B9D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33946"/>
            <a:ext cx="5181600" cy="353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03C92-2CA1-4000-A93D-D48DB0FF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</a:t>
            </a:r>
            <a:r>
              <a:rPr lang="en-US" dirty="0"/>
              <a:t>Constructing a Scale Space</a:t>
            </a:r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EAF36A0-F6EC-4E9E-B2A7-CC6793D4A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2752" y="1825625"/>
            <a:ext cx="4146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1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A23D1-D886-4B85-9E38-A4EA7EBD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 </a:t>
            </a:r>
            <a:r>
              <a:rPr lang="en-GB" dirty="0" err="1"/>
              <a:t>Keypoint</a:t>
            </a:r>
            <a:r>
              <a:rPr lang="en-GB" dirty="0"/>
              <a:t> Localisation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C1470F-A647-4EA4-BCB7-159D06FEEF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extreme contrast point between the 26 pixels around a point (8 point for the picture analysed and 18 for the picture of the octave</a:t>
            </a:r>
          </a:p>
          <a:p>
            <a:r>
              <a:rPr lang="en-GB" dirty="0"/>
              <a:t>Second selection with two tests : low contrast and border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01E740F-070C-409C-AFDA-7322C0167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5125" y="2591594"/>
            <a:ext cx="4095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5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B9F0D-6B7D-4D19-AC92-45C8C36C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Orientation Assignment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5F396-E464-4128-A541-893E9E62C2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 each </a:t>
            </a:r>
            <a:r>
              <a:rPr lang="en-GB" dirty="0" err="1"/>
              <a:t>keypoint</a:t>
            </a:r>
            <a:r>
              <a:rPr lang="en-GB" dirty="0"/>
              <a:t>, we calculate different the magnitude and the angle.</a:t>
            </a:r>
          </a:p>
          <a:p>
            <a:r>
              <a:rPr lang="en-GB" dirty="0"/>
              <a:t>Made a histogram of all vector of the pixel around the </a:t>
            </a:r>
            <a:r>
              <a:rPr lang="en-GB" dirty="0" err="1"/>
              <a:t>keypoint</a:t>
            </a:r>
            <a:r>
              <a:rPr lang="en-GB" dirty="0"/>
              <a:t> and the vector of the key point depend of this histogram (show the peak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63D89E-CE37-4F9C-B4E5-6B40E1B00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46945" y="1690688"/>
            <a:ext cx="2257425" cy="2105025"/>
          </a:xfrm>
          <a:prstGeom prst="rect">
            <a:avLst/>
          </a:prstGeom>
        </p:spPr>
      </p:pic>
      <p:pic>
        <p:nvPicPr>
          <p:cNvPr id="2050" name="Picture 2" descr="Histogram of oriented gradients">
            <a:extLst>
              <a:ext uri="{FF2B5EF4-FFF2-40B4-BE49-F238E27FC236}">
                <a16:creationId xmlns:a16="http://schemas.microsoft.com/office/drawing/2014/main" id="{8AAA4742-6816-4F94-9DFC-035F5982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23" y="1825625"/>
            <a:ext cx="4381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9CCEC-ACD9-4D98-8E49-E5119876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</a:t>
            </a:r>
            <a:r>
              <a:rPr lang="en-US" dirty="0" err="1"/>
              <a:t>Keypoint</a:t>
            </a:r>
            <a:r>
              <a:rPr lang="en-US" dirty="0"/>
              <a:t> Descriptor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A13CD-9ECB-43E9-B06E-A6BC5E1E4F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 each key point make a fingerprint. That mean to have information of the neighbour direction and magnitude </a:t>
            </a:r>
          </a:p>
          <a:p>
            <a:endParaRPr lang="en-GB" dirty="0"/>
          </a:p>
        </p:txBody>
      </p:sp>
      <p:pic>
        <p:nvPicPr>
          <p:cNvPr id="3074" name="Picture 2" descr="sift feature">
            <a:extLst>
              <a:ext uri="{FF2B5EF4-FFF2-40B4-BE49-F238E27FC236}">
                <a16:creationId xmlns:a16="http://schemas.microsoft.com/office/drawing/2014/main" id="{FE97BB56-635A-44EB-93FB-ADE9F528CE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80" y="3429000"/>
            <a:ext cx="7079190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7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85D33-6F94-4F24-8F1D-45D82B86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LBPH (Local Binary Patterns Histograms) face recognizer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EC943E-3E14-4946-AE1D-97B1D365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 of working :</a:t>
            </a:r>
          </a:p>
          <a:p>
            <a:pPr lvl="1"/>
            <a:r>
              <a:rPr lang="en-GB" dirty="0"/>
              <a:t>Only face pictures (so face detection is already done)</a:t>
            </a:r>
          </a:p>
          <a:p>
            <a:pPr lvl="1"/>
            <a:r>
              <a:rPr lang="en-GB" dirty="0"/>
              <a:t>Same size</a:t>
            </a:r>
          </a:p>
          <a:p>
            <a:r>
              <a:rPr lang="en-GB" dirty="0"/>
              <a:t>3 steps:</a:t>
            </a:r>
          </a:p>
          <a:p>
            <a:pPr lvl="1"/>
            <a:r>
              <a:rPr lang="en-GB" dirty="0"/>
              <a:t>LBP operations</a:t>
            </a:r>
          </a:p>
          <a:p>
            <a:pPr lvl="1"/>
            <a:r>
              <a:rPr lang="en-GB" dirty="0"/>
              <a:t>Extracting histogram</a:t>
            </a:r>
          </a:p>
          <a:p>
            <a:pPr lvl="1"/>
            <a:r>
              <a:rPr lang="en-GB" dirty="0"/>
              <a:t>Histogram Compare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11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CB568-981C-4F76-99AC-D0D73111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LBPH : LBP operations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6F7AE5-6C23-4D1B-8DAF-708EA8868E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Transform the picture to see easily highlighting the facial characteristics .</a:t>
            </a:r>
          </a:p>
          <a:p>
            <a:r>
              <a:rPr lang="en-GB" dirty="0"/>
              <a:t>Choose the radius and the number of neighbour</a:t>
            </a:r>
          </a:p>
          <a:p>
            <a:r>
              <a:rPr lang="en-GB" dirty="0"/>
              <a:t>Transform the neighbour into binary (if the intensity is &lt; of the point put 0 else put 1)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026A7969-EC33-48E1-A59D-41E63695E7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8822"/>
            <a:ext cx="5181600" cy="144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759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D812EB0939BE44B372FF1F45A9F73C" ma:contentTypeVersion="2" ma:contentTypeDescription="Create a new document." ma:contentTypeScope="" ma:versionID="76b6d928d5fa95074d113f48d9ac52a2">
  <xsd:schema xmlns:xsd="http://www.w3.org/2001/XMLSchema" xmlns:xs="http://www.w3.org/2001/XMLSchema" xmlns:p="http://schemas.microsoft.com/office/2006/metadata/properties" xmlns:ns3="63d4114e-1bef-4718-838e-9be3cc0e7df4" targetNamespace="http://schemas.microsoft.com/office/2006/metadata/properties" ma:root="true" ma:fieldsID="2440009a0c5786782a9d08209d9f7f91" ns3:_="">
    <xsd:import namespace="63d4114e-1bef-4718-838e-9be3cc0e7d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4114e-1bef-4718-838e-9be3cc0e7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8C317E-4940-444A-A781-D5C70EEE8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d4114e-1bef-4718-838e-9be3cc0e7d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69FCE4-28F8-41EA-B1FD-A3D66F289C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EB3E6A-DCB2-4DF7-BA81-7300996587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3d4114e-1bef-4718-838e-9be3cc0e7df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471</Words>
  <Application>Microsoft Office PowerPoint</Application>
  <PresentationFormat>Grand écran</PresentationFormat>
  <Paragraphs>70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Thème Office</vt:lpstr>
      <vt:lpstr>First approach : different algorithms for train pictures</vt:lpstr>
      <vt:lpstr>SIFT : Scale Invariant Feature Transform</vt:lpstr>
      <vt:lpstr>SIFT : Constructing a Scale Space</vt:lpstr>
      <vt:lpstr>SIFT : Constructing a Scale Space</vt:lpstr>
      <vt:lpstr>SIFT :  Keypoint Localisation</vt:lpstr>
      <vt:lpstr>SIFT : Orientation Assignment</vt:lpstr>
      <vt:lpstr>SIFT : Keypoint Descriptor</vt:lpstr>
      <vt:lpstr>LBPH (Local Binary Patterns Histograms) face recognizer</vt:lpstr>
      <vt:lpstr>LBPH : LBP operations </vt:lpstr>
      <vt:lpstr>LBPH : Extracting histogram</vt:lpstr>
      <vt:lpstr>LBPH : Histogram</vt:lpstr>
      <vt:lpstr>Fisher face recognizer </vt:lpstr>
      <vt:lpstr>Fisher face recognizer </vt:lpstr>
      <vt:lpstr>Thanks you for your intention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approach : different algorithms for train pictures</dc:title>
  <dc:creator>Elliot Rogie (257648)</dc:creator>
  <cp:lastModifiedBy>Elliot Rogie (257648)</cp:lastModifiedBy>
  <cp:revision>15</cp:revision>
  <dcterms:created xsi:type="dcterms:W3CDTF">2020-11-08T18:24:20Z</dcterms:created>
  <dcterms:modified xsi:type="dcterms:W3CDTF">2020-11-08T22:50:15Z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0x010100F0D812EB0939BE44B372FF1F45A9F73C</vt:lpwstr>
  </property>
</Properties>
</file>