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6521" autoAdjust="0"/>
  </p:normalViewPr>
  <p:slideViewPr>
    <p:cSldViewPr snapToGrid="0">
      <p:cViewPr varScale="1">
        <p:scale>
          <a:sx n="86" d="100"/>
          <a:sy n="86" d="100"/>
        </p:scale>
        <p:origin x="5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BB8E4-7974-4DA4-B09B-730BBFE597AE}" type="datetimeFigureOut">
              <a:rPr lang="en-GB" smtClean="0"/>
              <a:t>09/11/2020</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0CF17-288A-40F6-BFE9-6E1180196A7F}" type="slidenum">
              <a:rPr lang="en-GB" smtClean="0"/>
              <a:t>‹Nº›</a:t>
            </a:fld>
            <a:endParaRPr lang="en-GB"/>
          </a:p>
        </p:txBody>
      </p:sp>
    </p:spTree>
    <p:extLst>
      <p:ext uri="{BB962C8B-B14F-4D97-AF65-F5344CB8AC3E}">
        <p14:creationId xmlns:p14="http://schemas.microsoft.com/office/powerpoint/2010/main" val="208368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n.wikipedia.org/wiki/Covariance#cite_note-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https://www.analyticsvidhya.com/blog/2019/10/detailed-guide-powerful-sift-technique-image-matching-python/</a:t>
            </a:r>
          </a:p>
        </p:txBody>
      </p:sp>
      <p:sp>
        <p:nvSpPr>
          <p:cNvPr id="4" name="Espace réservé du numéro de diapositive 3"/>
          <p:cNvSpPr>
            <a:spLocks noGrp="1"/>
          </p:cNvSpPr>
          <p:nvPr>
            <p:ph type="sldNum" sz="quarter" idx="5"/>
          </p:nvPr>
        </p:nvSpPr>
        <p:spPr/>
        <p:txBody>
          <a:bodyPr/>
          <a:lstStyle/>
          <a:p>
            <a:fld id="{A660CF17-288A-40F6-BFE9-6E1180196A7F}" type="slidenum">
              <a:rPr lang="en-GB" smtClean="0"/>
              <a:t>2</a:t>
            </a:fld>
            <a:endParaRPr lang="en-GB"/>
          </a:p>
        </p:txBody>
      </p:sp>
    </p:spTree>
    <p:extLst>
      <p:ext uri="{BB962C8B-B14F-4D97-AF65-F5344CB8AC3E}">
        <p14:creationId xmlns:p14="http://schemas.microsoft.com/office/powerpoint/2010/main" val="338151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a:solidFill>
                  <a:srgbClr val="595858"/>
                </a:solidFill>
                <a:effectLst/>
                <a:latin typeface="roboto"/>
              </a:rPr>
              <a:t>a second-order Taylor expansion is computed for each </a:t>
            </a:r>
            <a:r>
              <a:rPr lang="en-US" b="0" i="0" dirty="0" err="1">
                <a:solidFill>
                  <a:srgbClr val="595858"/>
                </a:solidFill>
                <a:effectLst/>
                <a:latin typeface="roboto"/>
              </a:rPr>
              <a:t>keypoint</a:t>
            </a:r>
            <a:r>
              <a:rPr lang="en-US" b="0" i="0" dirty="0">
                <a:solidFill>
                  <a:srgbClr val="595858"/>
                </a:solidFill>
                <a:effectLst/>
                <a:latin typeface="roboto"/>
              </a:rPr>
              <a:t> (test low contrast)</a:t>
            </a:r>
          </a:p>
          <a:p>
            <a:r>
              <a:rPr lang="en-US" b="0" i="0" dirty="0">
                <a:solidFill>
                  <a:srgbClr val="595858"/>
                </a:solidFill>
                <a:effectLst/>
                <a:latin typeface="roboto"/>
              </a:rPr>
              <a:t>Border : eliminate </a:t>
            </a:r>
            <a:r>
              <a:rPr lang="en-US" b="0" i="0" dirty="0" err="1">
                <a:solidFill>
                  <a:srgbClr val="595858"/>
                </a:solidFill>
                <a:effectLst/>
                <a:latin typeface="roboto"/>
              </a:rPr>
              <a:t>keypoint</a:t>
            </a:r>
            <a:r>
              <a:rPr lang="en-US" b="0" i="0" dirty="0">
                <a:solidFill>
                  <a:srgbClr val="595858"/>
                </a:solidFill>
                <a:effectLst/>
                <a:latin typeface="roboto"/>
              </a:rPr>
              <a:t> if there are to close to the picture border</a:t>
            </a:r>
            <a:endParaRPr lang="en-GB" dirty="0"/>
          </a:p>
        </p:txBody>
      </p:sp>
      <p:sp>
        <p:nvSpPr>
          <p:cNvPr id="4" name="Espace réservé du numéro de diapositive 3"/>
          <p:cNvSpPr>
            <a:spLocks noGrp="1"/>
          </p:cNvSpPr>
          <p:nvPr>
            <p:ph type="sldNum" sz="quarter" idx="5"/>
          </p:nvPr>
        </p:nvSpPr>
        <p:spPr/>
        <p:txBody>
          <a:bodyPr/>
          <a:lstStyle/>
          <a:p>
            <a:fld id="{A660CF17-288A-40F6-BFE9-6E1180196A7F}" type="slidenum">
              <a:rPr lang="en-GB" smtClean="0"/>
              <a:t>5</a:t>
            </a:fld>
            <a:endParaRPr lang="en-GB"/>
          </a:p>
        </p:txBody>
      </p:sp>
    </p:spTree>
    <p:extLst>
      <p:ext uri="{BB962C8B-B14F-4D97-AF65-F5344CB8AC3E}">
        <p14:creationId xmlns:p14="http://schemas.microsoft.com/office/powerpoint/2010/main" val="1686795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ctr"/>
            <a:r>
              <a:rPr lang="fr-FR" b="0" i="0" dirty="0">
                <a:solidFill>
                  <a:srgbClr val="595858"/>
                </a:solidFill>
                <a:effectLst/>
                <a:latin typeface="roboto"/>
              </a:rPr>
              <a:t>Magnitude =  √[(</a:t>
            </a:r>
            <a:r>
              <a:rPr lang="fr-FR" b="0" i="0" dirty="0" err="1">
                <a:solidFill>
                  <a:srgbClr val="595858"/>
                </a:solidFill>
                <a:effectLst/>
                <a:latin typeface="roboto"/>
              </a:rPr>
              <a:t>G</a:t>
            </a:r>
            <a:r>
              <a:rPr lang="fr-FR" b="0" i="0" baseline="-25000" dirty="0" err="1">
                <a:solidFill>
                  <a:srgbClr val="595858"/>
                </a:solidFill>
                <a:effectLst/>
                <a:latin typeface="roboto"/>
              </a:rPr>
              <a:t>x</a:t>
            </a:r>
            <a:r>
              <a:rPr lang="fr-FR" b="0" i="0" dirty="0">
                <a:solidFill>
                  <a:srgbClr val="595858"/>
                </a:solidFill>
                <a:effectLst/>
                <a:latin typeface="roboto"/>
              </a:rPr>
              <a:t>)</a:t>
            </a:r>
            <a:r>
              <a:rPr lang="fr-FR" b="0" i="0" baseline="30000" dirty="0">
                <a:solidFill>
                  <a:srgbClr val="595858"/>
                </a:solidFill>
                <a:effectLst/>
                <a:latin typeface="roboto"/>
              </a:rPr>
              <a:t>2</a:t>
            </a:r>
            <a:r>
              <a:rPr lang="fr-FR" b="0" i="0" dirty="0">
                <a:solidFill>
                  <a:srgbClr val="595858"/>
                </a:solidFill>
                <a:effectLst/>
                <a:latin typeface="roboto"/>
              </a:rPr>
              <a:t>+(G</a:t>
            </a:r>
            <a:r>
              <a:rPr lang="fr-FR" b="0" i="0" baseline="-25000" dirty="0">
                <a:solidFill>
                  <a:srgbClr val="595858"/>
                </a:solidFill>
                <a:effectLst/>
                <a:latin typeface="roboto"/>
              </a:rPr>
              <a:t>y</a:t>
            </a:r>
            <a:r>
              <a:rPr lang="fr-FR" b="0" i="0" dirty="0">
                <a:solidFill>
                  <a:srgbClr val="595858"/>
                </a:solidFill>
                <a:effectLst/>
                <a:latin typeface="roboto"/>
              </a:rPr>
              <a:t>)</a:t>
            </a:r>
            <a:r>
              <a:rPr lang="fr-FR" b="0" i="0" baseline="30000" dirty="0">
                <a:solidFill>
                  <a:srgbClr val="595858"/>
                </a:solidFill>
                <a:effectLst/>
                <a:latin typeface="roboto"/>
              </a:rPr>
              <a:t>2</a:t>
            </a:r>
            <a:r>
              <a:rPr lang="fr-FR" b="0" i="0" dirty="0">
                <a:solidFill>
                  <a:srgbClr val="595858"/>
                </a:solidFill>
                <a:effectLst/>
                <a:latin typeface="roboto"/>
              </a:rPr>
              <a:t>] </a:t>
            </a:r>
          </a:p>
          <a:p>
            <a:pPr algn="ctr"/>
            <a:r>
              <a:rPr lang="el-GR" b="0" i="0" dirty="0">
                <a:solidFill>
                  <a:srgbClr val="595858"/>
                </a:solidFill>
                <a:effectLst/>
                <a:latin typeface="roboto"/>
              </a:rPr>
              <a:t>Φ = </a:t>
            </a:r>
            <a:r>
              <a:rPr lang="fr-FR" b="0" i="0" dirty="0" err="1">
                <a:solidFill>
                  <a:srgbClr val="595858"/>
                </a:solidFill>
                <a:effectLst/>
                <a:latin typeface="roboto"/>
              </a:rPr>
              <a:t>atan</a:t>
            </a:r>
            <a:r>
              <a:rPr lang="fr-FR" b="0" i="0" dirty="0">
                <a:solidFill>
                  <a:srgbClr val="595858"/>
                </a:solidFill>
                <a:effectLst/>
                <a:latin typeface="roboto"/>
              </a:rPr>
              <a:t>(Gy / </a:t>
            </a:r>
            <a:r>
              <a:rPr lang="fr-FR" b="0" i="0" dirty="0" err="1">
                <a:solidFill>
                  <a:srgbClr val="595858"/>
                </a:solidFill>
                <a:effectLst/>
                <a:latin typeface="roboto"/>
              </a:rPr>
              <a:t>Gx</a:t>
            </a:r>
            <a:r>
              <a:rPr lang="fr-FR" b="0" i="0" dirty="0">
                <a:solidFill>
                  <a:srgbClr val="595858"/>
                </a:solidFill>
                <a:effectLst/>
                <a:latin typeface="roboto"/>
              </a:rPr>
              <a:t>)</a:t>
            </a:r>
          </a:p>
          <a:p>
            <a:pPr algn="ctr"/>
            <a:r>
              <a:rPr lang="fr-FR" b="0" i="0" dirty="0">
                <a:solidFill>
                  <a:srgbClr val="595858"/>
                </a:solidFill>
                <a:effectLst/>
                <a:latin typeface="roboto"/>
              </a:rPr>
              <a:t>I dont </a:t>
            </a:r>
            <a:r>
              <a:rPr lang="fr-FR" b="0" i="0" dirty="0" err="1">
                <a:solidFill>
                  <a:srgbClr val="595858"/>
                </a:solidFill>
                <a:effectLst/>
                <a:latin typeface="roboto"/>
              </a:rPr>
              <a:t>understand</a:t>
            </a:r>
            <a:r>
              <a:rPr lang="fr-FR" b="0" i="0" dirty="0">
                <a:solidFill>
                  <a:srgbClr val="595858"/>
                </a:solidFill>
                <a:effectLst/>
                <a:latin typeface="roboto"/>
              </a:rPr>
              <a:t> </a:t>
            </a:r>
            <a:r>
              <a:rPr lang="fr-FR" b="0" i="0" dirty="0" err="1">
                <a:solidFill>
                  <a:srgbClr val="595858"/>
                </a:solidFill>
                <a:effectLst/>
                <a:latin typeface="roboto"/>
              </a:rPr>
              <a:t>what</a:t>
            </a:r>
            <a:r>
              <a:rPr lang="fr-FR" b="0" i="0" dirty="0">
                <a:solidFill>
                  <a:srgbClr val="595858"/>
                </a:solidFill>
                <a:effectLst/>
                <a:latin typeface="roboto"/>
              </a:rPr>
              <a:t> </a:t>
            </a:r>
            <a:r>
              <a:rPr lang="fr-FR" b="0" i="0" dirty="0" err="1">
                <a:solidFill>
                  <a:srgbClr val="595858"/>
                </a:solidFill>
                <a:effectLst/>
                <a:latin typeface="roboto"/>
              </a:rPr>
              <a:t>is</a:t>
            </a:r>
            <a:r>
              <a:rPr lang="fr-FR" b="0" i="0" dirty="0">
                <a:solidFill>
                  <a:srgbClr val="595858"/>
                </a:solidFill>
                <a:effectLst/>
                <a:latin typeface="roboto"/>
              </a:rPr>
              <a:t> the </a:t>
            </a:r>
            <a:r>
              <a:rPr lang="fr-FR" b="0" i="0" dirty="0" err="1">
                <a:solidFill>
                  <a:srgbClr val="595858"/>
                </a:solidFill>
                <a:effectLst/>
                <a:latin typeface="roboto"/>
              </a:rPr>
              <a:t>histogram</a:t>
            </a:r>
            <a:endParaRPr lang="en-GB" dirty="0"/>
          </a:p>
        </p:txBody>
      </p:sp>
      <p:sp>
        <p:nvSpPr>
          <p:cNvPr id="4" name="Espace réservé du numéro de diapositive 3"/>
          <p:cNvSpPr>
            <a:spLocks noGrp="1"/>
          </p:cNvSpPr>
          <p:nvPr>
            <p:ph type="sldNum" sz="quarter" idx="5"/>
          </p:nvPr>
        </p:nvSpPr>
        <p:spPr/>
        <p:txBody>
          <a:bodyPr/>
          <a:lstStyle/>
          <a:p>
            <a:fld id="{A660CF17-288A-40F6-BFE9-6E1180196A7F}" type="slidenum">
              <a:rPr lang="en-GB" smtClean="0"/>
              <a:t>6</a:t>
            </a:fld>
            <a:endParaRPr lang="en-GB"/>
          </a:p>
        </p:txBody>
      </p:sp>
    </p:spTree>
    <p:extLst>
      <p:ext uri="{BB962C8B-B14F-4D97-AF65-F5344CB8AC3E}">
        <p14:creationId xmlns:p14="http://schemas.microsoft.com/office/powerpoint/2010/main" val="234217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https://towardsdatascience.com/face-recognition-how-lbph-works-90ec258c3d6b</a:t>
            </a:r>
          </a:p>
        </p:txBody>
      </p:sp>
      <p:sp>
        <p:nvSpPr>
          <p:cNvPr id="4" name="Espace réservé du numéro de diapositive 3"/>
          <p:cNvSpPr>
            <a:spLocks noGrp="1"/>
          </p:cNvSpPr>
          <p:nvPr>
            <p:ph type="sldNum" sz="quarter" idx="5"/>
          </p:nvPr>
        </p:nvSpPr>
        <p:spPr/>
        <p:txBody>
          <a:bodyPr/>
          <a:lstStyle/>
          <a:p>
            <a:fld id="{A660CF17-288A-40F6-BFE9-6E1180196A7F}" type="slidenum">
              <a:rPr lang="en-GB" smtClean="0"/>
              <a:t>8</a:t>
            </a:fld>
            <a:endParaRPr lang="en-GB"/>
          </a:p>
        </p:txBody>
      </p:sp>
    </p:spTree>
    <p:extLst>
      <p:ext uri="{BB962C8B-B14F-4D97-AF65-F5344CB8AC3E}">
        <p14:creationId xmlns:p14="http://schemas.microsoft.com/office/powerpoint/2010/main" val="31753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Scatter</a:t>
            </a:r>
            <a:r>
              <a:rPr lang="es-ES" dirty="0"/>
              <a:t> Matrix :</a:t>
            </a:r>
            <a:r>
              <a:rPr lang="en-US" dirty="0"/>
              <a:t>A scatter matrix is a estimation of covariance matrix when covariance cannot be calculated or costly to calculate. The scatter matrix is also used in lot of dimensionality reduction exercises</a:t>
            </a:r>
          </a:p>
          <a:p>
            <a:endParaRPr lang="en-US" dirty="0"/>
          </a:p>
          <a:p>
            <a:r>
              <a:rPr lang="en-US" b="1" dirty="0"/>
              <a:t>covariance</a:t>
            </a:r>
            <a:r>
              <a:rPr lang="en-US" dirty="0"/>
              <a:t> is a measure of the joint variability of two </a:t>
            </a:r>
            <a:r>
              <a:rPr lang="en-US" dirty="0">
                <a:hlinkClick r:id="rId3" tooltip="Random variable"/>
              </a:rPr>
              <a:t>random variables</a:t>
            </a:r>
            <a:r>
              <a:rPr lang="en-US" dirty="0"/>
              <a:t>.</a:t>
            </a:r>
            <a:r>
              <a:rPr lang="en-US" baseline="30000" dirty="0">
                <a:hlinkClick r:id="rId4"/>
              </a:rPr>
              <a:t>[1]</a:t>
            </a:r>
            <a:r>
              <a:rPr lang="en-US" dirty="0"/>
              <a:t> If the greater values of one variable mainly correspond with the greater values of the other variable, and the same holds for the lesser values, (i.e., the variables tend to show similar behavior), the covariance is positive.</a:t>
            </a:r>
          </a:p>
        </p:txBody>
      </p:sp>
      <p:sp>
        <p:nvSpPr>
          <p:cNvPr id="4" name="Marcador de número de diapositiva 3"/>
          <p:cNvSpPr>
            <a:spLocks noGrp="1"/>
          </p:cNvSpPr>
          <p:nvPr>
            <p:ph type="sldNum" sz="quarter" idx="5"/>
          </p:nvPr>
        </p:nvSpPr>
        <p:spPr/>
        <p:txBody>
          <a:bodyPr/>
          <a:lstStyle/>
          <a:p>
            <a:fld id="{A660CF17-288A-40F6-BFE9-6E1180196A7F}" type="slidenum">
              <a:rPr lang="en-GB" smtClean="0"/>
              <a:t>13</a:t>
            </a:fld>
            <a:endParaRPr lang="en-GB"/>
          </a:p>
        </p:txBody>
      </p:sp>
    </p:spTree>
    <p:extLst>
      <p:ext uri="{BB962C8B-B14F-4D97-AF65-F5344CB8AC3E}">
        <p14:creationId xmlns:p14="http://schemas.microsoft.com/office/powerpoint/2010/main" val="3987914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BDF422D-3A9D-4522-B8A8-3A175308D352}"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425907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DF422D-3A9D-4522-B8A8-3A175308D352}"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62272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DF422D-3A9D-4522-B8A8-3A175308D352}"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278759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DF422D-3A9D-4522-B8A8-3A175308D352}"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EF6A0C-AC1E-4942-ADEA-CE8CB825CBDD}" type="slidenum">
              <a:rPr lang="en-GB" smtClean="0"/>
              <a:t>‹Nº›</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7515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DF422D-3A9D-4522-B8A8-3A175308D352}"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3163313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BDF422D-3A9D-4522-B8A8-3A175308D352}" type="datetimeFigureOut">
              <a:rPr lang="en-GB" smtClean="0"/>
              <a:t>09/11/2020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1746173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BDF422D-3A9D-4522-B8A8-3A175308D352}" type="datetimeFigureOut">
              <a:rPr lang="en-GB" smtClean="0"/>
              <a:t>09/11/2020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2522089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DF422D-3A9D-4522-B8A8-3A175308D352}"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1511871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DF422D-3A9D-4522-B8A8-3A175308D352}"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423665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DF422D-3A9D-4522-B8A8-3A175308D352}"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227566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BDF422D-3A9D-4522-B8A8-3A175308D352}"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167952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BDF422D-3A9D-4522-B8A8-3A175308D352}"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423314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BDF422D-3A9D-4522-B8A8-3A175308D352}" type="datetimeFigureOut">
              <a:rPr lang="en-GB" smtClean="0"/>
              <a:t>09/11/2020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139525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BDF422D-3A9D-4522-B8A8-3A175308D352}" type="datetimeFigureOut">
              <a:rPr lang="en-GB" smtClean="0"/>
              <a:t>09/11/2020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85089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F422D-3A9D-4522-B8A8-3A175308D352}" type="datetimeFigureOut">
              <a:rPr lang="en-GB" smtClean="0"/>
              <a:t>09/11/2020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56059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DF422D-3A9D-4522-B8A8-3A175308D352}"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26308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DF422D-3A9D-4522-B8A8-3A175308D352}"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EF6A0C-AC1E-4942-ADEA-CE8CB825CBDD}" type="slidenum">
              <a:rPr lang="en-GB" smtClean="0"/>
              <a:t>‹Nº›</a:t>
            </a:fld>
            <a:endParaRPr lang="en-GB"/>
          </a:p>
        </p:txBody>
      </p:sp>
    </p:spTree>
    <p:extLst>
      <p:ext uri="{BB962C8B-B14F-4D97-AF65-F5344CB8AC3E}">
        <p14:creationId xmlns:p14="http://schemas.microsoft.com/office/powerpoint/2010/main" val="260009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DF422D-3A9D-4522-B8A8-3A175308D352}" type="datetimeFigureOut">
              <a:rPr lang="en-GB" smtClean="0"/>
              <a:t>09/11/2020</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2EF6A0C-AC1E-4942-ADEA-CE8CB825CBDD}" type="slidenum">
              <a:rPr lang="en-GB" smtClean="0"/>
              <a:t>‹Nº›</a:t>
            </a:fld>
            <a:endParaRPr lang="en-GB"/>
          </a:p>
        </p:txBody>
      </p:sp>
    </p:spTree>
    <p:extLst>
      <p:ext uri="{BB962C8B-B14F-4D97-AF65-F5344CB8AC3E}">
        <p14:creationId xmlns:p14="http://schemas.microsoft.com/office/powerpoint/2010/main" val="43816022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434E3F-BC71-4668-824B-009DC5607CBC}"/>
              </a:ext>
            </a:extLst>
          </p:cNvPr>
          <p:cNvSpPr>
            <a:spLocks noGrp="1"/>
          </p:cNvSpPr>
          <p:nvPr>
            <p:ph type="ctrTitle"/>
          </p:nvPr>
        </p:nvSpPr>
        <p:spPr/>
        <p:txBody>
          <a:bodyPr/>
          <a:lstStyle/>
          <a:p>
            <a:r>
              <a:rPr lang="en-GB" dirty="0"/>
              <a:t>First approach : different algorithms for train pictures</a:t>
            </a:r>
          </a:p>
        </p:txBody>
      </p:sp>
      <p:sp>
        <p:nvSpPr>
          <p:cNvPr id="3" name="Sous-titre 2">
            <a:extLst>
              <a:ext uri="{FF2B5EF4-FFF2-40B4-BE49-F238E27FC236}">
                <a16:creationId xmlns:a16="http://schemas.microsoft.com/office/drawing/2014/main" id="{A395EB44-D6FE-4B23-BB53-DB1E046DB72A}"/>
              </a:ext>
            </a:extLst>
          </p:cNvPr>
          <p:cNvSpPr>
            <a:spLocks noGrp="1"/>
          </p:cNvSpPr>
          <p:nvPr>
            <p:ph type="subTitle" idx="1"/>
          </p:nvPr>
        </p:nvSpPr>
        <p:spPr/>
        <p:txBody>
          <a:bodyPr/>
          <a:lstStyle/>
          <a:p>
            <a:r>
              <a:rPr lang="en-GB" dirty="0"/>
              <a:t>BURGUÉS Gerard</a:t>
            </a:r>
          </a:p>
          <a:p>
            <a:r>
              <a:rPr lang="en-GB" dirty="0"/>
              <a:t>ROGIE Elliot</a:t>
            </a:r>
          </a:p>
        </p:txBody>
      </p:sp>
    </p:spTree>
    <p:extLst>
      <p:ext uri="{BB962C8B-B14F-4D97-AF65-F5344CB8AC3E}">
        <p14:creationId xmlns:p14="http://schemas.microsoft.com/office/powerpoint/2010/main" val="210448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C22F70-9043-4E24-B808-C9F3567D68CC}"/>
              </a:ext>
            </a:extLst>
          </p:cNvPr>
          <p:cNvSpPr>
            <a:spLocks noGrp="1"/>
          </p:cNvSpPr>
          <p:nvPr>
            <p:ph type="title"/>
          </p:nvPr>
        </p:nvSpPr>
        <p:spPr/>
        <p:txBody>
          <a:bodyPr/>
          <a:lstStyle/>
          <a:p>
            <a:r>
              <a:rPr lang="en-GB" dirty="0"/>
              <a:t>LBPH : Extracting histogram</a:t>
            </a:r>
          </a:p>
        </p:txBody>
      </p:sp>
      <p:sp>
        <p:nvSpPr>
          <p:cNvPr id="3" name="Espace réservé du contenu 2">
            <a:extLst>
              <a:ext uri="{FF2B5EF4-FFF2-40B4-BE49-F238E27FC236}">
                <a16:creationId xmlns:a16="http://schemas.microsoft.com/office/drawing/2014/main" id="{DA1F3C66-0307-4EFA-88B5-781A71CAEEA6}"/>
              </a:ext>
            </a:extLst>
          </p:cNvPr>
          <p:cNvSpPr>
            <a:spLocks noGrp="1"/>
          </p:cNvSpPr>
          <p:nvPr>
            <p:ph sz="half" idx="1"/>
          </p:nvPr>
        </p:nvSpPr>
        <p:spPr/>
        <p:txBody>
          <a:bodyPr/>
          <a:lstStyle/>
          <a:p>
            <a:r>
              <a:rPr lang="en-GB" dirty="0"/>
              <a:t>Divide the picture by grid</a:t>
            </a:r>
          </a:p>
          <a:p>
            <a:r>
              <a:rPr lang="en-GB" dirty="0"/>
              <a:t>For each grid, make an histogram with the occurrence of difference intensity.</a:t>
            </a:r>
          </a:p>
          <a:p>
            <a:r>
              <a:rPr lang="en-GB" dirty="0"/>
              <a:t>Concatenate all histogram </a:t>
            </a:r>
          </a:p>
        </p:txBody>
      </p:sp>
      <p:pic>
        <p:nvPicPr>
          <p:cNvPr id="5" name="Espace réservé du contenu 4">
            <a:extLst>
              <a:ext uri="{FF2B5EF4-FFF2-40B4-BE49-F238E27FC236}">
                <a16:creationId xmlns:a16="http://schemas.microsoft.com/office/drawing/2014/main" id="{99066A71-BC7C-47C7-A59E-8C809E259A95}"/>
              </a:ext>
            </a:extLst>
          </p:cNvPr>
          <p:cNvPicPr>
            <a:picLocks noGrp="1" noChangeAspect="1"/>
          </p:cNvPicPr>
          <p:nvPr>
            <p:ph sz="half" idx="2"/>
          </p:nvPr>
        </p:nvPicPr>
        <p:blipFill>
          <a:blip r:embed="rId2"/>
          <a:stretch>
            <a:fillRect/>
          </a:stretch>
        </p:blipFill>
        <p:spPr>
          <a:xfrm>
            <a:off x="6202363" y="3124749"/>
            <a:ext cx="5065712" cy="1273664"/>
          </a:xfrm>
          <a:prstGeom prst="rect">
            <a:avLst/>
          </a:prstGeom>
        </p:spPr>
      </p:pic>
    </p:spTree>
    <p:extLst>
      <p:ext uri="{BB962C8B-B14F-4D97-AF65-F5344CB8AC3E}">
        <p14:creationId xmlns:p14="http://schemas.microsoft.com/office/powerpoint/2010/main" val="379540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49D62A-AFEA-4AF9-89B3-224600FE5515}"/>
              </a:ext>
            </a:extLst>
          </p:cNvPr>
          <p:cNvSpPr>
            <a:spLocks noGrp="1"/>
          </p:cNvSpPr>
          <p:nvPr>
            <p:ph type="title"/>
          </p:nvPr>
        </p:nvSpPr>
        <p:spPr/>
        <p:txBody>
          <a:bodyPr/>
          <a:lstStyle/>
          <a:p>
            <a:r>
              <a:rPr lang="en-GB" dirty="0"/>
              <a:t>LBPH : Histogram</a:t>
            </a:r>
          </a:p>
        </p:txBody>
      </p:sp>
      <p:sp>
        <p:nvSpPr>
          <p:cNvPr id="5" name="Espace réservé du contenu 4">
            <a:extLst>
              <a:ext uri="{FF2B5EF4-FFF2-40B4-BE49-F238E27FC236}">
                <a16:creationId xmlns:a16="http://schemas.microsoft.com/office/drawing/2014/main" id="{CCC62735-71B7-49F6-851F-C18B8EE22E88}"/>
              </a:ext>
            </a:extLst>
          </p:cNvPr>
          <p:cNvSpPr>
            <a:spLocks noGrp="1"/>
          </p:cNvSpPr>
          <p:nvPr>
            <p:ph idx="1"/>
          </p:nvPr>
        </p:nvSpPr>
        <p:spPr/>
        <p:txBody>
          <a:bodyPr/>
          <a:lstStyle/>
          <a:p>
            <a:r>
              <a:rPr lang="en-GB" dirty="0"/>
              <a:t>In this step, you have plenty of histogram (depends of the train data)</a:t>
            </a:r>
          </a:p>
          <a:p>
            <a:r>
              <a:rPr lang="en-GB" dirty="0"/>
              <a:t>With a test picture:</a:t>
            </a:r>
          </a:p>
          <a:p>
            <a:pPr lvl="1"/>
            <a:r>
              <a:rPr lang="en-GB" dirty="0"/>
              <a:t>Make the histogram</a:t>
            </a:r>
          </a:p>
          <a:p>
            <a:pPr lvl="1"/>
            <a:r>
              <a:rPr lang="en-GB" dirty="0"/>
              <a:t>Find the closest histogram with train data</a:t>
            </a:r>
          </a:p>
          <a:p>
            <a:pPr lvl="2"/>
            <a:r>
              <a:rPr lang="it-IT" dirty="0"/>
              <a:t>euclidean distance, chi-square, absolute value methods</a:t>
            </a:r>
            <a:endParaRPr lang="en-GB" dirty="0"/>
          </a:p>
        </p:txBody>
      </p:sp>
    </p:spTree>
    <p:extLst>
      <p:ext uri="{BB962C8B-B14F-4D97-AF65-F5344CB8AC3E}">
        <p14:creationId xmlns:p14="http://schemas.microsoft.com/office/powerpoint/2010/main" val="19518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AF22B8-2BD4-4C31-B76D-92B2A96652BF}"/>
              </a:ext>
            </a:extLst>
          </p:cNvPr>
          <p:cNvSpPr>
            <a:spLocks noGrp="1"/>
          </p:cNvSpPr>
          <p:nvPr>
            <p:ph type="title"/>
          </p:nvPr>
        </p:nvSpPr>
        <p:spPr/>
        <p:txBody>
          <a:bodyPr/>
          <a:lstStyle/>
          <a:p>
            <a:r>
              <a:rPr lang="en-GB" dirty="0"/>
              <a:t>Fisher face recognizer </a:t>
            </a:r>
          </a:p>
        </p:txBody>
      </p:sp>
      <p:sp>
        <p:nvSpPr>
          <p:cNvPr id="3" name="Espace réservé du contenu 2">
            <a:extLst>
              <a:ext uri="{FF2B5EF4-FFF2-40B4-BE49-F238E27FC236}">
                <a16:creationId xmlns:a16="http://schemas.microsoft.com/office/drawing/2014/main" id="{3923C77E-F439-4B3B-A514-F376825E7E33}"/>
              </a:ext>
            </a:extLst>
          </p:cNvPr>
          <p:cNvSpPr>
            <a:spLocks noGrp="1"/>
          </p:cNvSpPr>
          <p:nvPr>
            <p:ph idx="1"/>
          </p:nvPr>
        </p:nvSpPr>
        <p:spPr/>
        <p:txBody>
          <a:bodyPr/>
          <a:lstStyle/>
          <a:p>
            <a:r>
              <a:rPr lang="en-GB" dirty="0"/>
              <a:t>Based on linear discriminant analysis (LDA)</a:t>
            </a:r>
          </a:p>
          <a:p>
            <a:r>
              <a:rPr lang="en-GB" dirty="0" err="1"/>
              <a:t>Fisherface</a:t>
            </a:r>
            <a:r>
              <a:rPr lang="en-GB" dirty="0"/>
              <a:t> method is designed to recognize the face image by matching the results of its feature extraction. The system is expected to determine </a:t>
            </a:r>
            <a:r>
              <a:rPr lang="en-GB" dirty="0" err="1"/>
              <a:t>wether</a:t>
            </a:r>
            <a:r>
              <a:rPr lang="en-GB" dirty="0"/>
              <a:t> the image to be tested is recognized correctly or not.</a:t>
            </a:r>
          </a:p>
          <a:p>
            <a:endParaRPr lang="en-GB" dirty="0"/>
          </a:p>
        </p:txBody>
      </p:sp>
    </p:spTree>
    <p:extLst>
      <p:ext uri="{BB962C8B-B14F-4D97-AF65-F5344CB8AC3E}">
        <p14:creationId xmlns:p14="http://schemas.microsoft.com/office/powerpoint/2010/main" val="357426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74A506-0FAE-4440-8B66-9E53B7BC68A2}"/>
              </a:ext>
            </a:extLst>
          </p:cNvPr>
          <p:cNvSpPr>
            <a:spLocks noGrp="1"/>
          </p:cNvSpPr>
          <p:nvPr>
            <p:ph type="title"/>
          </p:nvPr>
        </p:nvSpPr>
        <p:spPr/>
        <p:txBody>
          <a:bodyPr/>
          <a:lstStyle/>
          <a:p>
            <a:r>
              <a:rPr lang="en-GB" dirty="0"/>
              <a:t>Fisher face recognizer </a:t>
            </a:r>
          </a:p>
        </p:txBody>
      </p:sp>
      <p:sp>
        <p:nvSpPr>
          <p:cNvPr id="3" name="Espace réservé du contenu 2">
            <a:extLst>
              <a:ext uri="{FF2B5EF4-FFF2-40B4-BE49-F238E27FC236}">
                <a16:creationId xmlns:a16="http://schemas.microsoft.com/office/drawing/2014/main" id="{521CCBF9-5E6A-4298-AD35-2EBBE64D3F19}"/>
              </a:ext>
            </a:extLst>
          </p:cNvPr>
          <p:cNvSpPr>
            <a:spLocks noGrp="1"/>
          </p:cNvSpPr>
          <p:nvPr>
            <p:ph idx="1"/>
          </p:nvPr>
        </p:nvSpPr>
        <p:spPr/>
        <p:txBody>
          <a:bodyPr>
            <a:normAutofit fontScale="92500" lnSpcReduction="10000"/>
          </a:bodyPr>
          <a:lstStyle/>
          <a:p>
            <a:r>
              <a:rPr lang="en-US" b="1" dirty="0"/>
              <a:t>Step 1</a:t>
            </a:r>
            <a:r>
              <a:rPr lang="en-US" dirty="0"/>
              <a:t> : </a:t>
            </a:r>
            <a:r>
              <a:rPr lang="en-US" dirty="0" err="1"/>
              <a:t>Retreive</a:t>
            </a:r>
            <a:r>
              <a:rPr lang="en-US" dirty="0"/>
              <a:t> data</a:t>
            </a:r>
          </a:p>
          <a:p>
            <a:pPr marL="36900" indent="0">
              <a:buNone/>
            </a:pPr>
            <a:r>
              <a:rPr lang="en-US" dirty="0"/>
              <a:t>	Collection of data is done in form of face images . Collection can be done using photographs 	already saved or from a webcam. Face must be fully visible and must be facing forward.</a:t>
            </a:r>
          </a:p>
          <a:p>
            <a:r>
              <a:rPr lang="en-US" b="1" dirty="0"/>
              <a:t>Step 2</a:t>
            </a:r>
            <a:r>
              <a:rPr lang="en-US" dirty="0"/>
              <a:t> : Image Processing</a:t>
            </a:r>
          </a:p>
          <a:p>
            <a:pPr marL="36900" indent="0">
              <a:buNone/>
            </a:pPr>
            <a:r>
              <a:rPr lang="en-US" dirty="0"/>
              <a:t>	a) Preprocessing stage : Getting images using camera or saved images and conversion from 	RGB to grayscale. Image data is divided into training and test data.</a:t>
            </a:r>
          </a:p>
          <a:p>
            <a:pPr marL="36900" indent="0">
              <a:buNone/>
            </a:pPr>
            <a:r>
              <a:rPr lang="en-US" dirty="0"/>
              <a:t>	b) Processing stage : </a:t>
            </a:r>
            <a:r>
              <a:rPr lang="en-US" dirty="0" err="1"/>
              <a:t>Fisherface</a:t>
            </a:r>
            <a:r>
              <a:rPr lang="en-US" dirty="0"/>
              <a:t> method will be applied to generate feature vector of facial 	image data used by system and then to match vector of traits of training image with vector 	characteristic of test image using </a:t>
            </a:r>
            <a:r>
              <a:rPr lang="en-US" dirty="0" err="1"/>
              <a:t>euclidean</a:t>
            </a:r>
            <a:r>
              <a:rPr lang="en-US" dirty="0"/>
              <a:t> distance formula</a:t>
            </a:r>
          </a:p>
          <a:p>
            <a:r>
              <a:rPr lang="en-US" b="1" dirty="0"/>
              <a:t>Step 3</a:t>
            </a:r>
            <a:r>
              <a:rPr lang="en-US" dirty="0"/>
              <a:t> : Feature generation</a:t>
            </a:r>
          </a:p>
          <a:p>
            <a:pPr marL="36900" indent="0">
              <a:buNone/>
            </a:pPr>
            <a:r>
              <a:rPr lang="en-US"/>
              <a:t>	Features </a:t>
            </a:r>
            <a:r>
              <a:rPr lang="en-US" dirty="0"/>
              <a:t>of the faces are extracted.</a:t>
            </a:r>
          </a:p>
          <a:p>
            <a:pPr marL="36900" indent="0">
              <a:buNone/>
            </a:pPr>
            <a:endParaRPr lang="en-GB" dirty="0"/>
          </a:p>
        </p:txBody>
      </p:sp>
    </p:spTree>
    <p:extLst>
      <p:ext uri="{BB962C8B-B14F-4D97-AF65-F5344CB8AC3E}">
        <p14:creationId xmlns:p14="http://schemas.microsoft.com/office/powerpoint/2010/main" val="16410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DBEA6-C359-4521-9846-CF0ECD05402C}"/>
              </a:ext>
            </a:extLst>
          </p:cNvPr>
          <p:cNvSpPr>
            <a:spLocks noGrp="1"/>
          </p:cNvSpPr>
          <p:nvPr>
            <p:ph type="ctrTitle"/>
          </p:nvPr>
        </p:nvSpPr>
        <p:spPr/>
        <p:txBody>
          <a:bodyPr/>
          <a:lstStyle/>
          <a:p>
            <a:r>
              <a:rPr lang="en-GB" dirty="0"/>
              <a:t>Thank you for your </a:t>
            </a:r>
            <a:r>
              <a:rPr lang="en-GB" dirty="0" err="1"/>
              <a:t>atention</a:t>
            </a:r>
            <a:endParaRPr lang="en-GB" dirty="0"/>
          </a:p>
        </p:txBody>
      </p:sp>
      <p:sp>
        <p:nvSpPr>
          <p:cNvPr id="4" name="Sous-titre 3">
            <a:extLst>
              <a:ext uri="{FF2B5EF4-FFF2-40B4-BE49-F238E27FC236}">
                <a16:creationId xmlns:a16="http://schemas.microsoft.com/office/drawing/2014/main" id="{44564B5A-AD68-4561-AA9A-8AF399C032B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5523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8AC8E-D9FB-4107-BA52-1E9AEED9DF20}"/>
              </a:ext>
            </a:extLst>
          </p:cNvPr>
          <p:cNvSpPr>
            <a:spLocks noGrp="1"/>
          </p:cNvSpPr>
          <p:nvPr>
            <p:ph type="title"/>
          </p:nvPr>
        </p:nvSpPr>
        <p:spPr/>
        <p:txBody>
          <a:bodyPr/>
          <a:lstStyle/>
          <a:p>
            <a:r>
              <a:rPr lang="en-GB" dirty="0"/>
              <a:t>SIFT : Scale Invariant Feature Transform</a:t>
            </a:r>
          </a:p>
        </p:txBody>
      </p:sp>
      <p:sp>
        <p:nvSpPr>
          <p:cNvPr id="3" name="Espace réservé du contenu 2">
            <a:extLst>
              <a:ext uri="{FF2B5EF4-FFF2-40B4-BE49-F238E27FC236}">
                <a16:creationId xmlns:a16="http://schemas.microsoft.com/office/drawing/2014/main" id="{605AC6B6-D3F6-498F-9E2A-1B4F9E110698}"/>
              </a:ext>
            </a:extLst>
          </p:cNvPr>
          <p:cNvSpPr>
            <a:spLocks noGrp="1"/>
          </p:cNvSpPr>
          <p:nvPr>
            <p:ph idx="1"/>
          </p:nvPr>
        </p:nvSpPr>
        <p:spPr/>
        <p:txBody>
          <a:bodyPr/>
          <a:lstStyle/>
          <a:p>
            <a:endParaRPr lang="en-GB" dirty="0"/>
          </a:p>
          <a:p>
            <a:r>
              <a:rPr lang="en-GB" dirty="0"/>
              <a:t>4 steps:</a:t>
            </a:r>
          </a:p>
          <a:p>
            <a:pPr lvl="1"/>
            <a:r>
              <a:rPr lang="en-US" dirty="0"/>
              <a:t>Constructing a Scale Space</a:t>
            </a:r>
          </a:p>
          <a:p>
            <a:pPr lvl="1"/>
            <a:r>
              <a:rPr lang="en-US" dirty="0" err="1"/>
              <a:t>Keypoint</a:t>
            </a:r>
            <a:r>
              <a:rPr lang="en-US" dirty="0"/>
              <a:t> </a:t>
            </a:r>
            <a:r>
              <a:rPr lang="en-US" dirty="0" err="1"/>
              <a:t>Localisation</a:t>
            </a:r>
            <a:endParaRPr lang="en-US" dirty="0"/>
          </a:p>
          <a:p>
            <a:pPr lvl="1"/>
            <a:r>
              <a:rPr lang="en-US" dirty="0"/>
              <a:t>Orientation Assignment</a:t>
            </a:r>
          </a:p>
          <a:p>
            <a:pPr lvl="1"/>
            <a:r>
              <a:rPr lang="en-US" dirty="0" err="1"/>
              <a:t>Keypoint</a:t>
            </a:r>
            <a:r>
              <a:rPr lang="en-US" dirty="0"/>
              <a:t> Descriptor</a:t>
            </a:r>
            <a:endParaRPr lang="en-GB" dirty="0"/>
          </a:p>
        </p:txBody>
      </p:sp>
    </p:spTree>
    <p:extLst>
      <p:ext uri="{BB962C8B-B14F-4D97-AF65-F5344CB8AC3E}">
        <p14:creationId xmlns:p14="http://schemas.microsoft.com/office/powerpoint/2010/main" val="132206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644FFA-BBA0-4C9A-86F9-A7C407431185}"/>
              </a:ext>
            </a:extLst>
          </p:cNvPr>
          <p:cNvSpPr>
            <a:spLocks noGrp="1"/>
          </p:cNvSpPr>
          <p:nvPr>
            <p:ph type="title"/>
          </p:nvPr>
        </p:nvSpPr>
        <p:spPr/>
        <p:txBody>
          <a:bodyPr/>
          <a:lstStyle/>
          <a:p>
            <a:r>
              <a:rPr lang="en-GB" dirty="0"/>
              <a:t>SIFT : </a:t>
            </a:r>
            <a:r>
              <a:rPr lang="en-US" dirty="0"/>
              <a:t>Constructing a Scale Space</a:t>
            </a:r>
            <a:endParaRPr lang="en-GB" dirty="0"/>
          </a:p>
        </p:txBody>
      </p:sp>
      <p:sp>
        <p:nvSpPr>
          <p:cNvPr id="4" name="Espace réservé du contenu 3">
            <a:extLst>
              <a:ext uri="{FF2B5EF4-FFF2-40B4-BE49-F238E27FC236}">
                <a16:creationId xmlns:a16="http://schemas.microsoft.com/office/drawing/2014/main" id="{A0CE937A-F4F6-466D-AE5E-E32D09BE2CE3}"/>
              </a:ext>
            </a:extLst>
          </p:cNvPr>
          <p:cNvSpPr>
            <a:spLocks noGrp="1"/>
          </p:cNvSpPr>
          <p:nvPr>
            <p:ph sz="half" idx="1"/>
          </p:nvPr>
        </p:nvSpPr>
        <p:spPr/>
        <p:txBody>
          <a:bodyPr/>
          <a:lstStyle/>
          <a:p>
            <a:r>
              <a:rPr lang="en-GB" dirty="0"/>
              <a:t>Divide by 2 the number of pixel (4 time)</a:t>
            </a:r>
          </a:p>
          <a:p>
            <a:r>
              <a:rPr lang="en-GB" dirty="0"/>
              <a:t>Made different level of blur</a:t>
            </a:r>
          </a:p>
          <a:p>
            <a:r>
              <a:rPr lang="en-GB" dirty="0"/>
              <a:t>Use Difference of Gaussian for each octave.</a:t>
            </a:r>
          </a:p>
          <a:p>
            <a:r>
              <a:rPr lang="en-GB" dirty="0"/>
              <a:t>Goal :</a:t>
            </a:r>
          </a:p>
          <a:p>
            <a:pPr lvl="1"/>
            <a:r>
              <a:rPr lang="en-GB" dirty="0"/>
              <a:t>Reduce the noise of the picture</a:t>
            </a:r>
          </a:p>
          <a:p>
            <a:pPr lvl="1"/>
            <a:r>
              <a:rPr lang="en-GB" dirty="0" err="1"/>
              <a:t>Unscale</a:t>
            </a:r>
            <a:r>
              <a:rPr lang="en-GB" dirty="0"/>
              <a:t> picture</a:t>
            </a:r>
          </a:p>
        </p:txBody>
      </p:sp>
      <p:pic>
        <p:nvPicPr>
          <p:cNvPr id="1026" name="Picture 2" descr="tamiser l'octave">
            <a:extLst>
              <a:ext uri="{FF2B5EF4-FFF2-40B4-BE49-F238E27FC236}">
                <a16:creationId xmlns:a16="http://schemas.microsoft.com/office/drawing/2014/main" id="{110104CF-EEBC-4C9F-8379-859C182B9DC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02363" y="2033760"/>
            <a:ext cx="5065712" cy="3455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0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B03C92-2CA1-4000-A93D-D48DB0FF1BA8}"/>
              </a:ext>
            </a:extLst>
          </p:cNvPr>
          <p:cNvSpPr>
            <a:spLocks noGrp="1"/>
          </p:cNvSpPr>
          <p:nvPr>
            <p:ph type="title"/>
          </p:nvPr>
        </p:nvSpPr>
        <p:spPr/>
        <p:txBody>
          <a:bodyPr/>
          <a:lstStyle/>
          <a:p>
            <a:r>
              <a:rPr lang="en-GB" dirty="0"/>
              <a:t>SIFT : </a:t>
            </a:r>
            <a:r>
              <a:rPr lang="en-US" dirty="0"/>
              <a:t>Constructing a Scale Space</a:t>
            </a:r>
            <a:endParaRPr lang="en-GB" dirty="0"/>
          </a:p>
        </p:txBody>
      </p:sp>
      <p:pic>
        <p:nvPicPr>
          <p:cNvPr id="6" name="Espace réservé du contenu 5">
            <a:extLst>
              <a:ext uri="{FF2B5EF4-FFF2-40B4-BE49-F238E27FC236}">
                <a16:creationId xmlns:a16="http://schemas.microsoft.com/office/drawing/2014/main" id="{1EAF36A0-F6EC-4E9E-B2A7-CC6793D4A451}"/>
              </a:ext>
            </a:extLst>
          </p:cNvPr>
          <p:cNvPicPr>
            <a:picLocks noGrp="1" noChangeAspect="1"/>
          </p:cNvPicPr>
          <p:nvPr>
            <p:ph idx="1"/>
          </p:nvPr>
        </p:nvPicPr>
        <p:blipFill>
          <a:blip r:embed="rId2"/>
          <a:stretch>
            <a:fillRect/>
          </a:stretch>
        </p:blipFill>
        <p:spPr>
          <a:xfrm>
            <a:off x="4157165" y="1731963"/>
            <a:ext cx="3868145" cy="4059237"/>
          </a:xfrm>
          <a:prstGeom prst="rect">
            <a:avLst/>
          </a:prstGeom>
        </p:spPr>
      </p:pic>
    </p:spTree>
    <p:extLst>
      <p:ext uri="{BB962C8B-B14F-4D97-AF65-F5344CB8AC3E}">
        <p14:creationId xmlns:p14="http://schemas.microsoft.com/office/powerpoint/2010/main" val="203361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AA23D1-D886-4B85-9E38-A4EA7EBDA634}"/>
              </a:ext>
            </a:extLst>
          </p:cNvPr>
          <p:cNvSpPr>
            <a:spLocks noGrp="1"/>
          </p:cNvSpPr>
          <p:nvPr>
            <p:ph type="title"/>
          </p:nvPr>
        </p:nvSpPr>
        <p:spPr/>
        <p:txBody>
          <a:bodyPr/>
          <a:lstStyle/>
          <a:p>
            <a:r>
              <a:rPr lang="en-GB" dirty="0"/>
              <a:t>SIFT :  </a:t>
            </a:r>
            <a:r>
              <a:rPr lang="en-GB" dirty="0" err="1"/>
              <a:t>Keypoint</a:t>
            </a:r>
            <a:r>
              <a:rPr lang="en-GB" dirty="0"/>
              <a:t> Localisation</a:t>
            </a:r>
          </a:p>
        </p:txBody>
      </p:sp>
      <p:sp>
        <p:nvSpPr>
          <p:cNvPr id="4" name="Espace réservé du contenu 3">
            <a:extLst>
              <a:ext uri="{FF2B5EF4-FFF2-40B4-BE49-F238E27FC236}">
                <a16:creationId xmlns:a16="http://schemas.microsoft.com/office/drawing/2014/main" id="{DEC1470F-A647-4EA4-BCB7-159D06FEEF08}"/>
              </a:ext>
            </a:extLst>
          </p:cNvPr>
          <p:cNvSpPr>
            <a:spLocks noGrp="1"/>
          </p:cNvSpPr>
          <p:nvPr>
            <p:ph sz="half" idx="1"/>
          </p:nvPr>
        </p:nvSpPr>
        <p:spPr/>
        <p:txBody>
          <a:bodyPr/>
          <a:lstStyle/>
          <a:p>
            <a:r>
              <a:rPr lang="en-GB" dirty="0"/>
              <a:t>Select extreme contrast point between the 26 pixels around a point (8 point for the picture analysed and 18 for the picture of the octave</a:t>
            </a:r>
          </a:p>
          <a:p>
            <a:r>
              <a:rPr lang="en-GB" dirty="0"/>
              <a:t>Second selection with two tests : low contrast and border</a:t>
            </a:r>
          </a:p>
          <a:p>
            <a:endParaRPr lang="en-GB" dirty="0"/>
          </a:p>
          <a:p>
            <a:endParaRPr lang="en-GB" dirty="0"/>
          </a:p>
          <a:p>
            <a:endParaRPr lang="en-GB" dirty="0"/>
          </a:p>
        </p:txBody>
      </p:sp>
      <p:pic>
        <p:nvPicPr>
          <p:cNvPr id="6" name="Espace réservé du contenu 5">
            <a:extLst>
              <a:ext uri="{FF2B5EF4-FFF2-40B4-BE49-F238E27FC236}">
                <a16:creationId xmlns:a16="http://schemas.microsoft.com/office/drawing/2014/main" id="{701E740F-070C-409C-AFDA-7322C0167D2F}"/>
              </a:ext>
            </a:extLst>
          </p:cNvPr>
          <p:cNvPicPr>
            <a:picLocks noGrp="1" noChangeAspect="1"/>
          </p:cNvPicPr>
          <p:nvPr>
            <p:ph sz="half" idx="2"/>
          </p:nvPr>
        </p:nvPicPr>
        <p:blipFill>
          <a:blip r:embed="rId3"/>
          <a:stretch>
            <a:fillRect/>
          </a:stretch>
        </p:blipFill>
        <p:spPr>
          <a:xfrm>
            <a:off x="6687344" y="2351881"/>
            <a:ext cx="4095750" cy="2819400"/>
          </a:xfrm>
          <a:prstGeom prst="rect">
            <a:avLst/>
          </a:prstGeom>
        </p:spPr>
      </p:pic>
    </p:spTree>
    <p:extLst>
      <p:ext uri="{BB962C8B-B14F-4D97-AF65-F5344CB8AC3E}">
        <p14:creationId xmlns:p14="http://schemas.microsoft.com/office/powerpoint/2010/main" val="268185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B9F0D-6B7D-4D19-AC92-45C8C36C6574}"/>
              </a:ext>
            </a:extLst>
          </p:cNvPr>
          <p:cNvSpPr>
            <a:spLocks noGrp="1"/>
          </p:cNvSpPr>
          <p:nvPr>
            <p:ph type="title"/>
          </p:nvPr>
        </p:nvSpPr>
        <p:spPr/>
        <p:txBody>
          <a:bodyPr/>
          <a:lstStyle/>
          <a:p>
            <a:r>
              <a:rPr lang="en-GB" dirty="0"/>
              <a:t>SIFT : Orientation Assignment</a:t>
            </a:r>
          </a:p>
        </p:txBody>
      </p:sp>
      <p:sp>
        <p:nvSpPr>
          <p:cNvPr id="3" name="Espace réservé du contenu 2">
            <a:extLst>
              <a:ext uri="{FF2B5EF4-FFF2-40B4-BE49-F238E27FC236}">
                <a16:creationId xmlns:a16="http://schemas.microsoft.com/office/drawing/2014/main" id="{C575F396-E464-4128-A541-893E9E62C2C3}"/>
              </a:ext>
            </a:extLst>
          </p:cNvPr>
          <p:cNvSpPr>
            <a:spLocks noGrp="1"/>
          </p:cNvSpPr>
          <p:nvPr>
            <p:ph sz="half" idx="1"/>
          </p:nvPr>
        </p:nvSpPr>
        <p:spPr/>
        <p:txBody>
          <a:bodyPr/>
          <a:lstStyle/>
          <a:p>
            <a:r>
              <a:rPr lang="en-GB" dirty="0"/>
              <a:t>For each </a:t>
            </a:r>
            <a:r>
              <a:rPr lang="en-GB" dirty="0" err="1"/>
              <a:t>keypoint</a:t>
            </a:r>
            <a:r>
              <a:rPr lang="en-GB" dirty="0"/>
              <a:t>, we calculate different the magnitude and the angle.</a:t>
            </a:r>
          </a:p>
          <a:p>
            <a:r>
              <a:rPr lang="en-GB" dirty="0"/>
              <a:t>Made a histogram of all vector of the pixel around the </a:t>
            </a:r>
            <a:r>
              <a:rPr lang="en-GB" dirty="0" err="1"/>
              <a:t>keypoint</a:t>
            </a:r>
            <a:r>
              <a:rPr lang="en-GB" dirty="0"/>
              <a:t> and the vector of the key point depend of this histogram (show the peak</a:t>
            </a:r>
          </a:p>
        </p:txBody>
      </p:sp>
      <p:pic>
        <p:nvPicPr>
          <p:cNvPr id="5" name="Espace réservé du contenu 4">
            <a:extLst>
              <a:ext uri="{FF2B5EF4-FFF2-40B4-BE49-F238E27FC236}">
                <a16:creationId xmlns:a16="http://schemas.microsoft.com/office/drawing/2014/main" id="{C763D89E-CE37-4F9C-B4E5-6B40E1B00AB6}"/>
              </a:ext>
            </a:extLst>
          </p:cNvPr>
          <p:cNvPicPr>
            <a:picLocks noGrp="1" noChangeAspect="1"/>
          </p:cNvPicPr>
          <p:nvPr>
            <p:ph sz="half" idx="2"/>
          </p:nvPr>
        </p:nvPicPr>
        <p:blipFill>
          <a:blip r:embed="rId3"/>
          <a:stretch>
            <a:fillRect/>
          </a:stretch>
        </p:blipFill>
        <p:spPr>
          <a:xfrm>
            <a:off x="9846945" y="1690688"/>
            <a:ext cx="2257425" cy="2105025"/>
          </a:xfrm>
          <a:prstGeom prst="rect">
            <a:avLst/>
          </a:prstGeom>
        </p:spPr>
      </p:pic>
      <p:pic>
        <p:nvPicPr>
          <p:cNvPr id="2050" name="Picture 2" descr="Histogram of oriented gradients">
            <a:extLst>
              <a:ext uri="{FF2B5EF4-FFF2-40B4-BE49-F238E27FC236}">
                <a16:creationId xmlns:a16="http://schemas.microsoft.com/office/drawing/2014/main" id="{8AAA4742-6816-4F94-9DFC-035F5982D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2623" y="1825625"/>
            <a:ext cx="43815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50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D9CCEC-ACD9-4D98-8E49-E51198766847}"/>
              </a:ext>
            </a:extLst>
          </p:cNvPr>
          <p:cNvSpPr>
            <a:spLocks noGrp="1"/>
          </p:cNvSpPr>
          <p:nvPr>
            <p:ph type="title"/>
          </p:nvPr>
        </p:nvSpPr>
        <p:spPr/>
        <p:txBody>
          <a:bodyPr/>
          <a:lstStyle/>
          <a:p>
            <a:r>
              <a:rPr lang="en-GB" dirty="0"/>
              <a:t>SIFT : </a:t>
            </a:r>
            <a:r>
              <a:rPr lang="en-US" dirty="0" err="1"/>
              <a:t>Keypoint</a:t>
            </a:r>
            <a:r>
              <a:rPr lang="en-US" dirty="0"/>
              <a:t> Descriptor</a:t>
            </a:r>
            <a:endParaRPr lang="en-GB" dirty="0"/>
          </a:p>
        </p:txBody>
      </p:sp>
      <p:sp>
        <p:nvSpPr>
          <p:cNvPr id="3" name="Espace réservé du contenu 2">
            <a:extLst>
              <a:ext uri="{FF2B5EF4-FFF2-40B4-BE49-F238E27FC236}">
                <a16:creationId xmlns:a16="http://schemas.microsoft.com/office/drawing/2014/main" id="{A17A13CD-9ECB-43E9-B06E-A6BC5E1E4F76}"/>
              </a:ext>
            </a:extLst>
          </p:cNvPr>
          <p:cNvSpPr>
            <a:spLocks noGrp="1"/>
          </p:cNvSpPr>
          <p:nvPr>
            <p:ph sz="half" idx="1"/>
          </p:nvPr>
        </p:nvSpPr>
        <p:spPr/>
        <p:txBody>
          <a:bodyPr/>
          <a:lstStyle/>
          <a:p>
            <a:r>
              <a:rPr lang="en-GB" dirty="0"/>
              <a:t>For each key point make a fingerprint. That mean to have information of the neighbour direction and magnitude </a:t>
            </a:r>
          </a:p>
          <a:p>
            <a:endParaRPr lang="en-GB" dirty="0"/>
          </a:p>
        </p:txBody>
      </p:sp>
      <p:pic>
        <p:nvPicPr>
          <p:cNvPr id="3074" name="Picture 2" descr="sift feature">
            <a:extLst>
              <a:ext uri="{FF2B5EF4-FFF2-40B4-BE49-F238E27FC236}">
                <a16:creationId xmlns:a16="http://schemas.microsoft.com/office/drawing/2014/main" id="{FE97BB56-635A-44EB-93FB-ADE9F528CE8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69080" y="3429000"/>
            <a:ext cx="7079190"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37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785D33-6F94-4F24-8F1D-45D82B86DB78}"/>
              </a:ext>
            </a:extLst>
          </p:cNvPr>
          <p:cNvSpPr>
            <a:spLocks noGrp="1"/>
          </p:cNvSpPr>
          <p:nvPr>
            <p:ph type="title"/>
          </p:nvPr>
        </p:nvSpPr>
        <p:spPr/>
        <p:txBody>
          <a:bodyPr>
            <a:normAutofit fontScale="90000"/>
          </a:bodyPr>
          <a:lstStyle/>
          <a:p>
            <a:r>
              <a:rPr lang="en-GB" dirty="0"/>
              <a:t>LBPH (Local Binary Patterns Histograms) face recognizer</a:t>
            </a:r>
          </a:p>
        </p:txBody>
      </p:sp>
      <p:sp>
        <p:nvSpPr>
          <p:cNvPr id="5" name="Espace réservé du contenu 4">
            <a:extLst>
              <a:ext uri="{FF2B5EF4-FFF2-40B4-BE49-F238E27FC236}">
                <a16:creationId xmlns:a16="http://schemas.microsoft.com/office/drawing/2014/main" id="{0BEC943E-3E14-4946-AE1D-97B1D365AEB4}"/>
              </a:ext>
            </a:extLst>
          </p:cNvPr>
          <p:cNvSpPr>
            <a:spLocks noGrp="1"/>
          </p:cNvSpPr>
          <p:nvPr>
            <p:ph idx="1"/>
          </p:nvPr>
        </p:nvSpPr>
        <p:spPr/>
        <p:txBody>
          <a:bodyPr/>
          <a:lstStyle/>
          <a:p>
            <a:r>
              <a:rPr lang="en-GB" dirty="0"/>
              <a:t>Condition of working :</a:t>
            </a:r>
          </a:p>
          <a:p>
            <a:pPr lvl="1"/>
            <a:r>
              <a:rPr lang="en-GB" dirty="0"/>
              <a:t>Only face pictures (so face detection is already done)</a:t>
            </a:r>
          </a:p>
          <a:p>
            <a:pPr lvl="1"/>
            <a:r>
              <a:rPr lang="en-GB" dirty="0"/>
              <a:t>Same size</a:t>
            </a:r>
          </a:p>
          <a:p>
            <a:r>
              <a:rPr lang="en-GB" dirty="0"/>
              <a:t>3 steps:</a:t>
            </a:r>
          </a:p>
          <a:p>
            <a:pPr lvl="1"/>
            <a:r>
              <a:rPr lang="en-GB" dirty="0"/>
              <a:t>LBP operations</a:t>
            </a:r>
          </a:p>
          <a:p>
            <a:pPr lvl="1"/>
            <a:r>
              <a:rPr lang="en-GB" dirty="0"/>
              <a:t>Extracting histogram</a:t>
            </a:r>
          </a:p>
          <a:p>
            <a:pPr lvl="1"/>
            <a:r>
              <a:rPr lang="en-GB" dirty="0"/>
              <a:t>Histogram Compare </a:t>
            </a:r>
          </a:p>
          <a:p>
            <a:pPr lvl="1"/>
            <a:endParaRPr lang="en-GB" dirty="0"/>
          </a:p>
          <a:p>
            <a:pPr lvl="1"/>
            <a:endParaRPr lang="en-GB" dirty="0"/>
          </a:p>
        </p:txBody>
      </p:sp>
    </p:spTree>
    <p:extLst>
      <p:ext uri="{BB962C8B-B14F-4D97-AF65-F5344CB8AC3E}">
        <p14:creationId xmlns:p14="http://schemas.microsoft.com/office/powerpoint/2010/main" val="281611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3CB568-981C-4F76-99AC-D0D73111FD58}"/>
              </a:ext>
            </a:extLst>
          </p:cNvPr>
          <p:cNvSpPr>
            <a:spLocks noGrp="1"/>
          </p:cNvSpPr>
          <p:nvPr>
            <p:ph type="title"/>
          </p:nvPr>
        </p:nvSpPr>
        <p:spPr/>
        <p:txBody>
          <a:bodyPr/>
          <a:lstStyle/>
          <a:p>
            <a:r>
              <a:rPr lang="en-GB" dirty="0"/>
              <a:t>LBPH : LBP operations </a:t>
            </a:r>
          </a:p>
        </p:txBody>
      </p:sp>
      <p:sp>
        <p:nvSpPr>
          <p:cNvPr id="4" name="Espace réservé du contenu 3">
            <a:extLst>
              <a:ext uri="{FF2B5EF4-FFF2-40B4-BE49-F238E27FC236}">
                <a16:creationId xmlns:a16="http://schemas.microsoft.com/office/drawing/2014/main" id="{0F6F7AE5-6C23-4D1B-8DAF-708EA8868E21}"/>
              </a:ext>
            </a:extLst>
          </p:cNvPr>
          <p:cNvSpPr>
            <a:spLocks noGrp="1"/>
          </p:cNvSpPr>
          <p:nvPr>
            <p:ph sz="half" idx="1"/>
          </p:nvPr>
        </p:nvSpPr>
        <p:spPr/>
        <p:txBody>
          <a:bodyPr/>
          <a:lstStyle/>
          <a:p>
            <a:r>
              <a:rPr lang="en-GB" dirty="0"/>
              <a:t>Transform the picture to see easily highlighting the facial characteristics .</a:t>
            </a:r>
          </a:p>
          <a:p>
            <a:r>
              <a:rPr lang="en-GB" dirty="0"/>
              <a:t>Choose the radius and the number of neighbour</a:t>
            </a:r>
          </a:p>
          <a:p>
            <a:r>
              <a:rPr lang="en-GB" dirty="0"/>
              <a:t>Transform the neighbour into binary (if the intensity is &lt; of the point put 0 else put 1)</a:t>
            </a:r>
          </a:p>
        </p:txBody>
      </p:sp>
      <p:pic>
        <p:nvPicPr>
          <p:cNvPr id="4098" name="Picture 2" descr="Image for post">
            <a:extLst>
              <a:ext uri="{FF2B5EF4-FFF2-40B4-BE49-F238E27FC236}">
                <a16:creationId xmlns:a16="http://schemas.microsoft.com/office/drawing/2014/main" id="{026A7969-EC33-48E1-A59D-41E63695E78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02363" y="3055268"/>
            <a:ext cx="5065712" cy="1412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175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D812EB0939BE44B372FF1F45A9F73C" ma:contentTypeVersion="2" ma:contentTypeDescription="Create a new document." ma:contentTypeScope="" ma:versionID="76b6d928d5fa95074d113f48d9ac52a2">
  <xsd:schema xmlns:xsd="http://www.w3.org/2001/XMLSchema" xmlns:xs="http://www.w3.org/2001/XMLSchema" xmlns:p="http://schemas.microsoft.com/office/2006/metadata/properties" xmlns:ns3="63d4114e-1bef-4718-838e-9be3cc0e7df4" targetNamespace="http://schemas.microsoft.com/office/2006/metadata/properties" ma:root="true" ma:fieldsID="2440009a0c5786782a9d08209d9f7f91" ns3:_="">
    <xsd:import namespace="63d4114e-1bef-4718-838e-9be3cc0e7df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d4114e-1bef-4718-838e-9be3cc0e7d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EB3E6A-DCB2-4DF7-BA81-7300996587E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d4114e-1bef-4718-838e-9be3cc0e7df4"/>
    <ds:schemaRef ds:uri="http://www.w3.org/XML/1998/namespace"/>
    <ds:schemaRef ds:uri="http://purl.org/dc/dcmitype/"/>
  </ds:schemaRefs>
</ds:datastoreItem>
</file>

<file path=customXml/itemProps2.xml><?xml version="1.0" encoding="utf-8"?>
<ds:datastoreItem xmlns:ds="http://schemas.openxmlformats.org/officeDocument/2006/customXml" ds:itemID="{1569FCE4-28F8-41EA-B1FD-A3D66F289CDE}">
  <ds:schemaRefs>
    <ds:schemaRef ds:uri="http://schemas.microsoft.com/sharepoint/v3/contenttype/forms"/>
  </ds:schemaRefs>
</ds:datastoreItem>
</file>

<file path=customXml/itemProps3.xml><?xml version="1.0" encoding="utf-8"?>
<ds:datastoreItem xmlns:ds="http://schemas.openxmlformats.org/officeDocument/2006/customXml" ds:itemID="{748C317E-4940-444A-A781-D5C70EEE8D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d4114e-1bef-4718-838e-9be3cc0e7d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TM04033929[[fn=Pizarra]]</Template>
  <TotalTime>283</TotalTime>
  <Words>694</Words>
  <Application>Microsoft Office PowerPoint</Application>
  <PresentationFormat>Panorámica</PresentationFormat>
  <Paragraphs>76</Paragraphs>
  <Slides>14</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Calibri</vt:lpstr>
      <vt:lpstr>Calisto MT</vt:lpstr>
      <vt:lpstr>roboto</vt:lpstr>
      <vt:lpstr>Wingdings 2</vt:lpstr>
      <vt:lpstr>Pizarra</vt:lpstr>
      <vt:lpstr>First approach : different algorithms for train pictures</vt:lpstr>
      <vt:lpstr>SIFT : Scale Invariant Feature Transform</vt:lpstr>
      <vt:lpstr>SIFT : Constructing a Scale Space</vt:lpstr>
      <vt:lpstr>SIFT : Constructing a Scale Space</vt:lpstr>
      <vt:lpstr>SIFT :  Keypoint Localisation</vt:lpstr>
      <vt:lpstr>SIFT : Orientation Assignment</vt:lpstr>
      <vt:lpstr>SIFT : Keypoint Descriptor</vt:lpstr>
      <vt:lpstr>LBPH (Local Binary Patterns Histograms) face recognizer</vt:lpstr>
      <vt:lpstr>LBPH : LBP operations </vt:lpstr>
      <vt:lpstr>LBPH : Extracting histogram</vt:lpstr>
      <vt:lpstr>LBPH : Histogram</vt:lpstr>
      <vt:lpstr>Fisher face recognizer </vt:lpstr>
      <vt:lpstr>Fisher face recognizer </vt:lpstr>
      <vt:lpstr>Thank you for your atention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approach : different algorithms for train pictures</dc:title>
  <dc:creator>Elliot Rogie (257648)</dc:creator>
  <cp:lastModifiedBy>Gerard Burgues Llavall (257621)</cp:lastModifiedBy>
  <cp:revision>18</cp:revision>
  <dcterms:created xsi:type="dcterms:W3CDTF">2020-11-08T18:24:20Z</dcterms:created>
  <dcterms:modified xsi:type="dcterms:W3CDTF">2020-11-09T07:31:03Z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0x010100F0D812EB0939BE44B372FF1F45A9F73C</vt:lpwstr>
  </property>
</Properties>
</file>