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9f688b14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a69f688b14_2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69f688b14_2_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72086b2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72086b2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9f688b1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69f688b1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a69f688b1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9f688b1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69f688b1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a69f688b14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69f688b1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69f688b1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69f688b14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69f688b14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a69f688b14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69f688b14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72086b292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72086b292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research problem</a:t>
            </a:r>
            <a:endParaRPr/>
          </a:p>
        </p:txBody>
      </p:sp>
      <p:sp>
        <p:nvSpPr>
          <p:cNvPr id="113" name="Google Shape;113;g2a72086b292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9f688b1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69f688b1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research problem</a:t>
            </a:r>
            <a:endParaRPr/>
          </a:p>
        </p:txBody>
      </p:sp>
      <p:sp>
        <p:nvSpPr>
          <p:cNvPr id="122" name="Google Shape;122;g2a69f688b1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2086b292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a72086b292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a72086b292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9f688b1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69f688b1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69f688b14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9f688b1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a69f688b1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69f688b1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2086b292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2086b292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2086b292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2086b292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707be2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707be2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0" y="4896326"/>
            <a:ext cx="3345387" cy="25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8000" lIns="205725" spcFirstLastPara="1" rIns="205725" wrap="square" tIns="48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 amt="50344"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7848599" cy="5143500"/>
          </a:xfrm>
          <a:custGeom>
            <a:rect b="b" l="l" r="r" t="t"/>
            <a:pathLst>
              <a:path extrusionOk="0" h="6858000" w="10464798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42900" y="2572031"/>
            <a:ext cx="4619625" cy="3081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7C7C7"/>
              </a:buClr>
              <a:buSzPts val="1700"/>
              <a:buNone/>
              <a:defRPr sz="1700">
                <a:solidFill>
                  <a:srgbClr val="C7C7C7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42900" y="2386686"/>
            <a:ext cx="353642" cy="70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342899" y="4673300"/>
            <a:ext cx="5647765" cy="2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b="1" sz="1400">
                <a:solidFill>
                  <a:srgbClr val="8F8F8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42899" y="1406225"/>
            <a:ext cx="5647765" cy="8656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342900" y="998934"/>
            <a:ext cx="353642" cy="7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143000" y="1143000"/>
            <a:ext cx="73723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4479" t="0"/>
          <a:stretch/>
        </p:blipFill>
        <p:spPr>
          <a:xfrm>
            <a:off x="0" y="0"/>
            <a:ext cx="8734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>
            <a:off x="352425" y="828675"/>
            <a:ext cx="7658100" cy="3486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723900" y="2346689"/>
            <a:ext cx="6810375" cy="45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rts">
  <p:cSld name="2 char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chart"/>
          </p:nvPr>
        </p:nvSpPr>
        <p:spPr>
          <a:xfrm>
            <a:off x="342900" y="1147892"/>
            <a:ext cx="4071938" cy="34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/>
          <p:nvPr>
            <p:ph idx="3" type="chart"/>
          </p:nvPr>
        </p:nvSpPr>
        <p:spPr>
          <a:xfrm>
            <a:off x="4829175" y="1147892"/>
            <a:ext cx="3686175" cy="34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0" y="4901126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0" y="4901126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-7454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with white text on a red background"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7819" y="2183461"/>
            <a:ext cx="2308363" cy="7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>
            <p:ph type="title"/>
          </p:nvPr>
        </p:nvSpPr>
        <p:spPr>
          <a:xfrm>
            <a:off x="0" y="-166729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342900" y="998934"/>
            <a:ext cx="353642" cy="7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143000" y="1143000"/>
            <a:ext cx="35433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3" type="body"/>
          </p:nvPr>
        </p:nvSpPr>
        <p:spPr>
          <a:xfrm>
            <a:off x="4829175" y="1143000"/>
            <a:ext cx="3686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0" y="4900541"/>
            <a:ext cx="3345387" cy="2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2"/>
          <p:cNvSpPr/>
          <p:nvPr>
            <p:ph idx="2" type="chart"/>
          </p:nvPr>
        </p:nvSpPr>
        <p:spPr>
          <a:xfrm>
            <a:off x="1143000" y="1142999"/>
            <a:ext cx="7372350" cy="34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0" y="4896326"/>
            <a:ext cx="3345387" cy="25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8000" lIns="205725" spcFirstLastPara="1" rIns="205725" wrap="square" tIns="48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0" y="-159274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0" y="-7454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with white text on a red background" id="101" name="Google Shape;10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7819" y="2183461"/>
            <a:ext cx="2308363" cy="7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 txBox="1"/>
          <p:nvPr>
            <p:ph type="title"/>
          </p:nvPr>
        </p:nvSpPr>
        <p:spPr>
          <a:xfrm>
            <a:off x="0" y="-166729"/>
            <a:ext cx="8172450" cy="15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900"/>
              <a:buFont typeface="Arial"/>
              <a:buNone/>
              <a:defRPr b="0" i="0" sz="9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2900" y="510341"/>
            <a:ext cx="8172450" cy="387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42900" y="1143000"/>
            <a:ext cx="8172450" cy="1331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0" y="4907685"/>
            <a:ext cx="837080" cy="235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205725" spcFirstLastPara="1" rIns="205725" wrap="square" tIns="34275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8735665" y="0"/>
            <a:ext cx="42798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crest logo in red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78609" y="166669"/>
            <a:ext cx="342091" cy="5375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4">
          <p15:clr>
            <a:srgbClr val="F26B43"/>
          </p15:clr>
        </p15:guide>
        <p15:guide id="2" pos="54">
          <p15:clr>
            <a:srgbClr val="F26B43"/>
          </p15:clr>
        </p15:guide>
        <p15:guide id="3" pos="5706">
          <p15:clr>
            <a:srgbClr val="F26B43"/>
          </p15:clr>
        </p15:guide>
        <p15:guide id="4" orient="horz" pos="3186">
          <p15:clr>
            <a:srgbClr val="F26B43"/>
          </p15:clr>
        </p15:guide>
        <p15:guide id="5" pos="216">
          <p15:clr>
            <a:srgbClr val="F26B43"/>
          </p15:clr>
        </p15:guide>
        <p15:guide id="6" orient="horz" pos="576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864">
          <p15:clr>
            <a:srgbClr val="F26B43"/>
          </p15:clr>
        </p15:guide>
        <p15:guide id="9" orient="horz" pos="2916">
          <p15:clr>
            <a:srgbClr val="F26B43"/>
          </p15:clr>
        </p15:guide>
        <p15:guide id="10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342900" y="1406225"/>
            <a:ext cx="684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371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lang="en" sz="2600">
                <a:latin typeface="Times New Roman"/>
                <a:ea typeface="Times New Roman"/>
                <a:cs typeface="Times New Roman"/>
                <a:sym typeface="Times New Roman"/>
              </a:rPr>
              <a:t>Advancing scBERT: Innovative Annotation Method for Single-Cell RNA-Sequencing Data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42900" y="2572031"/>
            <a:ext cx="461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700"/>
              <a:buNone/>
            </a:pPr>
            <a:r>
              <a:rPr lang="en"/>
              <a:t>Xiaohu Zhu, Oliver Li, Elliot Xie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143000" y="1143000"/>
            <a:ext cx="7372500" cy="346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25" y="1252725"/>
            <a:ext cx="4783351" cy="3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Cross-layer-parameter sharing</a:t>
            </a:r>
            <a:endParaRPr/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1785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same parameters (like weights and biases) are used across multiple layers, rather than each layer having its own distinct set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Reduce the overall number of parameters, lower memory and computational demands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form of regularization, help to prevent overfitting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Benchmark: input - 512 - 512 - 10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Cross-layer: input - 512 (shared) - 512 (shared) - 10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</a:t>
            </a:r>
            <a:r>
              <a:rPr lang="en"/>
              <a:t>oth have F1 score 0.7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199" name="Google Shape;199;p36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638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Testing different initial learning rates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When initial learning rate too large, the learning process may overshoot, and result in poor performance; On the other hand, if learning rate too small, it will be computationally expensive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Cosine Annealing Warm Restarts scheduler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First_cycle_steps ∈ [5, 10, 15, 20]; cycle_mult ∈ [1, 2, 3]; max_lr ∈ [10−3, 10−4, 10−5]; warmup_steps ∈ [3, 5, 7, 9]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Optimal: first_cycle_steps = 15, cycle_mult = 2, max_lr = 10−4, and warmup_steps = 5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 = 0.71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275" y="2380624"/>
            <a:ext cx="2281025" cy="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Knowledge Distillation</a:t>
            </a:r>
            <a:endParaRPr/>
          </a:p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716850" y="1108425"/>
            <a:ext cx="8520600" cy="26244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Teacher’s Model: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Input-512-100-Output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F1: 0.71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Student model: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Input-100-56-Output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F1: 0.64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0" r="20515" t="0"/>
          <a:stretch/>
        </p:blipFill>
        <p:spPr>
          <a:xfrm>
            <a:off x="4089875" y="1006625"/>
            <a:ext cx="3926900" cy="3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1822600" y="2020466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217" name="Google Shape;217;p38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Single Cell RNA-seq (scRNA-Seq)</a:t>
            </a:r>
            <a:endParaRPr/>
          </a:p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2" y="1780150"/>
            <a:ext cx="3345301" cy="23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4">
            <a:alphaModFix/>
          </a:blip>
          <a:srcRect b="0" l="0" r="24545" t="0"/>
          <a:stretch/>
        </p:blipFill>
        <p:spPr>
          <a:xfrm>
            <a:off x="4236025" y="1637975"/>
            <a:ext cx="4094625" cy="28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Research Problem- </a:t>
            </a:r>
            <a:r>
              <a:rPr lang="en"/>
              <a:t>Cell Type</a:t>
            </a:r>
            <a:r>
              <a:rPr lang="en"/>
              <a:t> Annotation</a:t>
            </a:r>
            <a:endParaRPr/>
          </a:p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4563"/>
            <a:ext cx="3431599" cy="32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577" y="1613900"/>
            <a:ext cx="3345301" cy="23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Challenge and Analysis of Recent Approaches</a:t>
            </a:r>
            <a:endParaRPr/>
          </a:p>
        </p:txBody>
      </p:sp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620100" y="657750"/>
            <a:ext cx="85239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Annotation using marker genes (Seurat)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Rely on prior knowledge and is labor-intensive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Very subjective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Annotation by supervised classification (SingleR)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Rely on high quality reference dataset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20100" y="3176750"/>
            <a:ext cx="757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Batch effects across platforms and experiments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Rely on HVG selection and dimensionality reduction, which can introduce biases, lose critical high-dimensional information.</a:t>
            </a:r>
            <a:endParaRPr sz="1600"/>
          </a:p>
        </p:txBody>
      </p:sp>
      <p:sp>
        <p:nvSpPr>
          <p:cNvPr id="137" name="Google Shape;137;p28"/>
          <p:cNvSpPr txBox="1"/>
          <p:nvPr/>
        </p:nvSpPr>
        <p:spPr>
          <a:xfrm>
            <a:off x="620100" y="3294350"/>
            <a:ext cx="722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 new method with improved pattern recognition capabilities is needed to overcome the aforementioned problem of inadequate fitting to large-scale datasets.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sc</a:t>
            </a:r>
            <a:r>
              <a:rPr lang="en"/>
              <a:t>BERT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6144150" y="686963"/>
            <a:ext cx="26010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Pre-training and Fine-tuning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Contextual Embedding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Uncertainty Management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Handling Uncertainty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Innovative Design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541"/>
            <a:ext cx="5839350" cy="302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lang="en"/>
              <a:t>Introduction to scBERT</a:t>
            </a:r>
            <a:endParaRPr/>
          </a:p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/>
        </p:nvSpPr>
        <p:spPr>
          <a:xfrm>
            <a:off x="342900" y="1095200"/>
            <a:ext cx="83799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Transformers capture global information and long-range gene-gene interactions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scBERT uses the Performer instead of the standard Transformer encoder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scBERT retains full gene-level interpretability, avoiding HVG and dimensionality reduction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 embedding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Expression embedding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42900" y="510341"/>
            <a:ext cx="8172600" cy="9489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Pretrain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Incorporating an extra type of embedding</a:t>
            </a:r>
            <a:endParaRPr/>
          </a:p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198700" y="1756900"/>
            <a:ext cx="8550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Get </a:t>
            </a:r>
            <a:r>
              <a:rPr lang="en" sz="1900">
                <a:solidFill>
                  <a:srgbClr val="353535"/>
                </a:solidFill>
              </a:rPr>
              <a:t>Gene summary data using NCBI API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Convert gene summary data to embedding using OpenAI embedding API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Reduced the dimension of embedding from 1536 to 200 using LDA</a:t>
            </a:r>
            <a:endParaRPr sz="1900">
              <a:solidFill>
                <a:srgbClr val="35353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353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00"/>
              <a:buAutoNum type="arabicPeriod"/>
            </a:pPr>
            <a:r>
              <a:rPr lang="en" sz="1900">
                <a:solidFill>
                  <a:srgbClr val="353535"/>
                </a:solidFill>
              </a:rPr>
              <a:t>Add to the gene2vec embedding to create a new embedding</a:t>
            </a:r>
            <a:endParaRPr sz="1900">
              <a:solidFill>
                <a:srgbClr val="35353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42900" y="510341"/>
            <a:ext cx="8172600" cy="9489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Pretrain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Detail</a:t>
            </a:r>
            <a:endParaRPr/>
          </a:p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50" y="3517425"/>
            <a:ext cx="6370774" cy="10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774475" y="1830850"/>
            <a:ext cx="781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lang="en" sz="2000">
                <a:solidFill>
                  <a:srgbClr val="353535"/>
                </a:solidFill>
              </a:rPr>
              <a:t>Outdated packages and problematic code from original version</a:t>
            </a:r>
            <a:endParaRPr sz="2000">
              <a:solidFill>
                <a:srgbClr val="35353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lang="en" sz="2000">
                <a:solidFill>
                  <a:srgbClr val="353535"/>
                </a:solidFill>
              </a:rPr>
              <a:t>Memory intensive</a:t>
            </a:r>
            <a:endParaRPr sz="2000">
              <a:solidFill>
                <a:srgbClr val="35353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lang="en" sz="2000">
                <a:solidFill>
                  <a:srgbClr val="353535"/>
                </a:solidFill>
              </a:rPr>
              <a:t>Slow in speed</a:t>
            </a:r>
            <a:endParaRPr sz="2000">
              <a:solidFill>
                <a:srgbClr val="3535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42900" y="510341"/>
            <a:ext cx="8172600" cy="394800"/>
          </a:xfrm>
          <a:prstGeom prst="rect">
            <a:avLst/>
          </a:prstGeom>
        </p:spPr>
        <p:txBody>
          <a:bodyPr anchorCtr="0" anchor="b" bIns="0" lIns="0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Large-Scale Datasets</a:t>
            </a:r>
            <a:endParaRPr/>
          </a:p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0" y="4900541"/>
            <a:ext cx="3345300" cy="249300"/>
          </a:xfrm>
          <a:prstGeom prst="rect">
            <a:avLst/>
          </a:prstGeom>
        </p:spPr>
        <p:txBody>
          <a:bodyPr anchorCtr="0" anchor="t" bIns="48000" lIns="205725" spcFirstLastPara="1" rIns="205725" wrap="square" tIns="48000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42900" y="1234550"/>
            <a:ext cx="83799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scRNA-seq datasets are not only high-dimensional but also large in volume.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New_dataset: preprocessed original dataset.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_subsampling: reducing the number of cells to 300 of all cell types.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_oversampling: augmenting the number of BP and MoP to 4600 cells using SMOTE algorithm, function fit_resample and seed=2021.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New</a:t>
            </a:r>
            <a:r>
              <a:rPr lang="en" sz="1800">
                <a:solidFill>
                  <a:schemeClr val="dk2"/>
                </a:solidFill>
              </a:rPr>
              <a:t>_randomoversampling: augmenting the number of BP and MoP to 4000 cells using RandomOverSampler algorithm, function fit_resample and seed=2021.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These new datasets were divided into training (size 70%) and test (size 30%) data using the function StratifiedShuffleSplit and seed=2021.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