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6a1bc9d7b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g116a1bc9d7b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6a1bc9d7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116a1bc9d7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6a1bc9d7b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g116a1bc9d7b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16a1bc9d7b_0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is the </a:t>
            </a:r>
            <a:r>
              <a:rPr lang="en-US"/>
              <a:t>significance</a:t>
            </a:r>
            <a:r>
              <a:rPr lang="en-US"/>
              <a:t>? Giving marketing strategies to gaming companies looking to try to choose the genre for their game? More revenue, the more profitable company. </a:t>
            </a:r>
            <a:endParaRPr/>
          </a:p>
        </p:txBody>
      </p:sp>
      <p:sp>
        <p:nvSpPr>
          <p:cNvPr id="238" name="Google Shape;238;g116a1bc9d7b_0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6a1bc9d7b_0_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g116a1bc9d7b_0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81cd75f8e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g1181cd75f8e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16a1bc9d7b_0_1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g116a1bc9d7b_0_1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t/>
            </a:r>
            <a:endParaRPr/>
          </a:p>
        </p:txBody>
      </p:sp>
      <p:sp>
        <p:nvSpPr>
          <p:cNvPr id="298" name="Google Shape;29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81cd75f8e_2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1181cd75f8e_2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2" name="Google Shape;32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7fd256a7d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7fd256a7d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17fd256a7d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7fd256a7d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7fd256a7d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17fd256a7d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7fd256a7d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7fd256a7d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117fd256a7d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7fd256a7d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7fd256a7d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17fd256a7d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00000">
                <a:alpha val="0"/>
              </a:srgbClr>
            </a:gs>
            <a:gs pos="50000">
              <a:srgbClr val="000000">
                <a:alpha val="0"/>
              </a:srgbClr>
            </a:gs>
            <a:gs pos="99000">
              <a:srgbClr val="1F3864">
                <a:alpha val="51372"/>
              </a:srgbClr>
            </a:gs>
            <a:gs pos="100000">
              <a:srgbClr val="1F3864">
                <a:alpha val="51372"/>
              </a:srgbClr>
            </a:gs>
          </a:gsLst>
          <a:lin ang="16800269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372"/>
                </a:srgbClr>
              </a:gs>
              <a:gs pos="100000">
                <a:srgbClr val="1F3864">
                  <a:alpha val="51372"/>
                </a:srgbClr>
              </a:gs>
            </a:gsLst>
            <a:lin ang="1680026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6"/>
          <p:cNvSpPr txBox="1"/>
          <p:nvPr>
            <p:ph type="ctrTitle"/>
          </p:nvPr>
        </p:nvSpPr>
        <p:spPr>
          <a:xfrm>
            <a:off x="876650" y="503075"/>
            <a:ext cx="7206000" cy="2488800"/>
          </a:xfrm>
          <a:prstGeom prst="rect">
            <a:avLst/>
          </a:prstGeom>
          <a:gradFill>
            <a:gsLst>
              <a:gs pos="0">
                <a:srgbClr val="2F5496"/>
              </a:gs>
              <a:gs pos="100000">
                <a:srgbClr val="000000"/>
              </a:gs>
            </a:gsLst>
            <a:lin ang="1499888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US" sz="422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of </a:t>
            </a:r>
            <a:r>
              <a:rPr b="1" lang="en-US" sz="422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 Games Sales</a:t>
            </a:r>
            <a:endParaRPr sz="6810">
              <a:solidFill>
                <a:schemeClr val="lt1"/>
              </a:solidFill>
              <a:highlight>
                <a:srgbClr val="262626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-1" y="1"/>
            <a:ext cx="606900" cy="3234000"/>
          </a:xfrm>
          <a:prstGeom prst="rect">
            <a:avLst/>
          </a:prstGeom>
          <a:gradFill>
            <a:gsLst>
              <a:gs pos="0">
                <a:srgbClr val="1F3864">
                  <a:alpha val="67450"/>
                </a:srgbClr>
              </a:gs>
              <a:gs pos="19000">
                <a:srgbClr val="1F3864">
                  <a:alpha val="67450"/>
                </a:srgbClr>
              </a:gs>
              <a:gs pos="100000">
                <a:srgbClr val="4472C4">
                  <a:alpha val="47450"/>
                </a:srgbClr>
              </a:gs>
            </a:gsLst>
            <a:lin ang="1919981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-1" y="3233984"/>
            <a:ext cx="606900" cy="36240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" name="Google Shape;82;p16"/>
          <p:cNvGrpSpPr/>
          <p:nvPr/>
        </p:nvGrpSpPr>
        <p:grpSpPr>
          <a:xfrm>
            <a:off x="1188720" y="73152"/>
            <a:ext cx="1178898" cy="232836"/>
            <a:chOff x="7763256" y="73152"/>
            <a:chExt cx="1178898" cy="232836"/>
          </a:xfrm>
        </p:grpSpPr>
        <p:sp>
          <p:nvSpPr>
            <p:cNvPr id="83" name="Google Shape;83;p16"/>
            <p:cNvSpPr/>
            <p:nvPr/>
          </p:nvSpPr>
          <p:spPr>
            <a:xfrm>
              <a:off x="8263077" y="73152"/>
              <a:ext cx="54300" cy="591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8263077" y="246888"/>
              <a:ext cx="54300" cy="591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8138122" y="73152"/>
              <a:ext cx="54300" cy="591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8138122" y="246888"/>
              <a:ext cx="54300" cy="591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8013167" y="73152"/>
              <a:ext cx="54300" cy="591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8013167" y="246888"/>
              <a:ext cx="54300" cy="591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7888211" y="73152"/>
              <a:ext cx="54300" cy="591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7888211" y="246888"/>
              <a:ext cx="54300" cy="591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7763256" y="73152"/>
              <a:ext cx="54300" cy="591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7763256" y="246888"/>
              <a:ext cx="54300" cy="591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8887854" y="73152"/>
              <a:ext cx="54300" cy="591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8887854" y="246888"/>
              <a:ext cx="54300" cy="591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8762899" y="73152"/>
              <a:ext cx="54300" cy="591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8762899" y="246888"/>
              <a:ext cx="54300" cy="591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8637944" y="73152"/>
              <a:ext cx="54300" cy="591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8637944" y="246888"/>
              <a:ext cx="54300" cy="591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8512988" y="73152"/>
              <a:ext cx="54300" cy="591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8512988" y="246888"/>
              <a:ext cx="54300" cy="591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8388033" y="73152"/>
              <a:ext cx="54300" cy="591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8388033" y="246888"/>
              <a:ext cx="54300" cy="591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3" name="Google Shape;103;p16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8352425" y="372601"/>
            <a:ext cx="3520097" cy="24888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p16"/>
          <p:cNvGrpSpPr/>
          <p:nvPr/>
        </p:nvGrpSpPr>
        <p:grpSpPr>
          <a:xfrm>
            <a:off x="1166649" y="3540334"/>
            <a:ext cx="10350000" cy="3025902"/>
            <a:chOff x="0" y="0"/>
            <a:chExt cx="10350000" cy="3025902"/>
          </a:xfrm>
        </p:grpSpPr>
        <p:cxnSp>
          <p:nvCxnSpPr>
            <p:cNvPr id="105" name="Google Shape;105;p16"/>
            <p:cNvCxnSpPr/>
            <p:nvPr/>
          </p:nvCxnSpPr>
          <p:spPr>
            <a:xfrm>
              <a:off x="0" y="0"/>
              <a:ext cx="10350000" cy="0"/>
            </a:xfrm>
            <a:prstGeom prst="straightConnector1">
              <a:avLst/>
            </a:prstGeom>
            <a:solidFill>
              <a:srgbClr val="599BD5"/>
            </a:solidFill>
            <a:ln cap="flat" cmpd="sng" w="12700">
              <a:solidFill>
                <a:srgbClr val="1F386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6" name="Google Shape;106;p16"/>
            <p:cNvSpPr/>
            <p:nvPr/>
          </p:nvSpPr>
          <p:spPr>
            <a:xfrm>
              <a:off x="0" y="0"/>
              <a:ext cx="10350000" cy="1512900"/>
            </a:xfrm>
            <a:prstGeom prst="rect">
              <a:avLst/>
            </a:prstGeom>
            <a:noFill/>
            <a:ln cap="flat" cmpd="sng" w="9525">
              <a:solidFill>
                <a:srgbClr val="1F386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6"/>
            <p:cNvSpPr txBox="1"/>
            <p:nvPr/>
          </p:nvSpPr>
          <p:spPr>
            <a:xfrm>
              <a:off x="0" y="0"/>
              <a:ext cx="10350000" cy="1512900"/>
            </a:xfrm>
            <a:prstGeom prst="rect">
              <a:avLst/>
            </a:prstGeom>
            <a:gradFill>
              <a:gsLst>
                <a:gs pos="0">
                  <a:srgbClr val="1F3864">
                    <a:alpha val="0"/>
                  </a:srgbClr>
                </a:gs>
                <a:gs pos="100000">
                  <a:srgbClr val="000000">
                    <a:alpha val="24313"/>
                  </a:srgbClr>
                </a:gs>
              </a:gsLst>
              <a:lin ang="18601647" scaled="0"/>
            </a:gradFill>
            <a:ln cap="flat" cmpd="sng" w="9525">
              <a:solidFill>
                <a:srgbClr val="1F386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60000" lIns="160000" spcFirstLastPara="1" rIns="160000" wrap="square" tIns="160000">
              <a:norm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Calibri"/>
                <a:buNone/>
              </a:pPr>
              <a:r>
                <a:rPr b="1" i="0" lang="en-US" sz="33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Team Members: </a:t>
              </a:r>
              <a:r>
                <a:rPr lang="en-US" sz="33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Samantha Meza, David Einstein, Elliott Einstein, Stephanie Betanzo</a:t>
              </a:r>
              <a:endParaRPr i="0" sz="3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8" name="Google Shape;108;p16"/>
            <p:cNvCxnSpPr/>
            <p:nvPr/>
          </p:nvCxnSpPr>
          <p:spPr>
            <a:xfrm>
              <a:off x="0" y="1513002"/>
              <a:ext cx="10350000" cy="0"/>
            </a:xfrm>
            <a:prstGeom prst="straightConnector1">
              <a:avLst/>
            </a:prstGeom>
            <a:solidFill>
              <a:srgbClr val="6FAB46"/>
            </a:solidFill>
            <a:ln cap="flat" cmpd="sng" w="12700">
              <a:solidFill>
                <a:srgbClr val="1F386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9" name="Google Shape;109;p16"/>
            <p:cNvSpPr/>
            <p:nvPr/>
          </p:nvSpPr>
          <p:spPr>
            <a:xfrm>
              <a:off x="0" y="1513002"/>
              <a:ext cx="10350000" cy="1512900"/>
            </a:xfrm>
            <a:prstGeom prst="rect">
              <a:avLst/>
            </a:prstGeom>
            <a:noFill/>
            <a:ln cap="flat" cmpd="sng" w="9525">
              <a:solidFill>
                <a:srgbClr val="1F386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6"/>
            <p:cNvSpPr txBox="1"/>
            <p:nvPr/>
          </p:nvSpPr>
          <p:spPr>
            <a:xfrm>
              <a:off x="0" y="1513002"/>
              <a:ext cx="10350000" cy="1512900"/>
            </a:xfrm>
            <a:prstGeom prst="rect">
              <a:avLst/>
            </a:prstGeom>
            <a:gradFill>
              <a:gsLst>
                <a:gs pos="0">
                  <a:srgbClr val="1F3864">
                    <a:alpha val="0"/>
                  </a:srgbClr>
                </a:gs>
                <a:gs pos="100000">
                  <a:srgbClr val="000000">
                    <a:alpha val="24313"/>
                  </a:srgbClr>
                </a:gs>
              </a:gsLst>
              <a:lin ang="18601647" scaled="0"/>
            </a:gradFill>
            <a:ln cap="flat" cmpd="sng" w="9525">
              <a:solidFill>
                <a:srgbClr val="1F386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60000" lIns="160000" spcFirstLastPara="1" rIns="160000" wrap="square" tIns="16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Calibri"/>
                <a:buNone/>
              </a:pPr>
              <a:r>
                <a:rPr b="1" i="0" lang="en-US" sz="39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</a:t>
              </a:r>
              <a:r>
                <a:rPr b="1" lang="en-US" sz="39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tf</a:t>
              </a:r>
              <a:r>
                <a:rPr b="1" i="0" lang="en-US" sz="39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lix Data Science Foundations Boot Camp Midterm Project</a:t>
              </a:r>
              <a:endParaRPr b="1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/>
          <p:nvPr/>
        </p:nvSpPr>
        <p:spPr>
          <a:xfrm rot="10800000">
            <a:off x="257700" y="0"/>
            <a:ext cx="11676600" cy="1278900"/>
          </a:xfrm>
          <a:prstGeom prst="rect">
            <a:avLst/>
          </a:prstGeom>
          <a:gradFill>
            <a:gsLst>
              <a:gs pos="0">
                <a:srgbClr val="2F5496"/>
              </a:gs>
              <a:gs pos="100000">
                <a:srgbClr val="000000"/>
              </a:gs>
            </a:gsLst>
            <a:lin ang="1499992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5"/>
          <p:cNvSpPr txBox="1"/>
          <p:nvPr>
            <p:ph type="title"/>
          </p:nvPr>
        </p:nvSpPr>
        <p:spPr>
          <a:xfrm>
            <a:off x="337500" y="268950"/>
            <a:ext cx="9456600" cy="100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2880"/>
              <a:buFont typeface="Calibri"/>
              <a:buNone/>
            </a:pPr>
            <a:r>
              <a:rPr b="1" lang="en-US" sz="392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Continued</a:t>
            </a:r>
            <a:r>
              <a:rPr b="1" lang="en-US" sz="3920">
                <a:solidFill>
                  <a:srgbClr val="FFFFFF"/>
                </a:solidFill>
              </a:rPr>
              <a:t>  </a:t>
            </a:r>
            <a:endParaRPr sz="392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00" y="1278138"/>
            <a:ext cx="8425475" cy="526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5"/>
          <p:cNvSpPr txBox="1"/>
          <p:nvPr/>
        </p:nvSpPr>
        <p:spPr>
          <a:xfrm>
            <a:off x="8438100" y="1520975"/>
            <a:ext cx="3496200" cy="5234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Times New Roman"/>
              <a:buChar char="●"/>
            </a:pPr>
            <a:r>
              <a:rPr b="1" lang="en-US" sz="2700">
                <a:latin typeface="Times New Roman"/>
                <a:ea typeface="Times New Roman"/>
                <a:cs typeface="Times New Roman"/>
                <a:sym typeface="Times New Roman"/>
              </a:rPr>
              <a:t>Analyzing </a:t>
            </a:r>
            <a:r>
              <a:rPr b="1" lang="en-US" sz="2700">
                <a:latin typeface="Times New Roman"/>
                <a:ea typeface="Times New Roman"/>
                <a:cs typeface="Times New Roman"/>
                <a:sym typeface="Times New Roman"/>
              </a:rPr>
              <a:t>whether</a:t>
            </a:r>
            <a:r>
              <a:rPr b="1" lang="en-US" sz="2700">
                <a:latin typeface="Times New Roman"/>
                <a:ea typeface="Times New Roman"/>
                <a:cs typeface="Times New Roman"/>
                <a:sym typeface="Times New Roman"/>
              </a:rPr>
              <a:t> or not </a:t>
            </a:r>
            <a:r>
              <a:rPr b="1" lang="en-US" sz="2700">
                <a:latin typeface="Times New Roman"/>
                <a:ea typeface="Times New Roman"/>
                <a:cs typeface="Times New Roman"/>
                <a:sym typeface="Times New Roman"/>
              </a:rPr>
              <a:t>critics</a:t>
            </a:r>
            <a:r>
              <a:rPr b="1" lang="en-US" sz="2700">
                <a:latin typeface="Times New Roman"/>
                <a:ea typeface="Times New Roman"/>
                <a:cs typeface="Times New Roman"/>
                <a:sym typeface="Times New Roman"/>
              </a:rPr>
              <a:t> “harshness” changed over ti</a:t>
            </a:r>
            <a:r>
              <a:rPr b="1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me.’</a:t>
            </a:r>
            <a:endParaRPr b="1"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Char char="●"/>
            </a:pPr>
            <a:r>
              <a:rPr b="1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Starts from 1984-2016</a:t>
            </a:r>
            <a:endParaRPr b="1"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●"/>
            </a:pPr>
            <a:r>
              <a:rPr b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1996-1999 </a:t>
            </a:r>
            <a:r>
              <a:rPr b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</a:t>
            </a:r>
            <a:r>
              <a:rPr b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was a peak where critic rating appeared to get harsher, then remained </a:t>
            </a:r>
            <a:r>
              <a:rPr b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relatively</a:t>
            </a:r>
            <a:r>
              <a:rPr b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consistent.</a:t>
            </a:r>
            <a:endParaRPr b="1"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372"/>
                </a:srgbClr>
              </a:gs>
              <a:gs pos="100000">
                <a:srgbClr val="1F3864">
                  <a:alpha val="51372"/>
                </a:srgbClr>
              </a:gs>
            </a:gsLst>
            <a:lin ang="1680026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6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6"/>
          <p:cNvSpPr/>
          <p:nvPr/>
        </p:nvSpPr>
        <p:spPr>
          <a:xfrm>
            <a:off x="459350" y="0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372"/>
                </a:srgbClr>
              </a:gs>
              <a:gs pos="100000">
                <a:srgbClr val="1F3864">
                  <a:alpha val="51372"/>
                </a:srgbClr>
              </a:gs>
            </a:gsLst>
            <a:lin ang="167999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6"/>
          <p:cNvSpPr txBox="1"/>
          <p:nvPr>
            <p:ph type="title"/>
          </p:nvPr>
        </p:nvSpPr>
        <p:spPr>
          <a:xfrm>
            <a:off x="1371600" y="44700"/>
            <a:ext cx="98961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400"/>
              <a:buFont typeface="Calibri"/>
              <a:buNone/>
            </a:pPr>
            <a:r>
              <a:rPr b="1" lang="en-US" sz="5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 Game Rating System</a:t>
            </a:r>
            <a:endParaRPr b="1" sz="5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7" name="Google Shape;2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1625" y="2373900"/>
            <a:ext cx="6115875" cy="439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6"/>
          <p:cNvSpPr txBox="1"/>
          <p:nvPr/>
        </p:nvSpPr>
        <p:spPr>
          <a:xfrm>
            <a:off x="7412350" y="3263575"/>
            <a:ext cx="47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6"/>
          <p:cNvSpPr txBox="1"/>
          <p:nvPr/>
        </p:nvSpPr>
        <p:spPr>
          <a:xfrm>
            <a:off x="5870750" y="1649550"/>
            <a:ext cx="6321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Entertainment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Software Rating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Board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(ESRB)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145725" y="1649538"/>
            <a:ext cx="5775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Questions to be answered by analysis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26"/>
          <p:cNvSpPr txBox="1"/>
          <p:nvPr/>
        </p:nvSpPr>
        <p:spPr>
          <a:xfrm>
            <a:off x="200350" y="2554275"/>
            <a:ext cx="55167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highest user score by genre filtered by rating?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If the user score for a particular game is higher, is a game more likely to be purchased?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/>
          <p:nvPr/>
        </p:nvSpPr>
        <p:spPr>
          <a:xfrm>
            <a:off x="-62600" y="0"/>
            <a:ext cx="12192000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372"/>
                </a:srgbClr>
              </a:gs>
              <a:gs pos="100000">
                <a:srgbClr val="1F3864">
                  <a:alpha val="51372"/>
                </a:srgbClr>
              </a:gs>
            </a:gsLst>
            <a:lin ang="1680026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7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7"/>
          <p:cNvSpPr/>
          <p:nvPr/>
        </p:nvSpPr>
        <p:spPr>
          <a:xfrm flipH="1" rot="10800000">
            <a:off x="2" y="175"/>
            <a:ext cx="12204900" cy="16182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509"/>
                </a:srgbClr>
              </a:gs>
            </a:gsLst>
            <a:lin ang="1380014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7"/>
          <p:cNvSpPr/>
          <p:nvPr/>
        </p:nvSpPr>
        <p:spPr>
          <a:xfrm>
            <a:off x="459350" y="0"/>
            <a:ext cx="11732700" cy="16182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372"/>
                </a:srgbClr>
              </a:gs>
              <a:gs pos="100000">
                <a:srgbClr val="1F3864">
                  <a:alpha val="51372"/>
                </a:srgbClr>
              </a:gs>
            </a:gsLst>
            <a:lin ang="167999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7"/>
          <p:cNvSpPr txBox="1"/>
          <p:nvPr>
            <p:ph type="title"/>
          </p:nvPr>
        </p:nvSpPr>
        <p:spPr>
          <a:xfrm>
            <a:off x="688475" y="44700"/>
            <a:ext cx="105792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highest and lowest user score by genre filtered by rating?</a:t>
            </a:r>
            <a:endParaRPr b="1"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1" name="Google Shape;221;p27"/>
          <p:cNvPicPr preferRelativeResize="0"/>
          <p:nvPr/>
        </p:nvPicPr>
        <p:blipFill rotWithShape="1">
          <a:blip r:embed="rId3">
            <a:alphaModFix/>
          </a:blip>
          <a:srcRect b="3053" l="0" r="0" t="0"/>
          <a:stretch/>
        </p:blipFill>
        <p:spPr>
          <a:xfrm>
            <a:off x="688475" y="1573526"/>
            <a:ext cx="10286025" cy="1947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466" y="3435222"/>
            <a:ext cx="3739917" cy="323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7"/>
          <p:cNvSpPr txBox="1"/>
          <p:nvPr/>
        </p:nvSpPr>
        <p:spPr>
          <a:xfrm>
            <a:off x="4971375" y="3773250"/>
            <a:ext cx="63663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Question </a:t>
            </a: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Summary: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The genre “role-playing” had the highest user score.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The puzzle genre “Puzzle” had the least user score. 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The highest average user score by rating  was ‘T’ (teen, content for 13 years old and up).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The lowest </a:t>
            </a: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user score by rating was ‘M’ (mature, content for 17 years old and up).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/>
          <p:nvPr/>
        </p:nvSpPr>
        <p:spPr>
          <a:xfrm>
            <a:off x="-62600" y="0"/>
            <a:ext cx="12192000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372"/>
                </a:srgbClr>
              </a:gs>
              <a:gs pos="100000">
                <a:srgbClr val="1F3864">
                  <a:alpha val="51372"/>
                </a:srgbClr>
              </a:gs>
            </a:gsLst>
            <a:lin ang="1680026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8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8"/>
          <p:cNvSpPr/>
          <p:nvPr/>
        </p:nvSpPr>
        <p:spPr>
          <a:xfrm flipH="1" rot="10800000">
            <a:off x="2" y="175"/>
            <a:ext cx="12204900" cy="16182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509"/>
                </a:srgbClr>
              </a:gs>
            </a:gsLst>
            <a:lin ang="1380014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8"/>
          <p:cNvSpPr/>
          <p:nvPr/>
        </p:nvSpPr>
        <p:spPr>
          <a:xfrm>
            <a:off x="459350" y="0"/>
            <a:ext cx="11732700" cy="16182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372"/>
                </a:srgbClr>
              </a:gs>
              <a:gs pos="100000">
                <a:srgbClr val="1F3864">
                  <a:alpha val="51372"/>
                </a:srgbClr>
              </a:gs>
            </a:gsLst>
            <a:lin ang="167999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8"/>
          <p:cNvSpPr txBox="1"/>
          <p:nvPr>
            <p:ph type="title"/>
          </p:nvPr>
        </p:nvSpPr>
        <p:spPr>
          <a:xfrm>
            <a:off x="688475" y="44700"/>
            <a:ext cx="105792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highest and lowest purchased game by genre filtered by rating?</a:t>
            </a:r>
            <a:endParaRPr b="1"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3" name="Google Shape;2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468" y="3473525"/>
            <a:ext cx="4015414" cy="335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475" y="1590610"/>
            <a:ext cx="10579200" cy="194558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8"/>
          <p:cNvSpPr txBox="1"/>
          <p:nvPr/>
        </p:nvSpPr>
        <p:spPr>
          <a:xfrm>
            <a:off x="4971375" y="3773250"/>
            <a:ext cx="6366300" cy="27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Summary: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genre “Action” had the highest amount of games purchased.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puzzle genre “Puzzle” had lowest amount of games purchased.  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highest games purchased by rating  was ‘T’ (teen, content for 13 years old and up).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lowest games purchased by rating was ‘E10+’ (pre-teen, content for ages 10 years old and up).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372"/>
                </a:srgbClr>
              </a:gs>
              <a:gs pos="100000">
                <a:srgbClr val="1F3864">
                  <a:alpha val="51372"/>
                </a:srgbClr>
              </a:gs>
            </a:gsLst>
            <a:lin ang="1680026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9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9"/>
          <p:cNvSpPr/>
          <p:nvPr/>
        </p:nvSpPr>
        <p:spPr>
          <a:xfrm>
            <a:off x="459350" y="0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372"/>
                </a:srgbClr>
              </a:gs>
              <a:gs pos="100000">
                <a:srgbClr val="1F3864">
                  <a:alpha val="51372"/>
                </a:srgbClr>
              </a:gs>
            </a:gsLst>
            <a:lin ang="167999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9"/>
          <p:cNvSpPr txBox="1"/>
          <p:nvPr>
            <p:ph type="title"/>
          </p:nvPr>
        </p:nvSpPr>
        <p:spPr>
          <a:xfrm>
            <a:off x="1371600" y="44700"/>
            <a:ext cx="98961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400"/>
              <a:buFont typeface="Calibri"/>
              <a:buNone/>
            </a:pPr>
            <a:r>
              <a:rPr b="1" lang="en-US"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Genre/Platform Popularity</a:t>
            </a:r>
            <a:endParaRPr b="1" sz="4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29"/>
          <p:cNvSpPr txBox="1"/>
          <p:nvPr/>
        </p:nvSpPr>
        <p:spPr>
          <a:xfrm>
            <a:off x="7412350" y="3263575"/>
            <a:ext cx="47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"/>
          <p:cNvSpPr txBox="1"/>
          <p:nvPr/>
        </p:nvSpPr>
        <p:spPr>
          <a:xfrm>
            <a:off x="241525" y="1649538"/>
            <a:ext cx="577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Questions to be answered by analysis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29"/>
          <p:cNvSpPr txBox="1"/>
          <p:nvPr/>
        </p:nvSpPr>
        <p:spPr>
          <a:xfrm>
            <a:off x="241525" y="2309900"/>
            <a:ext cx="551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platform (game console) has the highest global sales per genre?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What is the ranking order by genre in NA, EU, and Japan?</a:t>
            </a:r>
            <a:r>
              <a:rPr lang="en-US" sz="2800"/>
              <a:t> </a:t>
            </a:r>
            <a:endParaRPr sz="2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247" name="Google Shape;2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7525" y="2248681"/>
            <a:ext cx="5516700" cy="332403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9"/>
          <p:cNvSpPr txBox="1"/>
          <p:nvPr/>
        </p:nvSpPr>
        <p:spPr>
          <a:xfrm>
            <a:off x="57225" y="6457800"/>
            <a:ext cx="64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collected from 1984 to 2016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/>
          <p:nvPr/>
        </p:nvSpPr>
        <p:spPr>
          <a:xfrm>
            <a:off x="-62600" y="0"/>
            <a:ext cx="12192000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372"/>
                </a:srgbClr>
              </a:gs>
              <a:gs pos="100000">
                <a:srgbClr val="1F3864">
                  <a:alpha val="51372"/>
                </a:srgbClr>
              </a:gs>
            </a:gsLst>
            <a:lin ang="1680026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0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0"/>
          <p:cNvSpPr/>
          <p:nvPr/>
        </p:nvSpPr>
        <p:spPr>
          <a:xfrm flipH="1" rot="10800000">
            <a:off x="2" y="175"/>
            <a:ext cx="12204900" cy="16182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509"/>
                </a:srgbClr>
              </a:gs>
            </a:gsLst>
            <a:lin ang="1380014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0"/>
          <p:cNvSpPr/>
          <p:nvPr/>
        </p:nvSpPr>
        <p:spPr>
          <a:xfrm>
            <a:off x="459350" y="0"/>
            <a:ext cx="11732700" cy="16182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372"/>
                </a:srgbClr>
              </a:gs>
              <a:gs pos="100000">
                <a:srgbClr val="1F3864">
                  <a:alpha val="51372"/>
                </a:srgbClr>
              </a:gs>
            </a:gsLst>
            <a:lin ang="167999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0"/>
          <p:cNvSpPr txBox="1"/>
          <p:nvPr>
            <p:ph type="title"/>
          </p:nvPr>
        </p:nvSpPr>
        <p:spPr>
          <a:xfrm>
            <a:off x="688475" y="44700"/>
            <a:ext cx="105792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platform (game console) has the highest global sales?</a:t>
            </a:r>
            <a:endParaRPr b="1"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8" name="Google Shape;2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00" y="1824000"/>
            <a:ext cx="6896525" cy="480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0"/>
          <p:cNvSpPr txBox="1"/>
          <p:nvPr/>
        </p:nvSpPr>
        <p:spPr>
          <a:xfrm>
            <a:off x="7672275" y="1824000"/>
            <a:ext cx="40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0"/>
          <p:cNvSpPr txBox="1"/>
          <p:nvPr/>
        </p:nvSpPr>
        <p:spPr>
          <a:xfrm>
            <a:off x="7433825" y="1871175"/>
            <a:ext cx="40320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 u="sng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3 Genre Ranking by Game Consoles:</a:t>
            </a:r>
            <a:endParaRPr b="1" sz="1800" u="sng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XOne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US" sz="1800">
                <a:solidFill>
                  <a:schemeClr val="accent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Shooter, Action, Sports</a:t>
            </a:r>
            <a:endParaRPr sz="1800">
              <a:solidFill>
                <a:schemeClr val="accent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PC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- Simulation, </a:t>
            </a:r>
            <a:r>
              <a:rPr lang="en-US" sz="1800">
                <a:solidFill>
                  <a:schemeClr val="accent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Shooter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Role Playing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PS4 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1800">
                <a:solidFill>
                  <a:schemeClr val="accent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Shooter, Action, Sports</a:t>
            </a:r>
            <a:endParaRPr sz="1800">
              <a:solidFill>
                <a:schemeClr val="accent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PS3 -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accent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Action, Shooter, Sports</a:t>
            </a:r>
            <a:endParaRPr sz="1800">
              <a:solidFill>
                <a:schemeClr val="accent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PS2 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1800">
                <a:solidFill>
                  <a:schemeClr val="accent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Action, Sports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Racing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Xbox360 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1800">
                <a:solidFill>
                  <a:schemeClr val="accent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Shooter, Action, Sports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u="sng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latin typeface="Times New Roman"/>
                <a:ea typeface="Times New Roman"/>
                <a:cs typeface="Times New Roman"/>
                <a:sym typeface="Times New Roman"/>
              </a:rPr>
              <a:t>Scope of Analysis:</a:t>
            </a:r>
            <a:endParaRPr b="1" sz="1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Game Product with particular Genres and Platforms. What is the projected Global Sales?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/>
          <p:nvPr/>
        </p:nvSpPr>
        <p:spPr>
          <a:xfrm>
            <a:off x="-62600" y="0"/>
            <a:ext cx="12192000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372"/>
                </a:srgbClr>
              </a:gs>
              <a:gs pos="100000">
                <a:srgbClr val="1F3864">
                  <a:alpha val="51372"/>
                </a:srgbClr>
              </a:gs>
            </a:gsLst>
            <a:lin ang="1680026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1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1"/>
          <p:cNvSpPr/>
          <p:nvPr/>
        </p:nvSpPr>
        <p:spPr>
          <a:xfrm flipH="1" rot="10800000">
            <a:off x="2" y="175"/>
            <a:ext cx="12204900" cy="16182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509"/>
                </a:srgbClr>
              </a:gs>
            </a:gsLst>
            <a:lin ang="1380014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1"/>
          <p:cNvSpPr/>
          <p:nvPr/>
        </p:nvSpPr>
        <p:spPr>
          <a:xfrm>
            <a:off x="459350" y="0"/>
            <a:ext cx="11732700" cy="16182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372"/>
                </a:srgbClr>
              </a:gs>
              <a:gs pos="100000">
                <a:srgbClr val="1F3864">
                  <a:alpha val="51372"/>
                </a:srgbClr>
              </a:gs>
            </a:gsLst>
            <a:lin ang="167999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1"/>
          <p:cNvSpPr txBox="1"/>
          <p:nvPr>
            <p:ph type="title"/>
          </p:nvPr>
        </p:nvSpPr>
        <p:spPr>
          <a:xfrm>
            <a:off x="688475" y="44700"/>
            <a:ext cx="105792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platform (game console) has the highest global sales?</a:t>
            </a:r>
            <a:endParaRPr b="1"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31"/>
          <p:cNvSpPr txBox="1"/>
          <p:nvPr/>
        </p:nvSpPr>
        <p:spPr>
          <a:xfrm>
            <a:off x="8097400" y="1947425"/>
            <a:ext cx="4032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latin typeface="Times New Roman"/>
                <a:ea typeface="Times New Roman"/>
                <a:cs typeface="Times New Roman"/>
                <a:sym typeface="Times New Roman"/>
              </a:rPr>
              <a:t>Top 3 Genre Ranking:</a:t>
            </a:r>
            <a:endParaRPr b="1" sz="1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NA_Sales - </a:t>
            </a:r>
            <a:r>
              <a:rPr lang="en-US" sz="1800">
                <a:solidFill>
                  <a:schemeClr val="accent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Action, Sports, Shooter</a:t>
            </a:r>
            <a:endParaRPr sz="1800">
              <a:solidFill>
                <a:schemeClr val="accent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EU_Sales - </a:t>
            </a:r>
            <a:r>
              <a:rPr lang="en-US" sz="1800">
                <a:solidFill>
                  <a:schemeClr val="accent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Action, Sports, Shooter</a:t>
            </a:r>
            <a:endParaRPr sz="1800">
              <a:solidFill>
                <a:schemeClr val="accent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JP_Sales - Role-Playing, </a:t>
            </a:r>
            <a:r>
              <a:rPr lang="en-US" sz="1800">
                <a:solidFill>
                  <a:schemeClr val="accent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Action, Sports</a:t>
            </a:r>
            <a:endParaRPr sz="1800">
              <a:solidFill>
                <a:schemeClr val="accent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Other_Sales - </a:t>
            </a:r>
            <a:r>
              <a:rPr lang="en-US" sz="1800">
                <a:solidFill>
                  <a:schemeClr val="accent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Action, Sports, Shooter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71" name="Google Shape;2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00" y="1947425"/>
            <a:ext cx="7549274" cy="454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/>
          <p:nvPr/>
        </p:nvSpPr>
        <p:spPr>
          <a:xfrm>
            <a:off x="157300" y="150850"/>
            <a:ext cx="12192000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372"/>
                </a:srgbClr>
              </a:gs>
              <a:gs pos="100000">
                <a:srgbClr val="1F3864">
                  <a:alpha val="51372"/>
                </a:srgbClr>
              </a:gs>
            </a:gsLst>
            <a:lin ang="1680026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2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2"/>
          <p:cNvSpPr/>
          <p:nvPr/>
        </p:nvSpPr>
        <p:spPr>
          <a:xfrm flipH="1" rot="10800000">
            <a:off x="2" y="175"/>
            <a:ext cx="12204900" cy="16182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509"/>
                </a:srgbClr>
              </a:gs>
            </a:gsLst>
            <a:lin ang="1380014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2"/>
          <p:cNvSpPr/>
          <p:nvPr/>
        </p:nvSpPr>
        <p:spPr>
          <a:xfrm>
            <a:off x="459350" y="0"/>
            <a:ext cx="11732700" cy="16182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372"/>
                </a:srgbClr>
              </a:gs>
              <a:gs pos="100000">
                <a:srgbClr val="1F3864">
                  <a:alpha val="51372"/>
                </a:srgbClr>
              </a:gs>
            </a:gsLst>
            <a:lin ang="167999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2"/>
          <p:cNvSpPr txBox="1"/>
          <p:nvPr>
            <p:ph type="title"/>
          </p:nvPr>
        </p:nvSpPr>
        <p:spPr>
          <a:xfrm>
            <a:off x="743350" y="93450"/>
            <a:ext cx="105792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ranking order of Genre in NA, EU, and Japan?</a:t>
            </a:r>
            <a:endParaRPr b="1"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1" name="Google Shape;2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50" y="1926725"/>
            <a:ext cx="8120550" cy="4398651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2"/>
          <p:cNvSpPr txBox="1"/>
          <p:nvPr/>
        </p:nvSpPr>
        <p:spPr>
          <a:xfrm>
            <a:off x="8517100" y="1735950"/>
            <a:ext cx="34152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latin typeface="Times New Roman"/>
                <a:ea typeface="Times New Roman"/>
                <a:cs typeface="Times New Roman"/>
                <a:sym typeface="Times New Roman"/>
              </a:rPr>
              <a:t>Ranking of Sales Percentage According to Region:</a:t>
            </a:r>
            <a:endParaRPr b="1" sz="1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North America, Europe, Japan, Other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3 Genre Ranking:</a:t>
            </a:r>
            <a:endParaRPr b="1"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NA - </a:t>
            </a:r>
            <a:r>
              <a:rPr lang="en-US" sz="1800">
                <a:solidFill>
                  <a:schemeClr val="accent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Action, Sports, Shooter</a:t>
            </a:r>
            <a:endParaRPr sz="1800">
              <a:solidFill>
                <a:schemeClr val="accent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EU - </a:t>
            </a:r>
            <a:r>
              <a:rPr lang="en-US" sz="1800">
                <a:solidFill>
                  <a:schemeClr val="accent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Action, Sports, Shooter</a:t>
            </a:r>
            <a:endParaRPr sz="1800">
              <a:solidFill>
                <a:schemeClr val="accent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JP - Role-Playing, </a:t>
            </a:r>
            <a:r>
              <a:rPr lang="en-US" sz="1800">
                <a:solidFill>
                  <a:schemeClr val="accent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Action, Sports</a:t>
            </a:r>
            <a:endParaRPr sz="1800">
              <a:solidFill>
                <a:schemeClr val="accent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Other - </a:t>
            </a:r>
            <a:r>
              <a:rPr lang="en-US" sz="1800">
                <a:solidFill>
                  <a:schemeClr val="accent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Action, Sports, Shooter</a:t>
            </a:r>
            <a:endParaRPr sz="1800">
              <a:solidFill>
                <a:schemeClr val="accent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latin typeface="Times New Roman"/>
                <a:ea typeface="Times New Roman"/>
                <a:cs typeface="Times New Roman"/>
                <a:sym typeface="Times New Roman"/>
              </a:rPr>
              <a:t>Assumption of Percentage Differences:</a:t>
            </a:r>
            <a:endParaRPr b="1" sz="1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Culture: More gamers in NA despite fewer people versus Europe and Japan.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372"/>
                </a:srgbClr>
              </a:gs>
              <a:gs pos="100000">
                <a:srgbClr val="1F3864">
                  <a:alpha val="51372"/>
                </a:srgbClr>
              </a:gs>
            </a:gsLst>
            <a:lin ang="1680026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3"/>
          <p:cNvSpPr/>
          <p:nvPr/>
        </p:nvSpPr>
        <p:spPr>
          <a:xfrm flipH="1" rot="5400000">
            <a:off x="-1410084" y="1410082"/>
            <a:ext cx="6858000" cy="4037836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3"/>
          <p:cNvSpPr/>
          <p:nvPr/>
        </p:nvSpPr>
        <p:spPr>
          <a:xfrm flipH="1" rot="5400000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490"/>
                </a:srgbClr>
              </a:gs>
              <a:gs pos="100000">
                <a:srgbClr val="4472C4">
                  <a:alpha val="45490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3"/>
          <p:cNvSpPr/>
          <p:nvPr/>
        </p:nvSpPr>
        <p:spPr>
          <a:xfrm flipH="1" rot="5400000">
            <a:off x="767923" y="3588085"/>
            <a:ext cx="2501979" cy="4037841"/>
          </a:xfrm>
          <a:prstGeom prst="rect">
            <a:avLst/>
          </a:prstGeom>
          <a:gradFill>
            <a:gsLst>
              <a:gs pos="0">
                <a:srgbClr val="4472C4">
                  <a:alpha val="28235"/>
                </a:srgbClr>
              </a:gs>
              <a:gs pos="2000">
                <a:srgbClr val="4472C4">
                  <a:alpha val="28235"/>
                </a:srgbClr>
              </a:gs>
              <a:gs pos="100000">
                <a:srgbClr val="000000">
                  <a:alpha val="29411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3"/>
          <p:cNvSpPr/>
          <p:nvPr/>
        </p:nvSpPr>
        <p:spPr>
          <a:xfrm rot="-964587">
            <a:off x="-501737" y="969718"/>
            <a:ext cx="390035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352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3"/>
          <p:cNvSpPr/>
          <p:nvPr/>
        </p:nvSpPr>
        <p:spPr>
          <a:xfrm flipH="1" rot="5400000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588"/>
                </a:srgbClr>
              </a:gs>
              <a:gs pos="100000">
                <a:srgbClr val="8DA9DB">
                  <a:alpha val="10588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3"/>
          <p:cNvSpPr txBox="1"/>
          <p:nvPr>
            <p:ph type="title"/>
          </p:nvPr>
        </p:nvSpPr>
        <p:spPr>
          <a:xfrm>
            <a:off x="466722" y="586855"/>
            <a:ext cx="3201366" cy="33874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400"/>
              <a:buFont typeface="Calibri"/>
              <a:buNone/>
            </a:pPr>
            <a:r>
              <a:rPr b="1"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295" name="Google Shape;295;p33"/>
          <p:cNvSpPr txBox="1"/>
          <p:nvPr/>
        </p:nvSpPr>
        <p:spPr>
          <a:xfrm>
            <a:off x="5236475" y="639050"/>
            <a:ext cx="60186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platform (game console) has the highest global sales?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PS2, X360, PS3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ranking order of Genre in NA, EU, and Japan?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Action, Sports, and Shooter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NA and EU are the Top 3 Genres.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Role Playing, Action, and Sports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Japan are the Top 3 Genres.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372"/>
                </a:srgbClr>
              </a:gs>
              <a:gs pos="100000">
                <a:srgbClr val="1F3864">
                  <a:alpha val="51372"/>
                </a:srgbClr>
              </a:gs>
            </a:gsLst>
            <a:lin ang="1680026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4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4"/>
          <p:cNvSpPr/>
          <p:nvPr/>
        </p:nvSpPr>
        <p:spPr>
          <a:xfrm flipH="1" rot="10800000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509"/>
                </a:srgbClr>
              </a:gs>
            </a:gsLst>
            <a:lin ang="1380014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4"/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490"/>
                </a:srgbClr>
              </a:gs>
              <a:gs pos="100000">
                <a:srgbClr val="000000">
                  <a:alpha val="29411"/>
                </a:srgbClr>
              </a:gs>
            </a:gsLst>
            <a:lin ang="1319991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4"/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372"/>
                </a:srgbClr>
              </a:gs>
              <a:gs pos="100000">
                <a:srgbClr val="1F3864">
                  <a:alpha val="51372"/>
                </a:srgbClr>
              </a:gs>
            </a:gsLst>
            <a:lin ang="167999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4"/>
          <p:cNvSpPr txBox="1"/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600"/>
              <a:buFont typeface="Arial"/>
              <a:buNone/>
            </a:pPr>
            <a:r>
              <a:rPr b="1" lang="en-US"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sz="4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34"/>
          <p:cNvSpPr txBox="1"/>
          <p:nvPr>
            <p:ph idx="1" type="body"/>
          </p:nvPr>
        </p:nvSpPr>
        <p:spPr>
          <a:xfrm>
            <a:off x="99300" y="1704050"/>
            <a:ext cx="11168400" cy="42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25000" lnSpcReduction="2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 user trends is necessa</a:t>
            </a: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ry </a:t>
            </a: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effective </a:t>
            </a: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marketing </a:t>
            </a: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strategies to target</a:t>
            </a: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audiences </a:t>
            </a: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appeal</a:t>
            </a: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their preferences.</a:t>
            </a:r>
            <a:endParaRPr b="1" sz="7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7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similar platform preferences in NA and EU regions and Japanese game-markets unfavor non-Japanese game-products (Ref: Slides 3 - 7)).</a:t>
            </a:r>
            <a:endParaRPr b="1" sz="7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7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critic ratings </a:t>
            </a: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across</a:t>
            </a: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time appeared to change at one point in time from 1996 but afterwards remained </a:t>
            </a: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relatively</a:t>
            </a: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consistent. In a similar manner, across time the Action Genre, was the most popular among the 12 categories (Ref: Slides 8-9).</a:t>
            </a:r>
            <a:endParaRPr b="1" sz="7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7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study shows the indication of which games are more likely to be rated based on genre </a:t>
            </a: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filtered</a:t>
            </a: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the rating, and the number of game purchased by genre filtered by the rating </a:t>
            </a: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(Ref: Slides 10 - 12).</a:t>
            </a:r>
            <a:endParaRPr b="1" sz="7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7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study discusses descriptive models for game sales of global, north american and japanese game market in an attempt to provide information for the video game sales business </a:t>
            </a: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(Ref: Slides 13-17).</a:t>
            </a:r>
            <a:endParaRPr b="1" sz="7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192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6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372"/>
                </a:srgbClr>
              </a:gs>
              <a:gs pos="100000">
                <a:srgbClr val="1F3864">
                  <a:alpha val="51372"/>
                </a:srgbClr>
              </a:gs>
            </a:gsLst>
            <a:lin ang="1680026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/>
          <p:nvPr/>
        </p:nvSpPr>
        <p:spPr>
          <a:xfrm flipH="1">
            <a:off x="0" y="0"/>
            <a:ext cx="12192000" cy="2169900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100000">
                <a:srgbClr val="2F5496"/>
              </a:gs>
            </a:gsLst>
            <a:lin ang="19800047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7"/>
          <p:cNvSpPr/>
          <p:nvPr/>
        </p:nvSpPr>
        <p:spPr>
          <a:xfrm flipH="1">
            <a:off x="8082930" y="0"/>
            <a:ext cx="4097100" cy="2170800"/>
          </a:xfrm>
          <a:prstGeom prst="rect">
            <a:avLst/>
          </a:prstGeom>
          <a:gradFill>
            <a:gsLst>
              <a:gs pos="0">
                <a:srgbClr val="1F3864">
                  <a:alpha val="67450"/>
                </a:srgbClr>
              </a:gs>
              <a:gs pos="19000">
                <a:srgbClr val="1F3864">
                  <a:alpha val="67450"/>
                </a:srgbClr>
              </a:gs>
              <a:gs pos="100000">
                <a:srgbClr val="4472C4">
                  <a:alpha val="47450"/>
                </a:srgbClr>
              </a:gs>
            </a:gsLst>
            <a:lin ang="1920016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/>
          <p:nvPr/>
        </p:nvSpPr>
        <p:spPr>
          <a:xfrm flipH="1" rot="-5400000">
            <a:off x="5010601" y="-5009997"/>
            <a:ext cx="2170800" cy="12192000"/>
          </a:xfrm>
          <a:prstGeom prst="rect">
            <a:avLst/>
          </a:prstGeom>
          <a:gradFill>
            <a:gsLst>
              <a:gs pos="0">
                <a:srgbClr val="2F5496">
                  <a:alpha val="15294"/>
                </a:srgbClr>
              </a:gs>
              <a:gs pos="23000">
                <a:srgbClr val="2F5496">
                  <a:alpha val="15294"/>
                </a:srgbClr>
              </a:gs>
              <a:gs pos="99000">
                <a:srgbClr val="000000">
                  <a:alpha val="44313"/>
                </a:srgbClr>
              </a:gs>
              <a:gs pos="100000">
                <a:srgbClr val="000000">
                  <a:alpha val="44313"/>
                </a:srgbClr>
              </a:gs>
            </a:gsLst>
            <a:lin ang="21000163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7"/>
          <p:cNvSpPr txBox="1"/>
          <p:nvPr>
            <p:ph type="title"/>
          </p:nvPr>
        </p:nvSpPr>
        <p:spPr>
          <a:xfrm>
            <a:off x="1383564" y="348865"/>
            <a:ext cx="9718200" cy="15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600"/>
              <a:buFont typeface="Century Gothic"/>
              <a:buNone/>
            </a:pPr>
            <a:r>
              <a:rPr b="1" lang="en-US"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Overview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0" name="Google Shape;120;p17"/>
          <p:cNvGrpSpPr/>
          <p:nvPr/>
        </p:nvGrpSpPr>
        <p:grpSpPr>
          <a:xfrm>
            <a:off x="1001875" y="2782345"/>
            <a:ext cx="10404814" cy="2973300"/>
            <a:chOff x="521569" y="605216"/>
            <a:chExt cx="10404814" cy="2973300"/>
          </a:xfrm>
        </p:grpSpPr>
        <p:sp>
          <p:nvSpPr>
            <p:cNvPr id="121" name="Google Shape;121;p17"/>
            <p:cNvSpPr/>
            <p:nvPr/>
          </p:nvSpPr>
          <p:spPr>
            <a:xfrm>
              <a:off x="521579" y="605216"/>
              <a:ext cx="4682100" cy="29733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0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7"/>
            <p:cNvSpPr txBox="1"/>
            <p:nvPr/>
          </p:nvSpPr>
          <p:spPr>
            <a:xfrm>
              <a:off x="521569" y="692371"/>
              <a:ext cx="4682100" cy="279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3350" lIns="213350" spcFirstLastPara="1" rIns="213350" wrap="square" tIns="2133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7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Information in the dataset: </a:t>
              </a:r>
              <a:endParaRPr b="1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28 Different Platforms</a:t>
              </a:r>
              <a:endParaRPr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   Platform Sales			</a:t>
              </a:r>
              <a:endParaRPr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Game Sales</a:t>
              </a:r>
              <a:endParaRPr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Publisher Sales</a:t>
              </a:r>
              <a:endParaRPr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Critic &amp; User Scores</a:t>
              </a:r>
              <a:endParaRPr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User Ratings</a:t>
              </a:r>
              <a:endParaRPr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Sales in NA</a:t>
              </a:r>
              <a:endParaRPr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Sales in EU</a:t>
              </a:r>
              <a:endParaRPr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Sales in JP</a:t>
              </a:r>
              <a:endParaRPr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6244283" y="605216"/>
              <a:ext cx="4682100" cy="29733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0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7"/>
            <p:cNvSpPr txBox="1"/>
            <p:nvPr/>
          </p:nvSpPr>
          <p:spPr>
            <a:xfrm>
              <a:off x="6331290" y="692373"/>
              <a:ext cx="4508100" cy="279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3350" lIns="213350" spcFirstLastPara="1" rIns="213350" wrap="square" tIns="213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600"/>
                <a:buFont typeface="Calibri"/>
                <a:buNone/>
              </a:pPr>
              <a:r>
                <a:rPr b="1" lang="en-US" sz="17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Problems with the Dataset</a:t>
              </a:r>
              <a:r>
                <a:rPr lang="en-US" sz="17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</a:t>
              </a:r>
              <a:r>
                <a:rPr lang="en-US" sz="25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600"/>
                <a:buFont typeface="Calibri"/>
                <a:buNone/>
              </a:pPr>
              <a:r>
                <a:rPr lang="en-US" sz="17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Thousands of NaN values</a:t>
              </a:r>
              <a:endParaRPr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372"/>
                </a:srgbClr>
              </a:gs>
              <a:gs pos="100000">
                <a:srgbClr val="1F3864">
                  <a:alpha val="51372"/>
                </a:srgbClr>
              </a:gs>
            </a:gsLst>
            <a:lin ang="1680026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5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5"/>
          <p:cNvSpPr/>
          <p:nvPr/>
        </p:nvSpPr>
        <p:spPr>
          <a:xfrm flipH="1" rot="10800000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509"/>
                </a:srgbClr>
              </a:gs>
            </a:gsLst>
            <a:lin ang="1380014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5"/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490"/>
                </a:srgbClr>
              </a:gs>
              <a:gs pos="100000">
                <a:srgbClr val="000000">
                  <a:alpha val="29411"/>
                </a:srgbClr>
              </a:gs>
            </a:gsLst>
            <a:lin ang="1319991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5"/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372"/>
                </a:srgbClr>
              </a:gs>
              <a:gs pos="100000">
                <a:srgbClr val="1F3864">
                  <a:alpha val="51372"/>
                </a:srgbClr>
              </a:gs>
            </a:gsLst>
            <a:lin ang="167999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5"/>
          <p:cNvSpPr txBox="1"/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600"/>
              <a:buFont typeface="Arial"/>
              <a:buNone/>
            </a:pPr>
            <a:r>
              <a:rPr b="1" lang="en-US"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Problems Encountered</a:t>
            </a:r>
            <a:endParaRPr sz="4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35"/>
          <p:cNvSpPr txBox="1"/>
          <p:nvPr>
            <p:ph idx="1" type="body"/>
          </p:nvPr>
        </p:nvSpPr>
        <p:spPr>
          <a:xfrm>
            <a:off x="1371599" y="2318197"/>
            <a:ext cx="9723900" cy="36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0066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5"/>
          <p:cNvSpPr txBox="1"/>
          <p:nvPr/>
        </p:nvSpPr>
        <p:spPr>
          <a:xfrm>
            <a:off x="573200" y="2722725"/>
            <a:ext cx="97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5"/>
          <p:cNvSpPr txBox="1"/>
          <p:nvPr/>
        </p:nvSpPr>
        <p:spPr>
          <a:xfrm>
            <a:off x="327525" y="1760550"/>
            <a:ext cx="10133400" cy="25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One issue we faced with our data is determining the accuracy among age groups to rating categories. The rating categories suggest age appropriateness but are not an 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accurate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representation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 of user age. We were unable to find data that collected user age.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ight bulb on yellow background with sketched light beams and cord" id="325" name="Google Shape;325;p36"/>
          <p:cNvPicPr preferRelativeResize="0"/>
          <p:nvPr/>
        </p:nvPicPr>
        <p:blipFill rotWithShape="1">
          <a:blip r:embed="rId3">
            <a:alphaModFix/>
          </a:blip>
          <a:srcRect b="0" l="21668" r="583" t="0"/>
          <a:stretch/>
        </p:blipFill>
        <p:spPr>
          <a:xfrm>
            <a:off x="3522468" y="10"/>
            <a:ext cx="8669532" cy="6857991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6"/>
          <p:cNvSpPr/>
          <p:nvPr/>
        </p:nvSpPr>
        <p:spPr>
          <a:xfrm>
            <a:off x="2" y="0"/>
            <a:ext cx="9756600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9000">
                <a:srgbClr val="000000">
                  <a:alpha val="37254"/>
                </a:srgbClr>
              </a:gs>
              <a:gs pos="35000">
                <a:srgbClr val="000000">
                  <a:alpha val="77254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6"/>
          <p:cNvSpPr txBox="1"/>
          <p:nvPr>
            <p:ph type="title"/>
          </p:nvPr>
        </p:nvSpPr>
        <p:spPr>
          <a:xfrm>
            <a:off x="371094" y="1161288"/>
            <a:ext cx="3438000" cy="112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600"/>
              <a:buFont typeface="Arial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Future Considerations.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36"/>
          <p:cNvSpPr/>
          <p:nvPr/>
        </p:nvSpPr>
        <p:spPr>
          <a:xfrm rot="5400000">
            <a:off x="662505" y="605784"/>
            <a:ext cx="73200" cy="54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6"/>
          <p:cNvSpPr/>
          <p:nvPr/>
        </p:nvSpPr>
        <p:spPr>
          <a:xfrm>
            <a:off x="428244" y="2443480"/>
            <a:ext cx="3300900" cy="1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6"/>
          <p:cNvSpPr txBox="1"/>
          <p:nvPr>
            <p:ph idx="1" type="body"/>
          </p:nvPr>
        </p:nvSpPr>
        <p:spPr>
          <a:xfrm>
            <a:off x="371094" y="2718054"/>
            <a:ext cx="3438900" cy="3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066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40"/>
              <a:buNone/>
            </a:pPr>
            <a:r>
              <a:t/>
            </a:r>
            <a:endParaRPr/>
          </a:p>
          <a:p>
            <a:pPr indent="-22098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20"/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6"/>
          <p:cNvSpPr txBox="1"/>
          <p:nvPr/>
        </p:nvSpPr>
        <p:spPr>
          <a:xfrm>
            <a:off x="371100" y="2718050"/>
            <a:ext cx="70752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Times New Roman"/>
              <a:buChar char="●"/>
            </a:pPr>
            <a:r>
              <a:rPr lang="en-US" sz="2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cannot make concrete </a:t>
            </a:r>
            <a:r>
              <a:rPr lang="en-US" sz="2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 </a:t>
            </a:r>
            <a:r>
              <a:rPr lang="en-US" sz="2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due to using </a:t>
            </a:r>
            <a:r>
              <a:rPr lang="en-US" sz="2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descriptive statistics and not statistical evidence, future research ought to </a:t>
            </a:r>
            <a:r>
              <a:rPr lang="en-US" sz="2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incorporate statistical analysis. </a:t>
            </a:r>
            <a:endParaRPr sz="2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372"/>
                </a:srgbClr>
              </a:gs>
              <a:gs pos="100000">
                <a:srgbClr val="1F3864">
                  <a:alpha val="51372"/>
                </a:srgbClr>
              </a:gs>
            </a:gsLst>
            <a:lin ang="1680026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100000">
                <a:srgbClr val="2F5496"/>
              </a:gs>
            </a:gsLst>
            <a:lin ang="197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8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1F3864">
                  <a:alpha val="67450"/>
                </a:srgbClr>
              </a:gs>
              <a:gs pos="19000">
                <a:srgbClr val="1F3864">
                  <a:alpha val="67450"/>
                </a:srgbClr>
              </a:gs>
              <a:gs pos="100000">
                <a:srgbClr val="4472C4">
                  <a:alpha val="47450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/>
          <p:cNvSpPr/>
          <p:nvPr/>
        </p:nvSpPr>
        <p:spPr>
          <a:xfrm flipH="1" rot="-5400000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2F5496">
                  <a:alpha val="15294"/>
                </a:srgbClr>
              </a:gs>
              <a:gs pos="23000">
                <a:srgbClr val="2F5496">
                  <a:alpha val="15294"/>
                </a:srgbClr>
              </a:gs>
              <a:gs pos="99000">
                <a:srgbClr val="000000">
                  <a:alpha val="44313"/>
                </a:srgbClr>
              </a:gs>
              <a:gs pos="100000">
                <a:srgbClr val="000000">
                  <a:alpha val="44313"/>
                </a:srgbClr>
              </a:gs>
            </a:gsLst>
            <a:lin ang="21000163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8"/>
          <p:cNvSpPr txBox="1"/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600"/>
              <a:buFont typeface="Century Gothic"/>
              <a:buNone/>
            </a:pPr>
            <a:r>
              <a:rPr b="1" lang="en-US"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4" name="Google Shape;134;p18"/>
          <p:cNvGrpSpPr/>
          <p:nvPr/>
        </p:nvGrpSpPr>
        <p:grpSpPr>
          <a:xfrm>
            <a:off x="1001885" y="2782345"/>
            <a:ext cx="10404804" cy="2973300"/>
            <a:chOff x="521579" y="605216"/>
            <a:chExt cx="10404804" cy="2973300"/>
          </a:xfrm>
        </p:grpSpPr>
        <p:sp>
          <p:nvSpPr>
            <p:cNvPr id="135" name="Google Shape;135;p18"/>
            <p:cNvSpPr/>
            <p:nvPr/>
          </p:nvSpPr>
          <p:spPr>
            <a:xfrm>
              <a:off x="521579" y="605216"/>
              <a:ext cx="4682100" cy="29733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0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8"/>
            <p:cNvSpPr txBox="1"/>
            <p:nvPr/>
          </p:nvSpPr>
          <p:spPr>
            <a:xfrm>
              <a:off x="608669" y="692296"/>
              <a:ext cx="4682100" cy="279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3350" lIns="213350" spcFirstLastPara="1" rIns="213350" wrap="square" tIns="213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25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Our </a:t>
              </a:r>
              <a:r>
                <a:rPr b="1" lang="en-US" sz="25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purpose</a:t>
              </a:r>
              <a:r>
                <a:rPr b="1" lang="en-US" sz="25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lang="en-US" sz="25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is to analyze </a:t>
              </a:r>
              <a:r>
                <a:rPr b="1" lang="en-US" sz="25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platform</a:t>
              </a:r>
              <a:r>
                <a:rPr b="1" lang="en-US" sz="25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genre, game rating, user score, and regional user-preferences to video games for effective marketing strategies</a:t>
              </a:r>
              <a:endParaRPr b="1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6244283" y="605216"/>
              <a:ext cx="4682100" cy="29733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0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8"/>
            <p:cNvSpPr txBox="1"/>
            <p:nvPr/>
          </p:nvSpPr>
          <p:spPr>
            <a:xfrm>
              <a:off x="6331365" y="692298"/>
              <a:ext cx="4508100" cy="279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3350" lIns="213350" spcFirstLastPara="1" rIns="213350" wrap="square" tIns="2133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600"/>
                <a:buFont typeface="Calibri"/>
                <a:buNone/>
              </a:pPr>
              <a:r>
                <a:rPr b="1" lang="en-US" sz="25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Relationships to be analyzed</a:t>
              </a:r>
              <a:endPara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600"/>
                <a:buFont typeface="Calibri"/>
                <a:buNone/>
              </a:pPr>
              <a:r>
                <a:rPr lang="en-US" sz="25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Regions : Platform Sales</a:t>
              </a:r>
              <a:endPara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600"/>
                <a:buFont typeface="Calibri"/>
                <a:buNone/>
              </a:pPr>
              <a:r>
                <a:rPr lang="en-US" sz="25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Genre : Critic Ratings</a:t>
              </a:r>
              <a:endPara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600"/>
                <a:buFont typeface="Calibri"/>
                <a:buNone/>
              </a:pPr>
              <a:r>
                <a:rPr lang="en-US" sz="25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Genre : User Ratings</a:t>
              </a:r>
              <a:endPara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600"/>
                <a:buFont typeface="Calibri"/>
                <a:buNone/>
              </a:pPr>
              <a:r>
                <a:rPr lang="en-US" sz="25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User Scores: Sales</a:t>
              </a:r>
              <a:endPara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600"/>
                <a:buFont typeface="Calibri"/>
                <a:buNone/>
              </a:pPr>
              <a:r>
                <a:rPr lang="en-US" sz="25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Platforms : Global Sales</a:t>
              </a:r>
              <a:endPara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600"/>
                <a:buFont typeface="Calibri"/>
                <a:buNone/>
              </a:pPr>
              <a:r>
                <a:rPr lang="en-US" sz="25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Genre Rankings</a:t>
              </a:r>
              <a:endPara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372"/>
                </a:srgbClr>
              </a:gs>
              <a:gs pos="100000">
                <a:srgbClr val="1F3864">
                  <a:alpha val="51372"/>
                </a:srgbClr>
              </a:gs>
            </a:gsLst>
            <a:lin ang="1680026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9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9"/>
          <p:cNvSpPr/>
          <p:nvPr/>
        </p:nvSpPr>
        <p:spPr>
          <a:xfrm flipH="1" rot="10800000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509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9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490"/>
                </a:srgbClr>
              </a:gs>
              <a:gs pos="100000">
                <a:srgbClr val="000000">
                  <a:alpha val="29411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372"/>
                </a:srgbClr>
              </a:gs>
              <a:gs pos="100000">
                <a:srgbClr val="1F3864">
                  <a:alpha val="51372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9"/>
          <p:cNvSpPr txBox="1"/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ct val="85000"/>
              <a:buFont typeface="Calibri"/>
              <a:buNone/>
            </a:pPr>
            <a:r>
              <a:rPr b="1" lang="en-US"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the demands in each region for the different game platforms?</a:t>
            </a:r>
            <a:endParaRPr b="1" sz="4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25" y="1735900"/>
            <a:ext cx="6748700" cy="4580571"/>
          </a:xfrm>
          <a:prstGeom prst="rect">
            <a:avLst/>
          </a:prstGeom>
          <a:noFill/>
          <a:ln cap="flat" cmpd="sng" w="9525">
            <a:solidFill>
              <a:srgbClr val="4372C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0" name="Google Shape;150;p19"/>
          <p:cNvSpPr txBox="1"/>
          <p:nvPr/>
        </p:nvSpPr>
        <p:spPr>
          <a:xfrm>
            <a:off x="7437875" y="2224275"/>
            <a:ext cx="4358100" cy="1477500"/>
          </a:xfrm>
          <a:prstGeom prst="rect">
            <a:avLst/>
          </a:prstGeom>
          <a:noFill/>
          <a:ln cap="flat" cmpd="sng" w="9525">
            <a:solidFill>
              <a:srgbClr val="4372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Table showing cleaned data with the values that are relevant.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591675" y="96175"/>
            <a:ext cx="10515600" cy="1325700"/>
          </a:xfrm>
          <a:prstGeom prst="rect">
            <a:avLst/>
          </a:prstGeom>
          <a:gradFill>
            <a:gsLst>
              <a:gs pos="0">
                <a:srgbClr val="2F5496"/>
              </a:gs>
              <a:gs pos="100000">
                <a:srgbClr val="000000"/>
              </a:gs>
            </a:gsLst>
            <a:lin ang="14998889" scaled="0"/>
          </a:gradFill>
          <a:ln cap="flat" cmpd="sng" w="9525">
            <a:solidFill>
              <a:srgbClr val="055B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continued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0"/>
          <p:cNvSpPr txBox="1"/>
          <p:nvPr>
            <p:ph idx="2" type="body"/>
          </p:nvPr>
        </p:nvSpPr>
        <p:spPr>
          <a:xfrm>
            <a:off x="7450675" y="1825625"/>
            <a:ext cx="3903000" cy="3925200"/>
          </a:xfrm>
          <a:prstGeom prst="rect">
            <a:avLst/>
          </a:prstGeom>
          <a:ln cap="flat" cmpd="sng" w="95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North America, sales across each platform are similar.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Wii hits the highest number of sales, with Xbox360 coming in second. 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125" y="1825625"/>
            <a:ext cx="6349175" cy="4457250"/>
          </a:xfrm>
          <a:prstGeom prst="rect">
            <a:avLst/>
          </a:prstGeom>
          <a:noFill/>
          <a:ln cap="flat" cmpd="sng" w="9525">
            <a:solidFill>
              <a:srgbClr val="4372C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636500" y="208225"/>
            <a:ext cx="10515600" cy="13257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398416" scaled="0"/>
          </a:gradFill>
          <a:ln cap="flat" cmpd="sng" w="9525">
            <a:solidFill>
              <a:srgbClr val="1F38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continued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21"/>
          <p:cNvSpPr txBox="1"/>
          <p:nvPr>
            <p:ph idx="2" type="body"/>
          </p:nvPr>
        </p:nvSpPr>
        <p:spPr>
          <a:xfrm>
            <a:off x="6722225" y="1825625"/>
            <a:ext cx="4631700" cy="4296000"/>
          </a:xfrm>
          <a:prstGeom prst="rect">
            <a:avLst/>
          </a:prstGeom>
          <a:ln cap="flat" cmpd="sng" w="9525">
            <a:solidFill>
              <a:srgbClr val="4372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EU, the sales pattern looks similar to how they are in NA, but are less of what NA is. 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Wii has the highest sales like NA. 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 comes in second in the EU unlike Xbox360 in NA.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6" name="Google Shape;16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02" y="1690825"/>
            <a:ext cx="6229422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gradFill>
            <a:gsLst>
              <a:gs pos="0">
                <a:srgbClr val="2F5496"/>
              </a:gs>
              <a:gs pos="100000">
                <a:srgbClr val="000000"/>
              </a:gs>
            </a:gsLst>
            <a:lin ang="14998889" scaled="0"/>
          </a:gradFill>
          <a:ln cap="flat" cmpd="sng" w="9525">
            <a:solidFill>
              <a:srgbClr val="4372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Continued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2"/>
          <p:cNvSpPr txBox="1"/>
          <p:nvPr>
            <p:ph idx="2" type="body"/>
          </p:nvPr>
        </p:nvSpPr>
        <p:spPr>
          <a:xfrm>
            <a:off x="6683875" y="1825625"/>
            <a:ext cx="4669800" cy="4257600"/>
          </a:xfrm>
          <a:prstGeom prst="rect">
            <a:avLst/>
          </a:prstGeom>
          <a:ln cap="flat" cmpd="sng" w="9525">
            <a:solidFill>
              <a:srgbClr val="4372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Japan sales differ extremely from NA and EU.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Wii, DS, PS2, and PS3 sales are the majority of sales.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Sony and Nintendo are Japanese companies, which can explain their high sales in the region. 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4" name="Google Shape;1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5"/>
            <a:ext cx="6198112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gradFill>
            <a:gsLst>
              <a:gs pos="0">
                <a:srgbClr val="2F5496"/>
              </a:gs>
              <a:gs pos="100000">
                <a:srgbClr val="000000"/>
              </a:gs>
            </a:gsLst>
            <a:lin ang="14998889" scaled="0"/>
          </a:gradFill>
          <a:ln cap="flat" cmpd="sng" w="9525">
            <a:solidFill>
              <a:srgbClr val="4372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 Summary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23"/>
          <p:cNvSpPr txBox="1"/>
          <p:nvPr>
            <p:ph idx="2" type="body"/>
          </p:nvPr>
        </p:nvSpPr>
        <p:spPr>
          <a:xfrm>
            <a:off x="587875" y="1825625"/>
            <a:ext cx="10765800" cy="4351200"/>
          </a:xfrm>
          <a:prstGeom prst="rect">
            <a:avLst/>
          </a:prstGeom>
          <a:ln cap="flat" cmpd="sng" w="9525">
            <a:solidFill>
              <a:srgbClr val="4372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 and EU are similar in their pattern of sales, with NA having higher sales and EU having lower sales in general. It may be important to note that NA provides a larger profit margin.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Considering this information, advertising non-Japanese products in the Japanese market may not be beneficial for non-Japanese companies. 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 competition for platforms is more evenly distributed in NA and EU.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/>
        </p:nvSpPr>
        <p:spPr>
          <a:xfrm>
            <a:off x="7964125" y="4596575"/>
            <a:ext cx="979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 txBox="1"/>
          <p:nvPr/>
        </p:nvSpPr>
        <p:spPr>
          <a:xfrm>
            <a:off x="291350" y="1817500"/>
            <a:ext cx="5916600" cy="4547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88" u="sng">
                <a:solidFill>
                  <a:schemeClr val="dk1"/>
                </a:solidFill>
                <a:highlight>
                  <a:srgbClr val="B6D7A8"/>
                </a:highlight>
              </a:rPr>
              <a:t>A</a:t>
            </a:r>
            <a:r>
              <a:rPr b="1" lang="en-US" sz="5619" u="sng">
                <a:solidFill>
                  <a:schemeClr val="dk1"/>
                </a:solidFill>
                <a:highlight>
                  <a:srgbClr val="B6D7A8"/>
                </a:highlight>
              </a:rPr>
              <a:t>ction          3370</a:t>
            </a:r>
            <a:endParaRPr b="1" sz="5619" u="sng">
              <a:solidFill>
                <a:schemeClr val="dk1"/>
              </a:solidFill>
              <a:highlight>
                <a:srgbClr val="B6D7A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19" u="sng">
                <a:solidFill>
                  <a:schemeClr val="dk1"/>
                </a:solidFill>
                <a:highlight>
                  <a:srgbClr val="9FC5E8"/>
                </a:highlight>
              </a:rPr>
              <a:t>Sports          2348</a:t>
            </a:r>
            <a:endParaRPr b="1" sz="5619" u="sng">
              <a:solidFill>
                <a:schemeClr val="dk1"/>
              </a:solidFill>
              <a:highlight>
                <a:srgbClr val="9FC5E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19" u="sng">
                <a:solidFill>
                  <a:schemeClr val="dk1"/>
                </a:solidFill>
                <a:highlight>
                  <a:srgbClr val="F9CB9C"/>
                </a:highlight>
              </a:rPr>
              <a:t>Misc            1750</a:t>
            </a:r>
            <a:endParaRPr b="1" sz="5619" u="sng">
              <a:solidFill>
                <a:schemeClr val="dk1"/>
              </a:solidFill>
              <a:highlight>
                <a:srgbClr val="F9CB9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19" u="sng">
                <a:solidFill>
                  <a:schemeClr val="dk1"/>
                </a:solidFill>
                <a:highlight>
                  <a:srgbClr val="D5A6BD"/>
                </a:highlight>
              </a:rPr>
              <a:t>Role-Playing    1500</a:t>
            </a:r>
            <a:endParaRPr b="1" sz="5619" u="sng">
              <a:solidFill>
                <a:schemeClr val="dk1"/>
              </a:solidFill>
              <a:highlight>
                <a:srgbClr val="D5A6B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19" u="sng">
                <a:solidFill>
                  <a:schemeClr val="dk1"/>
                </a:solidFill>
                <a:highlight>
                  <a:srgbClr val="B4A7D6"/>
                </a:highlight>
              </a:rPr>
              <a:t>Shooter         1323</a:t>
            </a:r>
            <a:endParaRPr b="1" sz="5619" u="sng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68" u="sng">
                <a:solidFill>
                  <a:schemeClr val="dk1"/>
                </a:solidFill>
                <a:highlight>
                  <a:schemeClr val="lt1"/>
                </a:highlight>
              </a:rPr>
              <a:t>Adventure       1303</a:t>
            </a:r>
            <a:endParaRPr b="1" sz="3968" u="sng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68" u="sng">
                <a:solidFill>
                  <a:schemeClr val="dk1"/>
                </a:solidFill>
                <a:highlight>
                  <a:schemeClr val="lt1"/>
                </a:highlight>
              </a:rPr>
              <a:t>Racing          1249</a:t>
            </a:r>
            <a:endParaRPr b="1" sz="3968" u="sng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68" u="sng">
                <a:solidFill>
                  <a:schemeClr val="dk1"/>
                </a:solidFill>
                <a:highlight>
                  <a:schemeClr val="lt1"/>
                </a:highlight>
              </a:rPr>
              <a:t>Platform         888</a:t>
            </a:r>
            <a:endParaRPr b="1" sz="3968" u="sng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68" u="sng">
                <a:solidFill>
                  <a:schemeClr val="dk1"/>
                </a:solidFill>
                <a:highlight>
                  <a:schemeClr val="lt1"/>
                </a:highlight>
              </a:rPr>
              <a:t>Simulation       874</a:t>
            </a:r>
            <a:endParaRPr b="1" sz="4568" u="sng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68" u="sng">
                <a:solidFill>
                  <a:schemeClr val="dk1"/>
                </a:solidFill>
                <a:highlight>
                  <a:schemeClr val="lt1"/>
                </a:highlight>
              </a:rPr>
              <a:t>Fighting         849</a:t>
            </a:r>
            <a:endParaRPr b="1" sz="3968" u="sng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68" u="sng">
                <a:solidFill>
                  <a:schemeClr val="dk1"/>
                </a:solidFill>
                <a:highlight>
                  <a:schemeClr val="lt1"/>
                </a:highlight>
              </a:rPr>
              <a:t>Strategy         683</a:t>
            </a:r>
            <a:endParaRPr b="1" sz="3968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68" u="sng">
                <a:solidFill>
                  <a:schemeClr val="dk1"/>
                </a:solidFill>
                <a:highlight>
                  <a:schemeClr val="lt1"/>
                </a:highlight>
              </a:rPr>
              <a:t>Puzzle           580</a:t>
            </a:r>
            <a:endParaRPr b="1" sz="3968" u="sng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716"/>
              <a:buFont typeface="Arial"/>
              <a:buNone/>
            </a:pPr>
            <a:r>
              <a:rPr b="1" lang="en-US" sz="3968" u="sng">
                <a:solidFill>
                  <a:schemeClr val="dk1"/>
                </a:solidFill>
                <a:highlight>
                  <a:schemeClr val="lt1"/>
                </a:highlight>
              </a:rPr>
              <a:t>Name: Genre, dtype: int64</a:t>
            </a:r>
            <a:endParaRPr b="1" sz="3968" u="sng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50" u="sng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6536600" y="1932700"/>
            <a:ext cx="4377900" cy="4317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Showing popularity of video game genres by category title and across time.The top 5 genres are highlighted.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of 12 Genre categories.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4"/>
          <p:cNvSpPr/>
          <p:nvPr/>
        </p:nvSpPr>
        <p:spPr>
          <a:xfrm rot="10800000">
            <a:off x="131975" y="89650"/>
            <a:ext cx="11703900" cy="1458900"/>
          </a:xfrm>
          <a:prstGeom prst="rect">
            <a:avLst/>
          </a:prstGeom>
          <a:gradFill>
            <a:gsLst>
              <a:gs pos="0">
                <a:srgbClr val="2F5496"/>
              </a:gs>
              <a:gs pos="100000">
                <a:srgbClr val="000000"/>
              </a:gs>
            </a:gsLst>
            <a:lin ang="1499992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784400" y="291350"/>
            <a:ext cx="101301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2880"/>
              <a:buFont typeface="Calibri"/>
              <a:buNone/>
            </a:pPr>
            <a:r>
              <a:rPr b="1" lang="en-US" sz="332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 components such as Genre and Critic Rating change over time?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