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b="1" spc="-29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b="0" spc="-128">
                <a:solidFill>
                  <a:srgbClr val="FFFFFF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/>
            </a:lvl1pPr>
          </a:lstStyle>
          <a:p>
            <a:r>
              <a:t>Slide Subtitle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b="0" spc="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/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84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Next Condensed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lliott Arpino - AER710 – Propulsion | Fall 20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Elliott Arpino - AER710 – Propulsion | Fall 2025</a:t>
            </a:r>
          </a:p>
        </p:txBody>
      </p:sp>
      <p:sp>
        <p:nvSpPr>
          <p:cNvPr id="152" name="Supersonic Engine Design"/>
          <p:cNvSpPr txBox="1">
            <a:spLocks noGrp="1"/>
          </p:cNvSpPr>
          <p:nvPr>
            <p:ph type="ctrTitle"/>
          </p:nvPr>
        </p:nvSpPr>
        <p:spPr>
          <a:xfrm>
            <a:off x="1219199" y="2372868"/>
            <a:ext cx="21945600" cy="4267200"/>
          </a:xfrm>
          <a:prstGeom prst="rect">
            <a:avLst/>
          </a:prstGeom>
        </p:spPr>
        <p:txBody>
          <a:bodyPr/>
          <a:lstStyle/>
          <a:p>
            <a:r>
              <a:rPr dirty="0"/>
              <a:t>Supersonic Engine Design</a:t>
            </a:r>
          </a:p>
        </p:txBody>
      </p:sp>
      <p:sp>
        <p:nvSpPr>
          <p:cNvPr id="153" name="A Comparative Study of Turbojet Engines for Supersonic Flight"/>
          <p:cNvSpPr txBox="1">
            <a:spLocks noGrp="1"/>
          </p:cNvSpPr>
          <p:nvPr>
            <p:ph type="subTitle" sz="quarter" idx="1"/>
          </p:nvPr>
        </p:nvSpPr>
        <p:spPr>
          <a:xfrm>
            <a:off x="1219199" y="6470299"/>
            <a:ext cx="21945600" cy="2250593"/>
          </a:xfrm>
          <a:prstGeom prst="rect">
            <a:avLst/>
          </a:prstGeom>
        </p:spPr>
        <p:txBody>
          <a:bodyPr/>
          <a:lstStyle/>
          <a:p>
            <a:r>
              <a:rPr dirty="0"/>
              <a:t>A Comparative Study of Turbojet Engines for Supersonic Flight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arametric Cyc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Parametric Cycle Analysis</a:t>
            </a:r>
          </a:p>
        </p:txBody>
      </p:sp>
      <p:sp>
        <p:nvSpPr>
          <p:cNvPr id="197" name="Mach 3.2 Resul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Mach 3.2 Results</a:t>
            </a:r>
          </a:p>
        </p:txBody>
      </p:sp>
      <p:pic>
        <p:nvPicPr>
          <p:cNvPr id="198" name="Image 2025-06-05 at 10.15 PM (1).jpg" descr="Image 2025-06-05 at 10.15 PM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57" y="3659899"/>
            <a:ext cx="11645049" cy="9182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 2025-06-05 at 10.25 PM.jpg" descr="Image 2025-06-05 at 10.25 P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7" y="3659869"/>
            <a:ext cx="12098021" cy="9182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mpressor Pressure Ratio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Compressor Pressure Ratio Selection </a:t>
            </a:r>
          </a:p>
        </p:txBody>
      </p:sp>
      <p:sp>
        <p:nvSpPr>
          <p:cNvPr id="202" name="For a Flight Mach of 3.2 and Maximum Combustion Temperature of 1600 K"/>
          <p:cNvSpPr txBox="1">
            <a:spLocks noGrp="1"/>
          </p:cNvSpPr>
          <p:nvPr>
            <p:ph type="body" idx="21"/>
          </p:nvPr>
        </p:nvSpPr>
        <p:spPr>
          <a:xfrm>
            <a:off x="1219200" y="2200444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For a Flight Mach of 3.2 and Maximum Combustion Temperature of 1600 K </a:t>
            </a:r>
          </a:p>
        </p:txBody>
      </p:sp>
      <p:pic>
        <p:nvPicPr>
          <p:cNvPr id="203" name="Image 2025-06-05 at 10.15 PM (1).jpg" descr="Image 2025-06-05 at 10.15 PM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557" y="3659899"/>
            <a:ext cx="11645049" cy="9182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 2025-06-05 at 10.25 PM.jpg" descr="Image 2025-06-05 at 10.25 P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7" y="3659869"/>
            <a:ext cx="12098021" cy="918255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ine"/>
          <p:cNvSpPr/>
          <p:nvPr/>
        </p:nvSpPr>
        <p:spPr>
          <a:xfrm flipV="1">
            <a:off x="4047089" y="4322684"/>
            <a:ext cx="1" cy="7295565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Oval"/>
          <p:cNvSpPr/>
          <p:nvPr/>
        </p:nvSpPr>
        <p:spPr>
          <a:xfrm>
            <a:off x="3926869" y="10440738"/>
            <a:ext cx="240441" cy="3315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>
            <a:off x="3926869" y="7468802"/>
            <a:ext cx="240441" cy="3315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V="1">
            <a:off x="16064344" y="4322684"/>
            <a:ext cx="1" cy="7295565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9" name="Oval"/>
          <p:cNvSpPr/>
          <p:nvPr/>
        </p:nvSpPr>
        <p:spPr>
          <a:xfrm>
            <a:off x="15944124" y="7804685"/>
            <a:ext cx="240441" cy="3315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“Off-the-Shelf” Eng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“Off-the-Shelf” Engine</a:t>
            </a:r>
          </a:p>
        </p:txBody>
      </p:sp>
      <p:sp>
        <p:nvSpPr>
          <p:cNvPr id="212" name="Pratt &amp; Whitney J58 Engi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Pratt &amp; Whitney J58 Engine</a:t>
            </a:r>
          </a:p>
        </p:txBody>
      </p:sp>
      <p:pic>
        <p:nvPicPr>
          <p:cNvPr id="213" name="Image 2025-06-06 at 12.16 PM.jpg" descr="Image 2025-06-06 at 12.16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59" y="3333097"/>
            <a:ext cx="18937482" cy="9410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ngine Compari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Engine Comparison</a:t>
            </a:r>
          </a:p>
        </p:txBody>
      </p:sp>
      <p:sp>
        <p:nvSpPr>
          <p:cNvPr id="216" name="“Fictional” vs “Off-the-Shelf”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“Fictional” vs “Off-the-Shelf”</a:t>
            </a:r>
          </a:p>
        </p:txBody>
      </p:sp>
      <p:sp>
        <p:nvSpPr>
          <p:cNvPr id="217" name="Not only does the Fictional engine have a greater Specific Thrust, it also has significantly lower TSFC at takeoff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Not only does the Fictional engine have a greater Specific Thrust, it also has significantly lower TSFC at takeoff. </a:t>
            </a:r>
          </a:p>
          <a:p>
            <a:r>
              <a:t>These improvements come down to more inefficiencies and variables that exist in the real world - that is simply unaccounted for. </a:t>
            </a:r>
          </a:p>
        </p:txBody>
      </p:sp>
      <p:graphicFrame>
        <p:nvGraphicFramePr>
          <p:cNvPr id="218" name="Table 1"/>
          <p:cNvGraphicFramePr/>
          <p:nvPr>
            <p:extLst>
              <p:ext uri="{D42A27DB-BD31-4B8C-83A1-F6EECF244321}">
                <p14:modId xmlns:p14="http://schemas.microsoft.com/office/powerpoint/2010/main" val="2282787982"/>
              </p:ext>
            </p:extLst>
          </p:nvPr>
        </p:nvGraphicFramePr>
        <p:xfrm>
          <a:off x="12200925" y="1069120"/>
          <a:ext cx="10909299" cy="12341352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363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b="1">
                          <a:sym typeface="Avenir Next Condensed Regular"/>
                        </a:rPr>
                        <a:t>Performance Parameter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b="1">
                          <a:sym typeface="Avenir Next Condensed Regular"/>
                        </a:rPr>
                        <a:t>PWJ58 Engine</a:t>
                      </a:r>
                    </a:p>
                  </a:txBody>
                  <a:tcPr marL="50800" marR="50800" marT="50800" marB="50800" anchor="ctr" horzOverflow="overflow"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b="1">
                          <a:sym typeface="Avenir Next Condensed Regular"/>
                        </a:rPr>
                        <a:t>Fictional Engine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Type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Turbojet*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Turbojet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Max Combustion Temp.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1600 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1600 K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Compressor Pressure Ratio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8.8:1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5:1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Thrust to mass flow rate at sea-level (kNs/kg)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0.708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0.770**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TSFC at sea-level (kg/Nh)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0.075 - 0.11</a:t>
                      </a:r>
                    </a:p>
                  </a:txBody>
                  <a:tcPr marL="50800" marR="50800" marT="50800" marB="50800" anchor="ctr" horzOverflow="overflow"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0.037**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7536">
                <a:tc gridSpan="3">
                  <a:txBody>
                    <a:bodyPr/>
                    <a:lstStyle/>
                    <a:p>
                      <a:pPr defTabSz="2438400">
                        <a:lnSpc>
                          <a:spcPct val="90000"/>
                        </a:lnSpc>
                        <a:defRPr sz="2400">
                          <a:latin typeface="Canela Text Regular"/>
                          <a:ea typeface="Canela Text Regular"/>
                          <a:cs typeface="Canela Text Regular"/>
                          <a:sym typeface="Canela Text Regular"/>
                        </a:defRPr>
                      </a:pPr>
                      <a:r>
                        <a:rPr dirty="0"/>
                        <a:t>*PWJ58 is Turbojet but with </a:t>
                      </a:r>
                      <a:r>
                        <a:rPr lang="en-CA" dirty="0"/>
                        <a:t>Ramjet-like</a:t>
                      </a:r>
                      <a:r>
                        <a:rPr dirty="0"/>
                        <a:t> qualities at higher Mach numbers.</a:t>
                      </a:r>
                    </a:p>
                    <a:p>
                      <a:pPr defTabSz="2438400">
                        <a:lnSpc>
                          <a:spcPct val="90000"/>
                        </a:lnSpc>
                        <a:defRPr sz="2400">
                          <a:latin typeface="Canela Text Regular"/>
                          <a:ea typeface="Canela Text Regular"/>
                          <a:cs typeface="Canela Text Regular"/>
                          <a:sym typeface="Canela Text Regular"/>
                        </a:defRPr>
                      </a:pPr>
                      <a:r>
                        <a:rPr dirty="0"/>
                        <a:t>**Numbers were retrieved from parametric cycle analysis at</a:t>
                      </a:r>
                      <a:r>
                        <a:rPr lang="en-CA" dirty="0"/>
                        <a:t> Mach 0</a:t>
                      </a:r>
                      <a:r>
                        <a:rPr dirty="0"/>
                        <a:t> </a:t>
                      </a:r>
                      <a:r>
                        <a:rPr lang="en-CA" dirty="0"/>
                        <a:t>sea-level, since there is no published data on the performance of the PWJ58 at cruise</a:t>
                      </a:r>
                      <a:r>
                        <a:rPr dirty="0"/>
                        <a:t>.</a:t>
                      </a:r>
                    </a:p>
                  </a:txBody>
                  <a:tcPr marL="50800" marR="50800" marT="139700" marB="50800" anchor="ctr" horzOverflow="overflow">
                    <a:lnL/>
                    <a:lnR/>
                    <a:lnT/>
                    <a:lnB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Descrip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Description</a:t>
            </a:r>
          </a:p>
        </p:txBody>
      </p:sp>
      <p:sp>
        <p:nvSpPr>
          <p:cNvPr id="156" name="Design “fictional” supersonic inlet and engine capable of flying from NY to London in under 3 hours.…"/>
          <p:cNvSpPr txBox="1">
            <a:spLocks noGrp="1"/>
          </p:cNvSpPr>
          <p:nvPr>
            <p:ph type="body" idx="1"/>
          </p:nvPr>
        </p:nvSpPr>
        <p:spPr>
          <a:xfrm>
            <a:off x="1216222" y="2501900"/>
            <a:ext cx="21948578" cy="8483600"/>
          </a:xfrm>
          <a:prstGeom prst="rect">
            <a:avLst/>
          </a:prstGeom>
        </p:spPr>
        <p:txBody>
          <a:bodyPr/>
          <a:lstStyle/>
          <a:p>
            <a:r>
              <a:rPr dirty="0"/>
              <a:t> Design “fictional” supersonic inlet and engine capable of flying from NY to London in under 3 hours.</a:t>
            </a:r>
          </a:p>
          <a:p>
            <a:r>
              <a:rPr dirty="0"/>
              <a:t>Perform a parametric cycle analysis on the “fictional engine”. </a:t>
            </a:r>
          </a:p>
          <a:p>
            <a:r>
              <a:rPr dirty="0"/>
              <a:t>Compare the “fictional” supersonic engine, to an “off-the-shelf” supersonic engine.</a:t>
            </a:r>
          </a:p>
        </p:txBody>
      </p:sp>
      <p:graphicFrame>
        <p:nvGraphicFramePr>
          <p:cNvPr id="157" name="Table 1"/>
          <p:cNvGraphicFramePr/>
          <p:nvPr>
            <p:extLst>
              <p:ext uri="{D42A27DB-BD31-4B8C-83A1-F6EECF244321}">
                <p14:modId xmlns:p14="http://schemas.microsoft.com/office/powerpoint/2010/main" val="3284980102"/>
              </p:ext>
            </p:extLst>
          </p:nvPr>
        </p:nvGraphicFramePr>
        <p:xfrm>
          <a:off x="4281252" y="6130277"/>
          <a:ext cx="15821496" cy="698225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910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6451">
                <a:tc gridSpan="2"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Mission Requirements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4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 b="1">
                          <a:sym typeface="Avenir Next Condensed Regular"/>
                        </a:defRPr>
                      </a:pPr>
                      <a:r>
                        <a:rPr b="0"/>
                        <a:t>Flight Mach</a:t>
                      </a:r>
                      <a:r>
                        <a:t> </a:t>
                      </a:r>
                      <a:r>
                        <a:rPr b="0"/>
                        <a:t>(M</a:t>
                      </a:r>
                      <a:r>
                        <a:rPr b="0" baseline="-5999"/>
                        <a:t>1</a:t>
                      </a:r>
                      <a:r>
                        <a:rPr b="0"/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>
                          <a:sym typeface="Avenir Next Condensed Regular"/>
                        </a:rPr>
                        <a:t>3.2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4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3200">
                          <a:sym typeface="Avenir Next Condensed Regular"/>
                        </a:defRPr>
                      </a:pPr>
                      <a:r>
                        <a:t>Normal Shock Downstream Mach (M</a:t>
                      </a:r>
                      <a:r>
                        <a:rPr baseline="-5999"/>
                        <a:t>4</a:t>
                      </a:r>
                      <a:r>
                        <a:t>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1.3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4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# of Shocks at inlet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4 ( 3 oblique, 1 normal)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6451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>
                          <a:sym typeface="Avenir Next Condensed Regular"/>
                        </a:rPr>
                        <a:t>Ratio of Specific Heats (γ)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200" dirty="0">
                          <a:sym typeface="Avenir Next Condensed Regular"/>
                        </a:rPr>
                        <a:t>1.4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upersonic Inl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Supersonic Inlet</a:t>
            </a:r>
          </a:p>
        </p:txBody>
      </p:sp>
      <p:sp>
        <p:nvSpPr>
          <p:cNvPr id="160" name="For the design of the supersonic inlet, an external compression model was selected for the ramp. The shown schematic provides a 2D visual of the model showing key parameters.…"/>
          <p:cNvSpPr txBox="1">
            <a:spLocks noGrp="1"/>
          </p:cNvSpPr>
          <p:nvPr>
            <p:ph type="body" sz="half" idx="1"/>
          </p:nvPr>
        </p:nvSpPr>
        <p:spPr>
          <a:xfrm>
            <a:off x="1219200" y="2374900"/>
            <a:ext cx="9010501" cy="106902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For the design of the supersonic inlet, an </a:t>
            </a:r>
            <a:r>
              <a:rPr b="1" dirty="0"/>
              <a:t>external compression model </a:t>
            </a:r>
            <a:r>
              <a:rPr dirty="0"/>
              <a:t>was selected for the ramp. The shown schematic provides a 2D visual of the model showing key parameters.</a:t>
            </a:r>
          </a:p>
          <a:p>
            <a:r>
              <a:rPr dirty="0"/>
              <a:t> Utilizing the flight conditions and requirements, the </a:t>
            </a:r>
            <a:r>
              <a:rPr dirty="0" err="1"/>
              <a:t>Oswatitsch</a:t>
            </a:r>
            <a:r>
              <a:rPr dirty="0"/>
              <a:t> principle was used to optimize the inlet. </a:t>
            </a:r>
          </a:p>
          <a:p>
            <a:r>
              <a:rPr dirty="0"/>
              <a:t>The </a:t>
            </a:r>
            <a:r>
              <a:rPr dirty="0" err="1"/>
              <a:t>Oswatitsch</a:t>
            </a:r>
            <a:r>
              <a:rPr dirty="0"/>
              <a:t> principle states, the pressure recovery in a system (π</a:t>
            </a:r>
            <a:r>
              <a:rPr baseline="-5999" dirty="0"/>
              <a:t>n</a:t>
            </a:r>
            <a:r>
              <a:rPr dirty="0"/>
              <a:t>) of (n-1) oblique shocks followed by the n</a:t>
            </a:r>
            <a:r>
              <a:rPr baseline="31999" dirty="0"/>
              <a:t>th</a:t>
            </a:r>
            <a:r>
              <a:rPr dirty="0"/>
              <a:t> normal shock is maximum when the shocks are of equal strength. When the normal Mach component of each shock is equal. 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0695127" y="2649551"/>
            <a:ext cx="15036802" cy="7975602"/>
            <a:chOff x="0" y="0"/>
            <a:chExt cx="15036801" cy="7975601"/>
          </a:xfrm>
        </p:grpSpPr>
        <p:sp>
          <p:nvSpPr>
            <p:cNvPr id="161" name="External Compression Supersonic Inlet"/>
            <p:cNvSpPr/>
            <p:nvPr/>
          </p:nvSpPr>
          <p:spPr>
            <a:xfrm>
              <a:off x="0" y="0"/>
              <a:ext cx="15036801" cy="68580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3400" b="1">
                  <a:latin typeface="+mj-lt"/>
                  <a:ea typeface="+mj-ea"/>
                  <a:cs typeface="+mj-cs"/>
                  <a:sym typeface="Avenir Next Condensed Regular"/>
                </a:defRPr>
              </a:lvl1pPr>
            </a:lstStyle>
            <a:p>
              <a:r>
                <a:t>External Compression Supersonic Inlet</a:t>
              </a:r>
            </a:p>
          </p:txBody>
        </p:sp>
        <p:pic>
          <p:nvPicPr>
            <p:cNvPr id="162" name="Image 2025-06-05 at 8.38 PM.jpg" descr="Image 2025-06-05 at 8.38 PM.jpg"/>
            <p:cNvPicPr>
              <a:picLocks noChangeAspect="1"/>
            </p:cNvPicPr>
            <p:nvPr/>
          </p:nvPicPr>
          <p:blipFill>
            <a:blip r:embed="rId2"/>
            <a:srcRect r="8964"/>
            <a:stretch>
              <a:fillRect/>
            </a:stretch>
          </p:blipFill>
          <p:spPr>
            <a:xfrm>
              <a:off x="0" y="787400"/>
              <a:ext cx="13688872" cy="718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upersonic Inlet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248">
              <a:defRPr sz="8148" spc="-81"/>
            </a:lvl1pPr>
          </a:lstStyle>
          <a:p>
            <a:r>
              <a:t>Supersonic Inlet Design</a:t>
            </a:r>
          </a:p>
        </p:txBody>
      </p:sp>
      <p:sp>
        <p:nvSpPr>
          <p:cNvPr id="166" name="After iterating the flow turning angle (θ1), then solving a series of compressible flow equations (while forcing the Oswatitsch principle) each iteration, a maximum overall pressure recovery was found.…"/>
          <p:cNvSpPr txBox="1">
            <a:spLocks noGrp="1"/>
          </p:cNvSpPr>
          <p:nvPr>
            <p:ph type="body" sz="half" idx="1"/>
          </p:nvPr>
        </p:nvSpPr>
        <p:spPr>
          <a:xfrm>
            <a:off x="616304" y="3684663"/>
            <a:ext cx="10959392" cy="7847306"/>
          </a:xfrm>
          <a:prstGeom prst="rect">
            <a:avLst/>
          </a:prstGeom>
        </p:spPr>
        <p:txBody>
          <a:bodyPr/>
          <a:lstStyle/>
          <a:p>
            <a:r>
              <a:rPr dirty="0"/>
              <a:t> After iterating the flow turning angle (θ</a:t>
            </a:r>
            <a:r>
              <a:rPr baseline="-5999" dirty="0"/>
              <a:t>1</a:t>
            </a:r>
            <a:r>
              <a:rPr dirty="0"/>
              <a:t>), then solving a series of compressible flow equations (while forcing the </a:t>
            </a:r>
            <a:r>
              <a:rPr dirty="0" err="1"/>
              <a:t>Oswatitsch</a:t>
            </a:r>
            <a:r>
              <a:rPr dirty="0"/>
              <a:t> principle</a:t>
            </a:r>
            <a:r>
              <a:rPr lang="en-CA" dirty="0"/>
              <a:t> </a:t>
            </a:r>
            <a:r>
              <a:rPr dirty="0"/>
              <a:t>each iteration</a:t>
            </a:r>
            <a:r>
              <a:rPr lang="en-CA" dirty="0"/>
              <a:t>)</a:t>
            </a:r>
            <a:r>
              <a:rPr dirty="0"/>
              <a:t>, a maximum overall pressure recovery was found. </a:t>
            </a:r>
          </a:p>
          <a:p>
            <a:r>
              <a:rPr dirty="0"/>
              <a:t>The table shows the key inlet parameters found at the iteration with the highest overall pressure recovery (π</a:t>
            </a:r>
            <a:r>
              <a:rPr baseline="-5999" dirty="0"/>
              <a:t>d</a:t>
            </a:r>
            <a:r>
              <a:rPr dirty="0"/>
              <a:t>):</a:t>
            </a:r>
          </a:p>
        </p:txBody>
      </p:sp>
      <p:graphicFrame>
        <p:nvGraphicFramePr>
          <p:cNvPr id="167" name="Designed Inlet Parameters"/>
          <p:cNvGraphicFramePr/>
          <p:nvPr/>
        </p:nvGraphicFramePr>
        <p:xfrm>
          <a:off x="11589223" y="2720457"/>
          <a:ext cx="12132700" cy="885423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42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6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6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5200">
                <a:tc gridSpan="5">
                  <a:txBody>
                    <a:bodyPr/>
                    <a:lstStyle/>
                    <a:p>
                      <a:pPr defTabSz="825500">
                        <a:defRPr sz="1800"/>
                      </a:pPr>
                      <a:r>
                        <a:rPr sz="5000">
                          <a:sym typeface="Avenir Next Condensed Regular"/>
                        </a:rPr>
                        <a:t>Designed Inlet Parameters</a:t>
                      </a:r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160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r>
                        <a:t>M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r>
                        <a:t>β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r>
                        <a:t>θ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r>
                        <a:t>π </a:t>
                      </a:r>
                      <a:r>
                        <a:rPr baseline="-5999"/>
                        <a:t>n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60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3.2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27.8°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11.9°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0.9320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60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2.6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35.6°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14.4°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0.9320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160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2.0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50°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17.2°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0.9320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160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1.3</a:t>
                      </a:r>
                    </a:p>
                  </a:txBody>
                  <a:tcPr marL="50800" marR="50800" marT="50800" marB="50800" anchor="ctr" horzOverflow="overflow"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4400">
                          <a:sym typeface="Avenir Next Condensed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4400">
                          <a:sym typeface="Avenir Next Condensed Regular"/>
                        </a:rPr>
                        <a:t>0.9320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 gridSpan="5">
                  <a:txBody>
                    <a:bodyPr/>
                    <a:lstStyle/>
                    <a:p>
                      <a:pPr defTabSz="2438400">
                        <a:lnSpc>
                          <a:spcPct val="90000"/>
                        </a:lnSpc>
                        <a:defRPr sz="2500">
                          <a:latin typeface="Canela Text Regular"/>
                          <a:ea typeface="Canela Text Regular"/>
                          <a:cs typeface="Canela Text Regular"/>
                          <a:sym typeface="Canela Text Regular"/>
                        </a:defRPr>
                      </a:pPr>
                      <a:r>
                        <a:t>The overall pressure recovery ( π </a:t>
                      </a:r>
                      <a:r>
                        <a:rPr baseline="-5999"/>
                        <a:t>d</a:t>
                      </a:r>
                      <a:r>
                        <a:t> ) was calculated as 0.79</a:t>
                      </a:r>
                    </a:p>
                  </a:txBody>
                  <a:tcPr marL="50800" marR="50800" marT="132513" marB="50800" anchor="ctr" horzOverflow="overflow">
                    <a:lnL/>
                    <a:lnR/>
                    <a:lnT/>
                    <a:lnB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“Fictional” Supersonic Inlet Rend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“Fictional” Supersonic Inlet Rendition</a:t>
            </a:r>
          </a:p>
        </p:txBody>
      </p:sp>
      <p:sp>
        <p:nvSpPr>
          <p:cNvPr id="170" name="Modelled using the Designed Inlet Parameter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Modelled using the Designed Inlet Parameters</a:t>
            </a:r>
          </a:p>
        </p:txBody>
      </p:sp>
      <p:pic>
        <p:nvPicPr>
          <p:cNvPr id="171" name="Supersonic_Inlet_rendition_V2.png" descr="Supersonic_Inlet_rendition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04" y="3948980"/>
            <a:ext cx="21203592" cy="670437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"/>
          <p:cNvGrpSpPr/>
          <p:nvPr/>
        </p:nvGrpSpPr>
        <p:grpSpPr>
          <a:xfrm>
            <a:off x="9945720" y="4016509"/>
            <a:ext cx="14333576" cy="5837890"/>
            <a:chOff x="0" y="0"/>
            <a:chExt cx="14333575" cy="5837888"/>
          </a:xfrm>
        </p:grpSpPr>
        <p:sp>
          <p:nvSpPr>
            <p:cNvPr id="173" name="Turbojet Engine Schematic"/>
            <p:cNvSpPr/>
            <p:nvPr/>
          </p:nvSpPr>
          <p:spPr>
            <a:xfrm>
              <a:off x="0" y="0"/>
              <a:ext cx="14333576" cy="62230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3000" b="1">
                  <a:latin typeface="+mj-lt"/>
                  <a:ea typeface="+mj-ea"/>
                  <a:cs typeface="+mj-cs"/>
                  <a:sym typeface="Avenir Next Condensed Regular"/>
                </a:defRPr>
              </a:lvl1pPr>
            </a:lstStyle>
            <a:p>
              <a:r>
                <a:t>Turbojet Engine Schematic</a:t>
              </a:r>
            </a:p>
          </p:txBody>
        </p:sp>
        <p:pic>
          <p:nvPicPr>
            <p:cNvPr id="174" name="Image 2025-06-05 at 8.58 PM.jpg" descr="Image 2025-06-05 at 8.58 PM.jpg"/>
            <p:cNvPicPr>
              <a:picLocks noChangeAspect="1"/>
            </p:cNvPicPr>
            <p:nvPr/>
          </p:nvPicPr>
          <p:blipFill>
            <a:blip r:embed="rId2"/>
            <a:srcRect r="1124"/>
            <a:stretch>
              <a:fillRect/>
            </a:stretch>
          </p:blipFill>
          <p:spPr>
            <a:xfrm>
              <a:off x="161178" y="723900"/>
              <a:ext cx="14172397" cy="51139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“Fictional” Supersonic Engine"/>
          <p:cNvSpPr txBox="1">
            <a:spLocks noGrp="1"/>
          </p:cNvSpPr>
          <p:nvPr>
            <p:ph type="title"/>
          </p:nvPr>
        </p:nvSpPr>
        <p:spPr>
          <a:xfrm>
            <a:off x="1173149" y="406292"/>
            <a:ext cx="23046687" cy="1600201"/>
          </a:xfrm>
          <a:prstGeom prst="rect">
            <a:avLst/>
          </a:prstGeom>
        </p:spPr>
        <p:txBody>
          <a:bodyPr/>
          <a:lstStyle/>
          <a:p>
            <a:r>
              <a:t>“Fictional” Supersonic Engine</a:t>
            </a:r>
          </a:p>
        </p:txBody>
      </p:sp>
      <p:sp>
        <p:nvSpPr>
          <p:cNvPr id="177" name="A turbojet was selected as the “Fictional” engine."/>
          <p:cNvSpPr txBox="1">
            <a:spLocks noGrp="1"/>
          </p:cNvSpPr>
          <p:nvPr>
            <p:ph type="body" sz="quarter" idx="1"/>
          </p:nvPr>
        </p:nvSpPr>
        <p:spPr>
          <a:xfrm>
            <a:off x="1044524" y="1953356"/>
            <a:ext cx="23153822" cy="1087127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000" spc="-50"/>
            </a:lvl1pPr>
          </a:lstStyle>
          <a:p>
            <a:r>
              <a:t>A turbojet was selected as the “Fictional” engine. 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212518" y="3158033"/>
            <a:ext cx="10102952" cy="9346316"/>
            <a:chOff x="0" y="0"/>
            <a:chExt cx="10102951" cy="9346314"/>
          </a:xfrm>
        </p:grpSpPr>
        <p:sp>
          <p:nvSpPr>
            <p:cNvPr id="178" name="Key Turbojet Parameters for Non-Ideal Analysis"/>
            <p:cNvSpPr/>
            <p:nvPr/>
          </p:nvSpPr>
          <p:spPr>
            <a:xfrm>
              <a:off x="0" y="0"/>
              <a:ext cx="10102952" cy="622301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lnSpc>
                  <a:spcPct val="100000"/>
                </a:lnSpc>
                <a:defRPr sz="3000" b="1">
                  <a:latin typeface="+mj-lt"/>
                  <a:ea typeface="+mj-ea"/>
                  <a:cs typeface="+mj-cs"/>
                  <a:sym typeface="Avenir Next Condensed Regular"/>
                </a:defRPr>
              </a:lvl1pPr>
            </a:lstStyle>
            <a:p>
              <a:r>
                <a:t>Key Turbojet Parameters for Non-Ideal Analysis</a:t>
              </a:r>
            </a:p>
          </p:txBody>
        </p:sp>
        <p:pic>
          <p:nvPicPr>
            <p:cNvPr id="179" name="Image 2025-06-05 at 8.59 PM.jpg" descr="Image 2025-06-05 at 8.59 PM.jpg"/>
            <p:cNvPicPr>
              <a:picLocks noChangeAspect="1"/>
            </p:cNvPicPr>
            <p:nvPr/>
          </p:nvPicPr>
          <p:blipFill>
            <a:blip r:embed="rId3"/>
            <a:srcRect t="2853"/>
            <a:stretch>
              <a:fillRect/>
            </a:stretch>
          </p:blipFill>
          <p:spPr>
            <a:xfrm>
              <a:off x="0" y="723900"/>
              <a:ext cx="10102952" cy="8622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arametric Cyc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Parametric Cycle Analysis</a:t>
            </a:r>
          </a:p>
        </p:txBody>
      </p:sp>
      <p:sp>
        <p:nvSpPr>
          <p:cNvPr id="183" name="The parametric cycle analysis of the Fictional Engine was performed wit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The parametric cycle analysis of the Fictional Engine was performed with:</a:t>
            </a:r>
          </a:p>
          <a:p>
            <a:pPr lvl="2">
              <a:buSzPct val="45000"/>
              <a:buBlip>
                <a:blip r:embed="rId2"/>
              </a:buBlip>
            </a:pPr>
            <a:r>
              <a:t>3 different maximum combustion temperatures: 1500 K, 1600 K, 1700 K</a:t>
            </a:r>
          </a:p>
          <a:p>
            <a:pPr lvl="2">
              <a:buSzPct val="45000"/>
              <a:buBlip>
                <a:blip r:embed="rId2"/>
              </a:buBlip>
            </a:pPr>
            <a:r>
              <a:t>3 different Mach numbers: 0.85, 2, and 3.2</a:t>
            </a:r>
          </a:p>
          <a:p>
            <a:r>
              <a:t>A program was created to iterate across compressor ratios (from 1 - 100), calculating:</a:t>
            </a:r>
          </a:p>
          <a:p>
            <a:pPr lvl="2">
              <a:buSzPct val="45000"/>
              <a:buBlip>
                <a:blip r:embed="rId2"/>
              </a:buBlip>
            </a:pPr>
            <a:r>
              <a:t>Temperature and Pressure of airflow at each turbojet stage</a:t>
            </a:r>
          </a:p>
          <a:p>
            <a:pPr lvl="2">
              <a:buSzPct val="45000"/>
              <a:buBlip>
                <a:blip r:embed="rId2"/>
              </a:buBlip>
            </a:pPr>
            <a:r>
              <a:t>TSFC and Specific Thrust </a:t>
            </a:r>
          </a:p>
        </p:txBody>
      </p:sp>
      <p:sp>
        <p:nvSpPr>
          <p:cNvPr id="184" name="For the “Fictional Engine”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For the “Fictional Engine”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arametric Cyc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Parametric Cycle Analysis</a:t>
            </a:r>
          </a:p>
        </p:txBody>
      </p:sp>
      <p:sp>
        <p:nvSpPr>
          <p:cNvPr id="187" name="Mach 0.85 Resul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Mach 0.85 Results</a:t>
            </a:r>
          </a:p>
        </p:txBody>
      </p:sp>
      <p:pic>
        <p:nvPicPr>
          <p:cNvPr id="188" name="Image 2025-06-05 at 10.14 PM.jpg" descr="Image 2025-06-05 at 10.14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4" y="3653417"/>
            <a:ext cx="11660634" cy="8734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 2025-06-05 at 10.14 PM (1).jpg" descr="Image 2025-06-05 at 10.14 PM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232" y="3652991"/>
            <a:ext cx="11570124" cy="8804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rametric Cycle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Parametric Cycle Analysis</a:t>
            </a:r>
          </a:p>
        </p:txBody>
      </p:sp>
      <p:sp>
        <p:nvSpPr>
          <p:cNvPr id="192" name="Mach 2.0 Result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Mach 2.0 Results</a:t>
            </a:r>
          </a:p>
        </p:txBody>
      </p:sp>
      <p:pic>
        <p:nvPicPr>
          <p:cNvPr id="193" name="Image 2025-06-05 at 10.14 PM.jpg" descr="Image 2025-06-05 at 10.14 P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8583" y="3611481"/>
            <a:ext cx="11795412" cy="9279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 2025-06-05 at 10.15 PM.jpg" descr="Image 2025-06-05 at 10.15 P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851" y="3611481"/>
            <a:ext cx="11274246" cy="927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Avenir Next Condensed Regular"/>
        <a:ea typeface="Avenir Next Condensed Regular"/>
        <a:cs typeface="Avenir Next Condensed Regular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Avenir Next Condensed Regular"/>
        <a:ea typeface="Avenir Next Condensed Regular"/>
        <a:cs typeface="Avenir Next Condensed Regular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Custom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Avenir Next Condensed Regular</vt:lpstr>
      <vt:lpstr>Canela Deck Regular</vt:lpstr>
      <vt:lpstr>Canela Regular</vt:lpstr>
      <vt:lpstr>Canela Text Regular</vt:lpstr>
      <vt:lpstr>Graphik</vt:lpstr>
      <vt:lpstr>Graphik Medium</vt:lpstr>
      <vt:lpstr>Graphik Semibold</vt:lpstr>
      <vt:lpstr>Helvetica Neue</vt:lpstr>
      <vt:lpstr>23_ClassicWhite</vt:lpstr>
      <vt:lpstr>Supersonic Engine Design</vt:lpstr>
      <vt:lpstr>Problem Description</vt:lpstr>
      <vt:lpstr>Supersonic Inlet</vt:lpstr>
      <vt:lpstr>Supersonic Inlet Design</vt:lpstr>
      <vt:lpstr>“Fictional” Supersonic Inlet Rendition</vt:lpstr>
      <vt:lpstr>“Fictional” Supersonic Engine</vt:lpstr>
      <vt:lpstr>Parametric Cycle Analysis</vt:lpstr>
      <vt:lpstr>Parametric Cycle Analysis</vt:lpstr>
      <vt:lpstr>Parametric Cycle Analysis</vt:lpstr>
      <vt:lpstr>Parametric Cycle Analysis</vt:lpstr>
      <vt:lpstr>Compressor Pressure Ratio Selection </vt:lpstr>
      <vt:lpstr>“Off-the-Shelf” Engine</vt:lpstr>
      <vt:lpstr>Engine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Elliott Arpino</cp:lastModifiedBy>
  <cp:revision>2</cp:revision>
  <dcterms:modified xsi:type="dcterms:W3CDTF">2025-08-20T16:46:48Z</dcterms:modified>
</cp:coreProperties>
</file>