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73" r:id="rId6"/>
    <p:sldId id="259" r:id="rId7"/>
    <p:sldId id="261" r:id="rId8"/>
    <p:sldId id="262" r:id="rId9"/>
    <p:sldId id="265" r:id="rId10"/>
    <p:sldId id="266" r:id="rId11"/>
    <p:sldId id="267" r:id="rId12"/>
    <p:sldId id="269" r:id="rId13"/>
    <p:sldId id="270" r:id="rId14"/>
    <p:sldId id="272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2" autoAdjust="0"/>
    <p:restoredTop sz="94694" autoAdjust="0"/>
  </p:normalViewPr>
  <p:slideViewPr>
    <p:cSldViewPr snapToGrid="0" snapToObjects="1">
      <p:cViewPr>
        <p:scale>
          <a:sx n="100" d="100"/>
          <a:sy n="100" d="100"/>
        </p:scale>
        <p:origin x="3476" y="17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rstudio.com/learn/beginner/" TargetMode="External"/><Relationship Id="rId2" Type="http://schemas.openxmlformats.org/officeDocument/2006/relationships/hyperlink" Target="https://www.datacam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dive.com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pensci.org/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Introduction to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Elliott Messeiller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2024-02-02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Reigning supreme over all packages are the </a:t>
            </a:r>
            <a:r>
              <a:rPr dirty="0" err="1">
                <a:hlinkClick r:id="rId2"/>
              </a:rPr>
              <a:t>tidyverse</a:t>
            </a:r>
            <a:r>
              <a:rPr dirty="0"/>
              <a:t> packages.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They are a collection of packages that offer a similar approach to data. They are well maintained and documented which make them excellent choices:</a:t>
            </a:r>
          </a:p>
          <a:p>
            <a:pPr lvl="0"/>
            <a:r>
              <a:rPr b="1" dirty="0" err="1"/>
              <a:t>tidyr</a:t>
            </a:r>
            <a:r>
              <a:rPr dirty="0"/>
              <a:t>: helps to create tidy data: pivot, fill, split, etc.</a:t>
            </a:r>
          </a:p>
          <a:p>
            <a:pPr lvl="0"/>
            <a:r>
              <a:rPr b="1" dirty="0" err="1"/>
              <a:t>dplyr</a:t>
            </a:r>
            <a:r>
              <a:rPr dirty="0"/>
              <a:t>: data manipulation: </a:t>
            </a:r>
            <a:r>
              <a:rPr dirty="0" err="1"/>
              <a:t>summarise</a:t>
            </a:r>
            <a:r>
              <a:rPr dirty="0"/>
              <a:t>, group, filter, select, slice, join, etc.</a:t>
            </a:r>
          </a:p>
          <a:p>
            <a:pPr lvl="0"/>
            <a:r>
              <a:rPr b="1" dirty="0" err="1"/>
              <a:t>readr</a:t>
            </a:r>
            <a:r>
              <a:rPr dirty="0"/>
              <a:t>: read data</a:t>
            </a:r>
          </a:p>
          <a:p>
            <a:pPr lvl="0"/>
            <a:r>
              <a:rPr b="1" dirty="0"/>
              <a:t>ggplot2</a:t>
            </a:r>
            <a:r>
              <a:rPr dirty="0"/>
              <a:t>: plotting data</a:t>
            </a:r>
          </a:p>
          <a:p>
            <a:pPr lvl="0"/>
            <a:r>
              <a:rPr b="1" dirty="0" err="1"/>
              <a:t>stringr</a:t>
            </a:r>
            <a:r>
              <a:rPr dirty="0"/>
              <a:t>: string manipulation</a:t>
            </a:r>
          </a:p>
          <a:p>
            <a:pPr lvl="0"/>
            <a:r>
              <a:rPr b="1" dirty="0" err="1"/>
              <a:t>forcats</a:t>
            </a:r>
            <a:r>
              <a:rPr dirty="0"/>
              <a:t>: factors manipulation</a:t>
            </a:r>
          </a:p>
          <a:p>
            <a:pPr lvl="0"/>
            <a:r>
              <a:rPr b="1" dirty="0" err="1"/>
              <a:t>purrr</a:t>
            </a:r>
            <a:r>
              <a:rPr dirty="0"/>
              <a:t>: functional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093" y="201612"/>
            <a:ext cx="3008313" cy="57467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3300" dirty="0"/>
              <a:t>Tidy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Core to the </a:t>
            </a:r>
            <a:r>
              <a:rPr dirty="0" err="1"/>
              <a:t>tidyverse</a:t>
            </a:r>
            <a:r>
              <a:rPr dirty="0"/>
              <a:t> is the concept of </a:t>
            </a:r>
            <a:r>
              <a:rPr b="1" dirty="0"/>
              <a:t>tidy data</a:t>
            </a:r>
            <a:r>
              <a:rPr dirty="0"/>
              <a:t>.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Tidy data is data where: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dirty="0"/>
              <a:t>Each variable is a column; each column is a variable.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dirty="0"/>
              <a:t>Each observation is a row; each row is an observation.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dirty="0"/>
              <a:t>Each value is a cell; each cell is a single value.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H" dirty="0"/>
          </a:p>
          <a:p>
            <a:r>
              <a:rPr lang="en-GB" dirty="0"/>
              <a:t> </a:t>
            </a:r>
            <a:r>
              <a:rPr lang="en-GB" dirty="0" err="1"/>
              <a:t>HeRAMS</a:t>
            </a:r>
            <a:r>
              <a:rPr lang="en-GB" dirty="0"/>
              <a:t> data is</a:t>
            </a:r>
            <a:r>
              <a:rPr lang="en-CH" dirty="0"/>
              <a:t> mostly</a:t>
            </a:r>
            <a:r>
              <a:rPr lang="en-GB" dirty="0"/>
              <a:t> tidy when downloaded from the platform: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each variable </a:t>
            </a:r>
            <a:r>
              <a:rPr lang="en-CH" dirty="0"/>
              <a:t>is a column (or close to 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each row is an observation (HSDU)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Each cell is a single value</a:t>
            </a:r>
            <a:endParaRPr lang="en-GB" dirty="0"/>
          </a:p>
          <a:p>
            <a:pPr lvl="0"/>
            <a:endParaRPr lang="en-CH" dirty="0"/>
          </a:p>
        </p:txBody>
      </p:sp>
      <p:pic>
        <p:nvPicPr>
          <p:cNvPr id="3" name="Picture 1" descr="tidy_dat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94250" y="781050"/>
            <a:ext cx="3149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help from R: help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124450" cy="339447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Any function coming from an R package should have an help page that can be accessed with: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?sum</a:t>
            </a:r>
          </a:p>
          <a:p>
            <a:pPr marL="0" lvl="0" indent="0">
              <a:buNone/>
            </a:pPr>
            <a:r>
              <a:rPr dirty="0"/>
              <a:t>It opens something like:</a:t>
            </a:r>
          </a:p>
        </p:txBody>
      </p:sp>
      <p:pic>
        <p:nvPicPr>
          <p:cNvPr id="4" name="Picture 1" descr="help_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1650" y="1302395"/>
            <a:ext cx="3194050" cy="368045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help from R: vignettes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035550" cy="339447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Vignettes are more descriptive help pages. They are written by the package creator to </a:t>
            </a:r>
            <a:r>
              <a:rPr dirty="0" err="1"/>
              <a:t>examplify</a:t>
            </a:r>
            <a:r>
              <a:rPr dirty="0"/>
              <a:t> a specific topic.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vignette("base", "</a:t>
            </a:r>
            <a:r>
              <a:rPr dirty="0" err="1">
                <a:latin typeface="Courier"/>
              </a:rPr>
              <a:t>dplyr</a:t>
            </a:r>
            <a:r>
              <a:rPr dirty="0">
                <a:latin typeface="Courier"/>
              </a:rPr>
              <a:t>")</a:t>
            </a: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081B5CD-AC57-4686-5BDA-F36E9075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800" y="1200151"/>
            <a:ext cx="2978000" cy="33944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C434-D0F2-B357-3604-BE3F7A8D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help from R: </a:t>
            </a:r>
            <a:r>
              <a:rPr lang="en-GB" dirty="0" err="1"/>
              <a:t>cheatsheet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5AF7-81B8-8845-3ABC-EDB5543D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416300" cy="3394472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Cheatsheets</a:t>
            </a:r>
            <a:r>
              <a:rPr lang="en-GB" dirty="0"/>
              <a:t> are available for most </a:t>
            </a:r>
            <a:r>
              <a:rPr lang="en-GB" dirty="0" err="1"/>
              <a:t>tidyverse</a:t>
            </a:r>
            <a:r>
              <a:rPr lang="en-GB" dirty="0"/>
              <a:t> packages directly from RStudio</a:t>
            </a:r>
          </a:p>
          <a:p>
            <a:endParaRPr lang="fr-CH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C84637-FA5F-EBED-432A-8FA68EDE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982" y="1320800"/>
            <a:ext cx="528518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>
                <a:hlinkClick r:id="rId2"/>
              </a:rPr>
              <a:t>datacamp</a:t>
            </a:r>
            <a:r>
              <a:rPr dirty="0"/>
              <a:t>: good starting point for learning</a:t>
            </a:r>
          </a:p>
          <a:p>
            <a:pPr lvl="0"/>
            <a:r>
              <a:rPr dirty="0">
                <a:hlinkClick r:id="rId3"/>
              </a:rPr>
              <a:t>RStudio’s </a:t>
            </a:r>
            <a:r>
              <a:rPr dirty="0" err="1">
                <a:hlinkClick r:id="rId3"/>
              </a:rPr>
              <a:t>beggininers</a:t>
            </a:r>
            <a:r>
              <a:rPr dirty="0">
                <a:hlinkClick r:id="rId3"/>
              </a:rPr>
              <a:t> education</a:t>
            </a:r>
          </a:p>
          <a:p>
            <a:pPr lvl="0"/>
            <a:r>
              <a:rPr dirty="0"/>
              <a:t>Large language models (</a:t>
            </a:r>
            <a:r>
              <a:rPr dirty="0" err="1"/>
              <a:t>chatGPT</a:t>
            </a:r>
            <a:r>
              <a:rPr dirty="0"/>
              <a:t> &amp; co.) can be great coding tutors! (this presentation was done on a </a:t>
            </a:r>
            <a:r>
              <a:rPr lang="en-GB" dirty="0"/>
              <a:t>C</a:t>
            </a:r>
            <a:r>
              <a:rPr dirty="0" err="1"/>
              <a:t>hatGPT</a:t>
            </a:r>
            <a:r>
              <a:rPr dirty="0"/>
              <a:t> skeleton)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What is R?</a:t>
            </a:r>
          </a:p>
          <a:p>
            <a:pPr lvl="0"/>
            <a:r>
              <a:rPr dirty="0"/>
              <a:t>Why use R?</a:t>
            </a:r>
          </a:p>
          <a:p>
            <a:pPr lvl="0"/>
            <a:r>
              <a:rPr lang="en-CH" dirty="0"/>
              <a:t>Basic data types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600" b="1" dirty="0"/>
              <a:t>R is a programming language</a:t>
            </a:r>
            <a:r>
              <a:rPr sz="1600" dirty="0"/>
              <a:t> designed for statistical computing and graphics.</a:t>
            </a:r>
          </a:p>
          <a:p>
            <a:pPr lvl="0"/>
            <a:r>
              <a:rPr sz="1600" dirty="0"/>
              <a:t>Developed by Ross Ihaka and Robert Gentleman in the early 1990s at the University of Auckland, New Zealand.</a:t>
            </a:r>
          </a:p>
          <a:p>
            <a:pPr lvl="0"/>
            <a:r>
              <a:rPr sz="1600" b="1" dirty="0"/>
              <a:t>Open Source</a:t>
            </a:r>
            <a:r>
              <a:rPr sz="1600" dirty="0"/>
              <a:t>: Free to use, share, and modify</a:t>
            </a:r>
          </a:p>
          <a:p>
            <a:pPr lvl="0"/>
            <a:r>
              <a:rPr sz="1600" b="1" dirty="0"/>
              <a:t>Comprehensive</a:t>
            </a:r>
            <a:r>
              <a:rPr sz="1600" dirty="0"/>
              <a:t>: Offers a vast collection of techniques</a:t>
            </a:r>
          </a:p>
          <a:p>
            <a:pPr lvl="0"/>
            <a:r>
              <a:rPr sz="1600" b="1" dirty="0"/>
              <a:t>Extensible</a:t>
            </a:r>
            <a:r>
              <a:rPr sz="1600" dirty="0"/>
              <a:t>: Users can easily write their own packages and distribute them</a:t>
            </a:r>
          </a:p>
          <a:p>
            <a:pPr lvl="0"/>
            <a:r>
              <a:rPr sz="1600" b="1" dirty="0"/>
              <a:t>Interactive</a:t>
            </a:r>
            <a:r>
              <a:rPr sz="1600" dirty="0"/>
              <a:t>: Allows for immediate feedback and facilitates exploratory data analysis.</a:t>
            </a:r>
          </a:p>
          <a:p>
            <a:pPr lvl="0"/>
            <a:r>
              <a:rPr sz="1600" b="1" dirty="0"/>
              <a:t>Reproducible</a:t>
            </a:r>
            <a:r>
              <a:rPr sz="1600" dirty="0"/>
              <a:t>: scripts can be written for reproducible research and automation of complex analyses.</a:t>
            </a:r>
          </a:p>
          <a:p>
            <a:pPr lvl="0"/>
            <a:r>
              <a:rPr sz="1600" b="1" dirty="0"/>
              <a:t>Integration</a:t>
            </a:r>
            <a:r>
              <a:rPr sz="1600" dirty="0"/>
              <a:t>: Works well with data from various sources and can be integrated with other languages (e.g., C, C++, Java, Python) and tools (e.g., databases, GIS).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6845387" cy="35203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Simply put, R is the engine and RStudio is the dashboard:</a:t>
            </a:r>
          </a:p>
        </p:txBody>
      </p:sp>
      <p:pic>
        <p:nvPicPr>
          <p:cNvPr id="3" name="Picture 1" descr="r_vs_rstudio_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7919" y="1681830"/>
            <a:ext cx="51054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13D15F9-D046-7231-F5C0-998CED66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300" b="0" dirty="0"/>
              <a:t>R and RStudio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1ABBD4-0D95-76F3-73E2-42094319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919" y="3788761"/>
            <a:ext cx="5105400" cy="7832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900" dirty="0"/>
              <a:t> Source: </a:t>
            </a:r>
            <a:r>
              <a:rPr sz="900" dirty="0">
                <a:hlinkClick r:id="rId3"/>
              </a:rPr>
              <a:t>Statistical Inference via Data Science, Modern Dive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BAF5D-B732-E5E9-D02C-1FA03C152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92FD-13CF-1B0A-4DB5-32FAEA8D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use R and not excel?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B1591-5732-C7C5-3089-AEAA4F39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Reproducibility and Automation</a:t>
            </a:r>
            <a:r>
              <a:rPr lang="en-CH" dirty="0"/>
              <a:t>: from the same input, the same output will always come out. Easier to audit what’s going on under the hood.</a:t>
            </a:r>
          </a:p>
          <a:p>
            <a:r>
              <a:rPr lang="en-GB" b="1" dirty="0"/>
              <a:t>Data Visualization</a:t>
            </a:r>
            <a:r>
              <a:rPr lang="en-CH" b="1" dirty="0"/>
              <a:t>: </a:t>
            </a:r>
            <a:r>
              <a:rPr lang="en-CH" dirty="0"/>
              <a:t> superior graphic generation capabilities</a:t>
            </a:r>
          </a:p>
          <a:p>
            <a:r>
              <a:rPr lang="en-CH" dirty="0"/>
              <a:t>Advanced statistical abilities</a:t>
            </a:r>
          </a:p>
          <a:p>
            <a:r>
              <a:rPr lang="en-CH" dirty="0"/>
              <a:t>Integration with other languages and tools</a:t>
            </a:r>
          </a:p>
          <a:p>
            <a:r>
              <a:rPr lang="en-CH" dirty="0"/>
              <a:t>Free and open source</a:t>
            </a:r>
          </a:p>
          <a:p>
            <a:r>
              <a:rPr lang="en-CH" dirty="0"/>
              <a:t>Large datasets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1380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Use R? Comparing R to Python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051941"/>
              </p:ext>
            </p:extLst>
          </p:nvPr>
        </p:nvGraphicFramePr>
        <p:xfrm>
          <a:off x="457200" y="932093"/>
          <a:ext cx="8229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b="1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/>
                        <a:t>Designed specifically for statistical analysis and visualization.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/>
                        <a:t>General-purpose programming with strong support for data science.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b="1"/>
                        <a:t>Ecosystem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/>
                        <a:t>Over 16,000 packages on CRAN for various statistical needs.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/>
                        <a:t>Rich library ecosystem with a strong focus on both data science and general programming.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b="1"/>
                        <a:t>Data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>
                          <a:latin typeface="Courier"/>
                        </a:rPr>
                        <a:t>ggplot2</a:t>
                      </a:r>
                      <a:r>
                        <a:rPr sz="1100"/>
                        <a:t> offers superior aesthetics and functionality.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>
                          <a:latin typeface="Courier"/>
                        </a:rPr>
                        <a:t>matplotlib</a:t>
                      </a:r>
                      <a:r>
                        <a:rPr sz="1100"/>
                        <a:t> and </a:t>
                      </a:r>
                      <a:r>
                        <a:rPr sz="1100">
                          <a:latin typeface="Courier"/>
                        </a:rPr>
                        <a:t>seaborn</a:t>
                      </a:r>
                      <a:r>
                        <a:rPr sz="1100"/>
                        <a:t> for powerful visualizations, with a learning curve.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b="1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/>
                        <a:t>RStudio: A powerful, dedicated IDE for 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/>
                        <a:t>Various (e.g., PyCharm, Jupyter Notebooks, VS Code), versatile but not specialized.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b="1"/>
                        <a:t>Community and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Deeply rooted in academia and research, with extensive resources for statistical problems.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/>
                        <a:t>Broad, with a strong emphasis on general programming and software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b="1"/>
                        <a:t>Ease of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/>
                        <a:t>Syntax and data structures designed with statisticians in mind, potentially more intuitive for those with a statistical background.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/>
                        <a:t>Praised for readability and simplicity, appealing to a wide range of backgrounds.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b="1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/>
                        <a:t>Highly efficient for data analysis tasks, with packages designed for speed.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Might have an edge in performance for general programming tasks, due to optimized libraries like NumPy.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4298-85D4-2613-A7AD-13C649BAE0F9}"/>
              </a:ext>
            </a:extLst>
          </p:cNvPr>
          <p:cNvSpPr txBox="1">
            <a:spLocks/>
          </p:cNvSpPr>
          <p:nvPr/>
        </p:nvSpPr>
        <p:spPr>
          <a:xfrm>
            <a:off x="397291" y="4338365"/>
            <a:ext cx="8229600" cy="542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The choice between R and Python often depends on the needs of the project, and ultimately the programmers. Data scientist tend to prefer R, whilst data engineers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b="1" dirty="0"/>
              <a:t>Numeric</a:t>
            </a:r>
            <a:r>
              <a:rPr dirty="0"/>
              <a:t>: Represents decimal values and integers. Example: </a:t>
            </a:r>
            <a:r>
              <a:rPr dirty="0">
                <a:latin typeface="Courier"/>
              </a:rPr>
              <a:t>x &lt;- 2.5</a:t>
            </a:r>
            <a:r>
              <a:rPr dirty="0"/>
              <a:t>, </a:t>
            </a:r>
            <a:r>
              <a:rPr dirty="0">
                <a:latin typeface="Courier"/>
              </a:rPr>
              <a:t>y &lt;- 10</a:t>
            </a:r>
          </a:p>
          <a:p>
            <a:pPr lvl="0"/>
            <a:r>
              <a:rPr b="1" dirty="0"/>
              <a:t>Integer</a:t>
            </a:r>
            <a:r>
              <a:rPr dirty="0"/>
              <a:t>: A subtype of numeric that represents whole numbers. Integers are specified by adding </a:t>
            </a:r>
            <a:r>
              <a:rPr dirty="0">
                <a:latin typeface="Courier"/>
              </a:rPr>
              <a:t>L</a:t>
            </a:r>
            <a:r>
              <a:rPr dirty="0"/>
              <a:t> to the end of a number (or just </a:t>
            </a:r>
            <a:r>
              <a:rPr dirty="0">
                <a:latin typeface="Courier"/>
              </a:rPr>
              <a:t>25</a:t>
            </a:r>
            <a:r>
              <a:rPr dirty="0"/>
              <a:t>). Example: </a:t>
            </a:r>
            <a:r>
              <a:rPr dirty="0">
                <a:latin typeface="Courier"/>
              </a:rPr>
              <a:t>count &lt;- 25L</a:t>
            </a:r>
          </a:p>
          <a:p>
            <a:pPr lvl="0"/>
            <a:r>
              <a:rPr b="1" dirty="0"/>
              <a:t>Character</a:t>
            </a:r>
            <a:r>
              <a:rPr dirty="0"/>
              <a:t>: Represents strings (text). Example: </a:t>
            </a:r>
            <a:r>
              <a:rPr dirty="0">
                <a:latin typeface="Courier"/>
              </a:rPr>
              <a:t>name &lt;- "John Doe"</a:t>
            </a:r>
          </a:p>
          <a:p>
            <a:pPr lvl="0"/>
            <a:r>
              <a:rPr b="1" dirty="0"/>
              <a:t>Factor</a:t>
            </a:r>
            <a:r>
              <a:rPr dirty="0"/>
              <a:t>: Used for categorical data. Levels provide a way to handle categorical variables. Example: </a:t>
            </a:r>
            <a:r>
              <a:rPr dirty="0">
                <a:latin typeface="Courier"/>
              </a:rPr>
              <a:t>gender &lt;- factor(c("male", "female", "female"))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gender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factor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"male"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"female"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"female"</a:t>
            </a:r>
            <a:r>
              <a:rPr dirty="0">
                <a:latin typeface="Courier"/>
              </a:rPr>
              <a:t>))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(gender)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male   female </a:t>
            </a:r>
            <a:r>
              <a:rPr dirty="0" err="1">
                <a:latin typeface="Courier"/>
              </a:rPr>
              <a:t>female</a:t>
            </a:r>
            <a:r>
              <a:rPr dirty="0">
                <a:latin typeface="Courier"/>
              </a:rPr>
              <a:t>
## Levels: female male</a:t>
            </a:r>
          </a:p>
          <a:p>
            <a:pPr lvl="0"/>
            <a:r>
              <a:rPr b="1" dirty="0"/>
              <a:t>Logical</a:t>
            </a:r>
            <a:r>
              <a:rPr dirty="0"/>
              <a:t>: Holds Boolean (TRUE or FALSE), logical, values. Example: </a:t>
            </a:r>
            <a:r>
              <a:rPr dirty="0" err="1">
                <a:latin typeface="Courier"/>
              </a:rPr>
              <a:t>is_valid</a:t>
            </a:r>
            <a:r>
              <a:rPr dirty="0">
                <a:latin typeface="Courier"/>
              </a:rPr>
              <a:t> &lt;- TRUE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Collections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b="1" dirty="0"/>
              <a:t>List</a:t>
            </a:r>
            <a:r>
              <a:rPr dirty="0"/>
              <a:t>: An ordered collection that can contain objects of different types, including numbers, strings, vectors, and even other lists. Example: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my_list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list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name=</a:t>
            </a:r>
            <a:r>
              <a:rPr dirty="0">
                <a:solidFill>
                  <a:srgbClr val="4070A0"/>
                </a:solidFill>
                <a:latin typeface="Courier"/>
              </a:rPr>
              <a:t>"Alice"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age=</a:t>
            </a:r>
            <a:r>
              <a:rPr dirty="0">
                <a:solidFill>
                  <a:srgbClr val="40A070"/>
                </a:solidFill>
                <a:latin typeface="Courier"/>
              </a:rPr>
              <a:t>25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scores=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90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80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85</a:t>
            </a:r>
            <a:r>
              <a:rPr dirty="0">
                <a:latin typeface="Courier"/>
              </a:rPr>
              <a:t>))</a:t>
            </a:r>
          </a:p>
          <a:p>
            <a:pPr lvl="0"/>
            <a:r>
              <a:rPr b="1" dirty="0"/>
              <a:t>Data Frame</a:t>
            </a:r>
            <a:r>
              <a:rPr dirty="0"/>
              <a:t>: A collection of vectors of equal length, but potentially different types. It’s the most common data structure for datasets. Example: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data.frame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Name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"Alice"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"Bob"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"Charlie"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Age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25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32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28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Gender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factor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"Female"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"Male"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"Male"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)</a:t>
            </a:r>
          </a:p>
          <a:p>
            <a:pPr lvl="0"/>
            <a:r>
              <a:rPr b="1" dirty="0"/>
              <a:t>Matrix</a:t>
            </a:r>
            <a:r>
              <a:rPr dirty="0"/>
              <a:t>: similar to data frames but with only one type of data (e.g. only numerical)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55999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Out of the box R is called </a:t>
            </a:r>
            <a:r>
              <a:rPr b="1" dirty="0"/>
              <a:t>“base R”. </a:t>
            </a:r>
            <a:r>
              <a:rPr dirty="0"/>
              <a:t>However, it can be limited in its functionalities, and its use a bit confusing to modern users.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Then come packages. They supplement base R, and can be so useful that the first thing you would typically do is to load one.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Excellent sources of packages include the </a:t>
            </a:r>
            <a:r>
              <a:rPr dirty="0" err="1">
                <a:hlinkClick r:id="rId2"/>
              </a:rPr>
              <a:t>tidyverse</a:t>
            </a:r>
            <a:r>
              <a:rPr dirty="0"/>
              <a:t> (see below) and </a:t>
            </a:r>
            <a:r>
              <a:rPr dirty="0" err="1">
                <a:hlinkClick r:id="rId3"/>
              </a:rPr>
              <a:t>ROpenSci</a:t>
            </a:r>
            <a:r>
              <a:rPr dirty="0"/>
              <a:t>.</a:t>
            </a:r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Packages are installed with:</a:t>
            </a:r>
          </a:p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install.packages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tidyverse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endParaRPr dirty="0">
              <a:latin typeface="Courier"/>
            </a:endParaRPr>
          </a:p>
          <a:p>
            <a:pPr marL="0" lvl="0" indent="0">
              <a:buNone/>
            </a:pPr>
            <a:r>
              <a:rPr dirty="0"/>
              <a:t>The package are then loaded for use with the R environment with (note the absence of quotation):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tidyverse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1195</Words>
  <Application>Microsoft Office PowerPoint</Application>
  <PresentationFormat>On-screen Show (16:9)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</vt:lpstr>
      <vt:lpstr>Office Theme</vt:lpstr>
      <vt:lpstr>Introduction to R</vt:lpstr>
      <vt:lpstr>Introduction to R</vt:lpstr>
      <vt:lpstr>What is R?</vt:lpstr>
      <vt:lpstr>R and RStudio</vt:lpstr>
      <vt:lpstr>Why use R and not excel?</vt:lpstr>
      <vt:lpstr>Why Use R? Comparing R to Python</vt:lpstr>
      <vt:lpstr>Basic Data Types in R</vt:lpstr>
      <vt:lpstr>Collections of data</vt:lpstr>
      <vt:lpstr>R packages</vt:lpstr>
      <vt:lpstr>The tidyverse</vt:lpstr>
      <vt:lpstr>Tidy data</vt:lpstr>
      <vt:lpstr>Getting help from R: help pages</vt:lpstr>
      <vt:lpstr>Getting help from R: vignettes</vt:lpstr>
      <vt:lpstr>Getting help from R: cheatsheet</vt:lpstr>
      <vt:lpstr>Go further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Elliott Messeiller</dc:creator>
  <cp:keywords/>
  <cp:lastModifiedBy>MESSEILLER, Elliott</cp:lastModifiedBy>
  <cp:revision>23</cp:revision>
  <dcterms:created xsi:type="dcterms:W3CDTF">2024-02-02T10:49:33Z</dcterms:created>
  <dcterms:modified xsi:type="dcterms:W3CDTF">2024-02-02T11:04:20Z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2024-02-02</vt:lpwstr>
  </property>
  <property fmtid="{D5CDD505-2E9C-101B-9397-08002B2CF9AE}" pid="3" name="output">
    <vt:lpwstr>powerpoint_presentation</vt:lpwstr>
  </property>
</Properties>
</file>