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1" roundtripDataSignature="AMtx7miP3Au35CXJO+TV3ZfojwfIGVix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b2b63c7a_0_53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9b2b63c7a_0_53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b2b63c7a_0_54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9b2b63c7a_0_54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b2b63c7a_0_54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9b2b63c7a_0_5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b2b63c7a_0_53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9b2b63c7a_0_53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9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b2b63c7a_0_55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9b2b63c7a_0_55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362d86c3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a362d86c3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362d86c3_0_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a362d86c3_0_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362d86c3_0_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362d86c3_0_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62d86c3_0_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362d86c3_0_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b2b63c7a_0_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89b2b63c7a_0_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362d86c3_0_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362d86c3_0_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362d86c3_0_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a362d86c3_0_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362d86c3_0_2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362d86c3_0_2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362d86c3_0_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362d86c3_0_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362d86c3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362d86c3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362d86c3_0_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362d86c3_0_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362d86c3_0_4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362d86c3_0_4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362d86c3_0_4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362d86c3_0_4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362d86c3_0_5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362d86c3_0_5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362d86c3_0_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362d86c3_0_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b2b63c7a_0_5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89b2b63c7a_0_5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362d86c3_0_6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362d86c3_0_6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362d86c3_0_6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362d86c3_0_6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a362d86c3_0_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a362d86c3_0_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362d86c3_0_7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362d86c3_0_7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362d86c3_0_8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362d86c3_0_8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362d86c3_0_7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362d86c3_0_7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362d86c3_0_8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a362d86c3_0_8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362d86c3_0_10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362d86c3_0_10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a362d86c3_0_9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a362d86c3_0_9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362d86c3_0_9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a362d86c3_0_9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b2b63c7a_0_4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89b2b63c7a_0_4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362d86c3_0_1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362d86c3_0_1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362d86c3_0_1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a362d86c3_0_1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362d86c3_0_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a362d86c3_0_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362d86c3_0_1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a362d86c3_0_1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a362d86c3_0_18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a362d86c3_0_18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362d86c3_0_17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a362d86c3_0_17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362d86c3_0_17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362d86c3_0_17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362d86c3_0_19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362d86c3_0_19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362d86c3_0_20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362d86c3_0_20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a362d86c3_0_2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a362d86c3_0_2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b2b63c7a_0_46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9b2b63c7a_0_46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a362d86c3_0_29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a362d86c3_0_29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a362d86c3_0_29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a362d86c3_0_29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a362d86c3_0_3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a362d86c3_0_3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a362d86c3_0_2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a362d86c3_0_2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a362d86c3_0_22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a362d86c3_0_22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362d86c3_0_27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a362d86c3_0_27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a362d86c3_0_2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a362d86c3_0_2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362d86c3_0_30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362d86c3_0_30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a362d86c3_0_3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a362d86c3_0_3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a362d86c3_0_31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a362d86c3_0_31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b2b63c7a_0_48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9b2b63c7a_0_48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a362d86c3_0_3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a362d86c3_0_3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362d86c3_0_32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a362d86c3_0_32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a362d86c3_0_37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a362d86c3_0_37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a362d86c3_0_38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a362d86c3_0_38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a362d86c3_0_38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a362d86c3_0_38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3fd1363d_0_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3fd1363d_0_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3fd1363d_0_1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3fd1363d_0_1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3fd1363d_0_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3fd1363d_0_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a3fd1363d_0_2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a3fd1363d_0_2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a3fd1363d_0_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a3fd1363d_0_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b2b63c7a_0_48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89b2b63c7a_0_48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a3fd1363d_0_4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a3fd1363d_0_4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a3fd1363d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a3fd1363d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a3fd1363d_0_4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a3fd1363d_0_4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a3fd1363d_0_4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a3fd1363d_0_4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a3fd1363d_0_5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a3fd1363d_0_5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9b2b63c7a_0_56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89b2b63c7a_0_56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b2b63c7a_0_5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89b2b63c7a_0_5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b2b63c7a_0_52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9b2b63c7a_0_52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9"/>
          <p:cNvSpPr txBox="1"/>
          <p:nvPr>
            <p:ph type="title"/>
          </p:nvPr>
        </p:nvSpPr>
        <p:spPr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1"/>
          <p:cNvSpPr txBox="1"/>
          <p:nvPr>
            <p:ph type="ctrTitle"/>
          </p:nvPr>
        </p:nvSpPr>
        <p:spPr>
          <a:xfrm>
            <a:off x="3090760" y="1881754"/>
            <a:ext cx="2962478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2"/>
          <p:cNvSpPr txBox="1"/>
          <p:nvPr>
            <p:ph type="title"/>
          </p:nvPr>
        </p:nvSpPr>
        <p:spPr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2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3"/>
          <p:cNvSpPr txBox="1"/>
          <p:nvPr>
            <p:ph type="title"/>
          </p:nvPr>
        </p:nvSpPr>
        <p:spPr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3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3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OBJEC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a362d86c3_0_16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8a362d86c3_0_16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8a362d86c3_0_16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OBJECT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a362d86c3_0_26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8a362d86c3_0_26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8a362d86c3_0_26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3">
  <p:cSld name="OBJECT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a362d86c3_0_36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8a362d86c3_0_36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8a362d86c3_0_36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8"/>
          <p:cNvSpPr/>
          <p:nvPr/>
        </p:nvSpPr>
        <p:spPr>
          <a:xfrm>
            <a:off x="3657592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5486388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5486388" y="0"/>
                </a:lnTo>
                <a:lnTo>
                  <a:pt x="5486388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3657592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657592" y="0"/>
                </a:lnTo>
                <a:lnTo>
                  <a:pt x="3657592" y="51434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48"/>
          <p:cNvSpPr txBox="1"/>
          <p:nvPr>
            <p:ph type="title"/>
          </p:nvPr>
        </p:nvSpPr>
        <p:spPr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8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0" y="1908900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Welcome back to Junior Jellies Summer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b2b63c7a_0_532"/>
          <p:cNvSpPr txBox="1"/>
          <p:nvPr>
            <p:ph type="title"/>
          </p:nvPr>
        </p:nvSpPr>
        <p:spPr>
          <a:xfrm>
            <a:off x="1178100" y="1306060"/>
            <a:ext cx="67878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do we get Python to say hello to you?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“Hello, Johnny”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b2b63c7a_0_542"/>
          <p:cNvSpPr txBox="1"/>
          <p:nvPr>
            <p:ph type="title"/>
          </p:nvPr>
        </p:nvSpPr>
        <p:spPr>
          <a:xfrm>
            <a:off x="1178100" y="374376"/>
            <a:ext cx="6787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need to combine a string with a variable.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 is very  easy to do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use a + sign to combine two Strings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b2b63c7a_0_546"/>
          <p:cNvSpPr txBox="1"/>
          <p:nvPr>
            <p:ph type="title"/>
          </p:nvPr>
        </p:nvSpPr>
        <p:spPr>
          <a:xfrm>
            <a:off x="596725" y="253350"/>
            <a:ext cx="8142900" cy="4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“Hello, “ + “Elliot”            “Hello Elliot”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= “Elliot”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print(“Hello, “ </a:t>
            </a:r>
            <a:r>
              <a:rPr b="1" lang="en-US" sz="4400"/>
              <a:t>+</a:t>
            </a:r>
            <a:r>
              <a:rPr lang="en-US"/>
              <a:t> name)   “Hello Elliot”</a:t>
            </a:r>
            <a:endParaRPr/>
          </a:p>
        </p:txBody>
      </p:sp>
      <p:cxnSp>
        <p:nvCxnSpPr>
          <p:cNvPr id="119" name="Google Shape;119;g89b2b63c7a_0_546"/>
          <p:cNvCxnSpPr/>
          <p:nvPr/>
        </p:nvCxnSpPr>
        <p:spPr>
          <a:xfrm flipH="1">
            <a:off x="5316325" y="269250"/>
            <a:ext cx="8700" cy="44175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89b2b63c7a_0_546"/>
          <p:cNvCxnSpPr/>
          <p:nvPr/>
        </p:nvCxnSpPr>
        <p:spPr>
          <a:xfrm flipH="1" rot="10800000">
            <a:off x="406300" y="1988375"/>
            <a:ext cx="8182200" cy="25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b2b63c7a_0_536"/>
          <p:cNvSpPr txBox="1"/>
          <p:nvPr>
            <p:ph type="title"/>
          </p:nvPr>
        </p:nvSpPr>
        <p:spPr>
          <a:xfrm>
            <a:off x="1134850" y="1141800"/>
            <a:ext cx="7293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do we get Python to do this?</a:t>
            </a:r>
            <a:endParaRPr/>
          </a:p>
        </p:txBody>
      </p:sp>
      <p:sp>
        <p:nvSpPr>
          <p:cNvPr id="126" name="Google Shape;126;g89b2b63c7a_0_536"/>
          <p:cNvSpPr/>
          <p:nvPr/>
        </p:nvSpPr>
        <p:spPr>
          <a:xfrm>
            <a:off x="2022294" y="2249802"/>
            <a:ext cx="5099400" cy="192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4"/>
          <p:cNvSpPr txBox="1"/>
          <p:nvPr/>
        </p:nvSpPr>
        <p:spPr>
          <a:xfrm>
            <a:off x="3770700" y="1886713"/>
            <a:ext cx="53733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= input(“What’s your name?”)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“Hello,  ” + name</a:t>
            </a: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4"/>
          <p:cNvSpPr/>
          <p:nvPr/>
        </p:nvSpPr>
        <p:spPr>
          <a:xfrm>
            <a:off x="173737" y="1886746"/>
            <a:ext cx="3310118" cy="13700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b2b63c7a_0_557"/>
          <p:cNvSpPr txBox="1"/>
          <p:nvPr>
            <p:ph type="title"/>
          </p:nvPr>
        </p:nvSpPr>
        <p:spPr>
          <a:xfrm>
            <a:off x="167550" y="1062300"/>
            <a:ext cx="88089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Now get Python to ask for your name and then say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“Hello, (your name)”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362d86c3_0_0"/>
          <p:cNvSpPr txBox="1"/>
          <p:nvPr>
            <p:ph type="title"/>
          </p:nvPr>
        </p:nvSpPr>
        <p:spPr>
          <a:xfrm>
            <a:off x="167550" y="1062300"/>
            <a:ext cx="88089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Now get Python to ask how you are feeling today and then say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 are feeling very (input) today.”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62d86c3_0_4"/>
          <p:cNvSpPr txBox="1"/>
          <p:nvPr>
            <p:ph type="title"/>
          </p:nvPr>
        </p:nvSpPr>
        <p:spPr>
          <a:xfrm>
            <a:off x="1012650" y="2284800"/>
            <a:ext cx="7118700" cy="5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you ready to create a MadLib?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362d86c3_0_8"/>
          <p:cNvSpPr txBox="1"/>
          <p:nvPr>
            <p:ph type="title"/>
          </p:nvPr>
        </p:nvSpPr>
        <p:spPr>
          <a:xfrm>
            <a:off x="0" y="466775"/>
            <a:ext cx="9144000" cy="380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Mad Lib?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1. Ask the user for a part of speech 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(noun, adjective, verb, etc.)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2. Save every user’s response to a different variable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3. Print out a phrase and insert the variables to create a Mad Lib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362d86c3_0_12"/>
          <p:cNvSpPr txBox="1"/>
          <p:nvPr>
            <p:ph type="title"/>
          </p:nvPr>
        </p:nvSpPr>
        <p:spPr>
          <a:xfrm>
            <a:off x="1221325" y="1431308"/>
            <a:ext cx="6787800" cy="228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instructor will now walk you through how to make a Mad Lib through Repl.it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 and learn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b2b63c7a_0_1"/>
          <p:cNvSpPr txBox="1"/>
          <p:nvPr>
            <p:ph type="title"/>
          </p:nvPr>
        </p:nvSpPr>
        <p:spPr>
          <a:xfrm>
            <a:off x="1178100" y="836996"/>
            <a:ext cx="67878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We are going to learn more Python.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4800"/>
            </a:br>
            <a:r>
              <a:rPr lang="en-US" sz="4800"/>
              <a:t>Log back into </a:t>
            </a:r>
            <a:r>
              <a:rPr lang="en-US" sz="4800" u="sng"/>
              <a:t>repl.it</a:t>
            </a:r>
            <a:r>
              <a:rPr lang="en-US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a362d86c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3" y="1993983"/>
            <a:ext cx="8666375" cy="11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362d86c3_0_21"/>
          <p:cNvSpPr txBox="1"/>
          <p:nvPr>
            <p:ph type="title"/>
          </p:nvPr>
        </p:nvSpPr>
        <p:spPr>
          <a:xfrm>
            <a:off x="1178100" y="1708659"/>
            <a:ext cx="6787800" cy="17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Now, create your own MadLibs. If you need help, just raise your hand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362d86c3_0_29"/>
          <p:cNvSpPr txBox="1"/>
          <p:nvPr>
            <p:ph type="title"/>
          </p:nvPr>
        </p:nvSpPr>
        <p:spPr>
          <a:xfrm>
            <a:off x="1178100" y="1708659"/>
            <a:ext cx="6787800" cy="17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you’re done with one, make another funny Mad Libs. Try to make it longer if you can.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362d86c3_0_33"/>
          <p:cNvSpPr txBox="1"/>
          <p:nvPr>
            <p:ph type="title"/>
          </p:nvPr>
        </p:nvSpPr>
        <p:spPr>
          <a:xfrm>
            <a:off x="1178050" y="354401"/>
            <a:ext cx="6787800" cy="4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Strings and Integers?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also another data type: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Booleans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362d86c3_0_37"/>
          <p:cNvSpPr txBox="1"/>
          <p:nvPr>
            <p:ph type="title"/>
          </p:nvPr>
        </p:nvSpPr>
        <p:spPr>
          <a:xfrm>
            <a:off x="1178050" y="769375"/>
            <a:ext cx="6787800" cy="3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Booleans?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Booleans can be two different values: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362d86c3_0_41"/>
          <p:cNvSpPr txBox="1"/>
          <p:nvPr>
            <p:ph type="title"/>
          </p:nvPr>
        </p:nvSpPr>
        <p:spPr>
          <a:xfrm>
            <a:off x="1178050" y="510000"/>
            <a:ext cx="6787800" cy="37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make a boolean?</a:t>
            </a:r>
            <a:br>
              <a:rPr lang="en-US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variable1 = </a:t>
            </a:r>
            <a:r>
              <a:rPr lang="en-US">
                <a:solidFill>
                  <a:srgbClr val="00FF00"/>
                </a:solidFill>
              </a:rPr>
              <a:t>T</a:t>
            </a:r>
            <a:r>
              <a:rPr lang="en-US">
                <a:solidFill>
                  <a:srgbClr val="00FF00"/>
                </a:solidFill>
              </a:rPr>
              <a:t>rue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variable2 = </a:t>
            </a: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alse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362d86c3_0_45"/>
          <p:cNvSpPr txBox="1"/>
          <p:nvPr>
            <p:ph type="title"/>
          </p:nvPr>
        </p:nvSpPr>
        <p:spPr>
          <a:xfrm>
            <a:off x="1178100" y="1903189"/>
            <a:ext cx="6787800" cy="13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different ways to write booleans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362d86c3_0_49"/>
          <p:cNvSpPr txBox="1"/>
          <p:nvPr>
            <p:ph type="title"/>
          </p:nvPr>
        </p:nvSpPr>
        <p:spPr>
          <a:xfrm>
            <a:off x="942450" y="1236150"/>
            <a:ext cx="7259100" cy="26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</a:t>
            </a:r>
            <a:r>
              <a:rPr lang="en-US"/>
              <a:t> Question: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it true that four is equal to four?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it true that five is equal to four?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362d86c3_0_53"/>
          <p:cNvSpPr txBox="1"/>
          <p:nvPr>
            <p:ph type="title"/>
          </p:nvPr>
        </p:nvSpPr>
        <p:spPr>
          <a:xfrm>
            <a:off x="942450" y="922800"/>
            <a:ext cx="7259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</a:t>
            </a:r>
            <a:r>
              <a:rPr lang="en-US"/>
              <a:t> Answer</a:t>
            </a:r>
            <a:r>
              <a:rPr lang="en-US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is equal to four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“four equals four” is a </a:t>
            </a: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362d86c3_0_58"/>
          <p:cNvSpPr txBox="1"/>
          <p:nvPr>
            <p:ph type="title"/>
          </p:nvPr>
        </p:nvSpPr>
        <p:spPr>
          <a:xfrm>
            <a:off x="942450" y="922800"/>
            <a:ext cx="7259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Simple</a:t>
            </a:r>
            <a:r>
              <a:rPr lang="en-US"/>
              <a:t> Answer: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Five is not equal to four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Therefore, “five equals four” is a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>
                <a:solidFill>
                  <a:srgbClr val="00FF00"/>
                </a:solidFill>
              </a:rPr>
              <a:t> </a:t>
            </a:r>
            <a:r>
              <a:rPr lang="en-US"/>
              <a:t>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b2b63c7a_0_52"/>
          <p:cNvSpPr txBox="1"/>
          <p:nvPr/>
        </p:nvSpPr>
        <p:spPr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 will get a </a:t>
            </a:r>
            <a:r>
              <a:rPr b="1" i="0" lang="en-US" sz="44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sent to you by one of the advisors.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on it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362d86c3_0_62"/>
          <p:cNvSpPr txBox="1"/>
          <p:nvPr>
            <p:ph type="title"/>
          </p:nvPr>
        </p:nvSpPr>
        <p:spPr>
          <a:xfrm>
            <a:off x="708850" y="242050"/>
            <a:ext cx="8030700" cy="48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Lesson: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 programming, we usually use the “=” to assign the variable on the left, to the value on the right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counter = 0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counter = 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print(counter)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**Output: 1**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362d86c3_0_67"/>
          <p:cNvSpPr txBox="1"/>
          <p:nvPr>
            <p:ph type="title"/>
          </p:nvPr>
        </p:nvSpPr>
        <p:spPr>
          <a:xfrm>
            <a:off x="106950" y="247650"/>
            <a:ext cx="89301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use the “=” sign, the computer is going to think that you are changing the value of a variable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That’s why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we use the </a:t>
            </a:r>
            <a:r>
              <a:rPr lang="en-US" sz="6000"/>
              <a:t>“</a:t>
            </a:r>
            <a:r>
              <a:rPr b="1" lang="en-US" sz="6000"/>
              <a:t>==”</a:t>
            </a:r>
            <a:r>
              <a:rPr lang="en-US" sz="4800"/>
              <a:t> sign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362d86c3_0_71"/>
          <p:cNvSpPr txBox="1"/>
          <p:nvPr>
            <p:ph type="title"/>
          </p:nvPr>
        </p:nvSpPr>
        <p:spPr>
          <a:xfrm>
            <a:off x="1178050" y="510000"/>
            <a:ext cx="6787800" cy="38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print(4 == 4) *Output: </a:t>
            </a: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print(5 == 4) *Output: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print(“Hello” == “Hello”)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*Output: </a:t>
            </a: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362d86c3_0_79"/>
          <p:cNvSpPr txBox="1"/>
          <p:nvPr>
            <p:ph type="title"/>
          </p:nvPr>
        </p:nvSpPr>
        <p:spPr>
          <a:xfrm>
            <a:off x="285275" y="510000"/>
            <a:ext cx="8653200" cy="38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</a:t>
            </a:r>
            <a:r>
              <a:rPr lang="en-US"/>
              <a:t>Examples: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print(“Bye” == “Hello”) *Output: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print(“JJ” == “JJ”) *Output: </a:t>
            </a: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print(10010 == 10010) *Output: </a:t>
            </a:r>
            <a:r>
              <a:rPr lang="en-US">
                <a:solidFill>
                  <a:srgbClr val="00FF00"/>
                </a:solidFill>
              </a:rPr>
              <a:t>True</a:t>
            </a:r>
            <a:r>
              <a:rPr lang="en-US"/>
              <a:t>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362d86c3_0_83"/>
          <p:cNvSpPr txBox="1"/>
          <p:nvPr>
            <p:ph type="title"/>
          </p:nvPr>
        </p:nvSpPr>
        <p:spPr>
          <a:xfrm>
            <a:off x="1178100" y="1661108"/>
            <a:ext cx="67878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three Boolean statements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Python prints either True or False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362d86c3_0_75"/>
          <p:cNvSpPr txBox="1"/>
          <p:nvPr>
            <p:ph type="title"/>
          </p:nvPr>
        </p:nvSpPr>
        <p:spPr>
          <a:xfrm>
            <a:off x="1178100" y="1725909"/>
            <a:ext cx="6787800" cy="169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want to say that something is </a:t>
            </a:r>
            <a:r>
              <a:rPr b="1" lang="en-US"/>
              <a:t>NOT EQUAL </a:t>
            </a:r>
            <a:r>
              <a:rPr lang="en-US"/>
              <a:t>to something?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a362d86c3_0_87"/>
          <p:cNvSpPr txBox="1"/>
          <p:nvPr>
            <p:ph type="title"/>
          </p:nvPr>
        </p:nvSpPr>
        <p:spPr>
          <a:xfrm>
            <a:off x="1178050" y="2250269"/>
            <a:ext cx="6787800" cy="10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We use the != sign</a:t>
            </a:r>
            <a:endParaRPr sz="6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362d86c3_0_103"/>
          <p:cNvSpPr txBox="1"/>
          <p:nvPr>
            <p:ph type="title"/>
          </p:nvPr>
        </p:nvSpPr>
        <p:spPr>
          <a:xfrm>
            <a:off x="1178100" y="1014062"/>
            <a:ext cx="6787800" cy="3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would the output of all of these be?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print(5 != 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print(6 != 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print(“bye” != “hello”)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362d86c3_0_99"/>
          <p:cNvSpPr txBox="1"/>
          <p:nvPr>
            <p:ph type="title"/>
          </p:nvPr>
        </p:nvSpPr>
        <p:spPr>
          <a:xfrm>
            <a:off x="1178100" y="51"/>
            <a:ext cx="67878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print(5 != 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print(6 != 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print(“bye” != “hello”)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all </a:t>
            </a:r>
            <a:r>
              <a:rPr b="1" lang="en-US">
                <a:solidFill>
                  <a:srgbClr val="00FF00"/>
                </a:solidFill>
              </a:rPr>
              <a:t>True</a:t>
            </a:r>
            <a:r>
              <a:rPr b="1" lang="en-US"/>
              <a:t> </a:t>
            </a:r>
            <a:r>
              <a:rPr lang="en-US"/>
              <a:t>statements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true that 5 is not equal to 4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true that 6 is not equal to 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true that “bye” is not equal to “hello”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362d86c3_0_95"/>
          <p:cNvSpPr txBox="1"/>
          <p:nvPr>
            <p:ph type="title"/>
          </p:nvPr>
        </p:nvSpPr>
        <p:spPr>
          <a:xfrm>
            <a:off x="1178100" y="1014062"/>
            <a:ext cx="6787800" cy="3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would the output of all of these be?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print(5 != 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print(6 != 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print(“bye” != “bye”)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2b63c7a_0_410"/>
          <p:cNvSpPr txBox="1"/>
          <p:nvPr/>
        </p:nvSpPr>
        <p:spPr>
          <a:xfrm>
            <a:off x="375150" y="1919100"/>
            <a:ext cx="83937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going to recap some Python things from last lesson.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a362d86c3_0_107"/>
          <p:cNvSpPr txBox="1"/>
          <p:nvPr>
            <p:ph type="title"/>
          </p:nvPr>
        </p:nvSpPr>
        <p:spPr>
          <a:xfrm>
            <a:off x="1178100" y="51"/>
            <a:ext cx="67878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print(5 != 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print(6 != 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print(“bye” != “bye”)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all </a:t>
            </a:r>
            <a:r>
              <a:rPr b="1" lang="en-US">
                <a:solidFill>
                  <a:srgbClr val="FF0000"/>
                </a:solidFill>
              </a:rPr>
              <a:t>False</a:t>
            </a:r>
            <a:r>
              <a:rPr b="1" lang="en-US">
                <a:solidFill>
                  <a:srgbClr val="00FF00"/>
                </a:solidFill>
              </a:rPr>
              <a:t> </a:t>
            </a:r>
            <a:r>
              <a:rPr lang="en-US"/>
              <a:t>statements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not true that 5 is not equal to 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not true that 6 is not equal to 6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It is not true that “bye” is not equal to “bye”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362d86c3_0_115"/>
          <p:cNvSpPr txBox="1"/>
          <p:nvPr>
            <p:ph type="title"/>
          </p:nvPr>
        </p:nvSpPr>
        <p:spPr>
          <a:xfrm>
            <a:off x="1178100" y="1661098"/>
            <a:ext cx="6787800" cy="22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another three Boolean statements using the != 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Python prints either True or False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362d86c3_0_25"/>
          <p:cNvSpPr txBox="1"/>
          <p:nvPr>
            <p:ph type="title"/>
          </p:nvPr>
        </p:nvSpPr>
        <p:spPr>
          <a:xfrm>
            <a:off x="357750" y="2241650"/>
            <a:ext cx="8428500" cy="11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you remember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statements from the first lesson?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362d86c3_0_12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g8a362d86c3_0_12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g8a362d86c3_0_123"/>
          <p:cNvSpPr/>
          <p:nvPr/>
        </p:nvSpPr>
        <p:spPr>
          <a:xfrm>
            <a:off x="0" y="1059916"/>
            <a:ext cx="3505800" cy="302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g8a362d86c3_0_123"/>
          <p:cNvSpPr/>
          <p:nvPr/>
        </p:nvSpPr>
        <p:spPr>
          <a:xfrm>
            <a:off x="4282338" y="600176"/>
            <a:ext cx="4572000" cy="394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g8a362d86c3_0_123"/>
          <p:cNvSpPr txBox="1"/>
          <p:nvPr/>
        </p:nvSpPr>
        <p:spPr>
          <a:xfrm>
            <a:off x="259325" y="181525"/>
            <a:ext cx="3285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 you remember this?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is an  if statement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362d86c3_0_18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g8a362d86c3_0_18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g8a362d86c3_0_181"/>
          <p:cNvSpPr/>
          <p:nvPr/>
        </p:nvSpPr>
        <p:spPr>
          <a:xfrm>
            <a:off x="0" y="1059916"/>
            <a:ext cx="3505800" cy="302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g8a362d86c3_0_181"/>
          <p:cNvSpPr/>
          <p:nvPr/>
        </p:nvSpPr>
        <p:spPr>
          <a:xfrm>
            <a:off x="4282338" y="600176"/>
            <a:ext cx="4572000" cy="394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g8a362d86c3_0_181"/>
          <p:cNvSpPr txBox="1"/>
          <p:nvPr/>
        </p:nvSpPr>
        <p:spPr>
          <a:xfrm>
            <a:off x="259325" y="181525"/>
            <a:ext cx="3285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 you remember this?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is an  if statement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8a362d86c3_0_181"/>
          <p:cNvSpPr/>
          <p:nvPr/>
        </p:nvSpPr>
        <p:spPr>
          <a:xfrm>
            <a:off x="0" y="2334050"/>
            <a:ext cx="3285000" cy="1849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362d86c3_0_173"/>
          <p:cNvSpPr txBox="1"/>
          <p:nvPr>
            <p:ph type="title"/>
          </p:nvPr>
        </p:nvSpPr>
        <p:spPr>
          <a:xfrm>
            <a:off x="357750" y="994125"/>
            <a:ext cx="8428500" cy="30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Lesson: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programming, if statements must have a boolean statement in it.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Confused? Just watch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362d86c3_0_177"/>
          <p:cNvSpPr txBox="1"/>
          <p:nvPr>
            <p:ph type="title"/>
          </p:nvPr>
        </p:nvSpPr>
        <p:spPr>
          <a:xfrm>
            <a:off x="432225" y="777975"/>
            <a:ext cx="8411100" cy="3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What do you notice about this?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4 ==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print(“Four is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*Output: 4*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362d86c3_0_198"/>
          <p:cNvSpPr txBox="1"/>
          <p:nvPr>
            <p:ph type="title"/>
          </p:nvPr>
        </p:nvSpPr>
        <p:spPr>
          <a:xfrm>
            <a:off x="432225" y="777975"/>
            <a:ext cx="8411100" cy="3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What do you notice about this?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4 ==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print(“Four is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*Output: Four is equal to four*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g8a362d86c3_0_198"/>
          <p:cNvSpPr/>
          <p:nvPr/>
        </p:nvSpPr>
        <p:spPr>
          <a:xfrm>
            <a:off x="1080575" y="1763475"/>
            <a:ext cx="1668300" cy="821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8a362d86c3_0_198"/>
          <p:cNvSpPr/>
          <p:nvPr/>
        </p:nvSpPr>
        <p:spPr>
          <a:xfrm rot="-404284">
            <a:off x="2771359" y="1676876"/>
            <a:ext cx="1564808" cy="4754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a362d86c3_0_198"/>
          <p:cNvSpPr txBox="1"/>
          <p:nvPr/>
        </p:nvSpPr>
        <p:spPr>
          <a:xfrm>
            <a:off x="4426000" y="1460925"/>
            <a:ext cx="4158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Boolean statement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362d86c3_0_205"/>
          <p:cNvSpPr txBox="1"/>
          <p:nvPr>
            <p:ph type="title"/>
          </p:nvPr>
        </p:nvSpPr>
        <p:spPr>
          <a:xfrm>
            <a:off x="432225" y="777975"/>
            <a:ext cx="8411100" cy="3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What do you notice about this?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4 ==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print(“Four is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*Output: Four is equal to four*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g8a362d86c3_0_205"/>
          <p:cNvSpPr/>
          <p:nvPr/>
        </p:nvSpPr>
        <p:spPr>
          <a:xfrm>
            <a:off x="1080575" y="1763475"/>
            <a:ext cx="1668300" cy="821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a362d86c3_0_205"/>
          <p:cNvSpPr/>
          <p:nvPr/>
        </p:nvSpPr>
        <p:spPr>
          <a:xfrm rot="-404284">
            <a:off x="2771359" y="1676876"/>
            <a:ext cx="1564808" cy="47548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8a362d86c3_0_205"/>
          <p:cNvSpPr txBox="1"/>
          <p:nvPr/>
        </p:nvSpPr>
        <p:spPr>
          <a:xfrm>
            <a:off x="4426000" y="1460925"/>
            <a:ext cx="4512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</a:rPr>
              <a:t>Is four equal to four?</a:t>
            </a:r>
            <a:endParaRPr sz="3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362d86c3_0_212"/>
          <p:cNvSpPr txBox="1"/>
          <p:nvPr>
            <p:ph type="title"/>
          </p:nvPr>
        </p:nvSpPr>
        <p:spPr>
          <a:xfrm>
            <a:off x="432225" y="777975"/>
            <a:ext cx="8411100" cy="3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What do you notice about this?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4 ==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print(“Four is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*Output: Four is equal to four*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g8a362d86c3_0_212"/>
          <p:cNvSpPr/>
          <p:nvPr/>
        </p:nvSpPr>
        <p:spPr>
          <a:xfrm rot="-774139">
            <a:off x="2919077" y="1656498"/>
            <a:ext cx="1437596" cy="475444"/>
          </a:xfrm>
          <a:prstGeom prst="leftArrow">
            <a:avLst>
              <a:gd fmla="val 24762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8a362d86c3_0_212"/>
          <p:cNvSpPr txBox="1"/>
          <p:nvPr/>
        </p:nvSpPr>
        <p:spPr>
          <a:xfrm>
            <a:off x="4391250" y="1305300"/>
            <a:ext cx="45126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</a:rPr>
              <a:t>Four is equal to four</a:t>
            </a:r>
            <a:endParaRPr sz="3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b2b63c7a_0_469"/>
          <p:cNvSpPr txBox="1"/>
          <p:nvPr>
            <p:ph type="title"/>
          </p:nvPr>
        </p:nvSpPr>
        <p:spPr>
          <a:xfrm>
            <a:off x="921900" y="1946400"/>
            <a:ext cx="73002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Remember how we make the user type in a value?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362d86c3_0_290"/>
          <p:cNvSpPr txBox="1"/>
          <p:nvPr>
            <p:ph type="title"/>
          </p:nvPr>
        </p:nvSpPr>
        <p:spPr>
          <a:xfrm>
            <a:off x="410850" y="282300"/>
            <a:ext cx="8322300" cy="45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really important things to note: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5 != 4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print(“5 is not equal to 4”)</a:t>
            </a:r>
            <a:endParaRPr/>
          </a:p>
        </p:txBody>
      </p:sp>
      <p:sp>
        <p:nvSpPr>
          <p:cNvPr id="330" name="Google Shape;330;g8a362d86c3_0_290"/>
          <p:cNvSpPr/>
          <p:nvPr/>
        </p:nvSpPr>
        <p:spPr>
          <a:xfrm rot="-972998">
            <a:off x="2939127" y="1703032"/>
            <a:ext cx="1262220" cy="5876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a362d86c3_0_290"/>
          <p:cNvSpPr txBox="1"/>
          <p:nvPr/>
        </p:nvSpPr>
        <p:spPr>
          <a:xfrm>
            <a:off x="4062925" y="1167000"/>
            <a:ext cx="52473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if statement MUST END WITH A COLON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a362d86c3_0_296"/>
          <p:cNvSpPr txBox="1"/>
          <p:nvPr>
            <p:ph type="title"/>
          </p:nvPr>
        </p:nvSpPr>
        <p:spPr>
          <a:xfrm>
            <a:off x="410850" y="282300"/>
            <a:ext cx="8322300" cy="45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really important things to note: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5 != 4</a:t>
            </a: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print(“5 is not equal to 4”)</a:t>
            </a:r>
            <a:endParaRPr/>
          </a:p>
        </p:txBody>
      </p:sp>
      <p:sp>
        <p:nvSpPr>
          <p:cNvPr id="337" name="Google Shape;337;g8a362d86c3_0_296"/>
          <p:cNvSpPr/>
          <p:nvPr/>
        </p:nvSpPr>
        <p:spPr>
          <a:xfrm rot="6555647">
            <a:off x="826288" y="3145282"/>
            <a:ext cx="526574" cy="5875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a362d86c3_0_296"/>
          <p:cNvSpPr txBox="1"/>
          <p:nvPr/>
        </p:nvSpPr>
        <p:spPr>
          <a:xfrm>
            <a:off x="864450" y="3578800"/>
            <a:ext cx="8220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line that will run under the if statement MUST BE </a:t>
            </a:r>
            <a:r>
              <a:rPr b="1"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INDENTED</a:t>
            </a:r>
            <a:endParaRPr b="1" sz="4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a362d86c3_0_302"/>
          <p:cNvSpPr txBox="1"/>
          <p:nvPr>
            <p:ph type="title"/>
          </p:nvPr>
        </p:nvSpPr>
        <p:spPr>
          <a:xfrm>
            <a:off x="216125" y="656975"/>
            <a:ext cx="8687700" cy="34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Your advisor will write an if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then be asked to write an if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you follow all of the rules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a362d86c3_0_219"/>
          <p:cNvSpPr txBox="1"/>
          <p:nvPr>
            <p:ph type="title"/>
          </p:nvPr>
        </p:nvSpPr>
        <p:spPr>
          <a:xfrm>
            <a:off x="206550" y="479700"/>
            <a:ext cx="8730900" cy="41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also use != for if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5 !=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print(“5 is not equal to 4”)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**Output: 5 is not equal to 4**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362d86c3_0_22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g8a362d86c3_0_22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g8a362d86c3_0_227"/>
          <p:cNvSpPr/>
          <p:nvPr/>
        </p:nvSpPr>
        <p:spPr>
          <a:xfrm>
            <a:off x="1" y="1200594"/>
            <a:ext cx="3528900" cy="358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g8a362d86c3_0_227"/>
          <p:cNvSpPr/>
          <p:nvPr/>
        </p:nvSpPr>
        <p:spPr>
          <a:xfrm>
            <a:off x="4763477" y="644423"/>
            <a:ext cx="3528900" cy="358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g8a362d86c3_0_227"/>
          <p:cNvSpPr txBox="1"/>
          <p:nvPr/>
        </p:nvSpPr>
        <p:spPr>
          <a:xfrm>
            <a:off x="134400" y="181525"/>
            <a:ext cx="3388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we do an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if/else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statement?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a362d86c3_0_27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g8a362d86c3_0_27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g8a362d86c3_0_273"/>
          <p:cNvSpPr/>
          <p:nvPr/>
        </p:nvSpPr>
        <p:spPr>
          <a:xfrm>
            <a:off x="1" y="1200594"/>
            <a:ext cx="3528900" cy="358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g8a362d86c3_0_273"/>
          <p:cNvSpPr/>
          <p:nvPr/>
        </p:nvSpPr>
        <p:spPr>
          <a:xfrm>
            <a:off x="4763477" y="644423"/>
            <a:ext cx="3528900" cy="358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g8a362d86c3_0_273"/>
          <p:cNvSpPr txBox="1"/>
          <p:nvPr/>
        </p:nvSpPr>
        <p:spPr>
          <a:xfrm>
            <a:off x="134400" y="181525"/>
            <a:ext cx="3388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we do an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if/else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statement?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8a362d86c3_0_273"/>
          <p:cNvSpPr/>
          <p:nvPr/>
        </p:nvSpPr>
        <p:spPr>
          <a:xfrm>
            <a:off x="134400" y="2420475"/>
            <a:ext cx="648300" cy="50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a362d86c3_0_273"/>
          <p:cNvSpPr/>
          <p:nvPr/>
        </p:nvSpPr>
        <p:spPr>
          <a:xfrm>
            <a:off x="247500" y="3324950"/>
            <a:ext cx="648300" cy="50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a362d86c3_0_286"/>
          <p:cNvSpPr txBox="1"/>
          <p:nvPr>
            <p:ph type="title"/>
          </p:nvPr>
        </p:nvSpPr>
        <p:spPr>
          <a:xfrm>
            <a:off x="0" y="345750"/>
            <a:ext cx="9144000" cy="4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Very easy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5 == 4: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print(“Five is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print(“Five is not equal to four”)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*Output: Five is not equal to four*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a362d86c3_0_306"/>
          <p:cNvSpPr txBox="1"/>
          <p:nvPr>
            <p:ph type="title"/>
          </p:nvPr>
        </p:nvSpPr>
        <p:spPr>
          <a:xfrm>
            <a:off x="0" y="345750"/>
            <a:ext cx="9144000" cy="4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Notice the same patterns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if 5 == 4: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	print(“Five is equal to four”)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nsolas"/>
                <a:ea typeface="Consolas"/>
                <a:cs typeface="Consolas"/>
                <a:sym typeface="Consolas"/>
              </a:rPr>
              <a:t>	print(“Four is not equal to four”)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g8a362d86c3_0_306"/>
          <p:cNvSpPr/>
          <p:nvPr/>
        </p:nvSpPr>
        <p:spPr>
          <a:xfrm>
            <a:off x="1115150" y="2809475"/>
            <a:ext cx="1287900" cy="48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8a362d86c3_0_306"/>
          <p:cNvSpPr txBox="1"/>
          <p:nvPr/>
        </p:nvSpPr>
        <p:spPr>
          <a:xfrm>
            <a:off x="2636600" y="2731775"/>
            <a:ext cx="4011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</a:rPr>
              <a:t>The colon is still there</a:t>
            </a:r>
            <a:endParaRPr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a362d86c3_0_312"/>
          <p:cNvSpPr txBox="1"/>
          <p:nvPr>
            <p:ph type="title"/>
          </p:nvPr>
        </p:nvSpPr>
        <p:spPr>
          <a:xfrm>
            <a:off x="410850" y="282300"/>
            <a:ext cx="8322300" cy="45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really important things to 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5 == 4</a:t>
            </a: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print(“5 is equal to 4”)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print(“5 is not equal to 4”)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g8a362d86c3_0_312"/>
          <p:cNvSpPr/>
          <p:nvPr/>
        </p:nvSpPr>
        <p:spPr>
          <a:xfrm rot="6555647">
            <a:off x="826288" y="3145282"/>
            <a:ext cx="526574" cy="5875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a362d86c3_0_312"/>
          <p:cNvSpPr txBox="1"/>
          <p:nvPr/>
        </p:nvSpPr>
        <p:spPr>
          <a:xfrm>
            <a:off x="864450" y="3578800"/>
            <a:ext cx="82209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Every line that will run under the else statement MUST BE </a:t>
            </a:r>
            <a:r>
              <a:rPr b="1" lang="en-US" sz="4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INDENTED</a:t>
            </a:r>
            <a:endParaRPr b="1" sz="4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362d86c3_0_318"/>
          <p:cNvSpPr txBox="1"/>
          <p:nvPr>
            <p:ph type="title"/>
          </p:nvPr>
        </p:nvSpPr>
        <p:spPr>
          <a:xfrm>
            <a:off x="228150" y="354400"/>
            <a:ext cx="8687700" cy="4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Your advisor will write an 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then be asked to write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you follow all of the rules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b2b63c7a_0_487"/>
          <p:cNvSpPr txBox="1"/>
          <p:nvPr/>
        </p:nvSpPr>
        <p:spPr>
          <a:xfrm>
            <a:off x="4045770" y="892408"/>
            <a:ext cx="45396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input()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89b2b63c7a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75" y="1505213"/>
            <a:ext cx="2764475" cy="21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a362d86c3_0_324"/>
          <p:cNvSpPr txBox="1"/>
          <p:nvPr>
            <p:ph type="title"/>
          </p:nvPr>
        </p:nvSpPr>
        <p:spPr>
          <a:xfrm>
            <a:off x="228150" y="354400"/>
            <a:ext cx="8687700" cy="4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Your advisor will write an 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then be asked to write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you follow all of the rules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a362d86c3_0_32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3" name="Google Shape;403;g8a362d86c3_0_32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g8a362d86c3_0_328"/>
          <p:cNvSpPr/>
          <p:nvPr/>
        </p:nvSpPr>
        <p:spPr>
          <a:xfrm>
            <a:off x="216125" y="1391775"/>
            <a:ext cx="3213000" cy="375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g8a362d86c3_0_328"/>
          <p:cNvSpPr/>
          <p:nvPr/>
        </p:nvSpPr>
        <p:spPr>
          <a:xfrm>
            <a:off x="4232186" y="0"/>
            <a:ext cx="4567800" cy="5143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g8a362d86c3_0_328"/>
          <p:cNvSpPr txBox="1"/>
          <p:nvPr/>
        </p:nvSpPr>
        <p:spPr>
          <a:xfrm>
            <a:off x="155600" y="172900"/>
            <a:ext cx="32130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we do an else/if statement?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8a362d86c3_0_328"/>
          <p:cNvSpPr/>
          <p:nvPr/>
        </p:nvSpPr>
        <p:spPr>
          <a:xfrm>
            <a:off x="319850" y="3336825"/>
            <a:ext cx="665700" cy="50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a362d86c3_0_375"/>
          <p:cNvSpPr txBox="1"/>
          <p:nvPr>
            <p:ph type="title"/>
          </p:nvPr>
        </p:nvSpPr>
        <p:spPr>
          <a:xfrm>
            <a:off x="0" y="345750"/>
            <a:ext cx="9144000" cy="48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if 5 == 4: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print(“Five is equal to four”)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elif 5 == 5:</a:t>
            </a:r>
            <a:endParaRPr sz="2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print(“Five is equal to five”)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print(“Five is not equal to four or five”)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*Output: Five is equal to five*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g8a362d86c3_0_375"/>
          <p:cNvSpPr txBox="1"/>
          <p:nvPr/>
        </p:nvSpPr>
        <p:spPr>
          <a:xfrm>
            <a:off x="5843700" y="1599250"/>
            <a:ext cx="3163800" cy="1590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Notice the same patterns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(colon and  indentation)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a362d86c3_0_380"/>
          <p:cNvSpPr txBox="1"/>
          <p:nvPr>
            <p:ph type="title"/>
          </p:nvPr>
        </p:nvSpPr>
        <p:spPr>
          <a:xfrm>
            <a:off x="228150" y="354400"/>
            <a:ext cx="8687700" cy="4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Time: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Your advisor will write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if/elif/else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then be asked to write 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if/elif/else statement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you follow all of the rules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362d86c3_0_384"/>
          <p:cNvSpPr txBox="1"/>
          <p:nvPr>
            <p:ph type="title"/>
          </p:nvPr>
        </p:nvSpPr>
        <p:spPr>
          <a:xfrm>
            <a:off x="1178100" y="1868538"/>
            <a:ext cx="6787800" cy="14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we use variables with if statements?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a3fd1363d_0_4"/>
          <p:cNvSpPr txBox="1"/>
          <p:nvPr>
            <p:ph type="title"/>
          </p:nvPr>
        </p:nvSpPr>
        <p:spPr>
          <a:xfrm>
            <a:off x="280050" y="294000"/>
            <a:ext cx="8583900" cy="48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name = “Alex”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if name == “Bob”: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print(“Hi, Bob!”)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elif name == “Alex”: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print(“Hi, Alex!”)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print(“Hi, person!”)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g8a3fd1363d_0_4"/>
          <p:cNvSpPr/>
          <p:nvPr/>
        </p:nvSpPr>
        <p:spPr>
          <a:xfrm rot="691848">
            <a:off x="3611963" y="659024"/>
            <a:ext cx="2609874" cy="733851"/>
          </a:xfrm>
          <a:prstGeom prst="leftArrow">
            <a:avLst>
              <a:gd fmla="val 26596" name="adj1"/>
              <a:gd fmla="val 57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8a3fd1363d_0_4"/>
          <p:cNvSpPr txBox="1"/>
          <p:nvPr>
            <p:ph type="title"/>
          </p:nvPr>
        </p:nvSpPr>
        <p:spPr>
          <a:xfrm>
            <a:off x="6388250" y="1020050"/>
            <a:ext cx="21180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a3fd1363d_0_11"/>
          <p:cNvSpPr txBox="1"/>
          <p:nvPr>
            <p:ph type="title"/>
          </p:nvPr>
        </p:nvSpPr>
        <p:spPr>
          <a:xfrm>
            <a:off x="26700" y="147000"/>
            <a:ext cx="9090600" cy="48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= 10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if name == 5: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	print(“You are 5 years old”)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name == 15: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print(“You are 15 years old”)</a:t>
            </a:r>
            <a:endParaRPr sz="3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3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print(“You are not 5 or 15 years old”)</a:t>
            </a:r>
            <a:endParaRPr sz="3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g8a3fd1363d_0_11"/>
          <p:cNvSpPr/>
          <p:nvPr/>
        </p:nvSpPr>
        <p:spPr>
          <a:xfrm rot="691678">
            <a:off x="2752247" y="396049"/>
            <a:ext cx="2999304" cy="733851"/>
          </a:xfrm>
          <a:prstGeom prst="leftArrow">
            <a:avLst>
              <a:gd fmla="val 26596" name="adj1"/>
              <a:gd fmla="val 57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8a3fd1363d_0_11"/>
          <p:cNvSpPr txBox="1"/>
          <p:nvPr>
            <p:ph type="title"/>
          </p:nvPr>
        </p:nvSpPr>
        <p:spPr>
          <a:xfrm>
            <a:off x="6180775" y="847175"/>
            <a:ext cx="21180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3fd1363d_0_17"/>
          <p:cNvSpPr txBox="1"/>
          <p:nvPr>
            <p:ph type="title"/>
          </p:nvPr>
        </p:nvSpPr>
        <p:spPr>
          <a:xfrm>
            <a:off x="202200" y="1985250"/>
            <a:ext cx="8739600" cy="117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multiple statements using a variable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a3fd1363d_0_29"/>
          <p:cNvSpPr txBox="1"/>
          <p:nvPr>
            <p:ph type="title"/>
          </p:nvPr>
        </p:nvSpPr>
        <p:spPr>
          <a:xfrm>
            <a:off x="1178048" y="2250283"/>
            <a:ext cx="6787800" cy="5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make a True/False Game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a3fd1363d_0_33"/>
          <p:cNvSpPr txBox="1"/>
          <p:nvPr>
            <p:ph type="title"/>
          </p:nvPr>
        </p:nvSpPr>
        <p:spPr>
          <a:xfrm>
            <a:off x="288600" y="345751"/>
            <a:ext cx="8566800" cy="44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Outline of the game: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Present a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Have the person type “t” if they think it is true and “f” if they think it is false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If they guessed correct, add one point for the person and move on to the next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When every question is asked, show them their final score and the percentage of correct answers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b2b63c7a_0_482"/>
          <p:cNvSpPr/>
          <p:nvPr/>
        </p:nvSpPr>
        <p:spPr>
          <a:xfrm>
            <a:off x="175498" y="1935211"/>
            <a:ext cx="3306600" cy="127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89b2b63c7a_0_482"/>
          <p:cNvSpPr txBox="1"/>
          <p:nvPr/>
        </p:nvSpPr>
        <p:spPr>
          <a:xfrm>
            <a:off x="3898800" y="2131950"/>
            <a:ext cx="50568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 = input(“What’s your name?”)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print(answer)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a3fd1363d_0_41"/>
          <p:cNvSpPr txBox="1"/>
          <p:nvPr>
            <p:ph type="title"/>
          </p:nvPr>
        </p:nvSpPr>
        <p:spPr>
          <a:xfrm>
            <a:off x="1178100" y="727495"/>
            <a:ext cx="6787800" cy="3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we are going to track the user’s score by creating a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points </a:t>
            </a:r>
            <a:r>
              <a:rPr lang="en-US" sz="4800"/>
              <a:t>= 0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a3fd1363d_0_37"/>
          <p:cNvSpPr txBox="1"/>
          <p:nvPr>
            <p:ph type="title"/>
          </p:nvPr>
        </p:nvSpPr>
        <p:spPr>
          <a:xfrm>
            <a:off x="380350" y="337101"/>
            <a:ext cx="8445600" cy="44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ask the question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user’s response 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input()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then check if the user’s response is correct by using an if statement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a3fd1363d_0_45"/>
          <p:cNvSpPr txBox="1"/>
          <p:nvPr>
            <p:ph type="title"/>
          </p:nvPr>
        </p:nvSpPr>
        <p:spPr>
          <a:xfrm>
            <a:off x="1178050" y="544574"/>
            <a:ext cx="6787800" cy="388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user typed in the correct response, then the computer should add one point to the variable score.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end of the game, we will print the total points.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a3fd1363d_0_49"/>
          <p:cNvSpPr txBox="1"/>
          <p:nvPr>
            <p:ph type="title"/>
          </p:nvPr>
        </p:nvSpPr>
        <p:spPr>
          <a:xfrm>
            <a:off x="286050" y="285275"/>
            <a:ext cx="8571900" cy="47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Little peek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(“True or false: Johnny loves Oreos”)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“true”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+=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(“True or false: Johnny likes bugs”)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“false”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+=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(“Game over. You got “ +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+ “ points.”)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a3fd1363d_0_53"/>
          <p:cNvSpPr txBox="1"/>
          <p:nvPr>
            <p:ph type="title"/>
          </p:nvPr>
        </p:nvSpPr>
        <p:spPr>
          <a:xfrm>
            <a:off x="1178100" y="584853"/>
            <a:ext cx="6787800" cy="397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instructor will give you a demonstration.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then make your own true/false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luck!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9b2b63c7a_0_561"/>
          <p:cNvSpPr txBox="1"/>
          <p:nvPr>
            <p:ph type="title"/>
          </p:nvPr>
        </p:nvSpPr>
        <p:spPr>
          <a:xfrm>
            <a:off x="692850" y="211800"/>
            <a:ext cx="7758300" cy="4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 for joining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Reminder: 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NO MEETING NEXT WEEK 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FFFF00"/>
                </a:solidFill>
              </a:rPr>
              <a:t>(</a:t>
            </a:r>
            <a:r>
              <a:rPr b="1" lang="en-US" strike="sngStrike">
                <a:solidFill>
                  <a:srgbClr val="FFFF00"/>
                </a:solidFill>
              </a:rPr>
              <a:t>7/27 + 7/29)</a:t>
            </a:r>
            <a:endParaRPr b="1" strike="sngStrike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Sneak peek for next lesson: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trivia game + rock paper scissor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b2b63c7a_0_517"/>
          <p:cNvSpPr txBox="1"/>
          <p:nvPr>
            <p:ph type="title"/>
          </p:nvPr>
        </p:nvSpPr>
        <p:spPr>
          <a:xfrm>
            <a:off x="25950" y="0"/>
            <a:ext cx="9092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FFFFFF"/>
                </a:solidFill>
              </a:rPr>
              <a:t>How to get Python to say your name</a:t>
            </a:r>
            <a:endParaRPr b="1" sz="4000">
              <a:solidFill>
                <a:srgbClr val="FFFFFF"/>
              </a:solidFill>
            </a:endParaRPr>
          </a:p>
        </p:txBody>
      </p:sp>
      <p:pic>
        <p:nvPicPr>
          <p:cNvPr id="97" name="Google Shape;97;g89b2b63c7a_0_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00" y="1809450"/>
            <a:ext cx="7752225" cy="1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89b2b63c7a_0_517"/>
          <p:cNvSpPr txBox="1"/>
          <p:nvPr/>
        </p:nvSpPr>
        <p:spPr>
          <a:xfrm>
            <a:off x="475450" y="3639350"/>
            <a:ext cx="82728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sure to click “Run” first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 enter your name and enter</a:t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b2b63c7a_0_528"/>
          <p:cNvSpPr txBox="1"/>
          <p:nvPr>
            <p:ph type="title"/>
          </p:nvPr>
        </p:nvSpPr>
        <p:spPr>
          <a:xfrm>
            <a:off x="1178100" y="682945"/>
            <a:ext cx="67878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the code to get Python to ask for your name and then say your </a:t>
            </a:r>
            <a:r>
              <a:rPr b="1" lang="en-US" u="sng"/>
              <a:t>name</a:t>
            </a:r>
            <a:endParaRPr b="1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write the code to get Python to ask and then say your </a:t>
            </a:r>
            <a:r>
              <a:rPr b="1" lang="en-US" u="sng"/>
              <a:t>age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2020-06-08T20:55:20Z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2020-06-08T00:00:00Z</vt:filetime>
  </property>
</Properties>
</file>