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70" r:id="rId6"/>
    <p:sldId id="274" r:id="rId7"/>
    <p:sldId id="265" r:id="rId8"/>
    <p:sldId id="272" r:id="rId9"/>
    <p:sldId id="259" r:id="rId10"/>
    <p:sldId id="260" r:id="rId11"/>
    <p:sldId id="282" r:id="rId12"/>
    <p:sldId id="279" r:id="rId13"/>
    <p:sldId id="280" r:id="rId14"/>
    <p:sldId id="281" r:id="rId15"/>
    <p:sldId id="261" r:id="rId16"/>
    <p:sldId id="266" r:id="rId17"/>
    <p:sldId id="267" r:id="rId18"/>
    <p:sldId id="268" r:id="rId19"/>
    <p:sldId id="275" r:id="rId20"/>
    <p:sldId id="276" r:id="rId21"/>
    <p:sldId id="262" r:id="rId22"/>
    <p:sldId id="271" r:id="rId23"/>
    <p:sldId id="278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88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.clevelandclinic.org/4-tips-fo-dealing-with-heart-disease-diagnosis/" TargetMode="External"/><Relationship Id="rId2" Type="http://schemas.openxmlformats.org/officeDocument/2006/relationships/hyperlink" Target="https://www.abs.gov.au/ausstats/abs@.nsf/mf/3303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cscardiology.com.au/" TargetMode="External"/><Relationship Id="rId5" Type="http://schemas.openxmlformats.org/officeDocument/2006/relationships/hyperlink" Target="https://www.kaggle.com/abdelsamad/heart-disease-predication-with-neural-networks/notebook" TargetMode="External"/><Relationship Id="rId4" Type="http://schemas.openxmlformats.org/officeDocument/2006/relationships/hyperlink" Target="https://archive.ics.uci.edu/ml/datasets/heart+disea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cscardiology.com.a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10E8-F1C8-754A-A2A0-F557C8192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81428" y="289421"/>
            <a:ext cx="9755187" cy="3140019"/>
          </a:xfrm>
        </p:spPr>
        <p:txBody>
          <a:bodyPr>
            <a:normAutofit fontScale="90000"/>
          </a:bodyPr>
          <a:lstStyle/>
          <a:p>
            <a:r>
              <a:rPr lang="en-US" dirty="0"/>
              <a:t>Heart disease prediction by 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EF41F-A906-E84B-842C-57BEBEF55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cap="none" dirty="0"/>
              <a:t>Several models applied by Elliott</a:t>
            </a:r>
            <a:r>
              <a:rPr lang="en-US" dirty="0"/>
              <a:t> C</a:t>
            </a:r>
            <a:r>
              <a:rPr lang="en-US" cap="none" dirty="0"/>
              <a:t>ao</a:t>
            </a: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63886BB-1F6F-DE4C-A879-525DB5845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8" y="2573868"/>
            <a:ext cx="2792042" cy="20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7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1803-5AF0-C249-BC0D-3859F289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Part 2 –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AD25-5065-584B-8304-D91F5E116F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23A0F93-9530-2642-BA8D-BA4A1EF95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3" y="1670418"/>
            <a:ext cx="5644908" cy="370416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91C8EA-CDC1-8F49-9742-6805B1633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287" y="1670418"/>
            <a:ext cx="5291666" cy="372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9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29D5-9F41-6F40-9763-E6456CEC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Part 2 – Exploratory Data Analysis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97AB41-26CB-414C-A803-5329E22D5F0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164957" y="1837765"/>
            <a:ext cx="4916729" cy="3311525"/>
          </a:xfr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32D6B47D-CC0E-1049-ADE8-FD901C9F6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450" y="1837765"/>
            <a:ext cx="5269554" cy="42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screen&#10;&#10;Description automatically generated">
            <a:extLst>
              <a:ext uri="{FF2B5EF4-FFF2-40B4-BE49-F238E27FC236}">
                <a16:creationId xmlns:a16="http://schemas.microsoft.com/office/drawing/2014/main" id="{A06E72C1-83E9-BF4C-806B-0850B8F5A7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7616" y="117475"/>
            <a:ext cx="5352784" cy="5365652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F44A02-A072-694D-AF70-CD7A9156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184" y="1375833"/>
            <a:ext cx="49403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4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object, measure, sitting, comb&#10;&#10;Description automatically generated">
            <a:extLst>
              <a:ext uri="{FF2B5EF4-FFF2-40B4-BE49-F238E27FC236}">
                <a16:creationId xmlns:a16="http://schemas.microsoft.com/office/drawing/2014/main" id="{6FA24296-CEED-224A-BDAB-DE56F755AA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" y="1"/>
            <a:ext cx="7932740" cy="2743200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1D305A-9D75-9742-AA37-8AF6DF48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43201"/>
            <a:ext cx="5426672" cy="295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6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AC00AF-4005-C049-A8FF-54C5D94F49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5246" y="438150"/>
            <a:ext cx="3263821" cy="3371849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DEF9D3-A4AD-B945-B5AE-5E3B17624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067" y="694266"/>
            <a:ext cx="8001229" cy="40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0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8B32-6A62-D245-9EC6-4D662AED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Part 3 –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69FD-0B5C-BE4C-ADF2-4243E44A93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96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9600" b="1" cap="none" dirty="0">
                <a:latin typeface="Arial" panose="020B0604020202020204" pitchFamily="34" charset="0"/>
                <a:cs typeface="Arial" panose="020B0604020202020204" pitchFamily="34" charset="0"/>
              </a:rPr>
              <a:t>List of models used </a:t>
            </a:r>
          </a:p>
          <a:p>
            <a:pPr marL="0" indent="0" algn="ctr">
              <a:buNone/>
            </a:pPr>
            <a:r>
              <a:rPr lang="en-US" sz="9600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6200" b="1" cap="none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8000" b="1" cap="none" dirty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  <a:p>
            <a:pPr>
              <a:buFont typeface="Wingdings" pitchFamily="2" charset="2"/>
              <a:buChar char="Ø"/>
            </a:pPr>
            <a:r>
              <a:rPr lang="en-US" sz="8000" b="1" cap="none" dirty="0">
                <a:latin typeface="Arial" panose="020B0604020202020204" pitchFamily="34" charset="0"/>
                <a:cs typeface="Arial" panose="020B0604020202020204" pitchFamily="34" charset="0"/>
              </a:rPr>
              <a:t> SVM</a:t>
            </a:r>
          </a:p>
          <a:p>
            <a:pPr>
              <a:buFont typeface="Wingdings" pitchFamily="2" charset="2"/>
              <a:buChar char="Ø"/>
            </a:pPr>
            <a:r>
              <a:rPr lang="en-US" sz="8000" b="1" cap="none" dirty="0">
                <a:latin typeface="Arial" panose="020B0604020202020204" pitchFamily="34" charset="0"/>
                <a:cs typeface="Arial" panose="020B0604020202020204" pitchFamily="34" charset="0"/>
              </a:rPr>
              <a:t> Decision Tree</a:t>
            </a:r>
          </a:p>
          <a:p>
            <a:pPr>
              <a:buFont typeface="Wingdings" pitchFamily="2" charset="2"/>
              <a:buChar char="Ø"/>
            </a:pPr>
            <a:r>
              <a:rPr lang="en-US" sz="8000" b="1" cap="none" dirty="0">
                <a:latin typeface="Arial" panose="020B0604020202020204" pitchFamily="34" charset="0"/>
                <a:cs typeface="Arial" panose="020B0604020202020204" pitchFamily="34" charset="0"/>
              </a:rPr>
              <a:t> Random Forest </a:t>
            </a:r>
          </a:p>
          <a:p>
            <a:pPr>
              <a:buFont typeface="Wingdings" pitchFamily="2" charset="2"/>
              <a:buChar char="Ø"/>
            </a:pPr>
            <a:r>
              <a:rPr lang="en-US" sz="8000" b="1" cap="none" dirty="0">
                <a:latin typeface="Arial" panose="020B0604020202020204" pitchFamily="34" charset="0"/>
                <a:cs typeface="Arial" panose="020B0604020202020204" pitchFamily="34" charset="0"/>
              </a:rPr>
              <a:t> Logistic Regression</a:t>
            </a:r>
          </a:p>
          <a:p>
            <a:pPr>
              <a:buFont typeface="Wingdings" pitchFamily="2" charset="2"/>
              <a:buChar char="Ø"/>
            </a:pPr>
            <a:r>
              <a:rPr lang="en-US" sz="8000" b="1" cap="none" dirty="0">
                <a:latin typeface="Arial" panose="020B0604020202020204" pitchFamily="34" charset="0"/>
                <a:cs typeface="Arial" panose="020B0604020202020204" pitchFamily="34" charset="0"/>
              </a:rPr>
              <a:t> Neural Networks</a:t>
            </a:r>
          </a:p>
          <a:p>
            <a:pPr>
              <a:buFont typeface="Wingdings" pitchFamily="2" charset="2"/>
              <a:buChar char="Ø"/>
            </a:pPr>
            <a:endParaRPr 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367891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8B32-6A62-D245-9EC6-4D662AED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Part 3 –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69FD-0B5C-BE4C-ADF2-4243E44A93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  <a:p>
            <a:pPr marL="0" indent="0">
              <a:buNone/>
            </a:pPr>
            <a:endParaRPr 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endParaRPr lang="en-US" cap="none" dirty="0"/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804B7C8C-59CE-2847-9352-B2A51596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603" y="1741154"/>
            <a:ext cx="5402136" cy="38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4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8B32-6A62-D245-9EC6-4D662AED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Part 3 –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69FD-0B5C-BE4C-ADF2-4243E44A93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  <a:p>
            <a:pPr>
              <a:buFont typeface="Wingdings" pitchFamily="2" charset="2"/>
              <a:buChar char="Ø"/>
            </a:pPr>
            <a:endParaRPr 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endParaRPr lang="en-US" cap="non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E4ACC3-BB7A-1846-A030-19973EC57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133" y="1808933"/>
            <a:ext cx="4931769" cy="384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11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8B32-6A62-D245-9EC6-4D662AED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Part 3 –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69FD-0B5C-BE4C-ADF2-4243E44A93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pPr marL="0" indent="0">
              <a:buNone/>
            </a:pPr>
            <a:endParaRPr 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endParaRPr lang="en-US" cap="non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D5EABB-5929-834C-B873-8E2749B70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029" y="1837765"/>
            <a:ext cx="5326498" cy="383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6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8B32-6A62-D245-9EC6-4D662AED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Part 3 –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69FD-0B5C-BE4C-ADF2-4243E44A93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0" indent="0">
              <a:buNone/>
            </a:pPr>
            <a:endParaRPr 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endParaRPr lang="en-US" cap="non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3B1905-274F-3446-A54A-CCFCE6932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241" y="2063397"/>
            <a:ext cx="4542118" cy="35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1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355B-FAE7-E744-913E-CF74F07E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First stop – About Case Analyst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E77AE-1619-A747-A75D-3AFDF877E3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Data Scientist from Institute of Data (formerly as DSIA)</a:t>
            </a:r>
          </a:p>
          <a:p>
            <a:pPr>
              <a:buFont typeface="Wingdings" pitchFamily="2" charset="2"/>
              <a:buChar char="§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Master degrees with Health Informatics and Data Science</a:t>
            </a:r>
          </a:p>
          <a:p>
            <a:pPr>
              <a:buFont typeface="Wingdings" pitchFamily="2" charset="2"/>
              <a:buChar char="§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Bachelor degree with Financial Mathematics</a:t>
            </a:r>
          </a:p>
          <a:p>
            <a:pPr>
              <a:buFont typeface="Wingdings" pitchFamily="2" charset="2"/>
              <a:buChar char="§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Hobbies in Astronomy, Physics, Mathematics and Data Science</a:t>
            </a:r>
          </a:p>
        </p:txBody>
      </p:sp>
    </p:spTree>
    <p:extLst>
      <p:ext uri="{BB962C8B-B14F-4D97-AF65-F5344CB8AC3E}">
        <p14:creationId xmlns:p14="http://schemas.microsoft.com/office/powerpoint/2010/main" val="736952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8B32-6A62-D245-9EC6-4D662AED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Part 3 –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69FD-0B5C-BE4C-ADF2-4243E44A93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0" indent="0">
              <a:buNone/>
            </a:pPr>
            <a:endParaRPr 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endParaRPr lang="en-US" cap="non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F34A5E-AC7C-6249-A813-78348A60D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153" y="1837765"/>
            <a:ext cx="4351867" cy="364788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6CBC8C-D32B-0B43-A769-E9A4C1BB7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12" y="2420715"/>
            <a:ext cx="3766930" cy="29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6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897B-D316-CD48-87BA-921E4B0E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Part 4 – Conclusion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D1DD-8DD4-D047-906D-11FD333DA6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KNN: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86.9% with 8 neighbors (k=8,12,14)</a:t>
            </a:r>
          </a:p>
          <a:p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SVM: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82.0% with linear kernel; 78.7% with poly kernel; 85.2% with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rbf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and sigmoid kernel</a:t>
            </a:r>
          </a:p>
          <a:p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DT: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72.1% with [2,4,8]</a:t>
            </a:r>
          </a:p>
          <a:p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RF: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78.7% at 10 and 86.9% after 100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. (From original case, others found after </a:t>
            </a:r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, keeps </a:t>
            </a:r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86.9%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LR: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roc 93.79% and f1 score 89.855%</a:t>
            </a:r>
          </a:p>
        </p:txBody>
      </p:sp>
    </p:spTree>
    <p:extLst>
      <p:ext uri="{BB962C8B-B14F-4D97-AF65-F5344CB8AC3E}">
        <p14:creationId xmlns:p14="http://schemas.microsoft.com/office/powerpoint/2010/main" val="1892310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897B-D316-CD48-87BA-921E4B0E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/>
              <a:t>4 Tips for dealing with H.D. diagnosis</a:t>
            </a:r>
            <a:br>
              <a:rPr lang="en-US" cap="none" dirty="0"/>
            </a:br>
            <a:r>
              <a:rPr lang="en-US" cap="none" dirty="0"/>
              <a:t>from Cleveland Clinic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D1DD-8DD4-D047-906D-11FD333DA6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Ask your physician to explain your condition</a:t>
            </a:r>
          </a:p>
          <a:p>
            <a:pPr>
              <a:buFont typeface="Wingdings" pitchFamily="2" charset="2"/>
              <a:buChar char="Ø"/>
            </a:pP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Find out what caused your condition</a:t>
            </a:r>
          </a:p>
          <a:p>
            <a:pPr>
              <a:buFont typeface="Wingdings" pitchFamily="2" charset="2"/>
              <a:buChar char="Ø"/>
            </a:pP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Take immediate steps to correct contributing lifestyle factors</a:t>
            </a:r>
          </a:p>
          <a:p>
            <a:pPr>
              <a:buFont typeface="Wingdings" pitchFamily="2" charset="2"/>
              <a:buChar char="Ø"/>
            </a:pP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Tap into your support system</a:t>
            </a:r>
          </a:p>
          <a:p>
            <a:pPr marL="0" indent="0" algn="r"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(Credit: Cleveland Clinic 2019)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sitting&#10;&#10;Description automatically generated">
            <a:extLst>
              <a:ext uri="{FF2B5EF4-FFF2-40B4-BE49-F238E27FC236}">
                <a16:creationId xmlns:a16="http://schemas.microsoft.com/office/drawing/2014/main" id="{32E3446B-B822-C148-B345-229F228A9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301" y="2063396"/>
            <a:ext cx="2294206" cy="229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95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897B-D316-CD48-87BA-921E4B0E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CVD Services in Australia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D1DD-8DD4-D047-906D-11FD333DA6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37766"/>
            <a:ext cx="10394707" cy="2857690"/>
          </a:xfrm>
        </p:spPr>
        <p:txBody>
          <a:bodyPr>
            <a:normAutofit fontScale="925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According to the Australia’s leading causes of death, 2018 from ABS</a:t>
            </a: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rank 1 cause of death is still Ischaemic heart disease (IHD) since 2009 with 22,587, 2013 with 19,778 and 17,533 in 2018 (ABS)</a:t>
            </a:r>
            <a:r>
              <a:rPr lang="en-US" cap="none" dirty="0"/>
              <a:t>.</a:t>
            </a:r>
          </a:p>
          <a:p>
            <a:pPr marL="0" indent="0"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Heart health checks covered by Medicare for patients over 45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yo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and Indigenous from 30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yo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~13m adult Australians are at risk of heart disease (The Senior). </a:t>
            </a:r>
          </a:p>
          <a:p>
            <a:pPr marL="0" indent="0" algn="r">
              <a:buNone/>
            </a:pPr>
            <a:endParaRPr lang="en-US" sz="1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A1491D-8AA2-1746-804B-4C1F727A0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661" y="0"/>
            <a:ext cx="2800182" cy="209794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F9A296-70E3-F145-935B-A5035F793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87594"/>
            <a:ext cx="1906171" cy="190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9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92C7-DCB9-1E4F-825A-63797895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CC7B-1D7E-F846-A922-DA123F7F1D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cap="none" dirty="0">
                <a:latin typeface="Arial" panose="020B0604020202020204" pitchFamily="34" charset="0"/>
                <a:cs typeface="Arial" panose="020B0604020202020204" pitchFamily="34" charset="0"/>
              </a:rPr>
              <a:t>Causes of Death, Australia, 2018. (2019). Retrieved from  </a:t>
            </a:r>
            <a:r>
              <a:rPr lang="en-US" sz="12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https://www.abs.gov.au/ausstats/abs@.nsf/mf/3303.0</a:t>
            </a:r>
            <a:r>
              <a:rPr lang="en-US" sz="12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cap="none" dirty="0">
                <a:latin typeface="Arial" panose="020B0604020202020204" pitchFamily="34" charset="0"/>
                <a:cs typeface="Arial" panose="020B0604020202020204" pitchFamily="34" charset="0"/>
              </a:rPr>
              <a:t>4 tips for dealing with heart disease diagnosis. (2019). Retrieved from </a:t>
            </a:r>
            <a:r>
              <a:rPr lang="en-US" sz="12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https://health.clevelandclinic.org/4-tips-fo-dealing-with-heart-disease-diagnosis/</a:t>
            </a:r>
            <a:endParaRPr lang="en-US" sz="1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cap="none" dirty="0">
                <a:latin typeface="Arial" panose="020B0604020202020204" pitchFamily="34" charset="0"/>
                <a:cs typeface="Arial" panose="020B0604020202020204" pitchFamily="34" charset="0"/>
              </a:rPr>
              <a:t>Heart health checks now covered by Medicare for over 45s. (2019). Retrieved from https://</a:t>
            </a:r>
            <a:r>
              <a:rPr lang="en-US" sz="1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www.thesenior.com.au</a:t>
            </a:r>
            <a:r>
              <a:rPr lang="en-US" sz="1200" cap="none" dirty="0">
                <a:latin typeface="Arial" panose="020B0604020202020204" pitchFamily="34" charset="0"/>
                <a:cs typeface="Arial" panose="020B0604020202020204" pitchFamily="34" charset="0"/>
              </a:rPr>
              <a:t>/story/6091995/two-in-three-adults-at-risk-of-heart-disease/</a:t>
            </a:r>
          </a:p>
          <a:p>
            <a:r>
              <a:rPr lang="en-US" sz="1200" cap="none" dirty="0">
                <a:latin typeface="Arial" panose="020B0604020202020204" pitchFamily="34" charset="0"/>
                <a:cs typeface="Arial" panose="020B0604020202020204" pitchFamily="34" charset="0"/>
              </a:rPr>
              <a:t>Heart disease. (2019). Retrieved from </a:t>
            </a:r>
            <a:r>
              <a:rPr lang="en-US" sz="1200" cap="none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https://archive.ics.uci.edu/ml/datasets/heart+disease</a:t>
            </a:r>
            <a:endParaRPr lang="en-US" sz="1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cap="none" dirty="0">
                <a:latin typeface="Arial" panose="020B0604020202020204" pitchFamily="34" charset="0"/>
                <a:cs typeface="Arial" panose="020B0604020202020204" pitchFamily="34" charset="0"/>
              </a:rPr>
              <a:t>Heart disease prediction with neural networks. (2019). Retrieved from </a:t>
            </a:r>
            <a:r>
              <a:rPr lang="en-US" sz="1200" cap="none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https://www.kaggle.com/abdelsamad/heart-disease-predication-with-neural-networks/notebook</a:t>
            </a:r>
            <a:endParaRPr lang="en-US" sz="1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cap="none" dirty="0">
                <a:latin typeface="Arial" panose="020B0604020202020204" pitchFamily="34" charset="0"/>
                <a:cs typeface="Arial" panose="020B0604020202020204" pitchFamily="34" charset="0"/>
              </a:rPr>
              <a:t>Victorian cardiovascular services. (2019). Retrieved from </a:t>
            </a:r>
            <a:r>
              <a:rPr lang="en-US" sz="1200" cap="none" dirty="0"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http://www.vcscardiology.com.au</a:t>
            </a:r>
            <a:endParaRPr lang="en-US" sz="1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6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355B-FAE7-E744-913E-CF74F07E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Case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E77AE-1619-A747-A75D-3AFDF877E3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art 0 – Dataset information</a:t>
            </a:r>
          </a:p>
          <a:p>
            <a:pPr>
              <a:buFont typeface="Wingdings" pitchFamily="2" charset="2"/>
              <a:buChar char="Ø"/>
            </a:pP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Part 1 – Data acquisition</a:t>
            </a:r>
          </a:p>
          <a:p>
            <a:pPr>
              <a:buFont typeface="Wingdings" pitchFamily="2" charset="2"/>
              <a:buChar char="Ø"/>
            </a:pP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Part 2 – Exploratory Data Analysis</a:t>
            </a:r>
          </a:p>
          <a:p>
            <a:pPr>
              <a:buFont typeface="Wingdings" pitchFamily="2" charset="2"/>
              <a:buChar char="Ø"/>
            </a:pP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Part 3 – Machine Learning models </a:t>
            </a:r>
          </a:p>
          <a:p>
            <a:pPr>
              <a:buFont typeface="Wingdings" pitchFamily="2" charset="2"/>
              <a:buChar char="Ø"/>
            </a:pP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Part 4 – Conclusion &amp; Summary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68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B72A-44B8-A548-A709-8B01EAE3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Part 0 – 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4B69-8918-B740-B86C-3B4D94B04D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Dataset name: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heart.csv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(Cleveland Heart disease - UCL and Kaggle)</a:t>
            </a:r>
          </a:p>
          <a:p>
            <a:pPr>
              <a:buFont typeface="Wingdings" pitchFamily="2" charset="2"/>
              <a:buChar char="Ø"/>
            </a:pP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Dataset size: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303 patients for total 14 specific attributes (columns)</a:t>
            </a:r>
            <a:endParaRPr 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Stakeholder: Victorian Cardiovascular Services </a:t>
            </a:r>
            <a:r>
              <a:rPr lang="en-US" sz="1200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http://www.vcscardiology.com.au</a:t>
            </a:r>
            <a:r>
              <a:rPr lang="en-US" sz="1200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593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B72A-44B8-A548-A709-8B01EAE3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Part 0 – 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4B69-8918-B740-B86C-3B4D94B04D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  <a:p>
            <a:pPr marL="0" indent="0">
              <a:buNone/>
            </a:pPr>
            <a:endParaRPr lang="en-US" sz="2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How can we detect Heart Diseases fast and accurate?</a:t>
            </a: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Which model could be used to detect Heart Diseases with the most accurate and fast?</a:t>
            </a:r>
          </a:p>
          <a:p>
            <a:pPr marL="0" indent="0">
              <a:buNone/>
            </a:pPr>
            <a:endParaRPr 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87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B72A-44B8-A548-A709-8B01EAE3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Purpose of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4B69-8918-B740-B86C-3B4D94B04D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Use existing dataset to create a model that tries to predict if heart disease diagnosed or not.</a:t>
            </a:r>
          </a:p>
          <a:p>
            <a:pPr>
              <a:buFont typeface="Wingdings" pitchFamily="2" charset="2"/>
              <a:buChar char="Ø"/>
            </a:pP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Find out what factors caused heart diseases by using patients’ individual information.</a:t>
            </a:r>
          </a:p>
          <a:p>
            <a:pPr>
              <a:buFont typeface="Wingdings" pitchFamily="2" charset="2"/>
              <a:buChar char="Ø"/>
            </a:pP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Exact and compare what factors have significant impact on cardiovascular disease (CVD) by selecting one specific attribute, i.e., Age or Sex.</a:t>
            </a:r>
          </a:p>
          <a:p>
            <a:pPr>
              <a:buFont typeface="Wingdings" pitchFamily="2" charset="2"/>
              <a:buChar char="Ø"/>
            </a:pP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Neural Networks (optional) – trying to </a:t>
            </a:r>
            <a:r>
              <a:rPr lang="en-AU" b="1" cap="none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model through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423715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05DA-41AC-1C42-A9EB-042F425F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Pythonic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7F01-CA50-2646-91D7-37279AAFCA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2204073"/>
            <a:ext cx="10394707" cy="3311189"/>
          </a:xfrm>
        </p:spPr>
        <p:txBody>
          <a:bodyPr>
            <a:normAutofit/>
          </a:bodyPr>
          <a:lstStyle/>
          <a:p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 - the patient’s (Pt’s) age at admission</a:t>
            </a:r>
          </a:p>
          <a:p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– the patient’s gender (</a:t>
            </a:r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1 = male, 0 = female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-  chest pain experienced (</a:t>
            </a:r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1 = typical angina, 2 = atypical angina, 3 = non-anginal, 4 = asymptomatic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trestbps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– the Pt’s resting blood pressure (</a:t>
            </a:r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mmHg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chol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– the Pt’s cholesterol in </a:t>
            </a:r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mg/dl</a:t>
            </a:r>
          </a:p>
          <a:p>
            <a:r>
              <a:rPr lang="en-US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fbs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– the fasting blood sugar </a:t>
            </a:r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(&gt;120 mg/dl, 1 = true, 0 = false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restecg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– resting ECG (</a:t>
            </a:r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0 = normal, 1 = having ST-T wave abnormality, 2 = showing probable or definite left ventricular hypertrophy by Estes’ criteria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endParaRPr lang="en-US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35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05DA-41AC-1C42-A9EB-042F425F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Pythonic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7F01-CA50-2646-91D7-37279AAFCA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thalach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– the patient’s maximum heart rate achieved</a:t>
            </a:r>
          </a:p>
          <a:p>
            <a:r>
              <a:rPr lang="en-US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exang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– exercise induced angina (</a:t>
            </a:r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1 = yes, 0 = no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oldpeak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– ST depression induced by exercise relative to rest</a:t>
            </a:r>
          </a:p>
          <a:p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slope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– the slope of the peak exercise ST  segment ( </a:t>
            </a:r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1: upsloping, 2: flat, 3: </a:t>
            </a:r>
            <a:r>
              <a:rPr lang="en-US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downsloping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– the number of major vessels (</a:t>
            </a:r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0~3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thal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– a blood disorder called thalassemia (</a:t>
            </a:r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3 = normal, 6 = fixed defect, 7 = reversable defect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– heart disease (</a:t>
            </a:r>
            <a:r>
              <a:rPr 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0 = no, 1 = yes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4915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29D5-9F41-6F40-9763-E6456CEC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Part 1 – Data acquisition 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7723D8-ACCA-794B-A841-79F303FB10F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08504" y="1451695"/>
            <a:ext cx="3174179" cy="3954609"/>
          </a:xfrm>
        </p:spPr>
      </p:pic>
    </p:spTree>
    <p:extLst>
      <p:ext uri="{BB962C8B-B14F-4D97-AF65-F5344CB8AC3E}">
        <p14:creationId xmlns:p14="http://schemas.microsoft.com/office/powerpoint/2010/main" val="1839958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702</TotalTime>
  <Words>913</Words>
  <Application>Microsoft Macintosh PowerPoint</Application>
  <PresentationFormat>Widescreen</PresentationFormat>
  <Paragraphs>137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Impact</vt:lpstr>
      <vt:lpstr>Wingdings</vt:lpstr>
      <vt:lpstr>Main Event</vt:lpstr>
      <vt:lpstr>Heart disease prediction by  machine learning</vt:lpstr>
      <vt:lpstr>First stop – About Case Analyst</vt:lpstr>
      <vt:lpstr>Case Outline</vt:lpstr>
      <vt:lpstr>Part 0 – Dataset information</vt:lpstr>
      <vt:lpstr>Part 0 – Dataset information</vt:lpstr>
      <vt:lpstr>Purpose of selection</vt:lpstr>
      <vt:lpstr>Pythonic dictionary</vt:lpstr>
      <vt:lpstr>Pythonic dictionary</vt:lpstr>
      <vt:lpstr>Part 1 – Data acquisition </vt:lpstr>
      <vt:lpstr>Part 2 – Exploratory Data Analysis</vt:lpstr>
      <vt:lpstr>Part 2 – Exploratory Data Analysis</vt:lpstr>
      <vt:lpstr>PowerPoint Presentation</vt:lpstr>
      <vt:lpstr>PowerPoint Presentation</vt:lpstr>
      <vt:lpstr>PowerPoint Presentation</vt:lpstr>
      <vt:lpstr>Part 3 – Machine Learning models</vt:lpstr>
      <vt:lpstr>Part 3 – Machine Learning models</vt:lpstr>
      <vt:lpstr>Part 3 – Machine Learning models</vt:lpstr>
      <vt:lpstr>Part 3 – Machine Learning models</vt:lpstr>
      <vt:lpstr>Part 3 – Machine Learning models</vt:lpstr>
      <vt:lpstr>Part 3 – Machine Learning models</vt:lpstr>
      <vt:lpstr>Part 4 – Conclusion &amp; Summary</vt:lpstr>
      <vt:lpstr>4 Tips for dealing with H.D. diagnosis from Cleveland Clinic</vt:lpstr>
      <vt:lpstr>CVD Services in Australia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predication by machine learning</dc:title>
  <dc:creator>曹 彬</dc:creator>
  <cp:lastModifiedBy>曹 彬</cp:lastModifiedBy>
  <cp:revision>61</cp:revision>
  <dcterms:created xsi:type="dcterms:W3CDTF">2019-12-18T12:40:06Z</dcterms:created>
  <dcterms:modified xsi:type="dcterms:W3CDTF">2020-01-15T10:11:53Z</dcterms:modified>
</cp:coreProperties>
</file>