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5" r:id="rId2"/>
  </p:sldMasterIdLst>
  <p:notesMasterIdLst>
    <p:notesMasterId r:id="rId9"/>
  </p:notesMasterIdLst>
  <p:handoutMasterIdLst>
    <p:handoutMasterId r:id="rId10"/>
  </p:handoutMasterIdLst>
  <p:sldIdLst>
    <p:sldId id="327" r:id="rId3"/>
    <p:sldId id="335" r:id="rId4"/>
    <p:sldId id="337" r:id="rId5"/>
    <p:sldId id="338" r:id="rId6"/>
    <p:sldId id="336" r:id="rId7"/>
    <p:sldId id="334" r:id="rId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A8"/>
    <a:srgbClr val="0039A6"/>
    <a:srgbClr val="948DD0"/>
    <a:srgbClr val="008292"/>
    <a:srgbClr val="00A0E2"/>
    <a:srgbClr val="0038A9"/>
    <a:srgbClr val="E2D1AA"/>
    <a:srgbClr val="BECEE4"/>
    <a:srgbClr val="585A5B"/>
    <a:srgbClr val="A5A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145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1A0DAB8D-05D8-43F5-A72F-61635A9AC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33" tIns="48316" rIns="96633" bIns="4831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33" tIns="48316" rIns="96633" bIns="4831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33" tIns="48316" rIns="96633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33" tIns="48316" rIns="96633" bIns="4831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33" tIns="48316" rIns="96633" bIns="4831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29787A2F-2977-4151-A7B7-D883FEB48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3" descr="Boeing_RGBblue_standard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361950"/>
            <a:ext cx="1838325" cy="442913"/>
          </a:xfrm>
          <a:prstGeom prst="rect">
            <a:avLst/>
          </a:prstGeom>
          <a:noFill/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0500" y="6676847"/>
            <a:ext cx="2674938" cy="110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algn="l" defTabSz="820738" eaLnBrk="0" hangingPunct="0">
              <a:defRPr/>
            </a:pPr>
            <a:r>
              <a:rPr lang="en-US" sz="600" dirty="0">
                <a:solidFill>
                  <a:srgbClr val="000000"/>
                </a:solidFill>
              </a:rPr>
              <a:t>Copyright © 2016 Boeing. All rights reserved</a:t>
            </a:r>
          </a:p>
        </p:txBody>
      </p:sp>
      <p:sp>
        <p:nvSpPr>
          <p:cNvPr id="3246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441"/>
            <a:ext cx="7772400" cy="1470025"/>
          </a:xfrm>
        </p:spPr>
        <p:txBody>
          <a:bodyPr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800" dirty="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9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9A6"/>
              </a:buClr>
              <a:defRPr/>
            </a:lvl1pPr>
            <a:lvl2pPr>
              <a:buClr>
                <a:srgbClr val="0039A6"/>
              </a:buClr>
              <a:defRPr/>
            </a:lvl2pPr>
            <a:lvl3pPr>
              <a:buClr>
                <a:srgbClr val="0039A6"/>
              </a:buClr>
              <a:defRPr/>
            </a:lvl3pPr>
            <a:lvl4pPr>
              <a:buClr>
                <a:srgbClr val="0039A6"/>
              </a:buClr>
              <a:defRPr/>
            </a:lvl4pPr>
            <a:lvl5pPr>
              <a:buClr>
                <a:srgbClr val="0039A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0FD-3819-4A0B-A4B3-40341FC2B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C163-EEA3-4A61-A113-92A75D87A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265113" y="1109663"/>
            <a:ext cx="861377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6"/>
          <p:cNvSpPr>
            <a:spLocks noChangeArrowheads="1"/>
          </p:cNvSpPr>
          <p:nvPr/>
        </p:nvSpPr>
        <p:spPr bwMode="auto">
          <a:xfrm>
            <a:off x="390525" y="6692900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algn="l" defTabSz="820738" eaLnBrk="0" hangingPunct="0">
              <a:defRPr/>
            </a:pPr>
            <a:r>
              <a:rPr lang="en-US" sz="600" dirty="0">
                <a:solidFill>
                  <a:srgbClr val="000000"/>
                </a:solidFill>
              </a:rPr>
              <a:t>Copyright © 2016 Boeing. All rights reserved.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36538"/>
            <a:ext cx="86566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Title: 28 Arial Bold</a:t>
            </a:r>
            <a:br>
              <a:rPr lang="en-US" dirty="0"/>
            </a:br>
            <a:r>
              <a:rPr lang="en-US" dirty="0"/>
              <a:t>Subtitle: 24 Arial Bold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335088"/>
            <a:ext cx="56769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1275" y="6670675"/>
            <a:ext cx="2501900" cy="217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206" tIns="8206" rIns="8206" bIns="820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5000"/>
              </a:spcBef>
              <a:buClr>
                <a:srgbClr val="0038A8"/>
              </a:buClr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BCFE861-BC7E-4059-B553-8BB542C1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2"/>
          <p:cNvSpPr>
            <a:spLocks noGrp="1" noChangeArrowheads="1"/>
          </p:cNvSpPr>
          <p:nvPr>
            <p:ph type="ftr" sz="quarter" idx="3"/>
          </p:nvPr>
        </p:nvSpPr>
        <p:spPr>
          <a:xfrm>
            <a:off x="2917825" y="6499225"/>
            <a:ext cx="3200400" cy="374650"/>
          </a:xfrm>
          <a:prstGeom prst="rect">
            <a:avLst/>
          </a:prstGeom>
        </p:spPr>
        <p:txBody>
          <a:bodyPr/>
          <a:lstStyle>
            <a:lvl1pPr algn="ctr">
              <a:defRPr sz="8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39A6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225425" indent="-225425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82575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66788" indent="-230188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44600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224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9796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4368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8940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3512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90525" y="6692900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algn="l" defTabSz="820738" eaLnBrk="0" hangingPunct="0">
              <a:defRPr/>
            </a:pPr>
            <a:r>
              <a:rPr lang="en-US" sz="600" dirty="0">
                <a:solidFill>
                  <a:srgbClr val="000000"/>
                </a:solidFill>
              </a:rPr>
              <a:t>Copyright © 2016 Boeing. All rights reserved.</a:t>
            </a:r>
          </a:p>
        </p:txBody>
      </p:sp>
      <p:sp>
        <p:nvSpPr>
          <p:cNvPr id="9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1275" y="6670675"/>
            <a:ext cx="2501900" cy="217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206" tIns="8206" rIns="8206" bIns="820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5000"/>
              </a:spcBef>
              <a:buClr>
                <a:srgbClr val="0038A8"/>
              </a:buClr>
              <a:buFontTx/>
              <a:buNone/>
              <a:defRPr sz="7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3FFF5D53-D8D6-4310-B1FC-2B5434D674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 descr="Boeing_RGBblue_largePPT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17801" y="2990850"/>
            <a:ext cx="3692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ESRC OEE Start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4083" y="714703"/>
            <a:ext cx="111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of  5/25/18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813" y="1335088"/>
            <a:ext cx="7969166" cy="4955203"/>
          </a:xfrm>
        </p:spPr>
        <p:txBody>
          <a:bodyPr/>
          <a:lstStyle/>
          <a:p>
            <a:r>
              <a:rPr lang="en-US" dirty="0"/>
              <a:t>What does the following mean on the Laser?</a:t>
            </a:r>
          </a:p>
          <a:p>
            <a:pPr lvl="1"/>
            <a:r>
              <a:rPr lang="en-US" dirty="0"/>
              <a:t>RUN: Producing wire (cut and laser)</a:t>
            </a:r>
          </a:p>
          <a:p>
            <a:pPr lvl="1"/>
            <a:r>
              <a:rPr lang="en-US" dirty="0"/>
              <a:t>OTHER (UNPLANNED SETUP): </a:t>
            </a:r>
          </a:p>
          <a:p>
            <a:pPr lvl="2"/>
            <a:r>
              <a:rPr lang="en-US" dirty="0"/>
              <a:t>Wire type change for ASL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Operator Pause Operation</a:t>
            </a:r>
          </a:p>
          <a:p>
            <a:pPr lvl="1"/>
            <a:r>
              <a:rPr lang="en-US" dirty="0"/>
              <a:t>IDLE: everything else</a:t>
            </a:r>
          </a:p>
          <a:p>
            <a:pPr lvl="1"/>
            <a:r>
              <a:rPr lang="en-US" dirty="0"/>
              <a:t>TIE-IN (Planned Downtime): scheduled between shift change</a:t>
            </a:r>
          </a:p>
          <a:p>
            <a:pPr lvl="1"/>
            <a:r>
              <a:rPr lang="en-US" dirty="0"/>
              <a:t>LUNCH (Planned Downtime): operator lunch</a:t>
            </a:r>
          </a:p>
          <a:p>
            <a:pPr lvl="1"/>
            <a:r>
              <a:rPr lang="en-US" dirty="0"/>
              <a:t>BREAKS (Planned Downtime): operator breaks</a:t>
            </a:r>
          </a:p>
          <a:p>
            <a:pPr lvl="1"/>
            <a:r>
              <a:rPr lang="en-US" dirty="0"/>
              <a:t>PLANNED SETUP: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Group Code Change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Effectivity</a:t>
            </a:r>
            <a:r>
              <a:rPr lang="en-US" dirty="0">
                <a:solidFill>
                  <a:srgbClr val="FF0000"/>
                </a:solidFill>
              </a:rPr>
              <a:t> Change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Bundle No Change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638629" y="642184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new tag line</a:t>
            </a:r>
          </a:p>
        </p:txBody>
      </p:sp>
    </p:spTree>
    <p:extLst>
      <p:ext uri="{BB962C8B-B14F-4D97-AF65-F5344CB8AC3E}">
        <p14:creationId xmlns:p14="http://schemas.microsoft.com/office/powerpoint/2010/main" val="128677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lines provided by Spectrum 6/6/19</a:t>
            </a:r>
            <a:br>
              <a:rPr lang="en-US" dirty="0"/>
            </a:br>
            <a:r>
              <a:rPr lang="en-US" dirty="0"/>
              <a:t>Group Code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3" y="1335088"/>
            <a:ext cx="8537576" cy="4198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code change (UP1) notification box pop-up to operator acknowledgement, and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UP1A [User Prompt Displayed Group]    38909.7704492    10:48:29 {15.5928}</a:t>
            </a:r>
          </a:p>
          <a:p>
            <a:r>
              <a:rPr lang="en-US" b="0" dirty="0"/>
              <a:t>UP1B [User Prompt Cleared]    38912.349479    10:48:32 {2579.0298}</a:t>
            </a:r>
          </a:p>
          <a:p>
            <a:endParaRPr lang="en-US" b="0" dirty="0"/>
          </a:p>
          <a:p>
            <a:r>
              <a:rPr lang="en-US" b="0" dirty="0"/>
              <a:t>Labeled: IDLE (Group Code Change)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27938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lines provided by Spectrum 6/6/19</a:t>
            </a:r>
            <a:br>
              <a:rPr lang="en-US" dirty="0"/>
            </a:br>
            <a:r>
              <a:rPr lang="en-US" dirty="0" err="1"/>
              <a:t>Effectivity</a:t>
            </a:r>
            <a:r>
              <a:rPr lang="en-US" dirty="0"/>
              <a:t>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3" y="1335088"/>
            <a:ext cx="8537576" cy="5484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Effectivity</a:t>
            </a:r>
            <a:r>
              <a:rPr lang="en-US" dirty="0"/>
              <a:t> Change (UP2)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UP2A [User Prompt Displayed </a:t>
            </a:r>
            <a:r>
              <a:rPr lang="en-US" b="0" dirty="0" err="1"/>
              <a:t>Effectivity</a:t>
            </a:r>
            <a:r>
              <a:rPr lang="en-US" b="0" dirty="0"/>
              <a:t>]    38912.349479    10:48:32 {0}</a:t>
            </a:r>
          </a:p>
          <a:p>
            <a:r>
              <a:rPr lang="en-US" b="0" dirty="0"/>
              <a:t>UP2B [User Prompt Cleared]    38913.2952102    10:48:33 {945.7312}</a:t>
            </a:r>
          </a:p>
          <a:p>
            <a:endParaRPr lang="en-US" b="0" dirty="0"/>
          </a:p>
          <a:p>
            <a:r>
              <a:rPr lang="en-US" b="0" dirty="0"/>
              <a:t>Labeled: IDLE (</a:t>
            </a:r>
            <a:r>
              <a:rPr lang="en-US" b="0" dirty="0" err="1"/>
              <a:t>Eff</a:t>
            </a:r>
            <a:r>
              <a:rPr lang="en-US" b="0" dirty="0"/>
              <a:t> Change)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41662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lines provided by Spectrum 6/6/19</a:t>
            </a:r>
            <a:br>
              <a:rPr lang="en-US" dirty="0"/>
            </a:br>
            <a:r>
              <a:rPr lang="en-US" dirty="0"/>
              <a:t>Bundle No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3" y="1335088"/>
            <a:ext cx="8537576" cy="3453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Bundle No Change (UP3)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UP3A [User Prompt Displayed Bundle No]    38913.2952102    10:48:33 {0}</a:t>
            </a:r>
          </a:p>
          <a:p>
            <a:r>
              <a:rPr lang="en-US" b="0" dirty="0"/>
              <a:t>UP3B [User Prompt Cleared]    38913.9921564    10:48:33 {696.9462}</a:t>
            </a:r>
            <a:endParaRPr lang="en-US" dirty="0"/>
          </a:p>
          <a:p>
            <a:endParaRPr lang="en-US" b="0" dirty="0"/>
          </a:p>
          <a:p>
            <a:r>
              <a:rPr lang="en-US" b="0" dirty="0"/>
              <a:t>Labeled: IDLE (Bundle No. 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317231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lines provided by Spectrum 6/6/19</a:t>
            </a:r>
            <a:br>
              <a:rPr lang="en-US" dirty="0"/>
            </a:br>
            <a:r>
              <a:rPr lang="en-US" dirty="0"/>
              <a:t>Operator 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1335088"/>
            <a:ext cx="8739187" cy="4807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pause selection to unpausing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PA1A [User Pause Start]  “date/time number” “time” “{}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and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PA1B  [User Pause Stop]  “date/time number” “time” “{}</a:t>
            </a:r>
          </a:p>
          <a:p>
            <a:endParaRPr lang="en-US" b="0" dirty="0"/>
          </a:p>
          <a:p>
            <a:r>
              <a:rPr lang="en-US" b="0" dirty="0"/>
              <a:t>Labeled: IDLE (Pause)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41497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lines provided by Spectrum 6/6/19</a:t>
            </a:r>
            <a:br>
              <a:rPr lang="en-US" dirty="0"/>
            </a:br>
            <a:r>
              <a:rPr lang="en-US" dirty="0"/>
              <a:t>Operator Logged into Laser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3" y="1335088"/>
            <a:ext cx="8537576" cy="6026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domain id tracking on what operator is logged into the laser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Please search for the following tags in the communications log (should be at the start of a new file):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 "/// SOFTWARE STARTUP \\\"</a:t>
            </a:r>
            <a:br>
              <a:rPr lang="en-US" b="0" dirty="0"/>
            </a:br>
            <a:r>
              <a:rPr lang="en-US" b="0" dirty="0"/>
              <a:t> "Computer Name: "  </a:t>
            </a:r>
            <a:br>
              <a:rPr lang="en-US" b="0" dirty="0"/>
            </a:br>
            <a:r>
              <a:rPr lang="en-US" b="0" dirty="0"/>
              <a:t> "User Name    : " </a:t>
            </a:r>
            <a:br>
              <a:rPr lang="en-US" b="0" dirty="0"/>
            </a:br>
            <a:r>
              <a:rPr lang="en-US" b="0" dirty="0"/>
              <a:t> "OS Full Name : "</a:t>
            </a:r>
            <a:br>
              <a:rPr lang="en-US" b="0" dirty="0"/>
            </a:br>
            <a:r>
              <a:rPr lang="en-US" b="0" dirty="0"/>
              <a:t> "OS Version   : " 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You should see the PC name and Windows user login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7D0FD-3819-4A0B-A4B3-40341FC2BCD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BOEING PROPRIETARY</a:t>
            </a:r>
          </a:p>
        </p:txBody>
      </p:sp>
    </p:spTree>
    <p:extLst>
      <p:ext uri="{BB962C8B-B14F-4D97-AF65-F5344CB8AC3E}">
        <p14:creationId xmlns:p14="http://schemas.microsoft.com/office/powerpoint/2010/main" val="34298823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OD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BO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D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5688</TotalTime>
  <Words>215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Blank</vt:lpstr>
      <vt:lpstr>2_Custom Design</vt:lpstr>
      <vt:lpstr>ESRC OEE Start Up</vt:lpstr>
      <vt:lpstr>Tag lines provided by Spectrum 6/6/19 Group Code Change</vt:lpstr>
      <vt:lpstr>Tag lines provided by Spectrum 6/6/19 Effectivity Change</vt:lpstr>
      <vt:lpstr>Tag lines provided by Spectrum 6/6/19 Bundle No Change</vt:lpstr>
      <vt:lpstr>Tag lines provided by Spectrum 6/6/19 Operator Pause</vt:lpstr>
      <vt:lpstr>Tag lines provided by Spectrum 6/6/19 Operator Logged into Laser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Tracy Everson</dc:creator>
  <cp:lastModifiedBy>Michaloski, John L. (Fed)</cp:lastModifiedBy>
  <cp:revision>51</cp:revision>
  <cp:lastPrinted>2019-07-18T21:09:37Z</cp:lastPrinted>
  <dcterms:created xsi:type="dcterms:W3CDTF">2012-05-21T17:28:36Z</dcterms:created>
  <dcterms:modified xsi:type="dcterms:W3CDTF">2019-07-22T14:18:18Z</dcterms:modified>
</cp:coreProperties>
</file>