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384" r:id="rId5"/>
    <p:sldId id="383" r:id="rId6"/>
    <p:sldId id="389" r:id="rId7"/>
    <p:sldId id="390" r:id="rId8"/>
    <p:sldId id="391" r:id="rId9"/>
    <p:sldId id="392" r:id="rId10"/>
    <p:sldId id="393" r:id="rId11"/>
    <p:sldId id="405" r:id="rId12"/>
    <p:sldId id="394" r:id="rId13"/>
    <p:sldId id="395" r:id="rId14"/>
    <p:sldId id="396" r:id="rId15"/>
    <p:sldId id="397" r:id="rId16"/>
    <p:sldId id="399" r:id="rId17"/>
    <p:sldId id="400" r:id="rId18"/>
    <p:sldId id="401" r:id="rId19"/>
    <p:sldId id="402" r:id="rId20"/>
    <p:sldId id="403" r:id="rId21"/>
    <p:sldId id="404" r:id="rId22"/>
    <p:sldId id="398" r:id="rId23"/>
    <p:sldId id="4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7A6FB1-3402-4250-8706-69294327B367}">
          <p14:sldIdLst>
            <p14:sldId id="384"/>
            <p14:sldId id="383"/>
            <p14:sldId id="389"/>
            <p14:sldId id="390"/>
            <p14:sldId id="391"/>
            <p14:sldId id="392"/>
            <p14:sldId id="393"/>
            <p14:sldId id="405"/>
            <p14:sldId id="394"/>
            <p14:sldId id="395"/>
            <p14:sldId id="396"/>
            <p14:sldId id="397"/>
            <p14:sldId id="399"/>
            <p14:sldId id="400"/>
            <p14:sldId id="401"/>
            <p14:sldId id="402"/>
            <p14:sldId id="403"/>
            <p14:sldId id="404"/>
            <p14:sldId id="398"/>
            <p14:sldId id="406"/>
          </p14:sldIdLst>
        </p14:section>
        <p14:section name="Appendix" id="{7E4E577D-2468-D649-AA56-CA1BFCAB1B6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47342-77F6-7049-A5ED-5DB1FE288C45}" v="3" dt="2021-01-27T16:36:49.621"/>
    <p1510:client id="{96AA7E8A-D275-7741-88F7-545AB9B70F48}" v="2" dt="2021-01-27T06:43:50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3605"/>
  </p:normalViewPr>
  <p:slideViewPr>
    <p:cSldViewPr snapToGrid="0">
      <p:cViewPr varScale="1">
        <p:scale>
          <a:sx n="120" d="100"/>
          <a:sy n="120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Krishnaswamy" userId="c75dc7c4-6a43-4cd6-bf60-e158853a44b5" providerId="ADAL" clId="{37A47342-77F6-7049-A5ED-5DB1FE288C45}"/>
    <pc:docChg chg="custSel modSld">
      <pc:chgData name="Kalyan Krishnaswamy" userId="c75dc7c4-6a43-4cd6-bf60-e158853a44b5" providerId="ADAL" clId="{37A47342-77F6-7049-A5ED-5DB1FE288C45}" dt="2021-01-27T16:36:35.755" v="353" actId="404"/>
      <pc:docMkLst>
        <pc:docMk/>
      </pc:docMkLst>
      <pc:sldChg chg="modSp mod">
        <pc:chgData name="Kalyan Krishnaswamy" userId="c75dc7c4-6a43-4cd6-bf60-e158853a44b5" providerId="ADAL" clId="{37A47342-77F6-7049-A5ED-5DB1FE288C45}" dt="2021-01-27T16:36:35.755" v="353" actId="404"/>
        <pc:sldMkLst>
          <pc:docMk/>
          <pc:sldMk cId="755906838" sldId="406"/>
        </pc:sldMkLst>
        <pc:spChg chg="mod">
          <ac:chgData name="Kalyan Krishnaswamy" userId="c75dc7c4-6a43-4cd6-bf60-e158853a44b5" providerId="ADAL" clId="{37A47342-77F6-7049-A5ED-5DB1FE288C45}" dt="2021-01-27T16:36:35.755" v="353" actId="404"/>
          <ac:spMkLst>
            <pc:docMk/>
            <pc:sldMk cId="755906838" sldId="406"/>
            <ac:spMk id="3" creationId="{3BFA8628-C9D0-463A-8EF1-04154B46FD05}"/>
          </ac:spMkLst>
        </pc:spChg>
      </pc:sldChg>
    </pc:docChg>
  </pc:docChgLst>
  <pc:docChgLst>
    <pc:chgData name="Kalyan Krishnaswamy" userId="c75dc7c4-6a43-4cd6-bf60-e158853a44b5" providerId="ADAL" clId="{96AA7E8A-D275-7741-88F7-545AB9B70F48}"/>
    <pc:docChg chg="modSld">
      <pc:chgData name="Kalyan Krishnaswamy" userId="c75dc7c4-6a43-4cd6-bf60-e158853a44b5" providerId="ADAL" clId="{96AA7E8A-D275-7741-88F7-545AB9B70F48}" dt="2021-01-27T06:43:50.809" v="20"/>
      <pc:docMkLst>
        <pc:docMk/>
      </pc:docMkLst>
      <pc:sldChg chg="modSp mod">
        <pc:chgData name="Kalyan Krishnaswamy" userId="c75dc7c4-6a43-4cd6-bf60-e158853a44b5" providerId="ADAL" clId="{96AA7E8A-D275-7741-88F7-545AB9B70F48}" dt="2021-01-27T06:43:50.809" v="20"/>
        <pc:sldMkLst>
          <pc:docMk/>
          <pc:sldMk cId="755906838" sldId="406"/>
        </pc:sldMkLst>
        <pc:spChg chg="mod">
          <ac:chgData name="Kalyan Krishnaswamy" userId="c75dc7c4-6a43-4cd6-bf60-e158853a44b5" providerId="ADAL" clId="{96AA7E8A-D275-7741-88F7-545AB9B70F48}" dt="2021-01-27T06:43:50.809" v="20"/>
          <ac:spMkLst>
            <pc:docMk/>
            <pc:sldMk cId="755906838" sldId="406"/>
            <ac:spMk id="3" creationId="{3BFA8628-C9D0-463A-8EF1-04154B46FD05}"/>
          </ac:spMkLst>
        </pc:spChg>
        <pc:spChg chg="mod">
          <ac:chgData name="Kalyan Krishnaswamy" userId="c75dc7c4-6a43-4cd6-bf60-e158853a44b5" providerId="ADAL" clId="{96AA7E8A-D275-7741-88F7-545AB9B70F48}" dt="2021-01-27T04:51:50.978" v="19" actId="404"/>
          <ac:spMkLst>
            <pc:docMk/>
            <pc:sldMk cId="755906838" sldId="406"/>
            <ac:spMk id="4" creationId="{21D1256B-C6FE-45F4-B398-E9A9A282F57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BC8E-A399-48E9-A7E4-D19E9440B1A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0F088-9291-45A9-BC19-5863E23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6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5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9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0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0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DAVID’S 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what’s the high level difference between Docker and Kubernetes?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1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5714" y="1679667"/>
            <a:ext cx="6402467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10638" y="2956717"/>
            <a:ext cx="4571570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5276" y="4231639"/>
            <a:ext cx="3658553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5276" y="4866639"/>
            <a:ext cx="3658553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5276" y="5655333"/>
            <a:ext cx="3658553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171" y="6392865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221492" y="6453433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©2018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2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9971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600200"/>
            <a:ext cx="5895128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2934" y="1600200"/>
            <a:ext cx="5869066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1267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1" y="1600201"/>
            <a:ext cx="5895128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5029" y="1600201"/>
            <a:ext cx="5866973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4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7888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5029" y="1600201"/>
            <a:ext cx="5866973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1" y="1806123"/>
            <a:ext cx="5638681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3320" y="1806123"/>
            <a:ext cx="5638680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2086" y="1600200"/>
            <a:ext cx="823174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767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2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171" y="1600200"/>
            <a:ext cx="823174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7234" y="1600200"/>
            <a:ext cx="2894766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34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665" y="2515154"/>
            <a:ext cx="3347801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20828" y="2515154"/>
            <a:ext cx="3350345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8506" y="2515154"/>
            <a:ext cx="3347576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664" y="1600200"/>
            <a:ext cx="3347576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0827" y="1600200"/>
            <a:ext cx="3347576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8506" y="1600200"/>
            <a:ext cx="3347576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596" y="1600200"/>
            <a:ext cx="3809404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1008" y="4347904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008" y="2063048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99688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2596" y="3872441"/>
            <a:ext cx="3809404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596" y="3972469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5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804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253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804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759" y="1964843"/>
            <a:ext cx="3199645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759" y="3547676"/>
            <a:ext cx="3199645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253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70357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1805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70357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8312" y="1964843"/>
            <a:ext cx="3199645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8312" y="3547676"/>
            <a:ext cx="3199645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1805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4183" y="2971800"/>
            <a:ext cx="3194882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2184" y="1600201"/>
            <a:ext cx="184198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4183" y="5022215"/>
            <a:ext cx="3201234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832" y="2347933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898" y="4978400"/>
            <a:ext cx="3205588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8311" y="4978400"/>
            <a:ext cx="3204728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7832" y="2647290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253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5108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11614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 rot="16200000">
            <a:off x="8596826" y="298097"/>
            <a:ext cx="3893271" cy="3297079"/>
          </a:xfrm>
          <a:prstGeom prst="rect">
            <a:avLst/>
          </a:prstGeom>
        </p:spPr>
      </p:pic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171" y="1265020"/>
            <a:ext cx="1934368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1392217"/>
            <a:ext cx="7317105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©2018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</p:spTree>
    <p:extLst>
      <p:ext uri="{BB962C8B-B14F-4D97-AF65-F5344CB8AC3E}">
        <p14:creationId xmlns:p14="http://schemas.microsoft.com/office/powerpoint/2010/main" val="409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6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2394" y="2055430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91487" y="2055430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6275" y="2055430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6302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2455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5277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9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6027" y="2060873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4556" y="2060873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3810" y="2060873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7924" y="2060873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893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80746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4660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8575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61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960" y="2064664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7012" y="2064664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2736" y="2064664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3206" y="2064664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6866" y="2064664"/>
            <a:ext cx="1829435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009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76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6444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194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4553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84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8016" y="944040"/>
            <a:ext cx="547160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8211" y="3853561"/>
            <a:ext cx="546965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6827" y="394646"/>
            <a:ext cx="548349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5638" y="944040"/>
            <a:ext cx="549538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5638" y="1913744"/>
            <a:ext cx="549538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6924" y="3304166"/>
            <a:ext cx="548252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5639" y="3853560"/>
            <a:ext cx="549537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5639" y="4823070"/>
            <a:ext cx="549537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5638" y="6217164"/>
            <a:ext cx="549538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5638" y="2332376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7454" y="-22209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8910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30365" y="-22209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701824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701824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701823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701823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701823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701823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5638" y="942852"/>
            <a:ext cx="2378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5638" y="1913744"/>
            <a:ext cx="552714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3731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7463" y="1907000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7464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5876" y="191374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5875" y="-2716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5876" y="-2220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4" y="-27163"/>
            <a:ext cx="4854360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8218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3815" y="1935282"/>
            <a:ext cx="7344536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8176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8175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51991" y="3880557"/>
            <a:ext cx="2572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4561" y="3881843"/>
            <a:ext cx="543790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51989" y="1942028"/>
            <a:ext cx="546362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3275" y="3335623"/>
            <a:ext cx="545076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51991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51991" y="3881843"/>
            <a:ext cx="546361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3815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8" y="1942027"/>
            <a:ext cx="4850906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308" y="2633057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9954" y="1515533"/>
            <a:ext cx="3736885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3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7462" y="-27163"/>
            <a:ext cx="1939869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4" y="-27163"/>
            <a:ext cx="4854360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7456" y="1"/>
            <a:ext cx="5404545" cy="6765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5192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0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91997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4" y="0"/>
            <a:ext cx="4330240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702" y="722997"/>
            <a:ext cx="4471564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51370" y="2509012"/>
            <a:ext cx="45731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7588" y="2667000"/>
            <a:ext cx="5352857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845" y="722997"/>
            <a:ext cx="4481423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489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7051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2213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9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73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568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4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8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30988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193" y="3728720"/>
            <a:ext cx="6429002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1B41E9-D951-4347-864C-73789BD1F80F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62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2" y="11673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484060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72"/>
          <a:stretch/>
        </p:blipFill>
        <p:spPr bwMode="ltGray">
          <a:xfrm>
            <a:off x="4239675" y="0"/>
            <a:ext cx="7951444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3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716" y="366687"/>
            <a:ext cx="11003870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1057" y="3906061"/>
            <a:ext cx="10965543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bg1"/>
                </a:solidFill>
              </a:rPr>
              <a:t>Click here to download the font: </a:t>
            </a:r>
            <a:r>
              <a:rPr lang="en-US" sz="180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strike="noStrike" baseline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 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1057" y="2249109"/>
            <a:ext cx="5116624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70" y="2908233"/>
            <a:ext cx="5356032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38105"/>
            <a:ext cx="10965543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526" y="1616678"/>
            <a:ext cx="4634944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527" y="1860778"/>
            <a:ext cx="7301750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92001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7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551" y="721895"/>
            <a:ext cx="10879380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3401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32" y="3450868"/>
            <a:ext cx="596278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4768725"/>
            <a:ext cx="686483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2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7015" y="2011260"/>
            <a:ext cx="5726131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850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7083" y="5066407"/>
            <a:ext cx="4578918" cy="2769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9915" y="457200"/>
            <a:ext cx="2740739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344" y="1600200"/>
            <a:ext cx="6192614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0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3542" y="5726368"/>
            <a:ext cx="4127581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5479" y="3886200"/>
            <a:ext cx="4365175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4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9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F99D-8522-4698-BE65-7CC8406878E4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52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1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5" y="735203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256" y="735203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hyperlink" Target="http://www.putty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do.ws/intr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en.wikipedia.org/wiki/URL" TargetMode="External"/><Relationship Id="rId4" Type="http://schemas.openxmlformats.org/officeDocument/2006/relationships/hyperlink" Target="https://everything.curl.de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B115-C2AA-A845-85E7-CBE4EE0C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796" y="1667475"/>
            <a:ext cx="5324033" cy="1234440"/>
          </a:xfrm>
        </p:spPr>
        <p:txBody>
          <a:bodyPr/>
          <a:lstStyle/>
          <a:p>
            <a:pPr algn="l"/>
            <a:r>
              <a:rPr lang="en-US" dirty="0"/>
              <a:t>The New Modern Application Platform</a:t>
            </a:r>
            <a:br>
              <a:rPr lang="en-US" dirty="0"/>
            </a:br>
            <a:r>
              <a:rPr lang="en-US" sz="2000" dirty="0"/>
              <a:t>Session 0: Linux/UNIX Fundamentals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EB7A55-7C59-B542-BAC5-7848E9BAD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525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editing – using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80482" y="1297172"/>
            <a:ext cx="4242391" cy="286015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1400" dirty="0"/>
              <a:t>Delete text while in command mode: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 deletes a single character (at the cursor) #x deletes the number specified in # (for example 5x deletes 4 characters)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dw</a:t>
            </a:r>
            <a:r>
              <a:rPr lang="en-US" sz="1400" dirty="0"/>
              <a:t> deletes word (#</a:t>
            </a:r>
            <a:r>
              <a:rPr lang="en-US" sz="1400" dirty="0" err="1"/>
              <a:t>dw</a:t>
            </a:r>
            <a:r>
              <a:rPr lang="en-US" sz="1400" dirty="0"/>
              <a:t>, same as above example)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d$ deletes to end of line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dL deletes to bottom of screen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dG</a:t>
            </a:r>
            <a:r>
              <a:rPr lang="en-US" sz="1400" dirty="0"/>
              <a:t> deletes from current cursor position to end of file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dd deletes current line (entirely) (#dd, same as above example with #)</a:t>
            </a:r>
          </a:p>
          <a:p>
            <a:endParaRPr lang="en-US" sz="1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770CF2-52EE-294C-9124-E33625338259}"/>
              </a:ext>
            </a:extLst>
          </p:cNvPr>
          <p:cNvSpPr txBox="1">
            <a:spLocks/>
          </p:cNvSpPr>
          <p:nvPr/>
        </p:nvSpPr>
        <p:spPr>
          <a:xfrm>
            <a:off x="6478771" y="1297172"/>
            <a:ext cx="4242391" cy="2860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Save/exit commands: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 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:w To save a file without exiting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:</a:t>
            </a:r>
            <a:r>
              <a:rPr lang="en-US" sz="1400" dirty="0" err="1"/>
              <a:t>wq</a:t>
            </a:r>
            <a:r>
              <a:rPr lang="en-US" sz="1400" dirty="0"/>
              <a:t> To save and quit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:q To quit if no changes were made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:q! quit but ignore all changes made</a:t>
            </a:r>
          </a:p>
        </p:txBody>
      </p:sp>
    </p:spTree>
    <p:extLst>
      <p:ext uri="{BB962C8B-B14F-4D97-AF65-F5344CB8AC3E}">
        <p14:creationId xmlns:p14="http://schemas.microsoft.com/office/powerpoint/2010/main" val="38525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After logging into your </a:t>
            </a:r>
            <a:r>
              <a:rPr lang="en-US" sz="1400" dirty="0" err="1"/>
              <a:t>linux</a:t>
            </a:r>
            <a:r>
              <a:rPr lang="en-US" sz="1400" dirty="0"/>
              <a:t> system, you will logged into your HOME directory by default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  <a:r>
              <a:rPr lang="en-US" sz="1400" dirty="0" err="1"/>
              <a:t>pwd</a:t>
            </a:r>
            <a:r>
              <a:rPr lang="en-US" sz="1400" dirty="0"/>
              <a:t>                [Check your current working directory]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/home/USERNAME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[kk@kk-k8 ~]$ </a:t>
            </a:r>
            <a:r>
              <a:rPr lang="en-US" sz="1400" dirty="0" err="1"/>
              <a:t>mkdir</a:t>
            </a:r>
            <a:r>
              <a:rPr lang="en-US" sz="1400" dirty="0"/>
              <a:t> </a:t>
            </a:r>
            <a:r>
              <a:rPr lang="en-US" sz="1400" dirty="0" err="1"/>
              <a:t>kuberentes</a:t>
            </a:r>
            <a:r>
              <a:rPr lang="en-US" sz="1400" dirty="0"/>
              <a:t>   [Create a new Directory]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cd </a:t>
            </a:r>
            <a:r>
              <a:rPr lang="en-US" sz="1400" dirty="0" err="1"/>
              <a:t>kuberentes</a:t>
            </a:r>
            <a:r>
              <a:rPr lang="en-US" sz="1400" dirty="0"/>
              <a:t>      [Change directory to new directory]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  <a:r>
              <a:rPr lang="en-US" sz="1400" dirty="0" err="1"/>
              <a:t>pwd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/home/kk/</a:t>
            </a:r>
            <a:r>
              <a:rPr lang="en-US" sz="1400" dirty="0" err="1"/>
              <a:t>kuberentes</a:t>
            </a:r>
            <a:r>
              <a:rPr lang="en-US" sz="1400" dirty="0"/>
              <a:t>              [Show present working directory]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 </a:t>
            </a:r>
            <a:r>
              <a:rPr lang="en-US" sz="1400" dirty="0" err="1"/>
              <a:t>rmdir</a:t>
            </a:r>
            <a:r>
              <a:rPr lang="en-US" sz="1400" dirty="0"/>
              <a:t> </a:t>
            </a:r>
            <a:r>
              <a:rPr lang="en-US" sz="1400" dirty="0" err="1"/>
              <a:t>kubernetes</a:t>
            </a:r>
            <a:r>
              <a:rPr lang="en-US" sz="1400" dirty="0"/>
              <a:t>    [Removing directory, will only work if directory is empty]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 cd                  [Pressing "cd" and hitting enter will take you back to the &lt;users&gt; home directory]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 cd -                [Pressing this will take you back to the previous directory]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 ls -l               [List the contents of your directory]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 cp -p </a:t>
            </a:r>
            <a:r>
              <a:rPr lang="en-US" sz="1400" dirty="0" err="1"/>
              <a:t>filename.txt</a:t>
            </a:r>
            <a:r>
              <a:rPr lang="en-US" sz="1400" dirty="0"/>
              <a:t> </a:t>
            </a:r>
            <a:r>
              <a:rPr lang="en-US" sz="1400" dirty="0" err="1"/>
              <a:t>filename.backup</a:t>
            </a:r>
            <a:r>
              <a:rPr lang="en-US" sz="1400" dirty="0"/>
              <a:t>  [Copy file to make a backup and retain the permissions]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 mv </a:t>
            </a:r>
            <a:r>
              <a:rPr lang="en-US" sz="1400" dirty="0" err="1"/>
              <a:t>filename.backup</a:t>
            </a:r>
            <a:r>
              <a:rPr lang="en-US" sz="1400" dirty="0"/>
              <a:t> </a:t>
            </a:r>
            <a:r>
              <a:rPr lang="en-US" sz="1400" dirty="0" err="1"/>
              <a:t>filename.current</a:t>
            </a:r>
            <a:r>
              <a:rPr lang="en-US" sz="1400" dirty="0"/>
              <a:t> [Move a file from one location to another]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Navigating using the command line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An alias is a shortcut to reference a specific command. It can be used for various reasons:</a:t>
            </a:r>
          </a:p>
          <a:p>
            <a:pPr fontAlgn="ctr">
              <a:spcBef>
                <a:spcPts val="0"/>
              </a:spcBef>
            </a:pPr>
            <a:endParaRPr lang="en-US" sz="1800" dirty="0"/>
          </a:p>
          <a:p>
            <a:pPr fontAlgn="ctr">
              <a:spcBef>
                <a:spcPts val="0"/>
              </a:spcBef>
            </a:pPr>
            <a:r>
              <a:rPr lang="en-US" sz="1800" dirty="0"/>
              <a:t>Shorten lengthy or frequently used commands</a:t>
            </a:r>
          </a:p>
          <a:p>
            <a:pPr fontAlgn="ctr">
              <a:spcBef>
                <a:spcPts val="0"/>
              </a:spcBef>
            </a:pPr>
            <a:r>
              <a:rPr lang="en-US" sz="1800" dirty="0"/>
              <a:t>Change commonly </a:t>
            </a:r>
            <a:r>
              <a:rPr lang="en-US" sz="1800" dirty="0" err="1"/>
              <a:t>typo'd</a:t>
            </a:r>
            <a:r>
              <a:rPr lang="en-US" sz="1800" dirty="0"/>
              <a:t> commands</a:t>
            </a:r>
          </a:p>
          <a:p>
            <a:pPr fontAlgn="ctr">
              <a:spcBef>
                <a:spcPts val="0"/>
              </a:spcBef>
            </a:pPr>
            <a:r>
              <a:rPr lang="en-US" sz="1800" dirty="0"/>
              <a:t>Change command flags to avoid mistakes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[kk@kk-k8 ~]$ </a:t>
            </a:r>
            <a:r>
              <a:rPr lang="en-US" sz="1800" dirty="0" err="1"/>
              <a:t>kubectl</a:t>
            </a:r>
            <a:r>
              <a:rPr lang="en-US" sz="1800" dirty="0"/>
              <a:t> get namespaces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[kk@kk-k8 ~]$ alias k='/</a:t>
            </a:r>
            <a:r>
              <a:rPr lang="en-US" sz="1800" dirty="0" err="1"/>
              <a:t>usr</a:t>
            </a:r>
            <a:r>
              <a:rPr lang="en-US" sz="1800" dirty="0"/>
              <a:t>/local/bin/</a:t>
            </a:r>
            <a:r>
              <a:rPr lang="en-US" sz="1800" dirty="0" err="1"/>
              <a:t>kubectl</a:t>
            </a:r>
            <a:r>
              <a:rPr lang="en-US" sz="1800" dirty="0"/>
              <a:t>'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[kk@kk-k8 ~]$ k get namespaces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[kk@kk-k8 ~]$ alias rm='rm -</a:t>
            </a:r>
            <a:r>
              <a:rPr lang="en-US" sz="1800" dirty="0" err="1"/>
              <a:t>i</a:t>
            </a:r>
            <a:r>
              <a:rPr lang="en-US" sz="1800" dirty="0"/>
              <a:t>'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Command aliases 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Authentication is typically key-pair based and requires a private and public key</a:t>
            </a:r>
          </a:p>
          <a:p>
            <a:pPr fontAlgn="ctr">
              <a:spcBef>
                <a:spcPts val="0"/>
              </a:spcBef>
            </a:pPr>
            <a:r>
              <a:rPr lang="en-US" sz="1400" dirty="0"/>
              <a:t>Server has the public key</a:t>
            </a:r>
          </a:p>
          <a:p>
            <a:pPr fontAlgn="ctr">
              <a:spcBef>
                <a:spcPts val="0"/>
              </a:spcBef>
            </a:pPr>
            <a:r>
              <a:rPr lang="en-US" sz="1400" dirty="0"/>
              <a:t>Your computer will have the private key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Example: (creating a key pair on MAC)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  <a:r>
              <a:rPr lang="en-US" dirty="0"/>
              <a:t> </a:t>
            </a:r>
            <a:r>
              <a:rPr lang="en-US" sz="1200" dirty="0"/>
              <a:t>$</a:t>
            </a:r>
            <a:r>
              <a:rPr lang="en-US" sz="1200" dirty="0" err="1"/>
              <a:t>ssh</a:t>
            </a:r>
            <a:r>
              <a:rPr lang="en-US" sz="1200" dirty="0"/>
              <a:t>-keygen -t </a:t>
            </a:r>
            <a:r>
              <a:rPr lang="en-US" sz="1200" dirty="0" err="1"/>
              <a:t>rsa</a:t>
            </a: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Generating public/private </a:t>
            </a:r>
            <a:r>
              <a:rPr lang="en-US" sz="1200" dirty="0" err="1"/>
              <a:t>rsa</a:t>
            </a:r>
            <a:r>
              <a:rPr lang="en-US" sz="1200" dirty="0"/>
              <a:t> key pair.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Enter file in which to save the key (/Users/</a:t>
            </a:r>
            <a:r>
              <a:rPr lang="en-US" sz="1200" dirty="0" err="1"/>
              <a:t>xxxxxxxxx</a:t>
            </a:r>
            <a:r>
              <a:rPr lang="en-US" sz="1200" dirty="0"/>
              <a:t>/.</a:t>
            </a:r>
            <a:r>
              <a:rPr lang="en-US" sz="1200" dirty="0" err="1"/>
              <a:t>ssh</a:t>
            </a:r>
            <a:r>
              <a:rPr lang="en-US" sz="1200" dirty="0"/>
              <a:t>/</a:t>
            </a:r>
            <a:r>
              <a:rPr lang="en-US" sz="1200" dirty="0" err="1"/>
              <a:t>id_rsa</a:t>
            </a:r>
            <a:r>
              <a:rPr lang="en-US" sz="1200" dirty="0"/>
              <a:t>): /Users/</a:t>
            </a:r>
            <a:r>
              <a:rPr lang="en-US" sz="1200" dirty="0" err="1"/>
              <a:t>xxxxxxxxx</a:t>
            </a:r>
            <a:r>
              <a:rPr lang="en-US" sz="1200" dirty="0"/>
              <a:t>/.</a:t>
            </a:r>
            <a:r>
              <a:rPr lang="en-US" sz="1200" dirty="0" err="1"/>
              <a:t>ssh</a:t>
            </a:r>
            <a:r>
              <a:rPr lang="en-US" sz="1200" dirty="0"/>
              <a:t>/</a:t>
            </a:r>
            <a:r>
              <a:rPr lang="en-US" sz="1200" dirty="0" err="1"/>
              <a:t>ssh_demo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Enter passphrase (empty for no passphrase): FYI this is a password for the passcode, not your server password.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Enter same passphrase again: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Your identification has been saved in /Users/</a:t>
            </a:r>
            <a:r>
              <a:rPr lang="en-US" sz="1200" dirty="0" err="1"/>
              <a:t>xxxxxxxxx</a:t>
            </a:r>
            <a:r>
              <a:rPr lang="en-US" sz="1200" dirty="0"/>
              <a:t>/.</a:t>
            </a:r>
            <a:r>
              <a:rPr lang="en-US" sz="1200" dirty="0" err="1"/>
              <a:t>ssh</a:t>
            </a:r>
            <a:r>
              <a:rPr lang="en-US" sz="1200" dirty="0"/>
              <a:t>/</a:t>
            </a:r>
            <a:r>
              <a:rPr lang="en-US" sz="1200" dirty="0" err="1"/>
              <a:t>id_rsa</a:t>
            </a:r>
            <a:r>
              <a:rPr lang="en-US" sz="1200" dirty="0"/>
              <a:t>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Your public key has been saved in /Users/</a:t>
            </a:r>
            <a:r>
              <a:rPr lang="en-US" sz="1200" dirty="0" err="1"/>
              <a:t>xxxxxxxxx</a:t>
            </a:r>
            <a:r>
              <a:rPr lang="en-US" sz="1200" dirty="0"/>
              <a:t>/.</a:t>
            </a:r>
            <a:r>
              <a:rPr lang="en-US" sz="1200" dirty="0" err="1"/>
              <a:t>ssh</a:t>
            </a:r>
            <a:r>
              <a:rPr lang="en-US" sz="1200" dirty="0"/>
              <a:t>/</a:t>
            </a:r>
            <a:r>
              <a:rPr lang="en-US" sz="1200" dirty="0" err="1"/>
              <a:t>id_rsa.pub</a:t>
            </a:r>
            <a:r>
              <a:rPr lang="en-US" sz="1200" dirty="0"/>
              <a:t>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The key fingerprint is: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SHA256:4jRgozlkByAKORDTDnVijP+9hqbGab9VnsM38lpsYi8 xxxxxxxxx@xxxxxxxxx-a01.vmware.com</a:t>
            </a:r>
          </a:p>
          <a:p>
            <a:pPr>
              <a:spcBef>
                <a:spcPts val="0"/>
              </a:spcBef>
            </a:pPr>
            <a:r>
              <a:rPr lang="en-US" sz="900" dirty="0"/>
              <a:t>The key's </a:t>
            </a:r>
            <a:r>
              <a:rPr lang="en-US" sz="900" dirty="0" err="1"/>
              <a:t>randomart</a:t>
            </a:r>
            <a:r>
              <a:rPr lang="en-US" sz="900" dirty="0"/>
              <a:t> image is:</a:t>
            </a:r>
          </a:p>
          <a:p>
            <a:pPr>
              <a:spcBef>
                <a:spcPts val="0"/>
              </a:spcBef>
            </a:pPr>
            <a:r>
              <a:rPr lang="en-US" sz="900" dirty="0"/>
              <a:t>+---[RSA 3072]----+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|OO= .       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</a:t>
            </a:r>
            <a:r>
              <a:rPr lang="en-US" sz="900" dirty="0" err="1"/>
              <a:t>Ooo</a:t>
            </a:r>
            <a:r>
              <a:rPr lang="en-US" sz="900" dirty="0"/>
              <a:t>+        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|.=o =       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 </a:t>
            </a:r>
            <a:r>
              <a:rPr lang="en-US" sz="900" dirty="0" err="1"/>
              <a:t>oo</a:t>
            </a:r>
            <a:r>
              <a:rPr lang="en-US" sz="900" dirty="0"/>
              <a:t>= o      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  +. .+ S   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   ..o.* o  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 . . .</a:t>
            </a:r>
            <a:r>
              <a:rPr lang="en-US" sz="900" dirty="0" err="1"/>
              <a:t>o.O</a:t>
            </a:r>
            <a:r>
              <a:rPr lang="en-US" sz="900" dirty="0"/>
              <a:t> * 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  = </a:t>
            </a:r>
            <a:r>
              <a:rPr lang="en-US" sz="900" dirty="0" err="1"/>
              <a:t>o.o.EX</a:t>
            </a:r>
            <a:r>
              <a:rPr lang="en-US" sz="900" dirty="0"/>
              <a:t> .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| o.+</a:t>
            </a:r>
            <a:r>
              <a:rPr lang="en-US" sz="900" dirty="0" err="1"/>
              <a:t>oo</a:t>
            </a:r>
            <a:r>
              <a:rPr lang="en-US" sz="900" dirty="0"/>
              <a:t>  .</a:t>
            </a:r>
            <a:r>
              <a:rPr lang="en-US" sz="900" dirty="0" err="1"/>
              <a:t>oo</a:t>
            </a:r>
            <a:r>
              <a:rPr lang="en-US" sz="900" dirty="0"/>
              <a:t>      |</a:t>
            </a:r>
          </a:p>
          <a:p>
            <a:pPr>
              <a:spcBef>
                <a:spcPts val="0"/>
              </a:spcBef>
            </a:pPr>
            <a:r>
              <a:rPr lang="en-US" sz="900" dirty="0"/>
              <a:t>+----[SHA256]-----+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CLI Protocol to securely connect from one computer to another.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921EB-0AEC-1848-995E-1A76199C5A1C}"/>
              </a:ext>
            </a:extLst>
          </p:cNvPr>
          <p:cNvSpPr txBox="1"/>
          <p:nvPr/>
        </p:nvSpPr>
        <p:spPr>
          <a:xfrm>
            <a:off x="5387164" y="4809994"/>
            <a:ext cx="5560828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$ls -l </a:t>
            </a:r>
            <a:r>
              <a:rPr lang="en-US" sz="1200" dirty="0" err="1"/>
              <a:t>ssh_demo</a:t>
            </a:r>
            <a:r>
              <a:rPr lang="en-US" sz="1200" dirty="0"/>
              <a:t>*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-</a:t>
            </a:r>
            <a:r>
              <a:rPr lang="en-US" sz="1200" dirty="0" err="1"/>
              <a:t>rw</a:t>
            </a:r>
            <a:r>
              <a:rPr lang="en-US" sz="1200" dirty="0"/>
              <a:t>-------  1 </a:t>
            </a:r>
            <a:r>
              <a:rPr lang="en-US" sz="1200" dirty="0" err="1"/>
              <a:t>xxxxxxxxx</a:t>
            </a:r>
            <a:r>
              <a:rPr lang="en-US" sz="1200" dirty="0"/>
              <a:t> staff  2675 Oct 12 22:24 </a:t>
            </a:r>
            <a:r>
              <a:rPr lang="en-US" sz="1200" dirty="0" err="1"/>
              <a:t>id_rsa</a:t>
            </a:r>
            <a:r>
              <a:rPr lang="en-US" sz="1200" dirty="0"/>
              <a:t> [Private Key]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-</a:t>
            </a:r>
            <a:r>
              <a:rPr lang="en-US" sz="1200" dirty="0" err="1"/>
              <a:t>rw</a:t>
            </a:r>
            <a:r>
              <a:rPr lang="en-US" sz="1200" dirty="0"/>
              <a:t>-r--r--  1 </a:t>
            </a:r>
            <a:r>
              <a:rPr lang="en-US" sz="1200" dirty="0" err="1"/>
              <a:t>xxxxxxxxx</a:t>
            </a:r>
            <a:r>
              <a:rPr lang="en-US" sz="1200" dirty="0"/>
              <a:t> staff   593 Oct 12 22:24 </a:t>
            </a:r>
            <a:r>
              <a:rPr lang="en-US" sz="1200" dirty="0" err="1"/>
              <a:t>id_rsa.pub</a:t>
            </a:r>
            <a:r>
              <a:rPr lang="en-US" sz="1200" dirty="0"/>
              <a:t> [Public Key]</a:t>
            </a:r>
          </a:p>
          <a:p>
            <a:pPr algn="l"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8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200" dirty="0"/>
              <a:t>Copy the public key to the target: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On Linux we can use the </a:t>
            </a:r>
            <a:r>
              <a:rPr lang="en-US" sz="1200" dirty="0" err="1"/>
              <a:t>ssh</a:t>
            </a:r>
            <a:r>
              <a:rPr lang="en-US" sz="1200" dirty="0"/>
              <a:t>-copy-id </a:t>
            </a:r>
            <a:r>
              <a:rPr lang="en-US" sz="1200" dirty="0" err="1"/>
              <a:t>username@hostname.com</a:t>
            </a:r>
            <a:r>
              <a:rPr lang="en-US" sz="1200" dirty="0"/>
              <a:t> [it might be installed on your MAC]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$</a:t>
            </a:r>
            <a:r>
              <a:rPr lang="en-US" sz="1200" dirty="0" err="1"/>
              <a:t>ssh</a:t>
            </a:r>
            <a:r>
              <a:rPr lang="en-US" sz="1200" dirty="0"/>
              <a:t>-copy-id -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id_rsa.pub</a:t>
            </a:r>
            <a:r>
              <a:rPr lang="en-US" sz="1200" dirty="0"/>
              <a:t> kk@192.168.43.129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/</a:t>
            </a:r>
            <a:r>
              <a:rPr lang="en-US" sz="1200" dirty="0" err="1"/>
              <a:t>usr</a:t>
            </a:r>
            <a:r>
              <a:rPr lang="en-US" sz="1200" dirty="0"/>
              <a:t>/bin/</a:t>
            </a:r>
            <a:r>
              <a:rPr lang="en-US" sz="1200" dirty="0" err="1"/>
              <a:t>ssh</a:t>
            </a:r>
            <a:r>
              <a:rPr lang="en-US" sz="1200" dirty="0"/>
              <a:t>-copy-id: INFO: Source of key(s) to be installed: "</a:t>
            </a:r>
            <a:r>
              <a:rPr lang="en-US" sz="1200" dirty="0" err="1"/>
              <a:t>id_rsa.pub</a:t>
            </a:r>
            <a:r>
              <a:rPr lang="en-US" sz="1200" dirty="0"/>
              <a:t>"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/</a:t>
            </a:r>
            <a:r>
              <a:rPr lang="en-US" sz="1200" dirty="0" err="1"/>
              <a:t>usr</a:t>
            </a:r>
            <a:r>
              <a:rPr lang="en-US" sz="1200" dirty="0"/>
              <a:t>/bin/</a:t>
            </a:r>
            <a:r>
              <a:rPr lang="en-US" sz="1200" dirty="0" err="1"/>
              <a:t>ssh</a:t>
            </a:r>
            <a:r>
              <a:rPr lang="en-US" sz="1200" dirty="0"/>
              <a:t>-copy-id: INFO: attempting to log in with the new key(s), to filter out any that are already installed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/</a:t>
            </a:r>
            <a:r>
              <a:rPr lang="en-US" sz="1200" dirty="0" err="1"/>
              <a:t>usr</a:t>
            </a:r>
            <a:r>
              <a:rPr lang="en-US" sz="1200" dirty="0"/>
              <a:t>/bin/</a:t>
            </a:r>
            <a:r>
              <a:rPr lang="en-US" sz="1200" dirty="0" err="1"/>
              <a:t>ssh</a:t>
            </a:r>
            <a:r>
              <a:rPr lang="en-US" sz="1200" dirty="0"/>
              <a:t>-copy-id: INFO: 1 key(s) remain to be installed -- if you are prompted now it is to install the new keys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kk@192.168.43.129's password: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Number of key(s) added:        1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Now try logging into the machine, with:   "</a:t>
            </a:r>
            <a:r>
              <a:rPr lang="en-US" sz="1200" dirty="0" err="1"/>
              <a:t>ssh</a:t>
            </a:r>
            <a:r>
              <a:rPr lang="en-US" sz="1200" dirty="0"/>
              <a:t> 'kk@192.168.43.129'"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and check to make sure that only the key(s) you wanted were added.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$ </a:t>
            </a:r>
            <a:r>
              <a:rPr lang="en-US" sz="1200" dirty="0" err="1"/>
              <a:t>ssh</a:t>
            </a:r>
            <a:r>
              <a:rPr lang="en-US" sz="1200" dirty="0"/>
              <a:t> kk@192.168.43.129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Last login: Thu Jan 14 11:55:19 2021 from 192.168.43.1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$ exit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logout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Connection to 192.168.43.129 closed.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If the command is not installed on your MAC, we have 2 options. Copy and paste the contents into the .</a:t>
            </a:r>
            <a:r>
              <a:rPr lang="en-US" sz="1200" dirty="0" err="1"/>
              <a:t>ssh</a:t>
            </a:r>
            <a:r>
              <a:rPr lang="en-US" sz="1200" dirty="0"/>
              <a:t>/</a:t>
            </a:r>
            <a:r>
              <a:rPr lang="en-US" sz="1200" dirty="0" err="1"/>
              <a:t>authorized_keys</a:t>
            </a:r>
            <a:r>
              <a:rPr lang="en-US" sz="1200" dirty="0"/>
              <a:t> file OR </a:t>
            </a:r>
            <a:r>
              <a:rPr lang="en-US" sz="1200" dirty="0" err="1"/>
              <a:t>scp</a:t>
            </a:r>
            <a:r>
              <a:rPr lang="en-US" sz="1200" dirty="0"/>
              <a:t> the file over.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Or Copy the contents of Public key file into the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Open terminal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Syntax: </a:t>
            </a:r>
          </a:p>
          <a:p>
            <a:pPr>
              <a:spcBef>
                <a:spcPts val="0"/>
              </a:spcBef>
            </a:pPr>
            <a:r>
              <a:rPr lang="en-US" sz="1200" dirty="0" err="1"/>
              <a:t>ssh</a:t>
            </a:r>
            <a:r>
              <a:rPr lang="en-US" sz="1200" dirty="0"/>
              <a:t> &lt;username&gt;@hostname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CLI Protocol to securely connect from one computer to another.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1200" dirty="0"/>
              <a:t>Windows examples: download </a:t>
            </a:r>
            <a:r>
              <a:rPr lang="en-US" sz="1200" dirty="0">
                <a:hlinkClick r:id="rId3"/>
              </a:rPr>
              <a:t>putty</a:t>
            </a:r>
            <a:r>
              <a:rPr lang="en-US" sz="1200" dirty="0"/>
              <a:t> &amp; </a:t>
            </a:r>
            <a:r>
              <a:rPr lang="en-US" sz="1200" dirty="0" err="1"/>
              <a:t>puttygen</a:t>
            </a:r>
            <a:r>
              <a:rPr lang="en-US" sz="1200" dirty="0"/>
              <a:t> (</a:t>
            </a:r>
            <a:r>
              <a:rPr lang="en-US" sz="1200" dirty="0">
                <a:hlinkClick r:id="rId4"/>
              </a:rPr>
              <a:t>www.putty.org</a:t>
            </a:r>
            <a:r>
              <a:rPr lang="en-US" sz="1200" dirty="0"/>
              <a:t>). With </a:t>
            </a:r>
            <a:r>
              <a:rPr lang="en-US" sz="1200" dirty="0" err="1"/>
              <a:t>puttygen</a:t>
            </a:r>
            <a:r>
              <a:rPr lang="en-US" sz="1200" dirty="0"/>
              <a:t> downloaded, follow the instructions.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CLI Protocol to securely connect from one computer to another.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PuTTY Key Generator &#10;File Key Conversions Help &#10;fu pasting into OpenSSH fh &#10;AAAAB3NzaC yc2EAAAABJQAAAQEAkMZY08RPd9czAJJu1dCN5GBgmzme01XF4x &#10;VXjhqxJSXv1 IHOGTTzWhnPqZ&amp;vTp 1 OWE 7 Qj55Mx8Ad3gyowhuAxXEX8Fxmaq &#10;+9Cg3A&amp;J &#10;•pLH2nduMNydWyRsQtDrn68sazMDRJvgmoKWYOg1RrS9xGcEBPoiM56W%AYgPRa v &#10;Key fingerpqint: &#10;Key &#10;Conm passphrase: &#10;ssh.sa 2048 &#10;rsa-key-20210119 &#10;Gen«ate a p..*h'pivate key pair &#10;Load existing pnvate key file &#10;Save the generated key &#10;Parameters &#10;O ECDSA &#10;Number ot bits a key &#10;Savæ public key &#10;O Ed2551g &#10;Generate &#10;Sasæ private key &#10;OssH-1 (RSA) ">
            <a:extLst>
              <a:ext uri="{FF2B5EF4-FFF2-40B4-BE49-F238E27FC236}">
                <a16:creationId xmlns:a16="http://schemas.microsoft.com/office/drawing/2014/main" id="{B00364AB-8C4D-F345-98CA-74EAD6BA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01" y="1408627"/>
            <a:ext cx="5209955" cy="51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CA22E0-D907-AC41-B08E-EE8C8C26AAD5}"/>
              </a:ext>
            </a:extLst>
          </p:cNvPr>
          <p:cNvSpPr txBox="1"/>
          <p:nvPr/>
        </p:nvSpPr>
        <p:spPr>
          <a:xfrm>
            <a:off x="6645349" y="1881962"/>
            <a:ext cx="4827182" cy="200054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Open </a:t>
            </a:r>
            <a:r>
              <a:rPr lang="en-US" sz="1200" dirty="0" err="1"/>
              <a:t>puttygen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Press generate [move the mouse so as to generate randomness]</a:t>
            </a:r>
          </a:p>
          <a:p>
            <a:r>
              <a:rPr lang="en-US" sz="1200" dirty="0"/>
              <a:t>Enter key passphrase (this is not a password to your destination server but a passphrase for your key, need to remember this)</a:t>
            </a:r>
          </a:p>
          <a:p>
            <a:r>
              <a:rPr lang="en-US" sz="1200" dirty="0"/>
              <a:t>Save public key</a:t>
            </a:r>
          </a:p>
          <a:p>
            <a:r>
              <a:rPr lang="en-US" sz="1200" dirty="0"/>
              <a:t>Save private key with a .</a:t>
            </a:r>
            <a:r>
              <a:rPr lang="en-US" sz="1200" dirty="0" err="1"/>
              <a:t>ppk</a:t>
            </a:r>
            <a:r>
              <a:rPr lang="en-US" sz="1200" dirty="0"/>
              <a:t> extension</a:t>
            </a:r>
          </a:p>
          <a:p>
            <a:endParaRPr lang="en-US" sz="1200" dirty="0"/>
          </a:p>
          <a:p>
            <a:r>
              <a:rPr lang="en-US" sz="1200" dirty="0"/>
              <a:t>Copy/paste the key shown in the box above into the destination machine under the username/.</a:t>
            </a:r>
            <a:r>
              <a:rPr lang="en-US" sz="1200" dirty="0" err="1"/>
              <a:t>ssh</a:t>
            </a:r>
            <a:r>
              <a:rPr lang="en-US" sz="1200" dirty="0"/>
              <a:t>/</a:t>
            </a:r>
            <a:r>
              <a:rPr lang="en-US" sz="1200" dirty="0" err="1"/>
              <a:t>authorized_keys</a:t>
            </a:r>
            <a:r>
              <a:rPr lang="en-US" sz="1200" dirty="0"/>
              <a:t> file</a:t>
            </a:r>
          </a:p>
          <a:p>
            <a:pPr algn="l">
              <a:spcAft>
                <a:spcPts val="600"/>
              </a:spcAft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66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Open Putty</a:t>
            </a:r>
          </a:p>
          <a:p>
            <a:r>
              <a:rPr lang="en-US" dirty="0"/>
              <a:t>Enter </a:t>
            </a:r>
            <a:r>
              <a:rPr lang="en-US" dirty="0" err="1"/>
              <a:t>username@hostname</a:t>
            </a:r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ssh</a:t>
            </a:r>
            <a:r>
              <a:rPr lang="en-US" dirty="0"/>
              <a:t> (port 22) is selected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CLI Protocol to securely connect from one computer to another.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 descr="PuTTY Configuration &#10;Logging &#10;Terminal &#10;Keyboard &#10;Features &#10;Window &#10;aehaviour &#10;Translation &#10;select'0 &#10;- Colours &#10;Data &#10;Telnet &#10;Rlogin &#10;Help &#10;Base: (4tions for your PuTTY sessbn &#10;SpedW destination you to connect to &#10;Host Name (or IP &#10;Con nectm type: &#10;C) Raw C) Telnet C)RkOn @SSH C)SeriaI &#10;Load. save or delete a session &#10;Session s &#10;Default Settings &#10;Close window on eit &#10;C) Always C) Never &#10;@Only exit &#10;Cance ">
            <a:extLst>
              <a:ext uri="{FF2B5EF4-FFF2-40B4-BE49-F238E27FC236}">
                <a16:creationId xmlns:a16="http://schemas.microsoft.com/office/drawing/2014/main" id="{A1EBDBBF-F47E-9247-BAB5-6471EF7F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94" y="1220767"/>
            <a:ext cx="5689600" cy="56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3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Under connection, select </a:t>
            </a:r>
            <a:r>
              <a:rPr lang="en-US" dirty="0" err="1"/>
              <a:t>ssh</a:t>
            </a:r>
            <a:endParaRPr lang="en-US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dirty="0"/>
              <a:t>Browse and load previously saved</a:t>
            </a:r>
          </a:p>
          <a:p>
            <a:pPr>
              <a:spcBef>
                <a:spcPts val="0"/>
              </a:spcBef>
            </a:pPr>
            <a:r>
              <a:rPr lang="en-US" dirty="0"/>
              <a:t> .</a:t>
            </a:r>
            <a:r>
              <a:rPr lang="en-US" dirty="0" err="1"/>
              <a:t>ppk</a:t>
            </a:r>
            <a:r>
              <a:rPr lang="en-US" dirty="0"/>
              <a:t> file 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CLI Protocol to securely connect from one computer to another.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 descr="PuTTY configuration &#10;Category. &#10;Featwes &#10;g Window &#10;Appearance &#10;Be h avow &#10;Translatm &#10;Selectm &#10;Colours &#10;g Connection &#10;SSH &#10;Host keys &#10;Tunnels &#10;More bugs &#10;Options contr&amp;g SSH authentication &#10;Display pre-authentication banner (SSH-2 00b') &#10;C] Bypass entiew (SSH-2 only) &#10;Authen tÉation methods &#10;Attempt authentication using Pageant &#10;a Attempt TIS or CryptoCard auth (SSH•I) &#10;Attempt &quot;keyboard-interactwe&quot; auth (SSH-2) &#10;AuthentÉation para &#10;Amw agent forwarc%ng &#10;Amw attempted changes of username in SSH-2 &#10;Private key Me for authentication. &#10;Browse. ">
            <a:extLst>
              <a:ext uri="{FF2B5EF4-FFF2-40B4-BE49-F238E27FC236}">
                <a16:creationId xmlns:a16="http://schemas.microsoft.com/office/drawing/2014/main" id="{02D04D6A-AEBE-314B-99E6-59D551BA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13" y="1168993"/>
            <a:ext cx="5854700" cy="57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Open your session.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CLI Protocol to securely connect from one computer to another.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" name="Picture 2" descr="username . &#10;Authenticating with &#10;Passphrase for key &#10;Last login: Tue Jan 19 &#10;'(kk@kk-kB &#10;public key &#10;2021 from 192.168.43.253 ">
            <a:extLst>
              <a:ext uri="{FF2B5EF4-FFF2-40B4-BE49-F238E27FC236}">
                <a16:creationId xmlns:a16="http://schemas.microsoft.com/office/drawing/2014/main" id="{9DDE3A20-7811-0F41-8606-D24DF638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19" y="1502888"/>
            <a:ext cx="83439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 err="1"/>
              <a:t>Sudo</a:t>
            </a:r>
            <a:r>
              <a:rPr lang="en-US" sz="1400" dirty="0"/>
              <a:t> (</a:t>
            </a:r>
            <a:r>
              <a:rPr lang="en-US" sz="1400" dirty="0" err="1"/>
              <a:t>su</a:t>
            </a:r>
            <a:r>
              <a:rPr lang="en-US" sz="1400" dirty="0"/>
              <a:t> "do") allows a system administrator to give certain users (or groups of users) the ability to run some (or all) commands as root while logging all commands and arguments. </a:t>
            </a:r>
            <a:r>
              <a:rPr lang="en-US" sz="1400" dirty="0" err="1"/>
              <a:t>Sudo</a:t>
            </a:r>
            <a:r>
              <a:rPr lang="en-US" sz="1400" dirty="0"/>
              <a:t> operates on a per-command basis, it is not a replacement for the shell.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Example: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touch /root/kk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touch: cannot touch ‘/root/kk’: Permission denied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  <a:r>
              <a:rPr lang="en-US" sz="1400" dirty="0" err="1"/>
              <a:t>sudo</a:t>
            </a:r>
            <a:r>
              <a:rPr lang="en-US" sz="1400" dirty="0"/>
              <a:t> touch /root/test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</a:t>
            </a:r>
            <a:r>
              <a:rPr lang="en-US" sz="1400" dirty="0" err="1"/>
              <a:t>sudo</a:t>
            </a:r>
            <a:r>
              <a:rPr lang="en-US" sz="1400" dirty="0"/>
              <a:t>] password for kk: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ls -l /root/test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ls: cannot access /root/test: Permission denied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  <a:r>
              <a:rPr lang="en-US" sz="1400" dirty="0" err="1"/>
              <a:t>sudo</a:t>
            </a:r>
            <a:r>
              <a:rPr lang="en-US" sz="1400" dirty="0"/>
              <a:t> ls -l /root/test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-r--r--. 1 root root 0 Jan 13 21:05 /root/test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- root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Last login: Wed Jan 20 12:52:00 PST 2021 on pts/0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[root@kk-k8 ~]#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in a nutshell - source </a:t>
            </a:r>
            <a:r>
              <a:rPr lang="en-US" dirty="0">
                <a:hlinkClick r:id="rId3"/>
              </a:rPr>
              <a:t>sudo.ws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1EE5D2-EC2B-4917-8AAB-FF1A10C428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Process navigation</a:t>
            </a:r>
          </a:p>
          <a:p>
            <a:pPr>
              <a:buNone/>
            </a:pPr>
            <a:r>
              <a:rPr lang="en-US" dirty="0"/>
              <a:t>Installing packages – yum</a:t>
            </a:r>
          </a:p>
          <a:p>
            <a:pPr>
              <a:buNone/>
            </a:pPr>
            <a:r>
              <a:rPr lang="en-US" dirty="0"/>
              <a:t>VI – file editing</a:t>
            </a:r>
          </a:p>
          <a:p>
            <a:r>
              <a:rPr lang="en-US" dirty="0"/>
              <a:t>Directory Navigation</a:t>
            </a:r>
          </a:p>
          <a:p>
            <a:r>
              <a:rPr lang="en-US" dirty="0"/>
              <a:t>Alias</a:t>
            </a:r>
          </a:p>
          <a:p>
            <a:pPr>
              <a:buNone/>
            </a:pPr>
            <a:r>
              <a:rPr lang="en-US" dirty="0"/>
              <a:t>SSH</a:t>
            </a:r>
          </a:p>
          <a:p>
            <a:r>
              <a:rPr lang="en-US" dirty="0" err="1"/>
              <a:t>sudo</a:t>
            </a:r>
            <a:endParaRPr lang="en-US" dirty="0"/>
          </a:p>
          <a:p>
            <a:pPr>
              <a:buNone/>
            </a:pPr>
            <a:r>
              <a:rPr lang="en-US" dirty="0" err="1"/>
              <a:t>cURL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44008" y="1168993"/>
            <a:ext cx="10228523" cy="47489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$curl </a:t>
            </a:r>
            <a:r>
              <a:rPr lang="en-US" sz="1400" dirty="0">
                <a:hlinkClick r:id="rId3"/>
              </a:rPr>
              <a:t>www.example.com</a:t>
            </a:r>
            <a:r>
              <a:rPr lang="en-US" sz="1400" dirty="0"/>
              <a:t> [is a working domain]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- Validation of pod connectivity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 Validation of services connectivity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 Troubleshooting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 err="1"/>
              <a:t>cURL</a:t>
            </a:r>
            <a:r>
              <a:rPr lang="en-US" sz="1400" dirty="0"/>
              <a:t> bible: </a:t>
            </a:r>
            <a:r>
              <a:rPr lang="en-US" sz="1600" dirty="0">
                <a:hlinkClick r:id="rId4"/>
              </a:rPr>
              <a:t>https://everything.curl.dev/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US" sz="1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sz="1600" dirty="0" err="1"/>
              <a:t>cURL</a:t>
            </a:r>
            <a:r>
              <a:rPr lang="en-US" sz="1600" dirty="0"/>
              <a:t> (client URL). </a:t>
            </a:r>
            <a:r>
              <a:rPr lang="en-US" sz="1600" dirty="0" err="1"/>
              <a:t>cURL</a:t>
            </a:r>
            <a:r>
              <a:rPr lang="en-US" sz="1600" dirty="0"/>
              <a:t> is a command-line tool for getting or sending data including files using </a:t>
            </a:r>
            <a:r>
              <a:rPr lang="en-US" sz="1600" dirty="0">
                <a:hlinkClick r:id="rId5" tooltip="URL"/>
              </a:rPr>
              <a:t>URL</a:t>
            </a:r>
            <a:r>
              <a:rPr lang="en-US" sz="1600" dirty="0"/>
              <a:t> syntax</a:t>
            </a:r>
          </a:p>
          <a:p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96837" y="1206501"/>
            <a:ext cx="9237470" cy="52387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/>
              <a:t>Few different ways of finding information: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 | grep &lt;</a:t>
            </a:r>
            <a:r>
              <a:rPr lang="en-US" dirty="0" err="1"/>
              <a:t>process_name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Current running process:</a:t>
            </a:r>
          </a:p>
          <a:p>
            <a:pPr>
              <a:buNone/>
            </a:pPr>
            <a:r>
              <a:rPr lang="en-US" dirty="0"/>
              <a:t>$ </a:t>
            </a:r>
            <a:r>
              <a:rPr lang="en-US" dirty="0" err="1"/>
              <a:t>ps</a:t>
            </a:r>
            <a:endParaRPr lang="en-US" dirty="0"/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spcBef>
                <a:spcPts val="1200"/>
              </a:spcBef>
              <a:buNone/>
            </a:pPr>
            <a:r>
              <a:rPr lang="en-US" dirty="0"/>
              <a:t>$</a:t>
            </a:r>
            <a:r>
              <a:rPr lang="en-US" dirty="0" err="1"/>
              <a:t>ps</a:t>
            </a:r>
            <a:r>
              <a:rPr lang="en-US" dirty="0"/>
              <a:t> –au &lt;username&gt; / </a:t>
            </a:r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 | grep &lt;username&gt;</a:t>
            </a:r>
          </a:p>
          <a:p>
            <a:pPr>
              <a:spcBef>
                <a:spcPts val="1200"/>
              </a:spcBef>
              <a:buNone/>
            </a:pPr>
            <a:r>
              <a:rPr lang="en-US" dirty="0"/>
              <a:t>Processes can have child processes:</a:t>
            </a:r>
          </a:p>
          <a:p>
            <a:pPr>
              <a:buNone/>
            </a:pPr>
            <a:r>
              <a:rPr lang="en-US" dirty="0"/>
              <a:t>UID         PID   PPID  C STIME TTY          TIME CMD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root          2      0  0 	05:05 ?        00:00:00 [</a:t>
            </a:r>
            <a:r>
              <a:rPr lang="en-US" sz="1800" dirty="0" err="1"/>
              <a:t>kthreadd</a:t>
            </a:r>
            <a:r>
              <a:rPr lang="en-US" sz="1800" dirty="0"/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root          4      2  0 	05:05 ?        00:00:00 [</a:t>
            </a:r>
            <a:r>
              <a:rPr lang="en-US" sz="1800" dirty="0" err="1"/>
              <a:t>kworker</a:t>
            </a:r>
            <a:r>
              <a:rPr lang="en-US" sz="1800" dirty="0"/>
              <a:t>/0:0H]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root          6      2  0 	05:05 ?        00:00:00 [</a:t>
            </a:r>
            <a:r>
              <a:rPr lang="en-US" sz="1800" dirty="0" err="1"/>
              <a:t>ksoftirqd</a:t>
            </a:r>
            <a:r>
              <a:rPr lang="en-US" sz="1800" dirty="0"/>
              <a:t>/0]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root          7      2  0 	05:05 ?        00:00:00 [migration/0]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root          8      2  0 	05:05 ?        00:00:00 [</a:t>
            </a:r>
            <a:r>
              <a:rPr lang="en-US" sz="1800" dirty="0" err="1"/>
              <a:t>rcu_bh</a:t>
            </a:r>
            <a:r>
              <a:rPr lang="en-US" sz="1800" dirty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Represents an instance of a running program. When process is started when a program is initiated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193068" y="793751"/>
            <a:ext cx="10024280" cy="554709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400" dirty="0"/>
              <a:t>[kk@kk-k8 ~]$ ./touch-bunch-</a:t>
            </a:r>
            <a:r>
              <a:rPr lang="en-US" sz="1400" dirty="0" err="1"/>
              <a:t>files.sh</a:t>
            </a:r>
            <a:r>
              <a:rPr lang="en-US" sz="1400" dirty="0"/>
              <a:t> &gt; /dev/null 2&gt;&amp;1 &amp;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[1] 99324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[kk@kk-k8 ~]$ ls -l /</a:t>
            </a:r>
            <a:r>
              <a:rPr lang="en-US" sz="1400" dirty="0" err="1"/>
              <a:t>tmp</a:t>
            </a:r>
            <a:r>
              <a:rPr lang="en-US" sz="1400" dirty="0"/>
              <a:t>/tan*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-r--. 1 kk kk 0 Jan 13 21:20 /</a:t>
            </a:r>
            <a:r>
              <a:rPr lang="en-US" sz="1400" dirty="0" err="1"/>
              <a:t>tmp</a:t>
            </a:r>
            <a:r>
              <a:rPr lang="en-US" sz="1400" dirty="0"/>
              <a:t>/tanzu-rocks.0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-r--. 1 kk kk 0 Jan 13 21:20 /</a:t>
            </a:r>
            <a:r>
              <a:rPr lang="en-US" sz="1400" dirty="0" err="1"/>
              <a:t>tmp</a:t>
            </a:r>
            <a:r>
              <a:rPr lang="en-US" sz="1400" dirty="0"/>
              <a:t>/tanzu-rocks.1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-r--. 1 kk kk 0 Jan 13 21:20 /</a:t>
            </a:r>
            <a:r>
              <a:rPr lang="en-US" sz="1400" dirty="0" err="1"/>
              <a:t>tmp</a:t>
            </a:r>
            <a:r>
              <a:rPr lang="en-US" sz="1400" dirty="0"/>
              <a:t>/tanzu-rocks.2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/>
              <a:t>[abbreviated list, but this will show 15 files]</a:t>
            </a:r>
          </a:p>
          <a:p>
            <a:r>
              <a:rPr lang="en-US" sz="1400" dirty="0"/>
              <a:t>Now to kill the command we run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[kk@kk-k8 ~]$ ./touch-bunch-</a:t>
            </a:r>
            <a:r>
              <a:rPr lang="en-US" sz="1400" dirty="0" err="1"/>
              <a:t>files.sh</a:t>
            </a:r>
            <a:r>
              <a:rPr lang="en-US" sz="1400" dirty="0"/>
              <a:t> &gt; /dev/null 2&gt;&amp;1 &amp;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[1] 99577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ef</a:t>
            </a:r>
            <a:r>
              <a:rPr lang="en-US" sz="1400" dirty="0"/>
              <a:t> | grep touch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kk        99577  98732  0 21:24 pts/0    00:00:00 /bin/bash ./touch-bunch-</a:t>
            </a:r>
            <a:r>
              <a:rPr lang="en-US" sz="1400" dirty="0" err="1"/>
              <a:t>files.sh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kk        99588  98732  0 21:24 pts/0    00:00:00 grep --color=auto touch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kill 99577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[1]+  Terminated              ./touch-bunch-</a:t>
            </a:r>
            <a:r>
              <a:rPr lang="en-US" sz="1400" dirty="0" err="1"/>
              <a:t>files.sh</a:t>
            </a:r>
            <a:r>
              <a:rPr lang="en-US" sz="1400" dirty="0"/>
              <a:t> &gt; /dev/null 2&gt;&amp;1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[kk@kk-k8 ~]$ ls -l 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tanzu</a:t>
            </a:r>
            <a:r>
              <a:rPr lang="en-US" sz="1400" dirty="0"/>
              <a:t>-rocks.*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-r--. 1 kk kk 0 Jan 13 21:24 /</a:t>
            </a:r>
            <a:r>
              <a:rPr lang="en-US" sz="1400" dirty="0" err="1"/>
              <a:t>tmp</a:t>
            </a:r>
            <a:r>
              <a:rPr lang="en-US" sz="1400" dirty="0"/>
              <a:t>/tanzu-rocks.0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-r--. 1 kk kk 0 Jan 13 21:24 /</a:t>
            </a:r>
            <a:r>
              <a:rPr lang="en-US" sz="1400" dirty="0" err="1"/>
              <a:t>tmp</a:t>
            </a:r>
            <a:r>
              <a:rPr lang="en-US" sz="1400" dirty="0"/>
              <a:t>/tanzu-rocks.1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-r--. 1 kk kk 0 Jan 13 21:24 /</a:t>
            </a:r>
            <a:r>
              <a:rPr lang="en-US" sz="1400" dirty="0" err="1"/>
              <a:t>tmp</a:t>
            </a:r>
            <a:r>
              <a:rPr lang="en-US" sz="1400" dirty="0"/>
              <a:t>/tanzu-rocks.2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-r--. 1 kk kk 0 Jan 13 21:24 /</a:t>
            </a:r>
            <a:r>
              <a:rPr lang="en-US" sz="1400" dirty="0" err="1"/>
              <a:t>tmp</a:t>
            </a:r>
            <a:r>
              <a:rPr lang="en-US" sz="1400" dirty="0"/>
              <a:t>/tanzu-rocks.3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-r--. 1 kk kk 0 Jan 13 21:24 /</a:t>
            </a:r>
            <a:r>
              <a:rPr lang="en-US" sz="1400" dirty="0" err="1"/>
              <a:t>tmp</a:t>
            </a:r>
            <a:r>
              <a:rPr lang="en-US" sz="1400" dirty="0"/>
              <a:t>/tanzu-rocks.4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03767" y="1477925"/>
            <a:ext cx="10430540" cy="49673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/>
              <a:t>Different approaches based on </a:t>
            </a:r>
            <a:r>
              <a:rPr lang="en-US" dirty="0" err="1"/>
              <a:t>linux</a:t>
            </a:r>
            <a:r>
              <a:rPr lang="en-US" dirty="0"/>
              <a:t> flavor. For e.g. yum is for RHEL variants/apt is for Debian variants.</a:t>
            </a:r>
          </a:p>
          <a:p>
            <a:pPr>
              <a:buNone/>
            </a:pPr>
            <a:r>
              <a:rPr lang="en-US" dirty="0"/>
              <a:t>List packages (called </a:t>
            </a:r>
            <a:r>
              <a:rPr lang="en-US" dirty="0" err="1"/>
              <a:t>firefox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$ yum list </a:t>
            </a:r>
            <a:r>
              <a:rPr lang="en-US" sz="1800" dirty="0" err="1"/>
              <a:t>firefox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Loaded plugins: </a:t>
            </a:r>
            <a:r>
              <a:rPr lang="en-US" sz="1800" dirty="0" err="1"/>
              <a:t>fastestmirror</a:t>
            </a:r>
            <a:r>
              <a:rPr lang="en-US" sz="1800" dirty="0"/>
              <a:t>, </a:t>
            </a:r>
            <a:r>
              <a:rPr lang="en-US" sz="1800" dirty="0" err="1"/>
              <a:t>langpacks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Loading mirror speeds from cached </a:t>
            </a:r>
            <a:r>
              <a:rPr lang="en-US" sz="1800" dirty="0" err="1"/>
              <a:t>hostfile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* base: </a:t>
            </a:r>
            <a:r>
              <a:rPr lang="en-US" sz="1800" dirty="0" err="1"/>
              <a:t>centos.s.uw.edu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* extras: </a:t>
            </a:r>
            <a:r>
              <a:rPr lang="en-US" sz="1800" dirty="0" err="1"/>
              <a:t>mirrors.unifiedlayer.com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* updates: </a:t>
            </a:r>
            <a:r>
              <a:rPr lang="en-US" sz="1800" dirty="0" err="1"/>
              <a:t>linux-mirrors.fnal.gov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>
                <a:highlight>
                  <a:srgbClr val="FFFF00"/>
                </a:highlight>
              </a:rPr>
              <a:t>Installed Packages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firefox.x86_64                                           68.12.0-1.el7.centos                                           @updates</a:t>
            </a:r>
          </a:p>
          <a:p>
            <a:pPr>
              <a:spcBef>
                <a:spcPts val="0"/>
              </a:spcBef>
            </a:pPr>
            <a:r>
              <a:rPr lang="en-US" sz="1800" dirty="0">
                <a:highlight>
                  <a:srgbClr val="808000"/>
                </a:highlight>
              </a:rPr>
              <a:t>Available Packages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firefox.i686                                             78.6.1-1.el7.centos                                            updates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firefox.x86_64                                           78.6.1-1.el7.centos                                            updates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Shows </a:t>
            </a:r>
            <a:r>
              <a:rPr lang="en-US" sz="1800" dirty="0">
                <a:highlight>
                  <a:srgbClr val="FFFF00"/>
                </a:highlight>
              </a:rPr>
              <a:t>installed</a:t>
            </a:r>
            <a:r>
              <a:rPr lang="en-US" sz="1800" dirty="0"/>
              <a:t> packages and </a:t>
            </a:r>
            <a:r>
              <a:rPr lang="en-US" sz="1800" dirty="0">
                <a:highlight>
                  <a:srgbClr val="808000"/>
                </a:highlight>
              </a:rPr>
              <a:t>available</a:t>
            </a:r>
            <a:r>
              <a:rPr lang="en-US" sz="1800" dirty="0"/>
              <a:t> packages.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Is a method of installing, upgrading and removing packages (or groups) on your </a:t>
            </a:r>
            <a:r>
              <a:rPr lang="en-US" dirty="0" err="1"/>
              <a:t>linux</a:t>
            </a:r>
            <a:r>
              <a:rPr lang="en-US" dirty="0"/>
              <a:t> system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80730" y="1477926"/>
            <a:ext cx="10430540" cy="49673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200" dirty="0"/>
              <a:t># yum update </a:t>
            </a:r>
            <a:r>
              <a:rPr lang="en-US" sz="1200" dirty="0" err="1"/>
              <a:t>firefox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&lt;abbreviated output&gt;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Updated: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firefox.x86_64 0:78.6.1-1.el7.centos                                                                                                            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Dependency Updated: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nspr.x86_64 0:4.25.0-2.el7_9                         nss.x86_64 0:3.53.1-3.el7_9                   nss-softokn.x86_64 0:3.53.1-6.el7_9         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nss-softokn-freebl.x86_64 0:3.53.1-6.el7_9           nss-sysinit.x86_64 0:3.53.1-3.el7_9           nss-tools.x86_64 0:3.53.1-3.el7_9           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nss-util.x86_64 0:3.53.1-1.el7_9    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200" dirty="0"/>
              <a:t>#yum list </a:t>
            </a:r>
            <a:r>
              <a:rPr lang="en-US" sz="1200" dirty="0" err="1"/>
              <a:t>firefox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Loaded plugins: </a:t>
            </a:r>
            <a:r>
              <a:rPr lang="en-US" sz="1200" dirty="0" err="1"/>
              <a:t>fastestmirror</a:t>
            </a:r>
            <a:r>
              <a:rPr lang="en-US" sz="1200" dirty="0"/>
              <a:t>, </a:t>
            </a:r>
            <a:r>
              <a:rPr lang="en-US" sz="1200" dirty="0" err="1"/>
              <a:t>langpacks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Loading mirror speeds from cached </a:t>
            </a:r>
            <a:r>
              <a:rPr lang="en-US" sz="1200" dirty="0" err="1"/>
              <a:t>hostfile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* base: </a:t>
            </a:r>
            <a:r>
              <a:rPr lang="en-US" sz="1200" dirty="0" err="1"/>
              <a:t>mirrors.rcs.alaska.edu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* extras: </a:t>
            </a:r>
            <a:r>
              <a:rPr lang="en-US" sz="1200" dirty="0" err="1"/>
              <a:t>mirrors.unifiedlayer.com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* updates: mirror.sfo12.us.leaseweb.net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Installed Packages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firefox.x86_64                                                     78.6.1-1.el7.centos                                                     @updates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Available Packages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firefox.i686                                                       78.6.1-1.el7.centos                                                     updates 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Is a method of installing, upgrading and removing packages (or groups) on your </a:t>
            </a:r>
            <a:r>
              <a:rPr lang="en-US" dirty="0" err="1"/>
              <a:t>linux</a:t>
            </a:r>
            <a:r>
              <a:rPr lang="en-US" dirty="0"/>
              <a:t> system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03767" y="1477925"/>
            <a:ext cx="10430540" cy="49673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List all packages available in the yum database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# yum list | less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List all installed packages: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#yum list installed</a:t>
            </a:r>
          </a:p>
          <a:p>
            <a:r>
              <a:rPr lang="en-US" sz="1800" dirty="0"/>
              <a:t> Removing a package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# yum remove &lt;package-name&gt;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Get information about a package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#yum info </a:t>
            </a:r>
            <a:r>
              <a:rPr lang="en-US" sz="1800" dirty="0" err="1"/>
              <a:t>firefox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To find out which installed packages have updates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#yum check-update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To keep system up to date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#yum update</a:t>
            </a:r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Is a method of installing, upgrading and removing packages (or groups) on your </a:t>
            </a:r>
            <a:r>
              <a:rPr lang="en-US" dirty="0" err="1"/>
              <a:t>linux</a:t>
            </a:r>
            <a:r>
              <a:rPr lang="en-US" dirty="0"/>
              <a:t> system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03767" y="1477925"/>
            <a:ext cx="10430540" cy="49673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800" dirty="0"/>
              <a:t>Debian/Ubuntu variant of package manager (apt):</a:t>
            </a:r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#apt update [updates the list of available packages &amp; versions, does NOT install or upgrade]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# apt list –-upgradeable [when run after the above command, shows the list of packages that have updates]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util-</a:t>
            </a:r>
            <a:r>
              <a:rPr lang="en-US" sz="1200" dirty="0" err="1"/>
              <a:t>linux</a:t>
            </a:r>
            <a:r>
              <a:rPr lang="en-US" sz="1200" dirty="0"/>
              <a:t>/focal-updates 2.34-0.1ubuntu9.1 amd64 [upgradable from: 2.34-0.1ubuntu9]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#apt upgrade util-</a:t>
            </a:r>
            <a:r>
              <a:rPr lang="en-US" sz="1400" dirty="0" err="1"/>
              <a:t>linux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200" dirty="0"/>
              <a:t>Reading package lists... Done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Building dependency tree       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Reading state information... Done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Calculating upgrade... Done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The following packages will be upgraded: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apt base-files bash </a:t>
            </a:r>
            <a:r>
              <a:rPr lang="en-US" sz="1200" dirty="0" err="1"/>
              <a:t>bsdutils</a:t>
            </a:r>
            <a:r>
              <a:rPr lang="en-US" sz="1200" dirty="0"/>
              <a:t> </a:t>
            </a:r>
            <a:r>
              <a:rPr lang="en-US" sz="1200" dirty="0" err="1"/>
              <a:t>fdisk</a:t>
            </a:r>
            <a:r>
              <a:rPr lang="en-US" sz="1200" dirty="0"/>
              <a:t> gcc-10-base libapt-pkg6.0 libblkid1 </a:t>
            </a:r>
            <a:r>
              <a:rPr lang="en-US" sz="1200" dirty="0" err="1"/>
              <a:t>libc</a:t>
            </a:r>
            <a:r>
              <a:rPr lang="en-US" sz="1200" dirty="0"/>
              <a:t>-bin libc6 libfdisk1 libgcc-s1 libgnutls30 liblzma5 libmount1 libp11-kit0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</a:t>
            </a:r>
            <a:r>
              <a:rPr lang="en-US" sz="1200" dirty="0" err="1"/>
              <a:t>libpam</a:t>
            </a:r>
            <a:r>
              <a:rPr lang="en-US" sz="1200" dirty="0"/>
              <a:t>-modules </a:t>
            </a:r>
            <a:r>
              <a:rPr lang="en-US" sz="1200" dirty="0" err="1"/>
              <a:t>libpam</a:t>
            </a:r>
            <a:r>
              <a:rPr lang="en-US" sz="1200" dirty="0"/>
              <a:t>-modules-bin </a:t>
            </a:r>
            <a:r>
              <a:rPr lang="en-US" sz="1200" dirty="0" err="1"/>
              <a:t>libpam</a:t>
            </a:r>
            <a:r>
              <a:rPr lang="en-US" sz="1200" dirty="0"/>
              <a:t>-runtime libpam0g libseccomp2 libsmartcols1 </a:t>
            </a:r>
            <a:r>
              <a:rPr lang="en-US" sz="1200" dirty="0" err="1"/>
              <a:t>libstdc</a:t>
            </a:r>
            <a:r>
              <a:rPr lang="en-US" sz="1200" dirty="0"/>
              <a:t>++6 libsystemd0 libudev1 libuuid1 mount </a:t>
            </a:r>
            <a:r>
              <a:rPr lang="en-US" sz="1200" dirty="0" err="1"/>
              <a:t>perl</a:t>
            </a:r>
            <a:r>
              <a:rPr lang="en-US" sz="1200" dirty="0"/>
              <a:t>-base tar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util-</a:t>
            </a:r>
            <a:r>
              <a:rPr lang="en-US" sz="1200" dirty="0" err="1"/>
              <a:t>linux</a:t>
            </a:r>
            <a:r>
              <a:rPr lang="en-US" sz="1200" dirty="0"/>
              <a:t> zlib1g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31 upgraded, 0 newly installed, 0 to remove and 0 not upgraded.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Need to get 12.3 MB of archives.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After this operation, 41.0 kB of additional disk space will be used.</a:t>
            </a:r>
          </a:p>
          <a:p>
            <a:r>
              <a:rPr lang="en-US" sz="1200" dirty="0"/>
              <a:t>Do you want to continue? [Y/n] y</a:t>
            </a:r>
          </a:p>
          <a:p>
            <a:pPr>
              <a:spcBef>
                <a:spcPts val="0"/>
              </a:spcBef>
              <a:buNone/>
            </a:pPr>
            <a:endParaRPr lang="en-US" sz="1050" dirty="0"/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Is a method of installing, upgrading and removing packages (or groups) on your </a:t>
            </a:r>
            <a:r>
              <a:rPr lang="en-US" dirty="0" err="1"/>
              <a:t>linux</a:t>
            </a:r>
            <a:r>
              <a:rPr lang="en-US" dirty="0"/>
              <a:t> system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editing – using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628-C9D0-463A-8EF1-04154B46FD0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03767" y="1477925"/>
            <a:ext cx="10430540" cy="49673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kk@kk-k8 ~] vi </a:t>
            </a:r>
            <a:r>
              <a:rPr lang="en-US" sz="1400" dirty="0" err="1"/>
              <a:t>name_of_file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(opens the file with vi, vi has 2 modes either input mode or command mode, when open a file with the command above, it drops you in command mode.)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Entering input mode: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i</a:t>
            </a:r>
            <a:r>
              <a:rPr lang="en-US" sz="1400" dirty="0"/>
              <a:t> inserts at (before) current cursor position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 inserts at beginning of current line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 appends following current cursor position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 appends to end of current line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 opens up a new line after the current line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 opens up a new line previous to the current line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 Entering command mode: &lt;ESC&gt;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Navigating a file while in command mode:</a:t>
            </a:r>
          </a:p>
          <a:p>
            <a:pPr lvl="1"/>
            <a:r>
              <a:rPr lang="en-US" sz="1200" dirty="0"/>
              <a:t>h left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j down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k up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l right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0 beginning of line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$ end of line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H top of screen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L bottom of screen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G bottom of file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&lt;n&gt;G the </a:t>
            </a:r>
            <a:r>
              <a:rPr lang="en-US" sz="1200" dirty="0" err="1"/>
              <a:t>n'th</a:t>
            </a:r>
            <a:r>
              <a:rPr lang="en-US" sz="1200" dirty="0"/>
              <a:t> line of the file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212CC-EAC7-1349-88FA-506BDE37B29F}"/>
              </a:ext>
            </a:extLst>
          </p:cNvPr>
          <p:cNvSpPr txBox="1">
            <a:spLocks/>
          </p:cNvSpPr>
          <p:nvPr/>
        </p:nvSpPr>
        <p:spPr>
          <a:xfrm>
            <a:off x="5465133" y="4518838"/>
            <a:ext cx="4242391" cy="1754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 forward a word, counting punctuation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 backward a word, counting punctuation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 forward a word, not counting punctuation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 backward a word, not counting punctuation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^F &lt;ctrl&gt;F forward a screen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^B &lt;ctrl&gt;B backward a screen</a:t>
            </a:r>
          </a:p>
        </p:txBody>
      </p:sp>
    </p:spTree>
    <p:extLst>
      <p:ext uri="{BB962C8B-B14F-4D97-AF65-F5344CB8AC3E}">
        <p14:creationId xmlns:p14="http://schemas.microsoft.com/office/powerpoint/2010/main" val="34988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Presentation1" id="{FF760A2D-2CDB-464D-9F92-01136D99D6D1}" vid="{50143FA0-065F-4170-82EE-836FAE885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7680C6752794B90B950587430D714" ma:contentTypeVersion="6" ma:contentTypeDescription="Create a new document." ma:contentTypeScope="" ma:versionID="1ca385c951e53ac10ad435043016976d">
  <xsd:schema xmlns:xsd="http://www.w3.org/2001/XMLSchema" xmlns:xs="http://www.w3.org/2001/XMLSchema" xmlns:p="http://schemas.microsoft.com/office/2006/metadata/properties" xmlns:ns2="2b6a8fd2-5366-4619-9f3a-a3759f2f5e4a" targetNamespace="http://schemas.microsoft.com/office/2006/metadata/properties" ma:root="true" ma:fieldsID="33519751c80f7f824fac18e40ad708c0" ns2:_="">
    <xsd:import namespace="2b6a8fd2-5366-4619-9f3a-a3759f2f5e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a8fd2-5366-4619-9f3a-a3759f2f5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69AC0A-CD6F-474F-BC48-8F5227DBA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E3CDD0-A284-4BD9-85B7-234061EB6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6a8fd2-5366-4619-9f3a-a3759f2f5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A70706-FCF2-4B4F-A0C0-2F4EF63CD11F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2b6a8fd2-5366-4619-9f3a-a3759f2f5e4a"/>
    <ds:schemaRef ds:uri="http://purl.org/dc/dcmitype/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 Corporate Template Light</Template>
  <TotalTime>14173</TotalTime>
  <Words>2902</Words>
  <Application>Microsoft Macintosh PowerPoint</Application>
  <PresentationFormat>Widescreen</PresentationFormat>
  <Paragraphs>441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Camphor Std</vt:lpstr>
      <vt:lpstr>Metropolis</vt:lpstr>
      <vt:lpstr>Metropolis Light</vt:lpstr>
      <vt:lpstr>Open Sans</vt:lpstr>
      <vt:lpstr>Verdana</vt:lpstr>
      <vt:lpstr>VMware_white_16x9</vt:lpstr>
      <vt:lpstr>The New Modern Application Platform Session 0: Linux/UNIX Fundamentals</vt:lpstr>
      <vt:lpstr>PowerPoint Presentation</vt:lpstr>
      <vt:lpstr>Process Navigation</vt:lpstr>
      <vt:lpstr>Process Navigation</vt:lpstr>
      <vt:lpstr>Package management</vt:lpstr>
      <vt:lpstr>Package management</vt:lpstr>
      <vt:lpstr>Package management</vt:lpstr>
      <vt:lpstr>Package management</vt:lpstr>
      <vt:lpstr>File editing – using VI</vt:lpstr>
      <vt:lpstr>File editing – using VI</vt:lpstr>
      <vt:lpstr>Directory navigation</vt:lpstr>
      <vt:lpstr>Alias</vt:lpstr>
      <vt:lpstr>ssh</vt:lpstr>
      <vt:lpstr>ssh</vt:lpstr>
      <vt:lpstr>ssh</vt:lpstr>
      <vt:lpstr>ssh</vt:lpstr>
      <vt:lpstr>ssh</vt:lpstr>
      <vt:lpstr>ssh</vt:lpstr>
      <vt:lpstr>sudo</vt:lpstr>
      <vt:lpstr>cURL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Layout</dc:title>
  <dc:creator>Daniel Linsley</dc:creator>
  <cp:lastModifiedBy>Kalyan Krishnaswamy</cp:lastModifiedBy>
  <cp:revision>136</cp:revision>
  <dcterms:created xsi:type="dcterms:W3CDTF">2018-07-04T00:54:15Z</dcterms:created>
  <dcterms:modified xsi:type="dcterms:W3CDTF">2021-01-27T16:36:56Z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0x01010046B7680C6752794B90B950587430D714</vt:lpwstr>
  </property>
</Properties>
</file>