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0"/>
            <a:ext cx="80772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регрессионного анализа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экономических задач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5105400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Облакова Татьяна Васильевна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Элло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Вайан Мьетруве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59800"/>
              </p:ext>
            </p:extLst>
          </p:nvPr>
        </p:nvGraphicFramePr>
        <p:xfrm>
          <a:off x="1066800" y="152400"/>
          <a:ext cx="7391400" cy="190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6142202" imgH="1585744" progId="Word.Document.12">
                  <p:embed/>
                </p:oleObj>
              </mc:Choice>
              <mc:Fallback>
                <p:oleObj name="Document" r:id="rId3" imgW="6142202" imgH="1585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52400"/>
                        <a:ext cx="7391400" cy="190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4114800" y="5963771"/>
            <a:ext cx="1981200" cy="381000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19400"/>
            <a:ext cx="7498080" cy="1219200"/>
          </a:xfrm>
        </p:spPr>
        <p:txBody>
          <a:bodyPr>
            <a:normAutofit fontScale="85000" lnSpcReduction="20000"/>
          </a:bodyPr>
          <a:lstStyle/>
          <a:p>
            <a:pPr marL="82296" indent="0" algn="ctr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ru-RU" sz="6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fr-FR" sz="6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ru-RU" sz="3000" dirty="0" smtClean="0"/>
              <a:t>Статистический анализ регрессионной модели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685800"/>
                <a:ext cx="8077200" cy="58674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Спецификация модели</a:t>
                </a:r>
              </a:p>
              <a:p>
                <a:pPr marL="82296" indent="0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следующую модель наблюдений, связывающую значения некоторого наблюдаемого показателя </a:t>
                </a:r>
                <a14:m>
                  <m:oMath xmlns:m="http://schemas.openxmlformats.org/officeDocument/2006/math">
                    <m:r>
                      <a:rPr lang="ru-RU" sz="2200" i="1"/>
                      <m:t>𝑦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 объясняющих переменных </a:t>
                </a:r>
                <a14:m>
                  <m:oMath xmlns:m="http://schemas.openxmlformats.org/officeDocument/2006/math">
                    <m:r>
                      <a:rPr lang="ru-RU" sz="2200" i="1"/>
                      <m:t>𝑥</m:t>
                    </m:r>
                    <m:r>
                      <a:rPr lang="ru-RU" sz="2200" i="1"/>
                      <m:t>=</m:t>
                    </m:r>
                    <m:sSup>
                      <m:sSupPr>
                        <m:ctrlPr>
                          <a:rPr lang="fr-FR" sz="2200" i="1"/>
                        </m:ctrlPr>
                      </m:sSupPr>
                      <m:e>
                        <m:r>
                          <a:rPr lang="ru-RU" sz="2200" i="1"/>
                          <m:t>(</m:t>
                        </m:r>
                        <m:sSub>
                          <m:sSubPr>
                            <m:ctrlPr>
                              <a:rPr lang="fr-FR" sz="2200" i="1"/>
                            </m:ctrlPr>
                          </m:sSubPr>
                          <m:e>
                            <m:r>
                              <a:rPr lang="ru-RU" sz="2200" i="1"/>
                              <m:t>𝑥</m:t>
                            </m:r>
                          </m:e>
                          <m:sub>
                            <m:r>
                              <a:rPr lang="ru-RU" sz="2200" i="1"/>
                              <m:t>1</m:t>
                            </m:r>
                          </m:sub>
                        </m:sSub>
                        <m:r>
                          <a:rPr lang="ru-RU" sz="2200" i="1"/>
                          <m:t>,… ,</m:t>
                        </m:r>
                        <m:sSub>
                          <m:sSubPr>
                            <m:ctrlPr>
                              <a:rPr lang="fr-FR" sz="2200" i="1"/>
                            </m:ctrlPr>
                          </m:sSubPr>
                          <m:e>
                            <m:r>
                              <a:rPr lang="ru-RU" sz="2200" i="1"/>
                              <m:t>𝑥</m:t>
                            </m:r>
                          </m:e>
                          <m:sub>
                            <m:r>
                              <a:rPr lang="en-US" sz="2200" i="1"/>
                              <m:t>𝑘</m:t>
                            </m:r>
                          </m:sub>
                        </m:sSub>
                        <m:r>
                          <a:rPr lang="ru-RU" sz="2200" i="1"/>
                          <m:t>)</m:t>
                        </m:r>
                      </m:e>
                      <m:sup>
                        <m:r>
                          <a:rPr lang="ru-RU" sz="2200" i="1"/>
                          <m:t>𝑇</m:t>
                        </m:r>
                      </m:sup>
                    </m:sSup>
                    <m:r>
                      <a:rPr lang="ru-RU" sz="2200" i="1"/>
                      <m:t>: </m:t>
                    </m:r>
                  </m:oMath>
                </a14:m>
                <a:endParaRPr lang="fr-F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𝑦</m:t>
                        </m:r>
                      </m:e>
                      <m:sub>
                        <m:r>
                          <a:rPr lang="en-US" sz="2200" i="1"/>
                          <m:t>𝑖</m:t>
                        </m:r>
                      </m:sub>
                    </m:sSub>
                    <m:r>
                      <a:rPr lang="ru-RU" sz="2200"/>
                      <m:t>=</m:t>
                    </m:r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ru-RU" sz="2200"/>
                          <m:t>0</m:t>
                        </m:r>
                      </m:sub>
                    </m:sSub>
                    <m:r>
                      <a:rPr lang="ru-RU" sz="2200"/>
                      <m:t>+</m:t>
                    </m:r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ru-RU" sz="2200"/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𝑥</m:t>
                        </m:r>
                      </m:e>
                      <m:sub>
                        <m:r>
                          <a:rPr lang="en-US" sz="2200" i="1"/>
                          <m:t>𝑖</m:t>
                        </m:r>
                        <m:r>
                          <a:rPr lang="ru-RU" sz="2200"/>
                          <m:t>1</m:t>
                        </m:r>
                      </m:sub>
                    </m:sSub>
                    <m:r>
                      <a:rPr lang="ru-RU" sz="2200"/>
                      <m:t>+</m:t>
                    </m:r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ru-RU" sz="2200"/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𝑥</m:t>
                        </m:r>
                      </m:e>
                      <m:sub>
                        <m:r>
                          <a:rPr lang="en-US" sz="2200" i="1"/>
                          <m:t>𝑖</m:t>
                        </m:r>
                        <m:r>
                          <a:rPr lang="ru-RU" sz="2200"/>
                          <m:t>2</m:t>
                        </m:r>
                      </m:sub>
                    </m:sSub>
                    <m:r>
                      <a:rPr lang="ru-RU" sz="2200"/>
                      <m:t>+…+</m:t>
                    </m:r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𝛽</m:t>
                        </m:r>
                      </m:e>
                      <m:sub>
                        <m:r>
                          <a:rPr lang="en-US" sz="22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𝑥</m:t>
                        </m:r>
                      </m:e>
                      <m:sub>
                        <m:r>
                          <a:rPr lang="en-US" sz="2200" i="1"/>
                          <m:t>𝑖𝑘</m:t>
                        </m:r>
                      </m:sub>
                    </m:sSub>
                    <m:r>
                      <a:rPr lang="ru-RU" sz="2200"/>
                      <m:t>+</m:t>
                    </m:r>
                    <m:sSub>
                      <m:sSubPr>
                        <m:ctrlPr>
                          <a:rPr lang="fr-FR" sz="2200" i="1"/>
                        </m:ctrlPr>
                      </m:sSubPr>
                      <m:e>
                        <m:r>
                          <a:rPr lang="en-US" sz="2200" i="1"/>
                          <m:t>𝜀</m:t>
                        </m:r>
                      </m:e>
                      <m:sub>
                        <m:r>
                          <a:rPr lang="en-US" sz="2200" i="1"/>
                          <m:t>𝑖</m:t>
                        </m:r>
                      </m:sub>
                    </m:sSub>
                    <m:r>
                      <a:rPr lang="ru-RU" sz="2200"/>
                      <m:t>, </m:t>
                    </m:r>
                    <m:r>
                      <a:rPr lang="en-US" sz="2200" i="1"/>
                      <m:t>𝑖</m:t>
                    </m:r>
                    <m:r>
                      <a:rPr lang="ru-RU" sz="2200"/>
                      <m:t>=</m:t>
                    </m:r>
                    <m:acc>
                      <m:accPr>
                        <m:chr m:val="̅"/>
                        <m:ctrlPr>
                          <a:rPr lang="fr-FR" sz="2200" i="1"/>
                        </m:ctrlPr>
                      </m:accPr>
                      <m:e>
                        <m:r>
                          <a:rPr lang="ru-RU" sz="2200"/>
                          <m:t>1…</m:t>
                        </m:r>
                        <m:r>
                          <a:rPr lang="en-US" sz="2200" i="1"/>
                          <m:t>𝑛</m:t>
                        </m:r>
                      </m:e>
                    </m:acc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Модель наблюдений (1) можно записать в матричном виде</a:t>
                </a:r>
                <a:r>
                  <a:rPr lang="ru-RU" sz="22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: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𝑌</m:t>
                    </m:r>
                    <m:r>
                      <a:rPr lang="ru-RU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𝐹</m:t>
                    </m:r>
                    <m:r>
                      <a:rPr lang="ru-RU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𝛽</m:t>
                    </m:r>
                    <m:r>
                      <a:rPr lang="ru-RU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r>
                      <a:rPr lang="ru-RU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𝜀</m:t>
                    </m:r>
                    <m:r>
                      <a:rPr lang="ru-RU" sz="24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,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			(2)</a:t>
                </a:r>
              </a:p>
              <a:p>
                <a:pPr marL="82296" indent="0">
                  <a:buNone/>
                </a:pPr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Times New Roman"/>
                        </a:rPr>
                        <m:t>𝑌</m:t>
                      </m:r>
                      <m:r>
                        <a:rPr lang="en-US" sz="24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sz="24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  <a:ea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>
                          <a:effectLst/>
                          <a:latin typeface="Cambria Math"/>
                          <a:ea typeface="Times New Roman"/>
                        </a:rPr>
                        <m:t>,  </m:t>
                      </m:r>
                      <m:r>
                        <a:rPr lang="en-US" sz="2400" i="1">
                          <a:effectLst/>
                          <a:latin typeface="Cambria Math"/>
                          <a:ea typeface="Times New Roman"/>
                        </a:rPr>
                        <m:t>𝛽</m:t>
                      </m:r>
                      <m:r>
                        <a:rPr lang="en-US" sz="24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sz="24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  <a:ea typeface="Times New Roman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>
                              <a:effectLst/>
                              <a:latin typeface="Cambria Math"/>
                              <a:ea typeface="Times New Roman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  <a:ea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>
                          <a:effectLst/>
                          <a:latin typeface="Cambria Math"/>
                          <a:ea typeface="Times New Roman"/>
                        </a:rPr>
                        <m:t> ,  </m:t>
                      </m:r>
                      <m:r>
                        <a:rPr lang="en-US" sz="2400" i="1">
                          <a:effectLst/>
                          <a:latin typeface="Cambria Math"/>
                          <a:ea typeface="Times New Roman"/>
                        </a:rPr>
                        <m:t>𝜀</m:t>
                      </m:r>
                      <m:r>
                        <a:rPr lang="en-US" sz="24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24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/>
                                  <a:ea typeface="Times New Roman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400" i="1">
                              <a:effectLst/>
                              <a:latin typeface="Cambria Math"/>
                              <a:ea typeface="Times New Roman"/>
                            </a:rPr>
                            <m:t>𝑇</m:t>
                          </m:r>
                        </m:sup>
                      </m:sSup>
                      <m:r>
                        <a:rPr lang="ru-RU" sz="2400">
                          <a:effectLst/>
                          <a:latin typeface="Cambria Math"/>
                          <a:ea typeface="Times New Roman"/>
                        </a:rPr>
                        <m:t> ,</m:t>
                      </m:r>
                    </m:oMath>
                  </m:oMathPara>
                </a14:m>
                <a:endParaRPr lang="fr-FR" sz="24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4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/>
                          <a:ea typeface="Times New Roman"/>
                        </a:rPr>
                        <m:t>𝐹</m:t>
                      </m:r>
                      <m:r>
                        <a:rPr lang="en-US" sz="22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d>
                        <m:dPr>
                          <m:ctrlPr>
                            <a:rPr lang="fr-FR" sz="22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200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22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2200">
                                                            <a:effectLst/>
                                                            <a:latin typeface="Cambria Math"/>
                                                            <a:ea typeface="Times New Roman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fr-FR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200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  <m:t>𝑘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200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200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 ⋮     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200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200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     </m:t>
                                                  </m:r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2200">
                                                            <a:effectLst/>
                                                            <a:latin typeface="Cambria Math"/>
                                                            <a:ea typeface="Times New Roman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2200">
                                                            <a:effectLst/>
                                                            <a:latin typeface="Cambria Math"/>
                                                            <a:ea typeface="Times New Roman"/>
                                                          </a:rPr>
                                                          <m:t>    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2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200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200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fr-FR" sz="2200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2200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fr-FR" sz="22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2200">
                                                            <a:effectLst/>
                                                            <a:latin typeface="Cambria Math"/>
                                                            <a:ea typeface="Times New Roman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fr-FR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200" i="1">
                                                                <a:effectLst/>
                                                                <a:latin typeface="Cambria Math"/>
                                                                <a:ea typeface="Times New Roman"/>
                                                              </a:rPr>
                                                              <m:t>𝑛𝑘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effectLst/>
                          <a:latin typeface="Cambria Math"/>
                          <a:ea typeface="Times New Roman"/>
                        </a:rPr>
                        <m:t>−</m:t>
                      </m:r>
                      <m:r>
                        <a:rPr lang="ru-RU" sz="2200">
                          <a:effectLst/>
                          <a:latin typeface="Cambria Math"/>
                          <a:ea typeface="Times New Roman"/>
                        </a:rPr>
                        <m:t>матрица порядка </m:t>
                      </m:r>
                      <m:r>
                        <a:rPr lang="en-US" sz="2200" i="1">
                          <a:effectLst/>
                          <a:latin typeface="Cambria Math"/>
                          <a:ea typeface="Times New Roman"/>
                        </a:rPr>
                        <m:t>𝑛</m:t>
                      </m:r>
                      <m:r>
                        <a:rPr lang="en-US" sz="2200">
                          <a:effectLst/>
                          <a:latin typeface="Cambria Math"/>
                          <a:ea typeface="Times New Roman"/>
                        </a:rPr>
                        <m:t>×(</m:t>
                      </m:r>
                      <m:r>
                        <a:rPr lang="en-US" sz="2200" i="1">
                          <a:effectLst/>
                          <a:latin typeface="Cambria Math"/>
                          <a:ea typeface="Times New Roman"/>
                        </a:rPr>
                        <m:t>𝑘</m:t>
                      </m:r>
                      <m:r>
                        <a:rPr lang="en-US" sz="2200">
                          <a:effectLst/>
                          <a:latin typeface="Cambria Math"/>
                          <a:ea typeface="Times New Roman"/>
                        </a:rPr>
                        <m:t>+1)</m:t>
                      </m:r>
                    </m:oMath>
                  </m:oMathPara>
                </a14:m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685800"/>
                <a:ext cx="8077200" cy="5867400"/>
              </a:xfrm>
              <a:blipFill rotWithShape="1">
                <a:blip r:embed="rId2"/>
                <a:stretch>
                  <a:fillRect l="-75" t="-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412"/>
            <a:ext cx="7403592" cy="587188"/>
          </a:xfrm>
        </p:spPr>
        <p:txBody>
          <a:bodyPr>
            <a:normAutofit/>
          </a:bodyPr>
          <a:lstStyle/>
          <a:p>
            <a:r>
              <a:rPr lang="ru-RU" sz="2700" dirty="0"/>
              <a:t>Статистический анализ регрессионной модели</a:t>
            </a:r>
            <a:endParaRPr lang="fr-FR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685800"/>
                <a:ext cx="8153400" cy="57150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наименьших квадратов</a:t>
                </a: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В модели (1) и (2) неизвестными параметрами являются </a:t>
                </a:r>
                <a14:m>
                  <m:oMath xmlns:m="http://schemas.openxmlformats.org/officeDocument/2006/math"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𝜎</m:t>
                    </m:r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,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,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,…,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/>
                            <a:ea typeface="Times New Roman"/>
                          </a:rPr>
                          <m:t>𝑘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.</m:t>
                    </m:r>
                  </m:oMath>
                </a14:m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Чтобы их оценить, будем использовать метод </a:t>
                </a:r>
                <a:r>
                  <a:rPr lang="ru-RU" sz="22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наимень</a:t>
                </a: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ш</a:t>
                </a:r>
                <a:r>
                  <a:rPr lang="ru-RU" sz="22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их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квадратов.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  Введем обозначение: 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𝐹</m:t>
                          </m:r>
                        </m:e>
                        <m:sub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𝑟</m:t>
                          </m:r>
                        </m:sub>
                      </m:sSub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p>
                        <m:sSupPr>
                          <m:ctrlPr>
                            <a:rPr lang="fr-FR" sz="22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effectLst/>
                                  <a:latin typeface="Cambria Math"/>
                                  <a:ea typeface="Times New Roman"/>
                                </a:rPr>
                                <m:t>𝑛𝑟</m:t>
                              </m:r>
                            </m:sub>
                          </m:sSub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 )</m:t>
                          </m:r>
                        </m:e>
                        <m:sup>
                          <m:r>
                            <a:rPr lang="ru-RU" sz="2200" i="1">
                              <a:effectLst/>
                              <a:latin typeface="Cambria Math"/>
                              <a:ea typeface="Times New Roman"/>
                            </a:rPr>
                            <m:t>𝑇</m:t>
                          </m:r>
                        </m:sup>
                      </m:sSup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,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𝑟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=1…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𝑘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−столбец матрицы 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𝑋</m:t>
                      </m:r>
                      <m:r>
                        <a:rPr lang="ru-RU" sz="2200" i="1">
                          <a:effectLst/>
                          <a:latin typeface="Cambria Math"/>
                          <a:ea typeface="Times New Roman"/>
                        </a:rPr>
                        <m:t>,</m:t>
                      </m:r>
                    </m:oMath>
                  </m:oMathPara>
                </a14:m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Тогда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 </m:t>
                    </m:r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𝐹</m:t>
                    </m:r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=(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𝑋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,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𝑋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,…,</m:t>
                    </m:r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𝑋</m:t>
                        </m:r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 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𝑘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),</m:t>
                    </m:r>
                  </m:oMath>
                </a14:m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		</a:t>
                </a:r>
                <a:r>
                  <a:rPr lang="ru-RU" sz="22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𝑋</m:t>
                        </m:r>
                      </m:e>
                      <m:sub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fr-FR" sz="2200" i="1">
                            <a:effectLst/>
                            <a:latin typeface="Cambria Math"/>
                            <a:ea typeface="Times New Roman"/>
                            <a:cs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  <a:cs typeface="Cambria Math"/>
                          </a:rPr>
                          <m:t>(1,1,…,1)</m:t>
                        </m:r>
                      </m:e>
                      <m:sup>
                        <m:r>
                          <a:rPr lang="ru-RU" sz="2200" i="1">
                            <a:effectLst/>
                            <a:latin typeface="Cambria Math"/>
                            <a:ea typeface="Times New Roman"/>
                            <a:cs typeface="Cambria Math"/>
                          </a:rPr>
                          <m:t>𝑇</m:t>
                        </m:r>
                      </m:sup>
                    </m:sSup>
                    <m:r>
                      <a:rPr lang="ru-RU" sz="2200" i="1">
                        <a:effectLst/>
                        <a:latin typeface="Cambria Math"/>
                        <a:ea typeface="Times New Roman"/>
                      </a:rPr>
                      <m:t>.</m:t>
                    </m:r>
                  </m:oMath>
                </a14:m>
                <a:r>
                  <a:rPr lang="ru-RU" sz="2400" dirty="0">
                    <a:effectLst/>
                    <a:latin typeface="Times New Roman"/>
                    <a:ea typeface="Times New Roman"/>
                  </a:rPr>
                  <a:t>		</a:t>
                </a:r>
                <a:endParaRPr lang="fr-FR" sz="2000" dirty="0">
                  <a:effectLst/>
                  <a:latin typeface="Times New Roman"/>
                  <a:ea typeface="Times New Roman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Рассматриваем в этом случае в качестве минимизируемого критерия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2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9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9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r>
                                <a:rPr lang="en-US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𝐹</m:t>
                              </m:r>
                              <m:r>
                                <a:rPr lang="en-US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fr-FR" sz="19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𝐹</m:t>
                          </m:r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𝛽</m:t>
                          </m:r>
                        </m:e>
                      </m:d>
                      <m:r>
                        <a:rPr lang="en-US" sz="19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9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  <m:r>
                            <a:rPr lang="en-US" sz="1900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19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900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19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19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𝑖</m:t>
                                  </m:r>
                                  <m:r>
                                    <a:rPr lang="ru-RU" sz="19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19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𝑖</m:t>
                                  </m:r>
                                  <m:r>
                                    <a:rPr lang="ru-RU" sz="19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r>
                                <a:rPr lang="ru-RU" sz="1900">
                                  <a:effectLst/>
                                  <a:latin typeface="Cambria Math"/>
                                  <a:ea typeface="Times New Roman"/>
                                </a:rPr>
                                <m:t>…</m:t>
                              </m:r>
                              <m:r>
                                <a:rPr lang="ru-RU" sz="19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900">
                                  <a:effectLst/>
                                  <a:latin typeface="Cambria Math"/>
                                  <a:ea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900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>
                              <a:effectLst/>
                              <a:latin typeface="Cambria Math"/>
                              <a:ea typeface="Times New Roman"/>
                            </a:rPr>
                            <m:t>. </m:t>
                          </m:r>
                        </m:e>
                      </m:nary>
                      <m:r>
                        <a:rPr lang="en-US" sz="1900">
                          <a:effectLst/>
                          <a:latin typeface="Cambria Math"/>
                          <a:ea typeface="Times New Roman"/>
                        </a:rPr>
                        <m:t>            (3)</m:t>
                      </m:r>
                    </m:oMath>
                  </m:oMathPara>
                </a14:m>
                <a:endParaRPr lang="fr-FR" sz="1900" dirty="0">
                  <a:effectLst/>
                  <a:latin typeface="Times New Roman"/>
                  <a:ea typeface="Times New Roman"/>
                </a:endParaRPr>
              </a:p>
              <a:p>
                <a:pPr marL="82296" indent="0">
                  <a:buNone/>
                </a:pPr>
                <a:endParaRPr lang="fr-F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685800"/>
                <a:ext cx="8153400" cy="5715000"/>
              </a:xfrm>
              <a:blipFill rotWithShape="1">
                <a:blip r:embed="rId2"/>
                <a:stretch>
                  <a:fillRect l="-150" t="-8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6793992" cy="487362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rgbClr val="283138">
                    <a:satMod val="130000"/>
                  </a:srgbClr>
                </a:solidFill>
              </a:rPr>
              <a:t>Статистический анализ регрессионной модели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533400"/>
                <a:ext cx="8153400" cy="6324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Оценки метода наименьщих квадратов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неизвестных параметров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</a:rPr>
                      <m:t>𝛽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имеют вид: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                          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</m:acc>
                    <m:r>
                      <a:rPr lang="ru-RU" sz="2000" i="1">
                        <a:effectLst/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fr-FR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/>
                                <a:ea typeface="Times New Roman"/>
                              </a:rPr>
                              <m:t>𝐹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/>
                                <a:ea typeface="Times New Roman"/>
                              </a:rPr>
                              <m:t>𝑇</m:t>
                            </m:r>
                          </m:sup>
                        </m:sSup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𝐹</m:t>
                        </m:r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𝐹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𝑇</m:t>
                        </m:r>
                      </m:sup>
                    </m:sSup>
                    <m:r>
                      <a:rPr lang="ru-RU" sz="2000" i="1">
                        <a:effectLst/>
                        <a:latin typeface="Cambria Math"/>
                        <a:ea typeface="Times New Roman"/>
                      </a:rPr>
                      <m:t>𝑌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.				</a:t>
                </a:r>
                <a:r>
                  <a:rPr lang="ru-RU" sz="2000" dirty="0" smtClean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(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4)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Вектором 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accPr>
                        <m:e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𝜀</m:t>
                          </m:r>
                        </m:e>
                      </m:acc>
                      <m:r>
                        <a:rPr lang="ru-RU" sz="2000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</a:rPr>
                        <m:t>𝑌</m:t>
                      </m:r>
                      <m:r>
                        <a:rPr lang="ru-RU" sz="2000" i="1">
                          <a:effectLst/>
                          <a:latin typeface="Cambria Math"/>
                          <a:ea typeface="Times New Roman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называться остатков. Следует, что после нахождения коэффициентов  можно рассмотреть функцию, которую собственно и называют линейной регрессией: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/>
                        </m:ctrlPr>
                      </m:accPr>
                      <m:e>
                        <m:r>
                          <a:rPr lang="en-US" sz="2000" i="1"/>
                          <m:t>𝑦</m:t>
                        </m:r>
                      </m:e>
                    </m:acc>
                    <m:r>
                      <a:rPr lang="ru-RU" sz="2000" i="1"/>
                      <m:t>=</m:t>
                    </m:r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/>
                            </m:ctrlPr>
                          </m:accPr>
                          <m:e>
                            <m:r>
                              <a:rPr lang="ru-RU" sz="2000" i="1"/>
                              <m:t>𝛽</m:t>
                            </m:r>
                          </m:e>
                        </m:acc>
                      </m:e>
                      <m:sub>
                        <m:r>
                          <a:rPr lang="ru-RU" sz="2000" i="1"/>
                          <m:t>0</m:t>
                        </m:r>
                      </m:sub>
                    </m:sSub>
                    <m:r>
                      <a:rPr lang="ru-RU" sz="2000" i="1"/>
                      <m:t>+</m:t>
                    </m:r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/>
                            </m:ctrlPr>
                          </m:accPr>
                          <m:e>
                            <m:r>
                              <a:rPr lang="ru-RU" sz="2000" i="1"/>
                              <m:t>𝛽</m:t>
                            </m:r>
                          </m:e>
                        </m:acc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r>
                          <a:rPr lang="ru-RU" sz="2000" i="1"/>
                          <m:t>𝑥</m:t>
                        </m:r>
                      </m:e>
                      <m:sub>
                        <m:r>
                          <a:rPr lang="ru-RU" sz="2000" i="1"/>
                          <m:t>1</m:t>
                        </m:r>
                      </m:sub>
                    </m:sSub>
                    <m:r>
                      <a:rPr lang="ru-RU" sz="2000" i="1"/>
                      <m:t>+…+</m:t>
                    </m:r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/>
                            </m:ctrlPr>
                          </m:accPr>
                          <m:e>
                            <m:r>
                              <a:rPr lang="ru-RU" sz="2000" i="1"/>
                              <m:t>𝛽</m:t>
                            </m:r>
                          </m:e>
                        </m:acc>
                      </m:e>
                      <m:sub>
                        <m:r>
                          <a:rPr lang="ru-RU" sz="20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r>
                          <a:rPr lang="ru-RU" sz="2000" i="1"/>
                          <m:t>𝑥</m:t>
                        </m:r>
                      </m:e>
                      <m:sub>
                        <m:r>
                          <a:rPr lang="ru-RU" sz="2000" i="1"/>
                          <m:t>𝑘</m:t>
                        </m:r>
                      </m:sub>
                    </m:sSub>
                    <m:r>
                      <a:rPr lang="ru-RU" sz="2000" i="1"/>
                      <m:t>.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                 	(5)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вектор, состовляющий из разностей 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r>
                          <a:rPr lang="en-US" sz="2000" i="1"/>
                          <m:t>𝑦</m:t>
                        </m:r>
                      </m:e>
                      <m:sub>
                        <m:r>
                          <a:rPr lang="en-US" sz="2000" i="1"/>
                          <m:t>𝑖</m:t>
                        </m:r>
                      </m:sub>
                    </m:sSub>
                    <m:r>
                      <a:rPr lang="ru-RU" sz="2000" i="1"/>
                      <m:t>−</m:t>
                    </m:r>
                    <m:acc>
                      <m:accPr>
                        <m:chr m:val="̂"/>
                        <m:ctrlPr>
                          <a:rPr lang="fr-FR" sz="2000" i="1"/>
                        </m:ctrlPr>
                      </m:accPr>
                      <m:e>
                        <m:r>
                          <a:rPr lang="ru-RU" sz="2000" i="1"/>
                          <m:t>𝑦</m:t>
                        </m:r>
                      </m:e>
                    </m:acc>
                    <m:r>
                      <a:rPr lang="ru-RU" sz="2000" i="1"/>
                      <m:t>=</m:t>
                    </m:r>
                    <m:sSub>
                      <m:sSubPr>
                        <m:ctrlPr>
                          <a:rPr lang="fr-FR" sz="20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/>
                            </m:ctrlPr>
                          </m:accPr>
                          <m:e>
                            <m:r>
                              <a:rPr lang="ru-RU" sz="2000" i="1"/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2000" i="1"/>
                          <m:t>𝑖</m:t>
                        </m:r>
                      </m:sub>
                    </m:sSub>
                  </m:oMath>
                </a14:m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533400"/>
                <a:ext cx="8153400" cy="6324600"/>
              </a:xfrm>
              <a:blipFill rotWithShape="1">
                <a:blip r:embed="rId2"/>
                <a:stretch>
                  <a:fillRect t="-289" r="-1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63976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Статистический анализ регрессионной модели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762000"/>
                <a:ext cx="7924800" cy="6096000"/>
              </a:xfrm>
            </p:spPr>
            <p:txBody>
              <a:bodyPr>
                <a:normAutofit fontScale="85000" lnSpcReduction="10000"/>
              </a:bodyPr>
              <a:lstStyle/>
              <a:p>
                <a:pPr marL="82296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Гребневой регрессии</a:t>
                </a: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Wingdings"/>
                  <a:buChar char=""/>
                </a:pPr>
                <a:r>
                  <a:rPr lang="ru-RU" sz="2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Введение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метода</a:t>
                </a:r>
                <a:r>
                  <a:rPr lang="ru-RU" sz="2000" b="1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Гребневая регрессия есть один из методов для решения проблемы мульти-коллинеарности в задачах восстановления регрессии и припишем к функ-ционалу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/>
                        <a:ea typeface="Times New Roman"/>
                      </a:rPr>
                      <m:t>𝛽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дополнительное слагаемое, штрафующее большие значения нор-мы вектора весов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</a:rPr>
                          <m:t>𝛽</m:t>
                        </m:r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: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𝛽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𝜏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p>
                        <m:sSupPr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20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</a:rPr>
                                <m:t>𝑋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p>
                      </m:sSup>
                      <m:r>
                        <a:rPr lang="ru-RU" sz="2000" i="1">
                          <a:effectLst/>
                          <a:latin typeface="Cambria Math"/>
                          <a:ea typeface="Times New Roman"/>
                        </a:rPr>
                        <m:t>+</m:t>
                      </m:r>
                      <m:r>
                        <a:rPr lang="ru-RU" sz="2000" i="1">
                          <a:effectLst/>
                          <a:latin typeface="Cambria Math"/>
                          <a:ea typeface="Times New Roman"/>
                        </a:rPr>
                        <m:t>𝜏</m:t>
                      </m:r>
                      <m:sSup>
                        <m:sSupPr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20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effectLst/>
                                  <a:latin typeface="Cambria Math"/>
                                  <a:ea typeface="Times New Roman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 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/>
                        <a:ea typeface="Times New Roman"/>
                      </a:rPr>
                      <m:t>𝜏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-коэффициент регуляризации.</a:t>
                </a:r>
                <a:endParaRPr lang="fr-FR" sz="200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Следствуем этого является плохая обусловленность 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𝑋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𝑋</m:t>
                    </m:r>
                    <m:r>
                      <a:rPr lang="ru-RU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=Ʃ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приводит к неустойчивости решения нормального уравнения линейной регрессии. </a:t>
                </a:r>
                <a:endParaRPr lang="ru-RU" sz="2000" dirty="0" smtClean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Wingdings"/>
                  <a:buChar char=""/>
                </a:pPr>
                <a:r>
                  <a:rPr lang="ru-RU" sz="2000" dirty="0">
                    <a:latin typeface="Times New Roman"/>
                    <a:ea typeface="Times New Roman"/>
                  </a:rPr>
                  <a:t>Описание метода</a:t>
                </a:r>
                <a:endParaRPr lang="fr-FR" sz="1800" dirty="0">
                  <a:effectLst/>
                  <a:latin typeface="Times New Roman"/>
                  <a:ea typeface="Times New Roman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latin typeface="Times New Roman"/>
                    <a:ea typeface="Times New Roman"/>
                  </a:rPr>
                  <a:t>При регуляризации параметры модели находятся из минимизации функционала:</a:t>
                </a:r>
                <a:endParaRPr lang="fr-FR" sz="1800" dirty="0">
                  <a:effectLst/>
                  <a:latin typeface="Times New Roman"/>
                  <a:ea typeface="Times New Roman"/>
                </a:endParaRPr>
              </a:p>
              <a:p>
                <a:pPr marL="82296" indent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𝛽</m:t>
                          </m:r>
                        </m:e>
                        <m:sup>
                          <m:r>
                            <a:rPr lang="ru-RU" sz="20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p>
                      <m:r>
                        <a:rPr lang="ru-RU" sz="2000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/>
                              <a:ea typeface="Times New Roman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fr-FR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fr-FR" sz="20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sz="2000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fr-FR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fr-FR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p>
                                                  <m:sSubSup>
                                                    <m:sSubSupPr>
                                                      <m:ctrlPr>
                                                        <a:rPr lang="fr-FR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000" i="1">
                                                          <a:effectLst/>
                                                          <a:latin typeface="Cambria Math"/>
                                                          <a:ea typeface="Times New Roman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+</m:t>
                                      </m:r>
                                      <m:r>
                                        <a:rPr lang="ru-RU" sz="2000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𝜏</m:t>
                                      </m:r>
                                      <m:sSup>
                                        <m:sSupPr>
                                          <m:ctrlPr>
                                            <a:rPr lang="fr-FR" sz="20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fr-FR" sz="2000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fr-FR" sz="1800" dirty="0">
                  <a:effectLst/>
                  <a:latin typeface="Times New Roman"/>
                  <a:ea typeface="Times New Roman"/>
                </a:endParaRPr>
              </a:p>
              <a:p>
                <a:pPr marL="82296" indent="0">
                  <a:buNone/>
                </a:pPr>
                <a:endParaRPr lang="fr-F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762000"/>
                <a:ext cx="7924800" cy="6096000"/>
              </a:xfrm>
              <a:blipFill rotWithShape="1">
                <a:blip r:embed="rId2"/>
                <a:stretch>
                  <a:fillRect l="-77" t="-1000" r="-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98080" cy="5635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283138">
                    <a:satMod val="1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Статистический анализ регрессионной модели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47800" y="914400"/>
            <a:ext cx="7498080" cy="5638800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/>
              <a:buChar char=""/>
            </a:pPr>
            <a:r>
              <a:rPr lang="ru-RU" sz="8000" dirty="0">
                <a:latin typeface="Times New Roman"/>
                <a:ea typeface="Times New Roman"/>
              </a:rPr>
              <a:t>Применение метода</a:t>
            </a:r>
            <a:endParaRPr lang="fr-FR" sz="8000" dirty="0">
              <a:latin typeface="Times New Roman"/>
              <a:ea typeface="Times New Roman"/>
            </a:endParaRPr>
          </a:p>
          <a:p>
            <a:pPr marL="82296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8000" dirty="0">
                <a:latin typeface="Times New Roman"/>
                <a:ea typeface="Times New Roman"/>
              </a:rPr>
              <a:t>Подбор коэффициента регуляризации происходит с использованием кросс-валидации. </a:t>
            </a:r>
            <a:endParaRPr lang="fr-FR" sz="8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8000" dirty="0">
                <a:latin typeface="Times New Roman"/>
                <a:ea typeface="Times New Roman"/>
              </a:rPr>
              <a:t>Разбиение набора данных на p равных частей. </a:t>
            </a:r>
            <a:endParaRPr lang="fr-FR" sz="8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8000" dirty="0">
                <a:latin typeface="Times New Roman"/>
                <a:ea typeface="Times New Roman"/>
              </a:rPr>
              <a:t>Формирование вектора значений τ из отрезка [a;b] с фиксированным шагом ∆τ. </a:t>
            </a:r>
            <a:endParaRPr lang="fr-FR" sz="8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8000" dirty="0">
                <a:latin typeface="Times New Roman"/>
                <a:ea typeface="Times New Roman"/>
              </a:rPr>
              <a:t>p − 1 часть данных используется как обучающая выборка, одна часть используется как контрольная выборка. Находится решение и ошибка. </a:t>
            </a:r>
            <a:endParaRPr lang="fr-FR" sz="8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8000" dirty="0">
                <a:latin typeface="Times New Roman"/>
                <a:ea typeface="Times New Roman"/>
              </a:rPr>
              <a:t>Для каждого из значений τ находится средняя ошибка. </a:t>
            </a:r>
            <a:endParaRPr lang="fr-FR" sz="8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8000" dirty="0">
                <a:latin typeface="Times New Roman"/>
                <a:ea typeface="Times New Roman"/>
              </a:rPr>
              <a:t>Значение τ, при котором средняя ошибка минимальна, выбирается оптимальным значением.</a:t>
            </a:r>
            <a:endParaRPr lang="fr-FR" sz="8000" dirty="0">
              <a:latin typeface="Times New Roman"/>
              <a:ea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ru-RU" sz="8000" dirty="0">
                <a:latin typeface="Times New Roman"/>
                <a:ea typeface="Times New Roman"/>
              </a:rPr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0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5859"/>
            <a:ext cx="7498080" cy="63976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Статистический анализ регрессионной модели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019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marL="8229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объясняющих независимых переменных х1... х11, зависимая переменная у. Пусть наблюдения переменной х1 представляют набор из 500 реализаций стандартно нормально распределенной случайной величины, а наблюдения х2 – набор из 500 реализаций нормально распреде-ленной случайной величины с математическим ожиданием соответствующей реализации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и среднеквадратическим отклонением 0.3. Наблюдения переменной у набор из 500 независимых реализаций нормально распределенной случайной величины с математическим ожиданием 1+х1+х2 и среднеквадратическим отклонением 0,04. И так далее. Для моделирования этих выборов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 функция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преминения метода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гребневой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построения и получают код: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447"/>
            <a:ext cx="7498080" cy="563562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Результат</a:t>
            </a:r>
            <a:endParaRPr lang="fr-F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13118"/>
            <a:ext cx="4953000" cy="382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360" y="457200"/>
            <a:ext cx="7513239" cy="2579718"/>
          </a:xfrm>
        </p:spPr>
        <p:txBody>
          <a:bodyPr>
            <a:normAutofit fontScale="25000" lnSpcReduction="20000"/>
          </a:bodyPr>
          <a:lstStyle/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x1&lt;-rnorm(500)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x2&lt;-rnorm(500,mean=x1,sd=0.3)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…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x11&lt;-rnorm(500,0,sd=0.25)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y&lt;-rnorm(500,mean=1+x2+x3+x4+x5+x6+x7+x8+x9+x10+x11)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library(MASS)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4800" dirty="0">
                <a:latin typeface="Times New Roman"/>
                <a:ea typeface="Times New Roman"/>
              </a:rPr>
              <a:t>ex&lt;-lm.ridge(y~x1+x2+x3+x4+x5+x6+x7+x8+x9+x10+x11,lambda=2)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fr-FR" sz="4800" dirty="0">
                <a:latin typeface="Times New Roman"/>
                <a:ea typeface="Times New Roman"/>
              </a:rPr>
              <a:t>lm(y~x1+x2+x3+x4+x5+x6+x7+x8+x9+x10+x11)$</a:t>
            </a:r>
            <a:r>
              <a:rPr lang="fr-FR" sz="4800" dirty="0" err="1">
                <a:latin typeface="Times New Roman"/>
                <a:ea typeface="Times New Roman"/>
              </a:rPr>
              <a:t>coef</a:t>
            </a:r>
            <a:endParaRPr lang="fr-FR" sz="4800" dirty="0">
              <a:latin typeface="Times New Roman"/>
              <a:ea typeface="Times New Roman"/>
            </a:endParaRP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fr-FR" sz="4800" dirty="0" err="1">
                <a:latin typeface="Times New Roman"/>
                <a:ea typeface="Times New Roman"/>
              </a:rPr>
              <a:t>print</a:t>
            </a:r>
            <a:r>
              <a:rPr lang="fr-FR" sz="4800" dirty="0">
                <a:latin typeface="Times New Roman"/>
                <a:ea typeface="Times New Roman"/>
              </a:rPr>
              <a:t>(ex)</a:t>
            </a:r>
          </a:p>
          <a:p>
            <a:pPr marL="173736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fr-FR" sz="4800" dirty="0">
                <a:latin typeface="Times New Roman"/>
                <a:ea typeface="Times New Roman"/>
              </a:rPr>
              <a:t>lm(y~x1+x2)$coefplot(</a:t>
            </a:r>
            <a:r>
              <a:rPr lang="fr-FR" sz="4800" dirty="0" err="1">
                <a:latin typeface="Times New Roman"/>
                <a:ea typeface="Times New Roman"/>
              </a:rPr>
              <a:t>rid</a:t>
            </a:r>
            <a:r>
              <a:rPr lang="fr-FR" sz="4800" dirty="0">
                <a:latin typeface="Times New Roman"/>
                <a:ea typeface="Times New Roman"/>
              </a:rPr>
              <a:t>&lt;-lm.ridge(</a:t>
            </a:r>
            <a:r>
              <a:rPr lang="fr-FR" sz="4800" dirty="0" err="1">
                <a:latin typeface="Times New Roman"/>
                <a:ea typeface="Times New Roman"/>
              </a:rPr>
              <a:t>yi~xi+xii,lambda</a:t>
            </a:r>
            <a:r>
              <a:rPr lang="fr-FR" sz="4800" dirty="0">
                <a:latin typeface="Times New Roman"/>
                <a:ea typeface="Times New Roman"/>
              </a:rPr>
              <a:t>=</a:t>
            </a:r>
            <a:r>
              <a:rPr lang="fr-FR" sz="4800" dirty="0" err="1">
                <a:latin typeface="Times New Roman"/>
                <a:ea typeface="Times New Roman"/>
              </a:rPr>
              <a:t>seq</a:t>
            </a:r>
            <a:r>
              <a:rPr lang="fr-FR" sz="4800" dirty="0">
                <a:latin typeface="Times New Roman"/>
                <a:ea typeface="Times New Roman"/>
              </a:rPr>
              <a:t>(0.1,200,by=0.2)))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0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ru-RU" sz="2800" dirty="0"/>
              <a:t>СПИСОК  ИСПОЛЬЗАВОННЫХ ИСТОЧНИКОВ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</a:rPr>
              <a:t>Методы прикладной статистики в </a:t>
            </a:r>
            <a:r>
              <a:rPr lang="en-US" dirty="0">
                <a:latin typeface="Times New Roman"/>
                <a:ea typeface="Times New Roman"/>
              </a:rPr>
              <a:t>R</a:t>
            </a:r>
            <a:r>
              <a:rPr lang="ru-RU" dirty="0">
                <a:latin typeface="Times New Roman"/>
                <a:ea typeface="Times New Roman"/>
              </a:rPr>
              <a:t> и </a:t>
            </a:r>
            <a:r>
              <a:rPr lang="en-US" dirty="0">
                <a:latin typeface="Times New Roman"/>
                <a:ea typeface="Times New Roman"/>
              </a:rPr>
              <a:t>Excel</a:t>
            </a:r>
            <a:r>
              <a:rPr lang="ru-RU" dirty="0">
                <a:latin typeface="Times New Roman"/>
                <a:ea typeface="Times New Roman"/>
              </a:rPr>
              <a:t>: Учебное пособие. 3-е изд.,стер. СПБ.:Издательство «</a:t>
            </a:r>
            <a:r>
              <a:rPr lang="fr-FR" dirty="0">
                <a:latin typeface="Times New Roman"/>
                <a:ea typeface="Times New Roman"/>
              </a:rPr>
              <a:t> </a:t>
            </a:r>
            <a:r>
              <a:rPr lang="ru-RU" dirty="0">
                <a:latin typeface="Times New Roman"/>
                <a:ea typeface="Times New Roman"/>
              </a:rPr>
              <a:t>Лань</a:t>
            </a:r>
            <a:r>
              <a:rPr lang="fr-FR" dirty="0">
                <a:latin typeface="Times New Roman"/>
                <a:ea typeface="Times New Roman"/>
              </a:rPr>
              <a:t> </a:t>
            </a:r>
            <a:r>
              <a:rPr lang="ru-RU" dirty="0">
                <a:latin typeface="Times New Roman"/>
                <a:ea typeface="Times New Roman"/>
              </a:rPr>
              <a:t>», 2019. 152с, Буре В.М., Парилина Е. М., Седаков А. А.</a:t>
            </a:r>
            <a:endParaRPr lang="fr-FR" sz="28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</a:rPr>
              <a:t> http://www.machinelearning.ru/wiki/index.php?title= Регрессионный анализ</a:t>
            </a:r>
            <a:endParaRPr lang="fr-FR" sz="28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</a:rPr>
              <a:t>Математическая статистика под редакцией Зарубина и Крищенко</a:t>
            </a:r>
            <a:endParaRPr lang="fr-FR" sz="28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</a:rPr>
              <a:t>Дрейпер Н., Смит Г. Прикладной регрессионный анализ. — Вильямс, 2007. — С. 487</a:t>
            </a:r>
            <a:endParaRPr lang="fr-FR" sz="28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</a:rPr>
              <a:t>https://learnmachinelearning.wikia.org/</a:t>
            </a:r>
            <a:endParaRPr lang="fr-FR" sz="2800" dirty="0">
              <a:latin typeface="Times New Roman"/>
              <a:ea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fr-FR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7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469</TotalTime>
  <Words>413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Microsoft Word Document</vt:lpstr>
      <vt:lpstr>Методы регрессионного анализа в экономических задач</vt:lpstr>
      <vt:lpstr>Статистический анализ регрессионной модели</vt:lpstr>
      <vt:lpstr>Статистический анализ регрессионной модели</vt:lpstr>
      <vt:lpstr>Статистический анализ регрессионной модели</vt:lpstr>
      <vt:lpstr>Статистический анализ регрессионной модели</vt:lpstr>
      <vt:lpstr>Статистический анализ регрессионной модели</vt:lpstr>
      <vt:lpstr>Статистический анализ регрессионной модели</vt:lpstr>
      <vt:lpstr>Результат</vt:lpstr>
      <vt:lpstr>СПИСОК  ИСПОЛЬЗАВОННЫХ ИСТОЧНИКОВ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регрессионного анализа в экономических задач</dc:title>
  <dc:creator>Vaillant ELLO</dc:creator>
  <cp:lastModifiedBy>Vaillant ELLO</cp:lastModifiedBy>
  <cp:revision>19</cp:revision>
  <dcterms:created xsi:type="dcterms:W3CDTF">2006-08-16T00:00:00Z</dcterms:created>
  <dcterms:modified xsi:type="dcterms:W3CDTF">2021-04-27T17:38:14Z</dcterms:modified>
</cp:coreProperties>
</file>