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2" r:id="rId3"/>
    <p:sldId id="263" r:id="rId4"/>
    <p:sldId id="269" r:id="rId5"/>
    <p:sldId id="270" r:id="rId6"/>
    <p:sldId id="265" r:id="rId7"/>
    <p:sldId id="264" r:id="rId8"/>
    <p:sldId id="258" r:id="rId9"/>
    <p:sldId id="267" r:id="rId10"/>
    <p:sldId id="268" r:id="rId11"/>
    <p:sldId id="271" r:id="rId12"/>
    <p:sldId id="272" r:id="rId13"/>
    <p:sldId id="273" r:id="rId14"/>
    <p:sldId id="274"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87660B-9582-43DC-851A-9F2388C9FFCB}"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13003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88558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413015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6585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5660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287660B-9582-43DC-851A-9F2388C9FFCB}"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1123690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287660B-9582-43DC-851A-9F2388C9FFCB}"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392114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87660B-9582-43DC-851A-9F2388C9FFCB}"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33425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87660B-9582-43DC-851A-9F2388C9FFCB}"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403868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87660B-9582-43DC-851A-9F2388C9FFCB}"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19078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87660B-9582-43DC-851A-9F2388C9FFCB}"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79891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13417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87660B-9582-43DC-851A-9F2388C9FFCB}" type="datetimeFigureOut">
              <a:rPr lang="es-ES" smtClean="0"/>
              <a:t>12/06/2023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58418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87660B-9582-43DC-851A-9F2388C9FFCB}"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346754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7660B-9582-43DC-851A-9F2388C9FFCB}" type="datetimeFigureOut">
              <a:rPr lang="es-ES" smtClean="0"/>
              <a:t>12/06/2023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43086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189199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7660B-9582-43DC-851A-9F2388C9FFCB}"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DFC6E5-1D04-4253-9570-C03C40D990B3}" type="slidenum">
              <a:rPr lang="es-ES" smtClean="0"/>
              <a:t>‹Nº›</a:t>
            </a:fld>
            <a:endParaRPr lang="es-ES"/>
          </a:p>
        </p:txBody>
      </p:sp>
    </p:spTree>
    <p:extLst>
      <p:ext uri="{BB962C8B-B14F-4D97-AF65-F5344CB8AC3E}">
        <p14:creationId xmlns:p14="http://schemas.microsoft.com/office/powerpoint/2010/main" val="215854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87660B-9582-43DC-851A-9F2388C9FFCB}" type="datetimeFigureOut">
              <a:rPr lang="es-ES" smtClean="0"/>
              <a:t>12/06/2023</a:t>
            </a:fld>
            <a:endParaRPr lang="es-E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FDFC6E5-1D04-4253-9570-C03C40D990B3}" type="slidenum">
              <a:rPr lang="es-ES" smtClean="0"/>
              <a:t>‹Nº›</a:t>
            </a:fld>
            <a:endParaRPr lang="es-ES"/>
          </a:p>
        </p:txBody>
      </p:sp>
    </p:spTree>
    <p:extLst>
      <p:ext uri="{BB962C8B-B14F-4D97-AF65-F5344CB8AC3E}">
        <p14:creationId xmlns:p14="http://schemas.microsoft.com/office/powerpoint/2010/main" val="58889343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762000"/>
            <a:ext cx="8062912" cy="1470025"/>
          </a:xfrm>
        </p:spPr>
        <p:txBody>
          <a:bodyPr/>
          <a:lstStyle/>
          <a:p>
            <a:pPr algn="ctr"/>
            <a:r>
              <a:rPr lang="es-ES" dirty="0">
                <a:latin typeface="Californian FB" pitchFamily="18" charset="0"/>
              </a:rPr>
              <a:t>Recogiendo</a:t>
            </a:r>
            <a:r>
              <a:rPr lang="es-ES" dirty="0">
                <a:latin typeface="+mn-lt"/>
              </a:rPr>
              <a:t> Galletas</a:t>
            </a:r>
          </a:p>
        </p:txBody>
      </p:sp>
      <p:sp>
        <p:nvSpPr>
          <p:cNvPr id="3" name="2 Subtítulo"/>
          <p:cNvSpPr>
            <a:spLocks noGrp="1"/>
          </p:cNvSpPr>
          <p:nvPr>
            <p:ph type="subTitle" idx="1"/>
          </p:nvPr>
        </p:nvSpPr>
        <p:spPr>
          <a:xfrm>
            <a:off x="1028020" y="2971800"/>
            <a:ext cx="7080026" cy="2666999"/>
          </a:xfrm>
        </p:spPr>
        <p:txBody>
          <a:bodyPr>
            <a:normAutofit fontScale="85000" lnSpcReduction="20000"/>
          </a:bodyPr>
          <a:lstStyle/>
          <a:p>
            <a:pPr algn="l"/>
            <a:r>
              <a:rPr lang="es-ES" dirty="0"/>
              <a:t>INTEGRANTES: </a:t>
            </a:r>
          </a:p>
          <a:p>
            <a:pPr algn="ctr"/>
            <a:r>
              <a:rPr lang="es-ES" dirty="0"/>
              <a:t>EUGENIO CONDORI ROJAS</a:t>
            </a:r>
          </a:p>
          <a:p>
            <a:pPr algn="ctr"/>
            <a:r>
              <a:rPr lang="es-ES" dirty="0"/>
              <a:t>BRAYAN ERICK ALEJANDRO TAPIA</a:t>
            </a:r>
          </a:p>
          <a:p>
            <a:pPr algn="ctr"/>
            <a:r>
              <a:rPr lang="es-ES" dirty="0"/>
              <a:t>RONALD  SALGALDO MAMANI</a:t>
            </a:r>
          </a:p>
          <a:p>
            <a:pPr algn="ctr"/>
            <a:r>
              <a:rPr lang="es-ES" dirty="0"/>
              <a:t>CALEF HILARI HUCHANI</a:t>
            </a:r>
          </a:p>
          <a:p>
            <a:pPr algn="l"/>
            <a:r>
              <a:rPr lang="es-ES" dirty="0"/>
              <a:t>MATERIA:INF-143</a:t>
            </a:r>
          </a:p>
          <a:p>
            <a:pPr algn="ctr"/>
            <a:r>
              <a:rPr lang="es-ES" dirty="0"/>
              <a:t>AÑO:2023</a:t>
            </a:r>
          </a:p>
          <a:p>
            <a:r>
              <a:rPr lang="es-ES" dirty="0"/>
              <a:t> </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2C122-2910-1540-F38B-A465A424B7A5}"/>
              </a:ext>
            </a:extLst>
          </p:cNvPr>
          <p:cNvSpPr>
            <a:spLocks noGrp="1"/>
          </p:cNvSpPr>
          <p:nvPr>
            <p:ph type="title"/>
          </p:nvPr>
        </p:nvSpPr>
        <p:spPr/>
        <p:txBody>
          <a:bodyPr/>
          <a:lstStyle/>
          <a:p>
            <a:r>
              <a:rPr lang="es-ES" dirty="0"/>
              <a:t>Ruta mas corta</a:t>
            </a:r>
          </a:p>
        </p:txBody>
      </p:sp>
      <p:sp>
        <p:nvSpPr>
          <p:cNvPr id="3" name="Marcador de contenido 2">
            <a:extLst>
              <a:ext uri="{FF2B5EF4-FFF2-40B4-BE49-F238E27FC236}">
                <a16:creationId xmlns:a16="http://schemas.microsoft.com/office/drawing/2014/main" id="{BD98A8F2-1C73-76E4-632D-6F7C61395454}"/>
              </a:ext>
            </a:extLst>
          </p:cNvPr>
          <p:cNvSpPr>
            <a:spLocks noGrp="1"/>
          </p:cNvSpPr>
          <p:nvPr>
            <p:ph idx="1"/>
          </p:nvPr>
        </p:nvSpPr>
        <p:spPr/>
        <p:txBody>
          <a:bodyPr/>
          <a:lstStyle/>
          <a:p>
            <a:pPr marL="36900" indent="0">
              <a:buNone/>
            </a:pPr>
            <a:endParaRPr lang="es-ES" dirty="0"/>
          </a:p>
          <a:p>
            <a:r>
              <a:rPr lang="es-ES" dirty="0"/>
              <a:t>Si el vecino no está en </a:t>
            </a:r>
            <a:r>
              <a:rPr lang="es-ES" dirty="0" err="1"/>
              <a:t>costos_memoizados</a:t>
            </a:r>
            <a:r>
              <a:rPr lang="es-ES" dirty="0"/>
              <a:t>, se verifica si está ocupado por un obstáculo. Si no está ocupado, se agrega a la lista de vecinos válidos y se calcula su nuevo costo utilizando la distancia desde el punto actual. Luego, se agrega el vecino a una cola de prioridad y se actualizan los diccionarios de padres y costos. El costo calculado se almacena en </a:t>
            </a:r>
            <a:r>
              <a:rPr lang="es-ES" dirty="0" err="1"/>
              <a:t>costos_memoizados</a:t>
            </a:r>
            <a:r>
              <a:rPr lang="es-ES" dirty="0"/>
              <a:t> para futuras referencias.</a:t>
            </a:r>
          </a:p>
        </p:txBody>
      </p:sp>
      <p:pic>
        <p:nvPicPr>
          <p:cNvPr id="5" name="Imagen 4">
            <a:extLst>
              <a:ext uri="{FF2B5EF4-FFF2-40B4-BE49-F238E27FC236}">
                <a16:creationId xmlns:a16="http://schemas.microsoft.com/office/drawing/2014/main" id="{F059E7CF-633F-C792-253E-3599B67220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343400"/>
            <a:ext cx="2849978" cy="2209800"/>
          </a:xfrm>
          <a:prstGeom prst="rect">
            <a:avLst/>
          </a:prstGeom>
        </p:spPr>
      </p:pic>
    </p:spTree>
    <p:extLst>
      <p:ext uri="{BB962C8B-B14F-4D97-AF65-F5344CB8AC3E}">
        <p14:creationId xmlns:p14="http://schemas.microsoft.com/office/powerpoint/2010/main" val="25174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2CA29-E256-CADA-7B8D-16E9551EDBF7}"/>
              </a:ext>
            </a:extLst>
          </p:cNvPr>
          <p:cNvSpPr>
            <a:spLocks noGrp="1"/>
          </p:cNvSpPr>
          <p:nvPr>
            <p:ph type="title"/>
          </p:nvPr>
        </p:nvSpPr>
        <p:spPr/>
        <p:txBody>
          <a:bodyPr/>
          <a:lstStyle/>
          <a:p>
            <a:r>
              <a:rPr lang="es-ES" dirty="0"/>
              <a:t>Problema de la mochila</a:t>
            </a:r>
          </a:p>
        </p:txBody>
      </p:sp>
      <p:sp>
        <p:nvSpPr>
          <p:cNvPr id="3" name="Marcador de contenido 2">
            <a:extLst>
              <a:ext uri="{FF2B5EF4-FFF2-40B4-BE49-F238E27FC236}">
                <a16:creationId xmlns:a16="http://schemas.microsoft.com/office/drawing/2014/main" id="{ADF9ED69-8141-3799-2C87-85755F302BF2}"/>
              </a:ext>
            </a:extLst>
          </p:cNvPr>
          <p:cNvSpPr>
            <a:spLocks noGrp="1"/>
          </p:cNvSpPr>
          <p:nvPr>
            <p:ph idx="1"/>
          </p:nvPr>
        </p:nvSpPr>
        <p:spPr/>
        <p:txBody>
          <a:bodyPr/>
          <a:lstStyle/>
          <a:p>
            <a:r>
              <a:rPr lang="es-ES" dirty="0"/>
              <a:t>El algoritmo recorre la matriz y, en cada celda, calcula el beneficio máximo considerando dos opciones: incluir la galleta actual o no incluirla. Si el peso de la galleta actual es menor o igual a la capacidad actual, se compara el beneficio obtenido al incluir la galleta con el beneficio obtenido al no incluirla, y se toma el máximo de ambos valores. Si el peso de la galleta es mayor que la capacidad actual, se toma el beneficio obtenido hasta el momento sin incluir la galleta actual.</a:t>
            </a:r>
          </a:p>
        </p:txBody>
      </p:sp>
      <p:pic>
        <p:nvPicPr>
          <p:cNvPr id="5" name="Imagen 4">
            <a:extLst>
              <a:ext uri="{FF2B5EF4-FFF2-40B4-BE49-F238E27FC236}">
                <a16:creationId xmlns:a16="http://schemas.microsoft.com/office/drawing/2014/main" id="{7D07DC09-5CFF-ABDD-4E20-9481A4DE6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4270162"/>
            <a:ext cx="2362200" cy="2044779"/>
          </a:xfrm>
          <a:prstGeom prst="rect">
            <a:avLst/>
          </a:prstGeom>
        </p:spPr>
      </p:pic>
    </p:spTree>
    <p:extLst>
      <p:ext uri="{BB962C8B-B14F-4D97-AF65-F5344CB8AC3E}">
        <p14:creationId xmlns:p14="http://schemas.microsoft.com/office/powerpoint/2010/main" val="181745477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B1DCF-CF1C-6496-A613-B7AA1F9809D8}"/>
              </a:ext>
            </a:extLst>
          </p:cNvPr>
          <p:cNvSpPr>
            <a:spLocks noGrp="1"/>
          </p:cNvSpPr>
          <p:nvPr>
            <p:ph type="title"/>
          </p:nvPr>
        </p:nvSpPr>
        <p:spPr/>
        <p:txBody>
          <a:bodyPr/>
          <a:lstStyle/>
          <a:p>
            <a:endParaRPr lang="es-ES"/>
          </a:p>
        </p:txBody>
      </p:sp>
      <p:sp>
        <p:nvSpPr>
          <p:cNvPr id="7" name="Marcador de contenido 6">
            <a:extLst>
              <a:ext uri="{FF2B5EF4-FFF2-40B4-BE49-F238E27FC236}">
                <a16:creationId xmlns:a16="http://schemas.microsoft.com/office/drawing/2014/main" id="{02E62E15-5B68-92D4-0862-01DB9E91036B}"/>
              </a:ext>
            </a:extLst>
          </p:cNvPr>
          <p:cNvSpPr>
            <a:spLocks noGrp="1"/>
          </p:cNvSpPr>
          <p:nvPr>
            <p:ph idx="1"/>
          </p:nvPr>
        </p:nvSpPr>
        <p:spPr/>
        <p:txBody>
          <a:bodyPr/>
          <a:lstStyle/>
          <a:p>
            <a:r>
              <a:rPr lang="es-ES" dirty="0"/>
              <a:t>En esta parte se define la clase Mochila, que representa una mochila. La clase tiene un constructor __</a:t>
            </a:r>
            <a:r>
              <a:rPr lang="es-ES" dirty="0" err="1"/>
              <a:t>init</a:t>
            </a:r>
            <a:r>
              <a:rPr lang="es-ES" dirty="0"/>
              <a:t>__ que recibe dos parámetros: </a:t>
            </a:r>
            <a:r>
              <a:rPr lang="es-ES" dirty="0" err="1"/>
              <a:t>peso_maximo</a:t>
            </a:r>
            <a:r>
              <a:rPr lang="es-ES" dirty="0"/>
              <a:t> y galletas. Estos parámetros se asignan a los atributos </a:t>
            </a:r>
            <a:r>
              <a:rPr lang="es-ES" dirty="0" err="1"/>
              <a:t>self.peso_maximo</a:t>
            </a:r>
            <a:r>
              <a:rPr lang="es-ES" dirty="0"/>
              <a:t> y </a:t>
            </a:r>
            <a:r>
              <a:rPr lang="es-ES" dirty="0" err="1"/>
              <a:t>self.galletas</a:t>
            </a:r>
            <a:r>
              <a:rPr lang="es-ES" dirty="0"/>
              <a:t> respectivamente. Además, se crea una tabla (</a:t>
            </a:r>
            <a:r>
              <a:rPr lang="es-ES" dirty="0" err="1"/>
              <a:t>self.tabla</a:t>
            </a:r>
            <a:r>
              <a:rPr lang="es-ES" dirty="0"/>
              <a:t>) que será utilizada para almacenar los resultados intermedios durante la resolución del problema de la mochila. La tabla se inicializa con valores -1 y tiene dimensiones (</a:t>
            </a:r>
            <a:r>
              <a:rPr lang="es-ES" dirty="0" err="1"/>
              <a:t>len</a:t>
            </a:r>
            <a:r>
              <a:rPr lang="es-ES" dirty="0"/>
              <a:t>(galletas) + 1) x (</a:t>
            </a:r>
            <a:r>
              <a:rPr lang="es-ES" dirty="0" err="1"/>
              <a:t>peso_maximo</a:t>
            </a:r>
            <a:r>
              <a:rPr lang="es-ES" dirty="0"/>
              <a:t> + 1).</a:t>
            </a:r>
          </a:p>
        </p:txBody>
      </p:sp>
      <p:pic>
        <p:nvPicPr>
          <p:cNvPr id="9" name="Imagen 8">
            <a:extLst>
              <a:ext uri="{FF2B5EF4-FFF2-40B4-BE49-F238E27FC236}">
                <a16:creationId xmlns:a16="http://schemas.microsoft.com/office/drawing/2014/main" id="{4DCE4BC2-B2D9-4AD7-5AD6-DE40164BAC0C}"/>
              </a:ext>
            </a:extLst>
          </p:cNvPr>
          <p:cNvPicPr>
            <a:picLocks noChangeAspect="1"/>
          </p:cNvPicPr>
          <p:nvPr/>
        </p:nvPicPr>
        <p:blipFill>
          <a:blip r:embed="rId2"/>
          <a:stretch>
            <a:fillRect/>
          </a:stretch>
        </p:blipFill>
        <p:spPr>
          <a:xfrm>
            <a:off x="1091382" y="4343400"/>
            <a:ext cx="6953250" cy="1047750"/>
          </a:xfrm>
          <a:prstGeom prst="rect">
            <a:avLst/>
          </a:prstGeom>
        </p:spPr>
      </p:pic>
    </p:spTree>
    <p:extLst>
      <p:ext uri="{BB962C8B-B14F-4D97-AF65-F5344CB8AC3E}">
        <p14:creationId xmlns:p14="http://schemas.microsoft.com/office/powerpoint/2010/main" val="35365561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66779-195A-0F1D-1DD6-AEC91C54F5BF}"/>
              </a:ext>
            </a:extLst>
          </p:cNvPr>
          <p:cNvSpPr>
            <a:spLocks noGrp="1"/>
          </p:cNvSpPr>
          <p:nvPr>
            <p:ph type="title"/>
          </p:nvPr>
        </p:nvSpPr>
        <p:spPr>
          <a:xfrm>
            <a:off x="685346" y="609600"/>
            <a:ext cx="7765322" cy="2057400"/>
          </a:xfrm>
        </p:spPr>
        <p:txBody>
          <a:bodyPr>
            <a:normAutofit/>
          </a:bodyPr>
          <a:lstStyle/>
          <a:p>
            <a:r>
              <a:rPr lang="es-ES" sz="2000" dirty="0"/>
              <a:t>Este método </a:t>
            </a:r>
            <a:r>
              <a:rPr lang="es-ES" sz="2000" dirty="0" err="1"/>
              <a:t>resolver_mochila</a:t>
            </a:r>
            <a:r>
              <a:rPr lang="es-ES" sz="2000" dirty="0"/>
              <a:t> resuelve el problema de la mochila utilizando programación dinámica. Se realiza un bucle anidado sobre los índices i y j de la tabla. </a:t>
            </a:r>
          </a:p>
        </p:txBody>
      </p:sp>
      <p:pic>
        <p:nvPicPr>
          <p:cNvPr id="5" name="Marcador de contenido 4">
            <a:extLst>
              <a:ext uri="{FF2B5EF4-FFF2-40B4-BE49-F238E27FC236}">
                <a16:creationId xmlns:a16="http://schemas.microsoft.com/office/drawing/2014/main" id="{7C31F5AE-ADB5-EBF4-3BAF-F21E75FA3EA5}"/>
              </a:ext>
            </a:extLst>
          </p:cNvPr>
          <p:cNvPicPr>
            <a:picLocks noGrp="1" noChangeAspect="1"/>
          </p:cNvPicPr>
          <p:nvPr>
            <p:ph idx="1"/>
          </p:nvPr>
        </p:nvPicPr>
        <p:blipFill>
          <a:blip r:embed="rId2"/>
          <a:stretch>
            <a:fillRect/>
          </a:stretch>
        </p:blipFill>
        <p:spPr>
          <a:xfrm>
            <a:off x="688351" y="3505200"/>
            <a:ext cx="7764463" cy="1963903"/>
          </a:xfrm>
        </p:spPr>
      </p:pic>
    </p:spTree>
    <p:extLst>
      <p:ext uri="{BB962C8B-B14F-4D97-AF65-F5344CB8AC3E}">
        <p14:creationId xmlns:p14="http://schemas.microsoft.com/office/powerpoint/2010/main" val="37632737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C2822-A223-ACE3-8E4E-E7DF85D88950}"/>
              </a:ext>
            </a:extLst>
          </p:cNvPr>
          <p:cNvSpPr>
            <a:spLocks noGrp="1"/>
          </p:cNvSpPr>
          <p:nvPr>
            <p:ph type="title"/>
          </p:nvPr>
        </p:nvSpPr>
        <p:spPr>
          <a:xfrm>
            <a:off x="685345" y="1447800"/>
            <a:ext cx="7765322" cy="1219200"/>
          </a:xfrm>
        </p:spPr>
        <p:txBody>
          <a:bodyPr>
            <a:normAutofit fontScale="90000"/>
          </a:bodyPr>
          <a:lstStyle/>
          <a:p>
            <a:r>
              <a:rPr lang="es-ES" sz="2000" dirty="0"/>
              <a:t> Se inicializan los índices i y j al tamaño de la lista de galletas y al peso máximo respectivamente. Luego, se itera en un bucle mientras i y j sean mayores que cero. Dentro del bucle, se verifica si la galleta actual (</a:t>
            </a:r>
            <a:r>
              <a:rPr lang="es-ES" sz="2000" dirty="0" err="1"/>
              <a:t>self.galletas</a:t>
            </a:r>
            <a:r>
              <a:rPr lang="es-ES" sz="2000" dirty="0"/>
              <a:t>[i-1]) debe incluirse en la configuración óptima.</a:t>
            </a:r>
          </a:p>
        </p:txBody>
      </p:sp>
      <p:pic>
        <p:nvPicPr>
          <p:cNvPr id="5" name="Marcador de contenido 4">
            <a:extLst>
              <a:ext uri="{FF2B5EF4-FFF2-40B4-BE49-F238E27FC236}">
                <a16:creationId xmlns:a16="http://schemas.microsoft.com/office/drawing/2014/main" id="{329B7569-10A9-3BF1-5679-8A509135E74C}"/>
              </a:ext>
            </a:extLst>
          </p:cNvPr>
          <p:cNvPicPr>
            <a:picLocks noGrp="1" noChangeAspect="1"/>
          </p:cNvPicPr>
          <p:nvPr>
            <p:ph idx="1"/>
          </p:nvPr>
        </p:nvPicPr>
        <p:blipFill>
          <a:blip r:embed="rId2"/>
          <a:stretch>
            <a:fillRect/>
          </a:stretch>
        </p:blipFill>
        <p:spPr>
          <a:xfrm>
            <a:off x="800869" y="3962400"/>
            <a:ext cx="7534275" cy="1781175"/>
          </a:xfrm>
        </p:spPr>
      </p:pic>
    </p:spTree>
    <p:extLst>
      <p:ext uri="{BB962C8B-B14F-4D97-AF65-F5344CB8AC3E}">
        <p14:creationId xmlns:p14="http://schemas.microsoft.com/office/powerpoint/2010/main" val="235088314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0C54F6-F4BB-8B2E-3FEF-0EFEC02AA06D}"/>
              </a:ext>
            </a:extLst>
          </p:cNvPr>
          <p:cNvSpPr>
            <a:spLocks noGrp="1"/>
          </p:cNvSpPr>
          <p:nvPr>
            <p:ph type="title"/>
          </p:nvPr>
        </p:nvSpPr>
        <p:spPr/>
        <p:txBody>
          <a:bodyPr/>
          <a:lstStyle/>
          <a:p>
            <a:r>
              <a:rPr lang="es-ES" dirty="0"/>
              <a:t>PRESENTACION DEL JUEGO</a:t>
            </a:r>
          </a:p>
        </p:txBody>
      </p:sp>
      <p:sp>
        <p:nvSpPr>
          <p:cNvPr id="5" name="Marcador de texto 4">
            <a:extLst>
              <a:ext uri="{FF2B5EF4-FFF2-40B4-BE49-F238E27FC236}">
                <a16:creationId xmlns:a16="http://schemas.microsoft.com/office/drawing/2014/main" id="{FD815EB0-8D19-8DFC-9E4D-78A621BAB011}"/>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9095939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RECOGIENDO GALLETAS</a:t>
            </a:r>
          </a:p>
        </p:txBody>
      </p:sp>
      <p:sp>
        <p:nvSpPr>
          <p:cNvPr id="3" name="2 Marcador de contenido"/>
          <p:cNvSpPr>
            <a:spLocks noGrp="1"/>
          </p:cNvSpPr>
          <p:nvPr>
            <p:ph idx="1"/>
          </p:nvPr>
        </p:nvSpPr>
        <p:spPr/>
        <p:txBody>
          <a:bodyPr/>
          <a:lstStyle/>
          <a:p>
            <a:r>
              <a:rPr lang="es-ES" dirty="0"/>
              <a:t>Historia </a:t>
            </a:r>
          </a:p>
          <a:p>
            <a:r>
              <a:rPr lang="es-ES" dirty="0" err="1"/>
              <a:t>Kuko</a:t>
            </a:r>
            <a:r>
              <a:rPr lang="es-ES" dirty="0"/>
              <a:t> es un gato y busca galletas para dárselo a su dueña </a:t>
            </a:r>
            <a:r>
              <a:rPr lang="es-ES" dirty="0" err="1"/>
              <a:t>Nia</a:t>
            </a:r>
            <a:r>
              <a:rPr lang="es-ES" dirty="0"/>
              <a:t> ya que </a:t>
            </a:r>
            <a:r>
              <a:rPr lang="es-ES" dirty="0" err="1"/>
              <a:t>Nia</a:t>
            </a:r>
            <a:r>
              <a:rPr lang="es-ES" dirty="0"/>
              <a:t> se encuentra con problemas financieros y </a:t>
            </a:r>
            <a:r>
              <a:rPr lang="es-ES" dirty="0" err="1"/>
              <a:t>kuko</a:t>
            </a:r>
            <a:r>
              <a:rPr lang="es-ES" dirty="0"/>
              <a:t> se mete a las casas para poder conseguir las galletas.</a:t>
            </a:r>
          </a:p>
          <a:p>
            <a:endParaRPr lang="es-ES" dirty="0"/>
          </a:p>
        </p:txBody>
      </p:sp>
      <p:pic>
        <p:nvPicPr>
          <p:cNvPr id="5" name="Imagen 4">
            <a:extLst>
              <a:ext uri="{FF2B5EF4-FFF2-40B4-BE49-F238E27FC236}">
                <a16:creationId xmlns:a16="http://schemas.microsoft.com/office/drawing/2014/main" id="{A91CD68C-7E83-F0D5-B364-6444FB95B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352" y="3603175"/>
            <a:ext cx="2217648" cy="2217648"/>
          </a:xfrm>
          <a:prstGeom prst="rect">
            <a:avLst/>
          </a:prstGeom>
        </p:spPr>
      </p:pic>
      <p:pic>
        <p:nvPicPr>
          <p:cNvPr id="4" name="Imagen 3">
            <a:extLst>
              <a:ext uri="{FF2B5EF4-FFF2-40B4-BE49-F238E27FC236}">
                <a16:creationId xmlns:a16="http://schemas.microsoft.com/office/drawing/2014/main" id="{E39ECE1A-9917-3C81-4715-0ADDB2559D49}"/>
              </a:ext>
            </a:extLst>
          </p:cNvPr>
          <p:cNvPicPr>
            <a:picLocks noChangeAspect="1"/>
          </p:cNvPicPr>
          <p:nvPr/>
        </p:nvPicPr>
        <p:blipFill>
          <a:blip r:embed="rId3"/>
          <a:stretch>
            <a:fillRect/>
          </a:stretch>
        </p:blipFill>
        <p:spPr>
          <a:xfrm>
            <a:off x="581934" y="3567691"/>
            <a:ext cx="2694666" cy="2298391"/>
          </a:xfrm>
          <a:prstGeom prst="rect">
            <a:avLst/>
          </a:prstGeom>
        </p:spPr>
      </p:pic>
      <p:pic>
        <p:nvPicPr>
          <p:cNvPr id="6" name="Imagen 5">
            <a:extLst>
              <a:ext uri="{FF2B5EF4-FFF2-40B4-BE49-F238E27FC236}">
                <a16:creationId xmlns:a16="http://schemas.microsoft.com/office/drawing/2014/main" id="{6C477275-90C5-887D-A5E2-3B822CE71654}"/>
              </a:ext>
            </a:extLst>
          </p:cNvPr>
          <p:cNvPicPr>
            <a:picLocks noChangeAspect="1"/>
          </p:cNvPicPr>
          <p:nvPr/>
        </p:nvPicPr>
        <p:blipFill>
          <a:blip r:embed="rId4"/>
          <a:stretch>
            <a:fillRect/>
          </a:stretch>
        </p:blipFill>
        <p:spPr>
          <a:xfrm>
            <a:off x="3504989" y="3597312"/>
            <a:ext cx="2438611" cy="2231329"/>
          </a:xfrm>
          <a:prstGeom prst="rect">
            <a:avLst/>
          </a:prstGeom>
        </p:spPr>
      </p:pic>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En que consiste?</a:t>
            </a:r>
          </a:p>
        </p:txBody>
      </p:sp>
      <p:sp>
        <p:nvSpPr>
          <p:cNvPr id="3" name="2 Marcador de contenido"/>
          <p:cNvSpPr>
            <a:spLocks noGrp="1"/>
          </p:cNvSpPr>
          <p:nvPr>
            <p:ph idx="1"/>
          </p:nvPr>
        </p:nvSpPr>
        <p:spPr/>
        <p:txBody>
          <a:bodyPr/>
          <a:lstStyle/>
          <a:p>
            <a:r>
              <a:rPr lang="es-ES" dirty="0"/>
              <a:t>El juego consiste en tres niveles que el gato busca las galletas y al conseguir todas las galletas antes de que se acabe el tiempo.</a:t>
            </a:r>
          </a:p>
          <a:p>
            <a:r>
              <a:rPr lang="es-ES"/>
              <a:t>Nivel 1</a:t>
            </a:r>
            <a:endParaRPr lang="es-ES" dirty="0"/>
          </a:p>
          <a:p>
            <a:endParaRPr lang="es-ES" dirty="0"/>
          </a:p>
        </p:txBody>
      </p:sp>
      <p:pic>
        <p:nvPicPr>
          <p:cNvPr id="7" name="Imagen 6">
            <a:extLst>
              <a:ext uri="{FF2B5EF4-FFF2-40B4-BE49-F238E27FC236}">
                <a16:creationId xmlns:a16="http://schemas.microsoft.com/office/drawing/2014/main" id="{F6E68D5C-CFA6-100C-4CD8-B1836F4D8A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43222"/>
            <a:ext cx="3276600" cy="1975672"/>
          </a:xfrm>
          <a:prstGeom prst="rect">
            <a:avLst/>
          </a:prstGeom>
        </p:spPr>
      </p:pic>
      <p:pic>
        <p:nvPicPr>
          <p:cNvPr id="9" name="Imagen 8">
            <a:extLst>
              <a:ext uri="{FF2B5EF4-FFF2-40B4-BE49-F238E27FC236}">
                <a16:creationId xmlns:a16="http://schemas.microsoft.com/office/drawing/2014/main" id="{9EF6200C-D754-BA8B-25E7-5E81A4CDA5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971800"/>
            <a:ext cx="2998973" cy="3112646"/>
          </a:xfrm>
          <a:prstGeom prst="rect">
            <a:avLst/>
          </a:prstGeom>
        </p:spPr>
      </p:pic>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3A7A4-CF88-E7C9-5842-FB98476FAD76}"/>
              </a:ext>
            </a:extLst>
          </p:cNvPr>
          <p:cNvSpPr>
            <a:spLocks noGrp="1"/>
          </p:cNvSpPr>
          <p:nvPr>
            <p:ph type="title"/>
          </p:nvPr>
        </p:nvSpPr>
        <p:spPr/>
        <p:txBody>
          <a:bodyPr/>
          <a:lstStyle/>
          <a:p>
            <a:r>
              <a:rPr lang="es-ES" dirty="0"/>
              <a:t>Nivel 2</a:t>
            </a:r>
          </a:p>
        </p:txBody>
      </p:sp>
      <p:sp>
        <p:nvSpPr>
          <p:cNvPr id="3" name="Marcador de contenido 2">
            <a:extLst>
              <a:ext uri="{FF2B5EF4-FFF2-40B4-BE49-F238E27FC236}">
                <a16:creationId xmlns:a16="http://schemas.microsoft.com/office/drawing/2014/main" id="{E4DDCD57-D0CD-C6D6-086C-69D1751CB68B}"/>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28B45640-2087-400B-FF07-A9D868EE6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59392"/>
            <a:ext cx="5352269" cy="4131809"/>
          </a:xfrm>
          <a:prstGeom prst="rect">
            <a:avLst/>
          </a:prstGeom>
        </p:spPr>
      </p:pic>
    </p:spTree>
    <p:extLst>
      <p:ext uri="{BB962C8B-B14F-4D97-AF65-F5344CB8AC3E}">
        <p14:creationId xmlns:p14="http://schemas.microsoft.com/office/powerpoint/2010/main" val="339522796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D11D8-7175-3976-B592-1BC66272F690}"/>
              </a:ext>
            </a:extLst>
          </p:cNvPr>
          <p:cNvSpPr>
            <a:spLocks noGrp="1"/>
          </p:cNvSpPr>
          <p:nvPr>
            <p:ph type="title"/>
          </p:nvPr>
        </p:nvSpPr>
        <p:spPr/>
        <p:txBody>
          <a:bodyPr>
            <a:normAutofit/>
          </a:bodyPr>
          <a:lstStyle/>
          <a:p>
            <a:r>
              <a:rPr lang="es-ES" dirty="0"/>
              <a:t>Nivel 3</a:t>
            </a:r>
          </a:p>
        </p:txBody>
      </p:sp>
      <p:sp>
        <p:nvSpPr>
          <p:cNvPr id="3" name="Marcador de contenido 2">
            <a:extLst>
              <a:ext uri="{FF2B5EF4-FFF2-40B4-BE49-F238E27FC236}">
                <a16:creationId xmlns:a16="http://schemas.microsoft.com/office/drawing/2014/main" id="{12BF8CB6-A618-1AFA-20A8-9E744A173DC9}"/>
              </a:ext>
            </a:extLst>
          </p:cNvPr>
          <p:cNvSpPr>
            <a:spLocks noGrp="1"/>
          </p:cNvSpPr>
          <p:nvPr>
            <p:ph idx="1"/>
          </p:nvPr>
        </p:nvSpPr>
        <p:spPr>
          <a:xfrm>
            <a:off x="685346" y="1788500"/>
            <a:ext cx="7765322" cy="4058751"/>
          </a:xfrm>
        </p:spPr>
        <p:txBody>
          <a:bodyPr/>
          <a:lstStyle/>
          <a:p>
            <a:endParaRPr lang="es-ES" dirty="0"/>
          </a:p>
        </p:txBody>
      </p:sp>
      <p:pic>
        <p:nvPicPr>
          <p:cNvPr id="4" name="Imagen 3">
            <a:extLst>
              <a:ext uri="{FF2B5EF4-FFF2-40B4-BE49-F238E27FC236}">
                <a16:creationId xmlns:a16="http://schemas.microsoft.com/office/drawing/2014/main" id="{81FB27A2-22A5-F96B-4540-024BC9077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62200"/>
            <a:ext cx="5510550" cy="3322663"/>
          </a:xfrm>
          <a:prstGeom prst="rect">
            <a:avLst/>
          </a:prstGeom>
        </p:spPr>
      </p:pic>
    </p:spTree>
    <p:extLst>
      <p:ext uri="{BB962C8B-B14F-4D97-AF65-F5344CB8AC3E}">
        <p14:creationId xmlns:p14="http://schemas.microsoft.com/office/powerpoint/2010/main" val="29502400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471CE-C85F-2B4D-DE6B-89CCC5CC495C}"/>
              </a:ext>
            </a:extLst>
          </p:cNvPr>
          <p:cNvSpPr>
            <a:spLocks noGrp="1"/>
          </p:cNvSpPr>
          <p:nvPr>
            <p:ph type="title"/>
          </p:nvPr>
        </p:nvSpPr>
        <p:spPr/>
        <p:txBody>
          <a:bodyPr/>
          <a:lstStyle/>
          <a:p>
            <a:pPr algn="ctr"/>
            <a:r>
              <a:rPr lang="es-ES" dirty="0"/>
              <a:t>Que se uso</a:t>
            </a:r>
          </a:p>
        </p:txBody>
      </p:sp>
      <p:sp>
        <p:nvSpPr>
          <p:cNvPr id="3" name="Marcador de contenido 2">
            <a:extLst>
              <a:ext uri="{FF2B5EF4-FFF2-40B4-BE49-F238E27FC236}">
                <a16:creationId xmlns:a16="http://schemas.microsoft.com/office/drawing/2014/main" id="{23EA64B7-2A60-BA23-7096-53F3D5DBE446}"/>
              </a:ext>
            </a:extLst>
          </p:cNvPr>
          <p:cNvSpPr>
            <a:spLocks noGrp="1"/>
          </p:cNvSpPr>
          <p:nvPr>
            <p:ph idx="1"/>
          </p:nvPr>
        </p:nvSpPr>
        <p:spPr/>
        <p:txBody>
          <a:bodyPr/>
          <a:lstStyle/>
          <a:p>
            <a:r>
              <a:rPr lang="es-ES" sz="2400" dirty="0"/>
              <a:t>El Lenguaje de programación Python:</a:t>
            </a:r>
          </a:p>
          <a:p>
            <a:pPr lvl="1"/>
            <a:r>
              <a:rPr lang="es-ES" sz="2400" dirty="0"/>
              <a:t>Librerías usadas:</a:t>
            </a:r>
          </a:p>
          <a:p>
            <a:pPr lvl="2"/>
            <a:r>
              <a:rPr lang="es-ES" sz="2400" dirty="0" err="1"/>
              <a:t>Pygame</a:t>
            </a:r>
            <a:endParaRPr lang="es-ES" sz="2400" dirty="0"/>
          </a:p>
          <a:p>
            <a:pPr lvl="2"/>
            <a:r>
              <a:rPr lang="es-ES" sz="2400" dirty="0"/>
              <a:t>Time</a:t>
            </a:r>
          </a:p>
          <a:p>
            <a:pPr lvl="2"/>
            <a:r>
              <a:rPr lang="es-ES" sz="2400" dirty="0" err="1"/>
              <a:t>Sys</a:t>
            </a:r>
            <a:endParaRPr lang="es-ES" sz="2400" dirty="0"/>
          </a:p>
          <a:p>
            <a:r>
              <a:rPr lang="es-ES" sz="2400" dirty="0"/>
              <a:t>Git y GitHub</a:t>
            </a:r>
          </a:p>
          <a:p>
            <a:r>
              <a:rPr lang="es-ES" sz="2400" dirty="0" err="1"/>
              <a:t>Programacion</a:t>
            </a:r>
            <a:r>
              <a:rPr lang="es-ES" sz="2400" dirty="0"/>
              <a:t> </a:t>
            </a:r>
            <a:r>
              <a:rPr lang="es-ES" sz="2400" dirty="0" err="1"/>
              <a:t>Dinamica</a:t>
            </a:r>
            <a:endParaRPr lang="es-ES" sz="2400" dirty="0"/>
          </a:p>
          <a:p>
            <a:endParaRPr lang="es-ES" dirty="0"/>
          </a:p>
          <a:p>
            <a:endParaRPr lang="es-ES" dirty="0"/>
          </a:p>
        </p:txBody>
      </p:sp>
    </p:spTree>
    <p:extLst>
      <p:ext uri="{BB962C8B-B14F-4D97-AF65-F5344CB8AC3E}">
        <p14:creationId xmlns:p14="http://schemas.microsoft.com/office/powerpoint/2010/main" val="3117070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PIEZAS</a:t>
            </a:r>
          </a:p>
        </p:txBody>
      </p:sp>
      <p:sp>
        <p:nvSpPr>
          <p:cNvPr id="3" name="2 Marcador de contenido"/>
          <p:cNvSpPr>
            <a:spLocks noGrp="1"/>
          </p:cNvSpPr>
          <p:nvPr>
            <p:ph idx="1"/>
          </p:nvPr>
        </p:nvSpPr>
        <p:spPr/>
        <p:txBody>
          <a:bodyPr/>
          <a:lstStyle/>
          <a:p>
            <a:r>
              <a:rPr lang="es-ES" dirty="0"/>
              <a:t>En el juego se encuentra piezas estos siendo</a:t>
            </a:r>
          </a:p>
          <a:p>
            <a:pPr lvl="1"/>
            <a:r>
              <a:rPr lang="es-ES" dirty="0"/>
              <a:t>Bloques</a:t>
            </a:r>
          </a:p>
          <a:p>
            <a:pPr lvl="1"/>
            <a:r>
              <a:rPr lang="es-ES" dirty="0"/>
              <a:t>Galletas</a:t>
            </a:r>
          </a:p>
          <a:p>
            <a:pPr lvl="1"/>
            <a:r>
              <a:rPr lang="es-ES" dirty="0"/>
              <a:t>Personaje</a:t>
            </a:r>
          </a:p>
          <a:p>
            <a:pPr lvl="1"/>
            <a:r>
              <a:rPr lang="es-ES" dirty="0"/>
              <a:t>Ventanas</a:t>
            </a:r>
          </a:p>
          <a:p>
            <a:pPr lvl="1"/>
            <a:r>
              <a:rPr lang="es-ES" dirty="0"/>
              <a:t>Puertas</a:t>
            </a:r>
          </a:p>
          <a:p>
            <a:pPr lvl="1"/>
            <a:r>
              <a:rPr lang="es-ES" dirty="0"/>
              <a:t>Aspiradoras</a:t>
            </a:r>
          </a:p>
          <a:p>
            <a:endParaRPr lang="es-ES"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COLISIONES</a:t>
            </a:r>
          </a:p>
        </p:txBody>
      </p:sp>
      <p:sp>
        <p:nvSpPr>
          <p:cNvPr id="3" name="2 Marcador de contenido"/>
          <p:cNvSpPr>
            <a:spLocks noGrp="1"/>
          </p:cNvSpPr>
          <p:nvPr>
            <p:ph idx="1"/>
          </p:nvPr>
        </p:nvSpPr>
        <p:spPr/>
        <p:txBody>
          <a:bodyPr/>
          <a:lstStyle/>
          <a:p>
            <a:r>
              <a:rPr lang="es-ES" dirty="0" err="1"/>
              <a:t>Def</a:t>
            </a:r>
            <a:r>
              <a:rPr lang="es-ES" dirty="0"/>
              <a:t> </a:t>
            </a:r>
            <a:r>
              <a:rPr lang="es-ES" dirty="0" err="1"/>
              <a:t>colision_cookie</a:t>
            </a:r>
            <a:endParaRPr lang="es-ES" dirty="0"/>
          </a:p>
          <a:p>
            <a:r>
              <a:rPr lang="es-ES" dirty="0" err="1"/>
              <a:t>Def</a:t>
            </a:r>
            <a:r>
              <a:rPr lang="es-ES" dirty="0"/>
              <a:t> </a:t>
            </a:r>
            <a:r>
              <a:rPr lang="es-ES" dirty="0" err="1"/>
              <a:t>verifica_piezas_bloque</a:t>
            </a:r>
            <a:endParaRPr lang="es-ES" dirty="0"/>
          </a:p>
          <a:p>
            <a:r>
              <a:rPr lang="es-ES" dirty="0" err="1"/>
              <a:t>Def</a:t>
            </a:r>
            <a:r>
              <a:rPr lang="es-ES" dirty="0"/>
              <a:t> </a:t>
            </a:r>
            <a:r>
              <a:rPr lang="es-ES" dirty="0" err="1"/>
              <a:t>abrir_cerrar_puertas</a:t>
            </a:r>
            <a:endParaRPr lang="es-ES" dirty="0"/>
          </a:p>
          <a:p>
            <a:r>
              <a:rPr lang="es-ES" dirty="0"/>
              <a:t>Def  </a:t>
            </a:r>
            <a:r>
              <a:rPr lang="es-ES" dirty="0" err="1"/>
              <a:t>colision_ventana</a:t>
            </a:r>
            <a:endParaRPr lang="es-ES" dirty="0"/>
          </a:p>
          <a:p>
            <a:r>
              <a:rPr lang="es-ES" dirty="0"/>
              <a:t>Def </a:t>
            </a:r>
            <a:r>
              <a:rPr lang="es-ES" dirty="0" err="1"/>
              <a:t>colision_aspiradora</a:t>
            </a:r>
            <a:endParaRPr lang="es-ES" dirty="0"/>
          </a:p>
          <a:p>
            <a:endParaRPr lang="es-ES" dirty="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B7804-2259-C2FA-994D-FAAD59A3CE5D}"/>
              </a:ext>
            </a:extLst>
          </p:cNvPr>
          <p:cNvSpPr>
            <a:spLocks noGrp="1"/>
          </p:cNvSpPr>
          <p:nvPr>
            <p:ph type="title"/>
          </p:nvPr>
        </p:nvSpPr>
        <p:spPr/>
        <p:txBody>
          <a:bodyPr/>
          <a:lstStyle/>
          <a:p>
            <a:r>
              <a:rPr lang="es-ES" dirty="0"/>
              <a:t>Ruta mas corta </a:t>
            </a:r>
          </a:p>
        </p:txBody>
      </p:sp>
      <p:sp>
        <p:nvSpPr>
          <p:cNvPr id="3" name="Marcador de contenido 2">
            <a:extLst>
              <a:ext uri="{FF2B5EF4-FFF2-40B4-BE49-F238E27FC236}">
                <a16:creationId xmlns:a16="http://schemas.microsoft.com/office/drawing/2014/main" id="{47DAA68D-0C9D-ED12-4B3C-21290E7A53FE}"/>
              </a:ext>
            </a:extLst>
          </p:cNvPr>
          <p:cNvSpPr>
            <a:spLocks noGrp="1"/>
          </p:cNvSpPr>
          <p:nvPr>
            <p:ph idx="1"/>
          </p:nvPr>
        </p:nvSpPr>
        <p:spPr/>
        <p:txBody>
          <a:bodyPr anchor="ctr"/>
          <a:lstStyle/>
          <a:p>
            <a:pPr algn="ctr"/>
            <a:r>
              <a:rPr lang="es-ES" dirty="0"/>
              <a:t>En este algoritmo, se utiliza la programación dinámica para evitar el recálculo de los costos de los caminos ya explorados. Se utiliza un diccionario llamado costos_memoizados para almacenar los costos calculados de los vecinos.</a:t>
            </a:r>
          </a:p>
          <a:p>
            <a:pPr algn="ctr"/>
            <a:endParaRPr lang="es-ES" dirty="0"/>
          </a:p>
          <a:p>
            <a:r>
              <a:rPr lang="es-ES" dirty="0"/>
              <a:t>En cada iteración del bucle, se verifica si el costo de un vecino ya está </a:t>
            </a:r>
            <a:r>
              <a:rPr lang="es-ES" dirty="0" err="1"/>
              <a:t>memoizado</a:t>
            </a:r>
            <a:r>
              <a:rPr lang="es-ES" dirty="0"/>
              <a:t> en el diccionario. Si está presente, se agrega directamente a la lista de vecinos válidos sin recalcular su costo.</a:t>
            </a:r>
          </a:p>
          <a:p>
            <a:endParaRPr lang="es-ES" dirty="0"/>
          </a:p>
        </p:txBody>
      </p:sp>
    </p:spTree>
    <p:extLst>
      <p:ext uri="{BB962C8B-B14F-4D97-AF65-F5344CB8AC3E}">
        <p14:creationId xmlns:p14="http://schemas.microsoft.com/office/powerpoint/2010/main" val="2367687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329</TotalTime>
  <Words>621</Words>
  <Application>Microsoft Office PowerPoint</Application>
  <PresentationFormat>Presentación en pantalla (4:3)</PresentationFormat>
  <Paragraphs>52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Californian FB</vt:lpstr>
      <vt:lpstr>Calisto MT</vt:lpstr>
      <vt:lpstr>Wingdings 2</vt:lpstr>
      <vt:lpstr>Pizarra</vt:lpstr>
      <vt:lpstr>Recogiendo Galletas</vt:lpstr>
      <vt:lpstr>RECOGIENDO GALLETAS</vt:lpstr>
      <vt:lpstr>En que consiste?</vt:lpstr>
      <vt:lpstr>Nivel 2</vt:lpstr>
      <vt:lpstr>Nivel 3</vt:lpstr>
      <vt:lpstr>Que se uso</vt:lpstr>
      <vt:lpstr>PIEZAS</vt:lpstr>
      <vt:lpstr>COLISIONES</vt:lpstr>
      <vt:lpstr>Ruta mas corta </vt:lpstr>
      <vt:lpstr>Ruta mas corta</vt:lpstr>
      <vt:lpstr>Problema de la mochila</vt:lpstr>
      <vt:lpstr>Presentación de PowerPoint</vt:lpstr>
      <vt:lpstr>Este método resolver_mochila resuelve el problema de la mochila utilizando programación dinámica. Se realiza un bucle anidado sobre los índices i y j de la tabla. </vt:lpstr>
      <vt:lpstr> Se inicializan los índices i y j al tamaño de la lista de galletas y al peso máximo respectivamente. Luego, se itera en un bucle mientras i y j sean mayores que cero. Dentro del bucle, se verifica si la galleta actual (self.galletas[i-1]) debe incluirse en la configuración óptima.</vt:lpstr>
      <vt:lpstr>PRESENTACION DEL JUEGO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cats</dc:title>
  <dc:creator>WIN_8</dc:creator>
  <cp:lastModifiedBy>Admin</cp:lastModifiedBy>
  <cp:revision>10</cp:revision>
  <dcterms:created xsi:type="dcterms:W3CDTF">2023-06-05T14:34:11Z</dcterms:created>
  <dcterms:modified xsi:type="dcterms:W3CDTF">2023-06-12T13:05:16Z</dcterms:modified>
</cp:coreProperties>
</file>