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7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D597-FD1C-458E-8A7B-1DC7A1F38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91CC-6FE8-465F-93ED-6193ED73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8A55-1022-492B-9B2B-FA4C0A54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DDEE-069C-4C9F-A406-34ADBA02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ED88-E136-473C-88EC-5E88EC3F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1F74-EC36-4495-956C-9F04429F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3E0F2-A008-46A3-B882-3E763612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43C5-0D97-4C9C-A9FD-D87D371F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5749-EC0B-418E-AD32-5CDCC8F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5DF3-E430-44EA-B3A5-36C8438A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208D4-0986-4C66-93A9-C2DFD2AEB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0A36E-F0D1-4FFF-B1DA-0C9BC7D8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9A53-3DEE-4763-9420-4025A408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EC1B-593E-49E5-9794-8143C74C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E3D4-4D36-40EE-A24A-1BECAA51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7DF5-5916-449A-8013-653F0E24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47EC-94D3-45A6-8CC7-80B08A30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B4ED-BE82-48FA-8DF7-94D1BA85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CE60-A319-448A-8DD4-FD9D5EEC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4251-D42E-4DCA-B625-4C661210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7C1F-984E-4E0D-86EA-DD2134DE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873F-0D19-49C7-BCC3-70C9C769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E43C-A305-4622-BCDE-FA127582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2020-5312-4A91-91B5-64757FA4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6FBA-68B0-4693-A760-C439D32A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AC8B-515E-438A-A332-F6B7867E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E7B6-F3E5-4E09-9BBE-851045EDF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C7D65-4334-4BE4-8280-9AF45762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95CC-B0E6-4328-980C-E9C9EF51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D62CF-4F5C-421E-97BC-C0EEAEED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00FFB-0E2C-49E9-920D-1111BC47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6C5C-6475-4A26-8817-F25C8281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C3E6-EFD8-4BFE-8CDD-688E4215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A99E-2DD2-4EA9-B66F-A7CDF675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4710-5621-44AD-99C8-1E6FBD2F5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76F67-F2B6-4A6D-99B5-AD5BE6C59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DD081-F63F-4C51-B186-4DDB95F8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80201-0FEC-4596-BB8D-E555A90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A7FBB-30A1-4B03-B604-AB9E838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A103-E07F-4ECF-978C-00154B47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87A81-8A65-4311-A7F4-F70746FA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6038-E7AC-4AA6-B47B-0F25CEE4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BA352-8605-4F11-8CD9-33201BD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E2F99-DE4A-4ADF-BBC3-E07D049C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26350-CAC7-493D-A0B5-FD76777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E0ECA-AD5A-4831-AE34-6F6A516F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0781-E2C8-442B-9006-39473E42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71E6-0C7C-45C6-9F2C-047BBA57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2D941-BEA8-4296-980B-B7F9D623D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C5A6-92BE-473E-9561-E6C43220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33F1-6A4A-4D33-B302-836385A0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B051-1CE1-4CE8-9BDA-CA83C3AF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FA49-4EB7-438D-B2CC-F48BE4C5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4AB2D-D0CB-4B79-B9BB-D0E31F21E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38F6-AEEF-4F5A-8DD5-2F45C43F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15728-92C3-47B1-8D8B-D4689651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BA2B-8529-4E73-A7D1-19AE8AF8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68E3-64F3-44B3-BF50-8F2B09A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57951-28C9-4FE8-85CF-AD499229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AF72-F1BB-4DE8-B9CA-A2FBA54C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5CDC-B63C-492E-AA18-873582E7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B0A9-C95A-4A06-B161-2ACD756F04A0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EE27-9607-4DA7-AB70-549012007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F6B4-F3AF-4EA2-88A0-4CED7139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98D7-F19F-46FD-96CE-850E0C97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A99774DA-80DD-4712-B9BF-39E7DED66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88" r="-1" b="-1"/>
          <a:stretch/>
        </p:blipFill>
        <p:spPr>
          <a:xfrm>
            <a:off x="2824800" y="1"/>
            <a:ext cx="5061985" cy="3630170"/>
          </a:xfrm>
          <a:custGeom>
            <a:avLst/>
            <a:gdLst>
              <a:gd name="connsiteX0" fmla="*/ 253815 w 5061985"/>
              <a:gd name="connsiteY0" fmla="*/ 0 h 3630170"/>
              <a:gd name="connsiteX1" fmla="*/ 4808170 w 5061985"/>
              <a:gd name="connsiteY1" fmla="*/ 0 h 3630170"/>
              <a:gd name="connsiteX2" fmla="*/ 4863087 w 5061985"/>
              <a:gd name="connsiteY2" fmla="*/ 114001 h 3630170"/>
              <a:gd name="connsiteX3" fmla="*/ 5061985 w 5061985"/>
              <a:gd name="connsiteY3" fmla="*/ 1099178 h 3630170"/>
              <a:gd name="connsiteX4" fmla="*/ 2530993 w 5061985"/>
              <a:gd name="connsiteY4" fmla="*/ 3630170 h 3630170"/>
              <a:gd name="connsiteX5" fmla="*/ 0 w 5061985"/>
              <a:gd name="connsiteY5" fmla="*/ 1099178 h 3630170"/>
              <a:gd name="connsiteX6" fmla="*/ 198898 w 5061985"/>
              <a:gd name="connsiteY6" fmla="*/ 114001 h 363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C910805-75E9-49AF-BBE7-E984FA5F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7353" r="2" b="2"/>
          <a:stretch/>
        </p:blipFill>
        <p:spPr>
          <a:xfrm>
            <a:off x="6897318" y="709725"/>
            <a:ext cx="5294678" cy="6145051"/>
          </a:xfrm>
          <a:custGeom>
            <a:avLst/>
            <a:gdLst>
              <a:gd name="connsiteX0" fmla="*/ 3479124 w 5294678"/>
              <a:gd name="connsiteY0" fmla="*/ 0 h 6145051"/>
              <a:gd name="connsiteX1" fmla="*/ 5137482 w 5294678"/>
              <a:gd name="connsiteY1" fmla="*/ 419912 h 6145051"/>
              <a:gd name="connsiteX2" fmla="*/ 5294678 w 5294678"/>
              <a:gd name="connsiteY2" fmla="*/ 515411 h 6145051"/>
              <a:gd name="connsiteX3" fmla="*/ 5294678 w 5294678"/>
              <a:gd name="connsiteY3" fmla="*/ 6145051 h 6145051"/>
              <a:gd name="connsiteX4" fmla="*/ 1245466 w 5294678"/>
              <a:gd name="connsiteY4" fmla="*/ 6145051 h 6145051"/>
              <a:gd name="connsiteX5" fmla="*/ 1019012 w 5294678"/>
              <a:gd name="connsiteY5" fmla="*/ 5939236 h 6145051"/>
              <a:gd name="connsiteX6" fmla="*/ 0 w 5294678"/>
              <a:gd name="connsiteY6" fmla="*/ 3479124 h 6145051"/>
              <a:gd name="connsiteX7" fmla="*/ 3479124 w 5294678"/>
              <a:gd name="connsiteY7" fmla="*/ 0 h 614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94678" h="6145051">
                <a:moveTo>
                  <a:pt x="3479124" y="0"/>
                </a:moveTo>
                <a:cubicBezTo>
                  <a:pt x="4079583" y="0"/>
                  <a:pt x="4644513" y="152115"/>
                  <a:pt x="5137482" y="419912"/>
                </a:cubicBezTo>
                <a:lnTo>
                  <a:pt x="5294678" y="515411"/>
                </a:lnTo>
                <a:lnTo>
                  <a:pt x="5294678" y="6145051"/>
                </a:lnTo>
                <a:lnTo>
                  <a:pt x="1245466" y="6145051"/>
                </a:lnTo>
                <a:lnTo>
                  <a:pt x="1019012" y="5939236"/>
                </a:lnTo>
                <a:cubicBezTo>
                  <a:pt x="389414" y="5309639"/>
                  <a:pt x="0" y="4439858"/>
                  <a:pt x="0" y="3479124"/>
                </a:cubicBezTo>
                <a:cubicBezTo>
                  <a:pt x="0" y="1557657"/>
                  <a:pt x="1557657" y="0"/>
                  <a:pt x="3479124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104383-AD7E-45AE-BEBC-A74A7E336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1F59F7-2D02-4FDD-9AAE-8B3730591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3753492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Elly Kyles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95CEA-3721-444F-B8C3-8579D565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20" y="4592325"/>
            <a:ext cx="5946579" cy="145287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LA house Value</a:t>
            </a:r>
          </a:p>
        </p:txBody>
      </p:sp>
    </p:spTree>
    <p:extLst>
      <p:ext uri="{BB962C8B-B14F-4D97-AF65-F5344CB8AC3E}">
        <p14:creationId xmlns:p14="http://schemas.microsoft.com/office/powerpoint/2010/main" val="405084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2FEA5-5B8B-4A92-8661-BBC52080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6213518" cy="9758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Motivation &amp; Project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78225-CDD1-4354-A8C9-4447FF92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9" y="478232"/>
            <a:ext cx="3611523" cy="2789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A402306-B7E1-411C-9DC1-22B973932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4027439"/>
            <a:ext cx="3662730" cy="1913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8E23-E1DD-41E0-BA53-E07C0599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987045"/>
            <a:ext cx="5747187" cy="280038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am a big fan of Fixer Upper, flip flop TV show and always interested in home values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This project is all about understanding LA house values and comparing them with other cities’      </a:t>
            </a:r>
          </a:p>
        </p:txBody>
      </p:sp>
    </p:spTree>
    <p:extLst>
      <p:ext uri="{BB962C8B-B14F-4D97-AF65-F5344CB8AC3E}">
        <p14:creationId xmlns:p14="http://schemas.microsoft.com/office/powerpoint/2010/main" val="212995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FA6F-9873-40E9-90B9-3348080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 Scarping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D460-ABC2-452F-A7E5-9A1130F8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50" y="1310640"/>
            <a:ext cx="4997287" cy="5004213"/>
          </a:xfrm>
        </p:spPr>
        <p:txBody>
          <a:bodyPr>
            <a:normAutofit/>
          </a:bodyPr>
          <a:lstStyle/>
          <a:p>
            <a:r>
              <a:rPr lang="en-US" sz="2000" dirty="0"/>
              <a:t>As my first attempt is to get realtor.com data by doing web scraping, I was able to collect 7613 of house’s URL listed in realtor.com </a:t>
            </a:r>
          </a:p>
          <a:p>
            <a:r>
              <a:rPr lang="en-US" sz="2000" dirty="0"/>
              <a:t>After collecting the URLs and requesting the houses information from Realtor.com 10 times, unfortunately, the realtor.com website blocked me.</a:t>
            </a:r>
          </a:p>
          <a:p>
            <a:r>
              <a:rPr lang="en-US" sz="2000" dirty="0"/>
              <a:t>The reason was that the website recognized that requesting the data with using the same IP address is </a:t>
            </a:r>
            <a:r>
              <a:rPr lang="en-US" sz="2000" dirty="0" err="1"/>
              <a:t>webscraping</a:t>
            </a:r>
            <a:r>
              <a:rPr lang="en-US" sz="2000" dirty="0"/>
              <a:t> so they blocked me</a:t>
            </a:r>
          </a:p>
          <a:p>
            <a:r>
              <a:rPr lang="en-US" sz="2000" dirty="0"/>
              <a:t>One lesson that I learned from web scraping, I have to change my IP address or user-agent for each request.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AD1174-CC78-4518-AEFA-601F8895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37" y="2892640"/>
            <a:ext cx="6305778" cy="24592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88C968-A6F3-47D8-86C9-4437B181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88" y="875656"/>
            <a:ext cx="6253212" cy="16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4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FBFFD-296E-4B11-9C26-26C036B1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About Zillow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F6BA-B900-4882-9BF3-A5600906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69" y="1149244"/>
            <a:ext cx="5452530" cy="2818516"/>
          </a:xfrm>
        </p:spPr>
        <p:txBody>
          <a:bodyPr>
            <a:normAutofit/>
          </a:bodyPr>
          <a:lstStyle/>
          <a:p>
            <a:r>
              <a:rPr lang="en-US" sz="2000" dirty="0"/>
              <a:t>Collected Zillow Data from </a:t>
            </a:r>
            <a:r>
              <a:rPr lang="en-US" sz="2000" dirty="0" err="1"/>
              <a:t>webscraping</a:t>
            </a:r>
            <a:r>
              <a:rPr lang="en-US" sz="2000" dirty="0"/>
              <a:t> tool.</a:t>
            </a:r>
          </a:p>
          <a:p>
            <a:r>
              <a:rPr lang="en-US" sz="2000" dirty="0"/>
              <a:t>Areas: Los Angeles, Culver City, Inglewood, Irvine, Santa Monica</a:t>
            </a:r>
          </a:p>
          <a:p>
            <a:r>
              <a:rPr lang="en-US" sz="2000" dirty="0"/>
              <a:t>1969 data, 19 features</a:t>
            </a:r>
          </a:p>
          <a:p>
            <a:pPr marL="0" indent="0">
              <a:buNone/>
            </a:pPr>
            <a:r>
              <a:rPr lang="en-US" sz="2000" dirty="0"/>
              <a:t>   features: address, price, beds, baths, </a:t>
            </a:r>
            <a:r>
              <a:rPr lang="en-US" sz="2000" dirty="0" err="1"/>
              <a:t>sqft</a:t>
            </a:r>
            <a:r>
              <a:rPr lang="en-US" sz="2000" dirty="0"/>
              <a:t>, views, saves, type, history of price, school, Zillow prediction and so 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44F08-21DE-4D7D-B7C1-02E0B3AB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393" y="1290555"/>
            <a:ext cx="2358139" cy="131007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24FC1-4EA2-4DE5-9447-ADDCC56F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" y="4078159"/>
            <a:ext cx="12061737" cy="2382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D65BA-8D3C-4BB9-9B49-FF8F92C1C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532" y="321734"/>
            <a:ext cx="3736758" cy="3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3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C93-CF8A-4ABF-B340-844C67BD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03201"/>
            <a:ext cx="8493760" cy="8331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9163-DB7C-424C-AB48-4866C9AD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23" y="1556859"/>
            <a:ext cx="5864116" cy="4925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AD22B-FDF7-43C9-883E-22090193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20" y="203202"/>
            <a:ext cx="5018722" cy="3273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E5387-7B89-47ED-A5FC-F569A6451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206" y="1483675"/>
            <a:ext cx="6128116" cy="51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4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8DC2-23C3-4E30-8862-14979A99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1" y="-13239"/>
            <a:ext cx="6431280" cy="947959"/>
          </a:xfrm>
        </p:spPr>
        <p:txBody>
          <a:bodyPr>
            <a:normAutofit/>
          </a:bodyPr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8D73-171F-4CB9-95DF-0E01F240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1" y="816618"/>
            <a:ext cx="6998159" cy="5759982"/>
          </a:xfrm>
        </p:spPr>
        <p:txBody>
          <a:bodyPr>
            <a:normAutofit/>
          </a:bodyPr>
          <a:lstStyle/>
          <a:p>
            <a:r>
              <a:rPr lang="en-US" sz="2000" dirty="0"/>
              <a:t>My understanding of the previous slide showing that LA’s single-family houses are </a:t>
            </a:r>
            <a:r>
              <a:rPr lang="en-US" sz="2000" dirty="0" err="1"/>
              <a:t>signifincantly</a:t>
            </a:r>
            <a:r>
              <a:rPr lang="en-US" sz="2000" dirty="0"/>
              <a:t> lower than Irvine’s is because Irvine has a lot of great school district than LA (LA’s school district is more normally distributed – Irvine’s is right skewed) </a:t>
            </a:r>
          </a:p>
          <a:p>
            <a:r>
              <a:rPr lang="en-US" sz="2000" dirty="0"/>
              <a:t>Null Hypothesis: No difference in average house value between LA and Irvine after selecting data that has first school rating is greater than 7. (LA data: 129,  Irvine data: 246)</a:t>
            </a:r>
          </a:p>
          <a:p>
            <a:r>
              <a:rPr lang="en-US" sz="2000" dirty="0"/>
              <a:t>Alternative Hypothesis: They are difference</a:t>
            </a:r>
          </a:p>
          <a:p>
            <a:r>
              <a:rPr lang="en-US" sz="2000" dirty="0"/>
              <a:t>Significant Level: 20%</a:t>
            </a:r>
          </a:p>
          <a:p>
            <a:r>
              <a:rPr lang="en-US" sz="2000" dirty="0" err="1"/>
              <a:t>Non-Parametrics:Mann-Whitney</a:t>
            </a:r>
            <a:r>
              <a:rPr lang="en-US" sz="2000" dirty="0"/>
              <a:t> Signed Rank Test</a:t>
            </a:r>
          </a:p>
          <a:p>
            <a:r>
              <a:rPr lang="en-US" sz="2000" dirty="0"/>
              <a:t>Number of LA wins : 4979</a:t>
            </a:r>
          </a:p>
          <a:p>
            <a:r>
              <a:rPr lang="en-US" sz="2000" dirty="0"/>
              <a:t>Number of Irvine wins: 26755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stats.mannwhitneyu</a:t>
            </a:r>
            <a:r>
              <a:rPr lang="en-US" sz="2000" dirty="0"/>
              <a:t>(Irvine, LA, alternative =‘greater’) </a:t>
            </a:r>
          </a:p>
          <a:p>
            <a:pPr marL="0" indent="0">
              <a:buNone/>
            </a:pPr>
            <a:r>
              <a:rPr lang="en-US" sz="2000" dirty="0"/>
              <a:t>P-value for Irvine&lt;LA is almost 0</a:t>
            </a:r>
          </a:p>
          <a:p>
            <a:r>
              <a:rPr lang="en-US" sz="2000" dirty="0"/>
              <a:t>My null hypothesis should </a:t>
            </a:r>
            <a:r>
              <a:rPr lang="en-US" sz="2000"/>
              <a:t>be rejected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B0D7-CDBA-4D62-9A54-5CD4E7A1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642" y="393981"/>
            <a:ext cx="2806183" cy="2892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164D94-9071-488A-965B-F84BADD8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42" y="3703629"/>
            <a:ext cx="2809557" cy="2760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43FE9-D19E-4673-B7F2-7830E8566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26" y="816617"/>
            <a:ext cx="2060030" cy="175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203C4-E0FF-4CAD-9841-E3A21DA5E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261" y="3703629"/>
            <a:ext cx="1590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 house Value</vt:lpstr>
      <vt:lpstr>Motivation &amp; Project Description</vt:lpstr>
      <vt:lpstr>Web Scarping </vt:lpstr>
      <vt:lpstr>About Zillow Data</vt:lpstr>
      <vt:lpstr>PowerPoint Presentation</vt:lpstr>
      <vt:lpstr>Hypothesis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house Value</dc:title>
  <dc:creator>Blake Kyles</dc:creator>
  <cp:lastModifiedBy>Blake Kyles</cp:lastModifiedBy>
  <cp:revision>2</cp:revision>
  <dcterms:created xsi:type="dcterms:W3CDTF">2020-01-10T21:16:51Z</dcterms:created>
  <dcterms:modified xsi:type="dcterms:W3CDTF">2020-01-10T21:30:52Z</dcterms:modified>
</cp:coreProperties>
</file>