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1.gif" ContentType="image/gif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9C07A5E6-88F7-4A0F-B6C9-827E247FCF3C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hyperlink" Target="http://ec2-54-234-87-100.compute-1.amazonaws.com/docs/proposal.pdf" TargetMode="External"/><Relationship Id="rId2" Type="http://schemas.openxmlformats.org/officeDocument/2006/relationships/slide" Target="../slides/slide5.xml"/><Relationship Id="rId3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/>
              <a:t>Project Idea will probably overlap with some other sections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/>
              <a:t>a. implement a three-tiered software architecture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b. provide a web site/web application and native android UI client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c. Equally draw upon the disciplines taught in both CSE 3330 and 3345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d. Be deemed appropriate for Academia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e. Create anything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/>
              <a:t>We need to shrink our slides.   Let’s put our full version in the comments and paraphrase more in the slides.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>
              <a:lnSpc>
                <a:spcPct val="100000"/>
              </a:lnSpc>
              <a:buFont typeface="Trebuchet MS"/>
              <a:buChar char="■"/>
            </a:pPr>
            <a:r>
              <a:rPr lang="en-US" sz="1200">
                <a:latin typeface="Trebuchet MS"/>
                <a:ea typeface="Trebuchet MS"/>
              </a:rPr>
              <a:t>Android</a:t>
            </a:r>
            <a:endParaRPr/>
          </a:p>
          <a:p>
            <a:pPr lvl="3">
              <a:lnSpc>
                <a:spcPct val="100000"/>
              </a:lnSpc>
              <a:buFont typeface="Trebuchet MS"/>
              <a:buChar char="●"/>
            </a:pPr>
            <a:r>
              <a:rPr lang="en-US" sz="1200">
                <a:latin typeface="Trebuchet MS"/>
                <a:ea typeface="Trebuchet MS"/>
              </a:rPr>
              <a:t>User can use the app to navigate through sheet music for their band</a:t>
            </a:r>
            <a:endParaRPr/>
          </a:p>
          <a:p>
            <a:pPr lvl="3">
              <a:lnSpc>
                <a:spcPct val="100000"/>
              </a:lnSpc>
              <a:buFont typeface="Trebuchet MS"/>
              <a:buChar char="●"/>
            </a:pPr>
            <a:r>
              <a:rPr lang="en-US" sz="1200">
                <a:latin typeface="Trebuchet MS"/>
                <a:ea typeface="Trebuchet MS"/>
              </a:rPr>
              <a:t>Can view or download sheet music on the user’s phone</a:t>
            </a:r>
            <a:endParaRPr/>
          </a:p>
          <a:p>
            <a:pPr lvl="2">
              <a:lnSpc>
                <a:spcPct val="100000"/>
              </a:lnSpc>
              <a:buFont typeface="Trebuchet MS"/>
              <a:buChar char="■"/>
            </a:pPr>
            <a:r>
              <a:rPr lang="en-US" sz="1200">
                <a:latin typeface="Trebuchet MS"/>
                <a:ea typeface="Trebuchet MS"/>
              </a:rPr>
              <a:t>Website</a:t>
            </a:r>
            <a:endParaRPr/>
          </a:p>
          <a:p>
            <a:pPr lvl="3">
              <a:lnSpc>
                <a:spcPct val="100000"/>
              </a:lnSpc>
              <a:buFont typeface="Trebuchet MS"/>
              <a:buChar char="●"/>
            </a:pPr>
            <a:r>
              <a:rPr lang="en-US" sz="1200">
                <a:latin typeface="Trebuchet MS"/>
                <a:ea typeface="Trebuchet MS"/>
              </a:rPr>
              <a:t>Central Hub for music uploading and viewing</a:t>
            </a:r>
            <a:endParaRPr/>
          </a:p>
          <a:p>
            <a:pPr lvl="3">
              <a:lnSpc>
                <a:spcPct val="100000"/>
              </a:lnSpc>
              <a:buFont typeface="Trebuchet MS"/>
              <a:buChar char="●"/>
            </a:pPr>
            <a:r>
              <a:rPr lang="en-US" sz="1200">
                <a:latin typeface="Trebuchet MS"/>
                <a:ea typeface="Trebuchet MS"/>
              </a:rPr>
              <a:t>(suggests a director can have more than one band) Directors can manage their bands’ music easily with a user friendly interface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u="sng">
                <a:solidFill>
                  <a:srgbClr val="000000"/>
                </a:solidFill>
                <a:hlinkClick r:id="rId1"/>
              </a:rPr>
              <a:t>http://ec2-54-234-87-100.compute-1.amazonaws.com/docs/proposal.pdf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</a:rPr>
              <a:t>Check how they listed the features.  What you have written is alright to say out loud, but on the slide they will only want to see the features.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352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6292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52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6292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520" y="419472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520" cy="2369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d6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886200"/>
            <a:ext cx="9143640" cy="2971440"/>
          </a:xfrm>
          <a:prstGeom prst="rect">
            <a:avLst/>
          </a:prstGeom>
          <a:solidFill>
            <a:srgbClr val="535353"/>
          </a:solidFill>
        </p:spPr>
      </p:sp>
      <p:sp>
        <p:nvSpPr>
          <p:cNvPr id="1" name="CustomShape 2"/>
          <p:cNvSpPr/>
          <p:nvPr/>
        </p:nvSpPr>
        <p:spPr>
          <a:xfrm>
            <a:off x="0" y="3886200"/>
            <a:ext cx="9143640" cy="360"/>
          </a:xfrm>
          <a:prstGeom prst="straightConnector1">
            <a:avLst/>
          </a:prstGeom>
          <a:ln w="28440">
            <a:solidFill>
              <a:srgbClr val="262626"/>
            </a:solidFill>
            <a:round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2157840"/>
            <a:ext cx="7772040" cy="1650240"/>
          </a:xfrm>
          <a:prstGeom prst="rect">
            <a:avLst/>
          </a:prstGeom>
        </p:spPr>
        <p:txBody>
          <a:bodyPr anchor="b" bIns="91440" tIns="91440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d6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0"/>
            <a:ext cx="9143640" cy="1503360"/>
          </a:xfrm>
          <a:prstGeom prst="rect">
            <a:avLst/>
          </a:prstGeom>
          <a:solidFill>
            <a:srgbClr val="535353"/>
          </a:solidFill>
        </p:spPr>
      </p:sp>
      <p:sp>
        <p:nvSpPr>
          <p:cNvPr id="37" name="CustomShape 2"/>
          <p:cNvSpPr/>
          <p:nvPr/>
        </p:nvSpPr>
        <p:spPr>
          <a:xfrm>
            <a:off x="0" y="1503720"/>
            <a:ext cx="9143640" cy="360"/>
          </a:xfrm>
          <a:prstGeom prst="straightConnector1">
            <a:avLst/>
          </a:prstGeom>
          <a:ln w="28440">
            <a:solidFill>
              <a:srgbClr val="262626"/>
            </a:solidFill>
            <a:round/>
          </a:ln>
        </p:spPr>
      </p:sp>
      <p:sp>
        <p:nvSpPr>
          <p:cNvPr id="38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685800" y="2157840"/>
            <a:ext cx="7772040" cy="16502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535353"/>
                </a:solidFill>
                <a:latin typeface="Trebuchet MS"/>
                <a:ea typeface="Trebuchet MS"/>
              </a:rPr>
              <a:t>B Sharp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685800" y="3953160"/>
            <a:ext cx="7772040" cy="125892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e6d6bd"/>
                </a:solidFill>
                <a:latin typeface="Trebuchet MS"/>
                <a:ea typeface="Trebuchet MS"/>
              </a:rPr>
              <a:t>Anonymous Narwhal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e6d6bd"/>
                </a:solidFill>
                <a:latin typeface="Trebuchet MS"/>
                <a:ea typeface="Trebuchet MS"/>
              </a:rPr>
              <a:t>Market Analysis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535353"/>
                </a:solidFill>
                <a:latin typeface="Trebuchet MS"/>
                <a:ea typeface="Trebuchet MS"/>
              </a:rPr>
              <a:t>Weaknesses</a:t>
            </a: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MusicLibrarian.net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	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	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-- 180+ users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	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	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-- general member permissions only 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	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	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	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include browsing 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e6d6bd"/>
                </a:solidFill>
                <a:latin typeface="Trebuchet MS"/>
                <a:ea typeface="Trebuchet MS"/>
              </a:rPr>
              <a:t>Market Analysis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535353"/>
                </a:solidFill>
                <a:latin typeface="Trebuchet MS"/>
                <a:ea typeface="Trebuchet MS"/>
              </a:rPr>
              <a:t>Weaknesses</a:t>
            </a: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Riden Consulting, Inc.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-- software upgrades - $60 plus $5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  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S&amp;H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-- clunky GUI (not very attractive or user friendly)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-- small market share    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681120" y="212040"/>
            <a:ext cx="7781400" cy="6433920"/>
          </a:xfrm>
          <a:prstGeom prst="rect">
            <a:avLst/>
          </a:prstGeom>
          <a:blipFill>
            <a:blip r:embed="rId1"/>
          </a:blipFill>
        </p:spPr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e6d6bd"/>
                </a:solidFill>
                <a:latin typeface="Trebuchet MS"/>
                <a:ea typeface="Trebuchet MS"/>
              </a:rPr>
              <a:t>Market Analysis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535353"/>
                </a:solidFill>
                <a:latin typeface="Trebuchet MS"/>
                <a:ea typeface="Trebuchet MS"/>
              </a:rPr>
              <a:t>Our Advantages</a:t>
            </a: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web-based</a:t>
            </a: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more permissions for performers</a:t>
            </a: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elegant, efficient GUI</a:t>
            </a: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larger share of market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How do we achieve a larger share?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e6d6bd"/>
                </a:solidFill>
                <a:latin typeface="Trebuchet MS"/>
                <a:ea typeface="Trebuchet MS"/>
              </a:rPr>
              <a:t>Marketing Analysis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535353"/>
                </a:solidFill>
                <a:latin typeface="Trebuchet MS"/>
                <a:ea typeface="Trebuchet MS"/>
              </a:rPr>
              <a:t>Strategy</a:t>
            </a: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Drum Corps International</a:t>
            </a: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music conventions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	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	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-- Texas Music Educators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	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	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	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Association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	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	</a:t>
            </a: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-- Midwest Clinic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Marketing here -- GREATLY increases visibility in music world.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e6d6bd"/>
                </a:solidFill>
                <a:latin typeface="Trebuchet MS"/>
                <a:ea typeface="Trebuchet MS"/>
              </a:rPr>
              <a:t>Team Members and Roles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5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Nick Morris: Database</a:t>
            </a:r>
            <a:endParaRPr/>
          </a:p>
          <a:p>
            <a:pPr>
              <a:lnSpc>
                <a:spcPct val="15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Cameron Keith: Database</a:t>
            </a:r>
            <a:endParaRPr/>
          </a:p>
          <a:p>
            <a:pPr>
              <a:lnSpc>
                <a:spcPct val="15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Chris Linstromberg: Database</a:t>
            </a:r>
            <a:endParaRPr/>
          </a:p>
          <a:p>
            <a:pPr>
              <a:lnSpc>
                <a:spcPct val="15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Robert Stewart: GUI</a:t>
            </a:r>
            <a:endParaRPr/>
          </a:p>
          <a:p>
            <a:pPr>
              <a:lnSpc>
                <a:spcPct val="15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Guy Cockrum: GUI</a:t>
            </a:r>
            <a:endParaRPr/>
          </a:p>
          <a:p>
            <a:pPr>
              <a:lnSpc>
                <a:spcPct val="150000"/>
              </a:lnSpc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Ryan Tanner: Database &amp; GUI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e6d6bd"/>
                </a:solidFill>
                <a:latin typeface="Trebuchet MS"/>
                <a:ea typeface="Trebuchet MS"/>
              </a:rPr>
              <a:t>Project Idea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Sheet Music Organizer/Music Database</a:t>
            </a:r>
            <a:endParaRPr/>
          </a:p>
          <a:p>
            <a:pPr lvl="1">
              <a:lnSpc>
                <a:spcPct val="115000"/>
              </a:lnSpc>
              <a:buSzPct val="80000"/>
              <a:buFont typeface="Trebuchet MS"/>
              <a:buChar char="○"/>
            </a:pPr>
            <a:r>
              <a:rPr lang="en-US" sz="2400">
                <a:solidFill>
                  <a:srgbClr val="535353"/>
                </a:solidFill>
                <a:latin typeface="Trebuchet MS"/>
                <a:ea typeface="Trebuchet MS"/>
              </a:rPr>
              <a:t>“</a:t>
            </a:r>
            <a:r>
              <a:rPr lang="en-US" sz="2400">
                <a:solidFill>
                  <a:srgbClr val="535353"/>
                </a:solidFill>
                <a:latin typeface="Trebuchet MS"/>
                <a:ea typeface="Trebuchet MS"/>
              </a:rPr>
              <a:t>Provide an easy way for band directors to manage their ‘performers’ and music while granting easy access to music used by the ‘performers’”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91440" tIns="91440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e6d6bd"/>
                </a:solidFill>
                <a:latin typeface="Trebuchet MS"/>
                <a:ea typeface="Trebuchet MS"/>
              </a:rPr>
              <a:t>Project Ide</a:t>
            </a:r>
            <a:r>
              <a:rPr b="1" lang="en-US" sz="3600">
                <a:solidFill>
                  <a:srgbClr val="e6d6bd"/>
                </a:solidFill>
                <a:latin typeface="Trebuchet MS"/>
                <a:ea typeface="Trebuchet MS"/>
              </a:rPr>
              <a:t>a 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Android</a:t>
            </a:r>
            <a:endParaRPr/>
          </a:p>
          <a:p>
            <a:pPr lvl="1">
              <a:lnSpc>
                <a:spcPct val="115000"/>
              </a:lnSpc>
              <a:buSzPct val="80000"/>
              <a:buFont typeface="Trebuchet MS"/>
              <a:buChar char="○"/>
            </a:pPr>
            <a:r>
              <a:rPr lang="en-US" sz="2400">
                <a:solidFill>
                  <a:srgbClr val="535353"/>
                </a:solidFill>
                <a:latin typeface="Trebuchet MS"/>
                <a:ea typeface="Trebuchet MS"/>
              </a:rPr>
              <a:t>Quick viewing anytime, anywhere</a:t>
            </a:r>
            <a:endParaRPr/>
          </a:p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Website</a:t>
            </a:r>
            <a:endParaRPr/>
          </a:p>
          <a:p>
            <a:pPr lvl="1">
              <a:lnSpc>
                <a:spcPct val="115000"/>
              </a:lnSpc>
              <a:buSzPct val="80000"/>
              <a:buFont typeface="Trebuchet MS"/>
              <a:buChar char="○"/>
            </a:pPr>
            <a:r>
              <a:rPr lang="en-US" sz="2400">
                <a:solidFill>
                  <a:srgbClr val="535353"/>
                </a:solidFill>
                <a:latin typeface="Trebuchet MS"/>
                <a:ea typeface="Trebuchet MS"/>
              </a:rPr>
              <a:t>Central Hub for sheet music uploading and viewing</a:t>
            </a:r>
            <a:endParaRPr/>
          </a:p>
          <a:p>
            <a:pPr lvl="1">
              <a:lnSpc>
                <a:spcPct val="115000"/>
              </a:lnSpc>
              <a:buSzPct val="80000"/>
              <a:buFont typeface="Trebuchet MS"/>
              <a:buChar char="○"/>
            </a:pPr>
            <a:r>
              <a:rPr lang="en-US" sz="2400">
                <a:solidFill>
                  <a:srgbClr val="535353"/>
                </a:solidFill>
                <a:latin typeface="Trebuchet MS"/>
                <a:ea typeface="Trebuchet MS"/>
              </a:rPr>
              <a:t>Directors can manage their band’s music easily with a user friendly interface</a:t>
            </a:r>
            <a:endParaRPr/>
          </a:p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A three-tiered architecture </a:t>
            </a:r>
            <a:endParaRPr/>
          </a:p>
          <a:p>
            <a:pPr lvl="1">
              <a:lnSpc>
                <a:spcPct val="115000"/>
              </a:lnSpc>
              <a:buFont typeface="Trebuchet MS"/>
              <a:buChar char="○"/>
            </a:pPr>
            <a:r>
              <a:rPr lang="en-US" sz="2400">
                <a:solidFill>
                  <a:srgbClr val="535353"/>
                </a:solidFill>
                <a:latin typeface="Trebuchet MS"/>
                <a:ea typeface="Trebuchet MS"/>
              </a:rPr>
              <a:t>Abstracts away how music is stored/accessed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e6d6bd"/>
                </a:solidFill>
                <a:latin typeface="Trebuchet MS"/>
                <a:ea typeface="Trebuchet MS"/>
              </a:rPr>
              <a:t>Product Features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53576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en-US" sz="2400">
                <a:solidFill>
                  <a:srgbClr val="535353"/>
                </a:solidFill>
                <a:latin typeface="Trebuchet MS"/>
                <a:ea typeface="Trebuchet MS"/>
              </a:rPr>
              <a:t>Dual User based System</a:t>
            </a:r>
            <a:endParaRPr/>
          </a:p>
          <a:p>
            <a:pPr lvl="1">
              <a:lnSpc>
                <a:spcPct val="115000"/>
              </a:lnSpc>
              <a:buSzPct val="80000"/>
              <a:buFont typeface="Trebuchet MS"/>
              <a:buChar char="○"/>
            </a:pPr>
            <a:r>
              <a:rPr lang="en-US" sz="2400">
                <a:solidFill>
                  <a:srgbClr val="535353"/>
                </a:solidFill>
                <a:latin typeface="Trebuchet MS"/>
                <a:ea typeface="Trebuchet MS"/>
              </a:rPr>
              <a:t>Director</a:t>
            </a:r>
            <a:endParaRPr/>
          </a:p>
          <a:p>
            <a:pPr lvl="1">
              <a:lnSpc>
                <a:spcPct val="115000"/>
              </a:lnSpc>
              <a:buSzPct val="80000"/>
              <a:buFont typeface="Trebuchet MS"/>
              <a:buChar char="○"/>
            </a:pPr>
            <a:r>
              <a:rPr lang="en-US" sz="2400">
                <a:solidFill>
                  <a:srgbClr val="535353"/>
                </a:solidFill>
                <a:latin typeface="Trebuchet MS"/>
                <a:ea typeface="Trebuchet MS"/>
              </a:rPr>
              <a:t>Performer</a:t>
            </a:r>
            <a:endParaRPr/>
          </a:p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en-US" sz="2400">
                <a:solidFill>
                  <a:srgbClr val="535353"/>
                </a:solidFill>
                <a:latin typeface="Trebuchet MS"/>
                <a:ea typeface="Trebuchet MS"/>
              </a:rPr>
              <a:t>Register and log in</a:t>
            </a:r>
            <a:endParaRPr/>
          </a:p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en-US" sz="2400">
                <a:solidFill>
                  <a:srgbClr val="535353"/>
                </a:solidFill>
                <a:latin typeface="Trebuchet MS"/>
                <a:ea typeface="Trebuchet MS"/>
              </a:rPr>
              <a:t>Log in with Facebook and Google</a:t>
            </a:r>
            <a:endParaRPr/>
          </a:p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en-US" sz="2400">
                <a:solidFill>
                  <a:srgbClr val="535353"/>
                </a:solidFill>
                <a:latin typeface="Trebuchet MS"/>
                <a:ea typeface="Trebuchet MS"/>
              </a:rPr>
              <a:t>Upload sheet music as .pdf</a:t>
            </a:r>
            <a:endParaRPr/>
          </a:p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en-US" sz="2400">
                <a:solidFill>
                  <a:srgbClr val="535353"/>
                </a:solidFill>
                <a:latin typeface="Trebuchet MS"/>
                <a:ea typeface="Trebuchet MS"/>
              </a:rPr>
              <a:t>Ability to print and view .pdfs on website</a:t>
            </a:r>
            <a:endParaRPr/>
          </a:p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en-US" sz="2400">
                <a:solidFill>
                  <a:srgbClr val="535353"/>
                </a:solidFill>
                <a:latin typeface="Trebuchet MS"/>
                <a:ea typeface="Trebuchet MS"/>
              </a:rPr>
              <a:t>Organize band members and assign parts</a:t>
            </a:r>
            <a:endParaRPr/>
          </a:p>
          <a:p>
            <a:pPr>
              <a:lnSpc>
                <a:spcPct val="115000"/>
              </a:lnSpc>
              <a:buFont typeface="Trebuchet MS"/>
              <a:buChar char="●"/>
            </a:pPr>
            <a:r>
              <a:rPr lang="en-US" sz="2400">
                <a:solidFill>
                  <a:srgbClr val="535353"/>
                </a:solidFill>
                <a:latin typeface="Trebuchet MS"/>
                <a:ea typeface="Trebuchet MS"/>
              </a:rPr>
              <a:t>Assign music to band members based on parts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e6d6bd"/>
                </a:solidFill>
                <a:latin typeface="Trebuchet MS"/>
                <a:ea typeface="Trebuchet MS"/>
              </a:rPr>
              <a:t>Intended Users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2400">
                <a:solidFill>
                  <a:srgbClr val="535353"/>
                </a:solidFill>
                <a:latin typeface="Trebuchet MS"/>
                <a:ea typeface="Trebuchet MS"/>
              </a:rPr>
              <a:t>Any group needing to distribute sheet music reliably through their users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2400">
                <a:solidFill>
                  <a:srgbClr val="535353"/>
                </a:solidFill>
                <a:latin typeface="Trebuchet MS"/>
                <a:ea typeface="Trebuchet MS"/>
              </a:rPr>
              <a:t>Marching Bands</a:t>
            </a: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2400">
                <a:solidFill>
                  <a:srgbClr val="535353"/>
                </a:solidFill>
                <a:latin typeface="Trebuchet MS"/>
                <a:ea typeface="Trebuchet MS"/>
              </a:rPr>
              <a:t>Concert Bands</a:t>
            </a: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2400">
                <a:solidFill>
                  <a:srgbClr val="535353"/>
                </a:solidFill>
                <a:latin typeface="Trebuchet MS"/>
                <a:ea typeface="Trebuchet MS"/>
              </a:rPr>
              <a:t>Choir</a:t>
            </a: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2400">
                <a:solidFill>
                  <a:srgbClr val="535353"/>
                </a:solidFill>
                <a:latin typeface="Trebuchet MS"/>
                <a:ea typeface="Trebuchet MS"/>
              </a:rPr>
              <a:t>Orchestra</a:t>
            </a: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2400">
                <a:solidFill>
                  <a:srgbClr val="535353"/>
                </a:solidFill>
                <a:latin typeface="Trebuchet MS"/>
                <a:ea typeface="Trebuchet MS"/>
              </a:rPr>
              <a:t>Pipe Bands</a:t>
            </a: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2400">
                <a:solidFill>
                  <a:srgbClr val="535353"/>
                </a:solidFill>
                <a:latin typeface="Trebuchet MS"/>
                <a:ea typeface="Trebuchet MS"/>
              </a:rPr>
              <a:t>Church Music Groups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e6d6bd"/>
                </a:solidFill>
                <a:latin typeface="Trebuchet MS"/>
                <a:ea typeface="Trebuchet MS"/>
              </a:rPr>
              <a:t>Market Analysis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535353"/>
                </a:solidFill>
                <a:latin typeface="Trebuchet MS"/>
                <a:ea typeface="Trebuchet MS"/>
              </a:rPr>
              <a:t>Competitors</a:t>
            </a: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MusicLibrarian.net</a:t>
            </a: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RCI Software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e6d6bd"/>
                </a:solidFill>
                <a:latin typeface="Trebuchet MS"/>
                <a:ea typeface="Trebuchet MS"/>
              </a:rPr>
              <a:t>Market Analysis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535353"/>
                </a:solidFill>
                <a:latin typeface="Trebuchet MS"/>
                <a:ea typeface="Trebuchet MS"/>
              </a:rPr>
              <a:t>MusicLibrarian.net</a:t>
            </a: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no software installation/maintenance</a:t>
            </a: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sheet music tracking</a:t>
            </a: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member browsing</a:t>
            </a: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librarian updates</a:t>
            </a: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free usage</a:t>
            </a: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for bands, orchestras and choirs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91440" tIns="91440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e6d6bd"/>
                </a:solidFill>
                <a:latin typeface="Trebuchet MS"/>
                <a:ea typeface="Trebuchet MS"/>
              </a:rPr>
              <a:t>Market Analysis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535353"/>
                </a:solidFill>
                <a:latin typeface="Trebuchet MS"/>
                <a:ea typeface="Trebuchet MS"/>
              </a:rPr>
              <a:t>RCI Software</a:t>
            </a: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tracking (music, composers, arrangements, performers, loaned materials, etc)</a:t>
            </a: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general administrative site </a:t>
            </a:r>
            <a:endParaRPr/>
          </a:p>
          <a:p>
            <a:pPr>
              <a:lnSpc>
                <a:spcPct val="100000"/>
              </a:lnSpc>
              <a:buFont typeface="Trebuchet MS"/>
              <a:buChar char="●"/>
            </a:pPr>
            <a:r>
              <a:rPr lang="en-US" sz="3000">
                <a:solidFill>
                  <a:srgbClr val="535353"/>
                </a:solidFill>
                <a:latin typeface="Trebuchet MS"/>
                <a:ea typeface="Trebuchet MS"/>
              </a:rPr>
              <a:t>for bands, orchestras and choirs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