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73" r:id="rId4"/>
    <p:sldId id="258" r:id="rId5"/>
    <p:sldId id="259" r:id="rId6"/>
    <p:sldId id="260" r:id="rId7"/>
    <p:sldId id="261" r:id="rId8"/>
    <p:sldId id="271" r:id="rId9"/>
    <p:sldId id="272" r:id="rId10"/>
    <p:sldId id="262" r:id="rId11"/>
    <p:sldId id="263" r:id="rId12"/>
    <p:sldId id="264" r:id="rId13"/>
    <p:sldId id="265" r:id="rId14"/>
    <p:sldId id="266" r:id="rId15"/>
    <p:sldId id="267" r:id="rId16"/>
    <p:sldId id="268" r:id="rId17"/>
    <p:sldId id="269" r:id="rId18"/>
    <p:sldId id="270"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79" autoAdjust="0"/>
    <p:restoredTop sz="94660"/>
  </p:normalViewPr>
  <p:slideViewPr>
    <p:cSldViewPr snapToGrid="0">
      <p:cViewPr varScale="1">
        <p:scale>
          <a:sx n="67" d="100"/>
          <a:sy n="67" d="100"/>
        </p:scale>
        <p:origin x="87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tx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7C75E74-56AF-48B9-B0A2-57F31D1D9104}" type="datetimeFigureOut">
              <a:rPr lang="en-IN" smtClean="0"/>
              <a:t>22-05-2024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87798B-97BA-4C69-ABAC-3E036C68B42E}" type="slidenum">
              <a:rPr lang="en-IN" smtClean="0"/>
              <a:t>‹#›</a:t>
            </a:fld>
            <a:endParaRPr lang="en-IN"/>
          </a:p>
        </p:txBody>
      </p:sp>
    </p:spTree>
    <p:extLst>
      <p:ext uri="{BB962C8B-B14F-4D97-AF65-F5344CB8AC3E}">
        <p14:creationId xmlns:p14="http://schemas.microsoft.com/office/powerpoint/2010/main" val="2806668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C75E74-56AF-48B9-B0A2-57F31D1D9104}" type="datetimeFigureOut">
              <a:rPr lang="en-IN" smtClean="0"/>
              <a:t>22-05-2024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87798B-97BA-4C69-ABAC-3E036C68B42E}" type="slidenum">
              <a:rPr lang="en-IN" smtClean="0"/>
              <a:t>‹#›</a:t>
            </a:fld>
            <a:endParaRPr lang="en-IN"/>
          </a:p>
        </p:txBody>
      </p:sp>
    </p:spTree>
    <p:extLst>
      <p:ext uri="{BB962C8B-B14F-4D97-AF65-F5344CB8AC3E}">
        <p14:creationId xmlns:p14="http://schemas.microsoft.com/office/powerpoint/2010/main" val="613664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C75E74-56AF-48B9-B0A2-57F31D1D9104}" type="datetimeFigureOut">
              <a:rPr lang="en-IN" smtClean="0"/>
              <a:t>22-05-2024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87798B-97BA-4C69-ABAC-3E036C68B42E}" type="slidenum">
              <a:rPr lang="en-IN" smtClean="0"/>
              <a:t>‹#›</a:t>
            </a:fld>
            <a:endParaRPr lang="en-IN"/>
          </a:p>
        </p:txBody>
      </p:sp>
    </p:spTree>
    <p:extLst>
      <p:ext uri="{BB962C8B-B14F-4D97-AF65-F5344CB8AC3E}">
        <p14:creationId xmlns:p14="http://schemas.microsoft.com/office/powerpoint/2010/main" val="31474310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C75E74-56AF-48B9-B0A2-57F31D1D9104}" type="datetimeFigureOut">
              <a:rPr lang="en-IN" smtClean="0"/>
              <a:t>22-05-2024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87798B-97BA-4C69-ABAC-3E036C68B42E}"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918836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C75E74-56AF-48B9-B0A2-57F31D1D9104}" type="datetimeFigureOut">
              <a:rPr lang="en-IN" smtClean="0"/>
              <a:t>22-05-2024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87798B-97BA-4C69-ABAC-3E036C68B42E}" type="slidenum">
              <a:rPr lang="en-IN" smtClean="0"/>
              <a:t>‹#›</a:t>
            </a:fld>
            <a:endParaRPr lang="en-IN"/>
          </a:p>
        </p:txBody>
      </p:sp>
    </p:spTree>
    <p:extLst>
      <p:ext uri="{BB962C8B-B14F-4D97-AF65-F5344CB8AC3E}">
        <p14:creationId xmlns:p14="http://schemas.microsoft.com/office/powerpoint/2010/main" val="30085110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7C75E74-56AF-48B9-B0A2-57F31D1D9104}" type="datetimeFigureOut">
              <a:rPr lang="en-IN" smtClean="0"/>
              <a:t>22-05-2024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087798B-97BA-4C69-ABAC-3E036C68B42E}" type="slidenum">
              <a:rPr lang="en-IN" smtClean="0"/>
              <a:t>‹#›</a:t>
            </a:fld>
            <a:endParaRPr lang="en-IN"/>
          </a:p>
        </p:txBody>
      </p:sp>
    </p:spTree>
    <p:extLst>
      <p:ext uri="{BB962C8B-B14F-4D97-AF65-F5344CB8AC3E}">
        <p14:creationId xmlns:p14="http://schemas.microsoft.com/office/powerpoint/2010/main" val="6590922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7C75E74-56AF-48B9-B0A2-57F31D1D9104}" type="datetimeFigureOut">
              <a:rPr lang="en-IN" smtClean="0"/>
              <a:t>22-05-2024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087798B-97BA-4C69-ABAC-3E036C68B42E}" type="slidenum">
              <a:rPr lang="en-IN" smtClean="0"/>
              <a:t>‹#›</a:t>
            </a:fld>
            <a:endParaRPr lang="en-IN"/>
          </a:p>
        </p:txBody>
      </p:sp>
    </p:spTree>
    <p:extLst>
      <p:ext uri="{BB962C8B-B14F-4D97-AF65-F5344CB8AC3E}">
        <p14:creationId xmlns:p14="http://schemas.microsoft.com/office/powerpoint/2010/main" val="7501205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C75E74-56AF-48B9-B0A2-57F31D1D9104}" type="datetimeFigureOut">
              <a:rPr lang="en-IN" smtClean="0"/>
              <a:t>22-05-2024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87798B-97BA-4C69-ABAC-3E036C68B42E}" type="slidenum">
              <a:rPr lang="en-IN" smtClean="0"/>
              <a:t>‹#›</a:t>
            </a:fld>
            <a:endParaRPr lang="en-IN"/>
          </a:p>
        </p:txBody>
      </p:sp>
    </p:spTree>
    <p:extLst>
      <p:ext uri="{BB962C8B-B14F-4D97-AF65-F5344CB8AC3E}">
        <p14:creationId xmlns:p14="http://schemas.microsoft.com/office/powerpoint/2010/main" val="42271577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C75E74-56AF-48B9-B0A2-57F31D1D9104}" type="datetimeFigureOut">
              <a:rPr lang="en-IN" smtClean="0"/>
              <a:t>22-05-2024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87798B-97BA-4C69-ABAC-3E036C68B42E}" type="slidenum">
              <a:rPr lang="en-IN" smtClean="0"/>
              <a:t>‹#›</a:t>
            </a:fld>
            <a:endParaRPr lang="en-IN"/>
          </a:p>
        </p:txBody>
      </p:sp>
    </p:spTree>
    <p:extLst>
      <p:ext uri="{BB962C8B-B14F-4D97-AF65-F5344CB8AC3E}">
        <p14:creationId xmlns:p14="http://schemas.microsoft.com/office/powerpoint/2010/main" val="3475938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C75E74-56AF-48B9-B0A2-57F31D1D9104}" type="datetimeFigureOut">
              <a:rPr lang="en-IN" smtClean="0"/>
              <a:t>22-05-2024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87798B-97BA-4C69-ABAC-3E036C68B42E}" type="slidenum">
              <a:rPr lang="en-IN" smtClean="0"/>
              <a:t>‹#›</a:t>
            </a:fld>
            <a:endParaRPr lang="en-IN"/>
          </a:p>
        </p:txBody>
      </p:sp>
    </p:spTree>
    <p:extLst>
      <p:ext uri="{BB962C8B-B14F-4D97-AF65-F5344CB8AC3E}">
        <p14:creationId xmlns:p14="http://schemas.microsoft.com/office/powerpoint/2010/main" val="186260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tx1">
                    <a:lumMod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C75E74-56AF-48B9-B0A2-57F31D1D9104}" type="datetimeFigureOut">
              <a:rPr lang="en-IN" smtClean="0"/>
              <a:t>22-05-2024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87798B-97BA-4C69-ABAC-3E036C68B42E}" type="slidenum">
              <a:rPr lang="en-IN" smtClean="0"/>
              <a:t>‹#›</a:t>
            </a:fld>
            <a:endParaRPr lang="en-IN"/>
          </a:p>
        </p:txBody>
      </p:sp>
    </p:spTree>
    <p:extLst>
      <p:ext uri="{BB962C8B-B14F-4D97-AF65-F5344CB8AC3E}">
        <p14:creationId xmlns:p14="http://schemas.microsoft.com/office/powerpoint/2010/main" val="3888700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C75E74-56AF-48B9-B0A2-57F31D1D9104}" type="datetimeFigureOut">
              <a:rPr lang="en-IN" smtClean="0"/>
              <a:t>22-05-2024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87798B-97BA-4C69-ABAC-3E036C68B42E}" type="slidenum">
              <a:rPr lang="en-IN" smtClean="0"/>
              <a:t>‹#›</a:t>
            </a:fld>
            <a:endParaRPr lang="en-IN"/>
          </a:p>
        </p:txBody>
      </p:sp>
    </p:spTree>
    <p:extLst>
      <p:ext uri="{BB962C8B-B14F-4D97-AF65-F5344CB8AC3E}">
        <p14:creationId xmlns:p14="http://schemas.microsoft.com/office/powerpoint/2010/main" val="926121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C75E74-56AF-48B9-B0A2-57F31D1D9104}" type="datetimeFigureOut">
              <a:rPr lang="en-IN" smtClean="0"/>
              <a:t>22-05-2024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087798B-97BA-4C69-ABAC-3E036C68B42E}" type="slidenum">
              <a:rPr lang="en-IN" smtClean="0"/>
              <a:t>‹#›</a:t>
            </a:fld>
            <a:endParaRPr lang="en-IN"/>
          </a:p>
        </p:txBody>
      </p:sp>
    </p:spTree>
    <p:extLst>
      <p:ext uri="{BB962C8B-B14F-4D97-AF65-F5344CB8AC3E}">
        <p14:creationId xmlns:p14="http://schemas.microsoft.com/office/powerpoint/2010/main" val="4282869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C75E74-56AF-48B9-B0A2-57F31D1D9104}" type="datetimeFigureOut">
              <a:rPr lang="en-IN" smtClean="0"/>
              <a:t>22-05-2024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087798B-97BA-4C69-ABAC-3E036C68B42E}" type="slidenum">
              <a:rPr lang="en-IN" smtClean="0"/>
              <a:t>‹#›</a:t>
            </a:fld>
            <a:endParaRPr lang="en-IN"/>
          </a:p>
        </p:txBody>
      </p:sp>
    </p:spTree>
    <p:extLst>
      <p:ext uri="{BB962C8B-B14F-4D97-AF65-F5344CB8AC3E}">
        <p14:creationId xmlns:p14="http://schemas.microsoft.com/office/powerpoint/2010/main" val="3324239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E7C75E74-56AF-48B9-B0A2-57F31D1D9104}" type="datetimeFigureOut">
              <a:rPr lang="en-IN" smtClean="0"/>
              <a:t>22-05-2024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087798B-97BA-4C69-ABAC-3E036C68B42E}" type="slidenum">
              <a:rPr lang="en-IN" smtClean="0"/>
              <a:t>‹#›</a:t>
            </a:fld>
            <a:endParaRPr lang="en-IN"/>
          </a:p>
        </p:txBody>
      </p:sp>
    </p:spTree>
    <p:extLst>
      <p:ext uri="{BB962C8B-B14F-4D97-AF65-F5344CB8AC3E}">
        <p14:creationId xmlns:p14="http://schemas.microsoft.com/office/powerpoint/2010/main" val="3077255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C75E74-56AF-48B9-B0A2-57F31D1D9104}" type="datetimeFigureOut">
              <a:rPr lang="en-IN" smtClean="0"/>
              <a:t>22-05-2024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87798B-97BA-4C69-ABAC-3E036C68B42E}" type="slidenum">
              <a:rPr lang="en-IN" smtClean="0"/>
              <a:t>‹#›</a:t>
            </a:fld>
            <a:endParaRPr lang="en-IN"/>
          </a:p>
        </p:txBody>
      </p:sp>
    </p:spTree>
    <p:extLst>
      <p:ext uri="{BB962C8B-B14F-4D97-AF65-F5344CB8AC3E}">
        <p14:creationId xmlns:p14="http://schemas.microsoft.com/office/powerpoint/2010/main" val="1375475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C75E74-56AF-48B9-B0A2-57F31D1D9104}" type="datetimeFigureOut">
              <a:rPr lang="en-IN" smtClean="0"/>
              <a:t>22-05-2024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87798B-97BA-4C69-ABAC-3E036C68B42E}" type="slidenum">
              <a:rPr lang="en-IN" smtClean="0"/>
              <a:t>‹#›</a:t>
            </a:fld>
            <a:endParaRPr lang="en-IN"/>
          </a:p>
        </p:txBody>
      </p:sp>
    </p:spTree>
    <p:extLst>
      <p:ext uri="{BB962C8B-B14F-4D97-AF65-F5344CB8AC3E}">
        <p14:creationId xmlns:p14="http://schemas.microsoft.com/office/powerpoint/2010/main" val="24066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4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E7C75E74-56AF-48B9-B0A2-57F31D1D9104}" type="datetimeFigureOut">
              <a:rPr lang="en-IN" smtClean="0"/>
              <a:t>22-05-2024</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8087798B-97BA-4C69-ABAC-3E036C68B42E}" type="slidenum">
              <a:rPr lang="en-IN" smtClean="0"/>
              <a:t>‹#›</a:t>
            </a:fld>
            <a:endParaRPr lang="en-IN"/>
          </a:p>
        </p:txBody>
      </p:sp>
    </p:spTree>
    <p:extLst>
      <p:ext uri="{BB962C8B-B14F-4D97-AF65-F5344CB8AC3E}">
        <p14:creationId xmlns:p14="http://schemas.microsoft.com/office/powerpoint/2010/main" val="1882301470"/>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outerShdw blurRad="38100" dist="38100" dir="2700000" algn="tl">
              <a:srgbClr val="000000">
                <a:alpha val="43137"/>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outerShdw blurRad="47625" dist="12700" dir="2700000" algn="tl" rotWithShape="0">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outerShdw blurRad="47625" dist="12700" dir="2700000" algn="tl" rotWithShape="0">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outerShdw blurRad="47625" dist="12700" dir="2700000" algn="tl" rotWithShape="0">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audio" Target="../media/audio1.wav"/><Relationship Id="rId1" Type="http://schemas.openxmlformats.org/officeDocument/2006/relationships/slideLayout" Target="../slideLayouts/slideLayout1.xml"/><Relationship Id="rId4" Type="http://schemas.openxmlformats.org/officeDocument/2006/relationships/audio" Target="../media/audio1.wav"/></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audio" Target="../media/audio1.wav"/></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audio" Target="../media/audio9.wav"/><Relationship Id="rId1" Type="http://schemas.openxmlformats.org/officeDocument/2006/relationships/slideLayout" Target="../slideLayouts/slideLayout7.xml"/><Relationship Id="rId4" Type="http://schemas.openxmlformats.org/officeDocument/2006/relationships/audio" Target="../media/audio9.wav"/></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audio" Target="../media/audio10.wav"/><Relationship Id="rId1" Type="http://schemas.openxmlformats.org/officeDocument/2006/relationships/slideLayout" Target="../slideLayouts/slideLayout7.xml"/><Relationship Id="rId4" Type="http://schemas.openxmlformats.org/officeDocument/2006/relationships/audio" Target="../media/audio10.wav"/></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audio" Target="../media/audio10.wav"/><Relationship Id="rId1" Type="http://schemas.openxmlformats.org/officeDocument/2006/relationships/slideLayout" Target="../slideLayouts/slideLayout7.xml"/><Relationship Id="rId4" Type="http://schemas.openxmlformats.org/officeDocument/2006/relationships/audio" Target="../media/audio10.wav"/></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audio" Target="../media/audio11.wav"/><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audio" Target="../media/audio2.wav"/><Relationship Id="rId1" Type="http://schemas.openxmlformats.org/officeDocument/2006/relationships/slideLayout" Target="../slideLayouts/slideLayout7.xml"/><Relationship Id="rId4" Type="http://schemas.openxmlformats.org/officeDocument/2006/relationships/audio" Target="../media/audio2.wav"/></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audio" Target="../media/audio12.wav"/><Relationship Id="rId1" Type="http://schemas.openxmlformats.org/officeDocument/2006/relationships/slideLayout" Target="../slideLayouts/slideLayout7.xml"/><Relationship Id="rId4" Type="http://schemas.openxmlformats.org/officeDocument/2006/relationships/audio" Target="../media/audio12.wav"/></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audio" Target="../media/audio13.wav"/><Relationship Id="rId1" Type="http://schemas.openxmlformats.org/officeDocument/2006/relationships/slideLayout" Target="../slideLayouts/slideLayout7.xml"/><Relationship Id="rId4" Type="http://schemas.openxmlformats.org/officeDocument/2006/relationships/audio" Target="../media/audio13.wav"/></Relationships>
</file>

<file path=ppt/slides/_rels/slide18.xml.rels><?xml version="1.0" encoding="UTF-8" standalone="yes"?>
<Relationships xmlns="http://schemas.openxmlformats.org/package/2006/relationships"><Relationship Id="rId2" Type="http://schemas.openxmlformats.org/officeDocument/2006/relationships/audio" Target="../media/audio12.wav"/><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audio" Target="../media/audio11.wav"/><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audio" Target="../media/audio14.wav"/><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audio" Target="../media/audio3.wav"/><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audio" Target="../media/audio4.wav"/><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audio" Target="../media/audio5.wav"/><Relationship Id="rId1" Type="http://schemas.openxmlformats.org/officeDocument/2006/relationships/slideLayout" Target="../slideLayouts/slideLayout7.xml"/><Relationship Id="rId4" Type="http://schemas.openxmlformats.org/officeDocument/2006/relationships/audio" Target="../media/audio5.wav"/></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audio" Target="../media/audio6.wav"/><Relationship Id="rId1" Type="http://schemas.openxmlformats.org/officeDocument/2006/relationships/slideLayout" Target="../slideLayouts/slideLayout7.xml"/><Relationship Id="rId4" Type="http://schemas.openxmlformats.org/officeDocument/2006/relationships/audio" Target="../media/audio6.wav"/></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audio" Target="../media/audio7.wav"/><Relationship Id="rId1" Type="http://schemas.openxmlformats.org/officeDocument/2006/relationships/slideLayout" Target="../slideLayouts/slideLayout7.xml"/><Relationship Id="rId4" Type="http://schemas.openxmlformats.org/officeDocument/2006/relationships/audio" Target="../media/audio7.wav"/></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audio" Target="../media/audio8.wav"/><Relationship Id="rId1" Type="http://schemas.openxmlformats.org/officeDocument/2006/relationships/slideLayout" Target="../slideLayouts/slideLayout7.xml"/><Relationship Id="rId4" Type="http://schemas.openxmlformats.org/officeDocument/2006/relationships/audio" Target="../media/audio8.wav"/></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C2D75-66C8-D540-5803-42EB74B76BBE}"/>
              </a:ext>
            </a:extLst>
          </p:cNvPr>
          <p:cNvSpPr>
            <a:spLocks noGrp="1"/>
          </p:cNvSpPr>
          <p:nvPr>
            <p:ph type="ctrTitle"/>
          </p:nvPr>
        </p:nvSpPr>
        <p:spPr>
          <a:xfrm>
            <a:off x="1466850" y="1416686"/>
            <a:ext cx="10363200" cy="1193800"/>
          </a:xfrm>
        </p:spPr>
        <p:txBody>
          <a:bodyPr>
            <a:noAutofit/>
          </a:bodyPr>
          <a:lstStyle/>
          <a:p>
            <a:r>
              <a:rPr lang="en-US" sz="7200" b="1" dirty="0">
                <a:solidFill>
                  <a:schemeClr val="bg1"/>
                </a:solidFill>
                <a:latin typeface="Times New Roman" panose="02020603050405020304" pitchFamily="18" charset="0"/>
                <a:cs typeface="Times New Roman" panose="02020603050405020304" pitchFamily="18" charset="0"/>
              </a:rPr>
              <a:t>Global Terrorism Analysis</a:t>
            </a:r>
            <a:endParaRPr lang="en-IN" sz="7200" b="1" dirty="0">
              <a:solidFill>
                <a:schemeClr val="bg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398169A-93B7-4200-D545-72A3A04BECB9}"/>
              </a:ext>
            </a:extLst>
          </p:cNvPr>
          <p:cNvSpPr>
            <a:spLocks noGrp="1"/>
          </p:cNvSpPr>
          <p:nvPr>
            <p:ph type="subTitle" idx="1"/>
          </p:nvPr>
        </p:nvSpPr>
        <p:spPr>
          <a:xfrm>
            <a:off x="1881188" y="2467611"/>
            <a:ext cx="9144000" cy="680402"/>
          </a:xfrm>
        </p:spPr>
        <p:txBody>
          <a:bodyPr>
            <a:normAutofit/>
          </a:bodyPr>
          <a:lstStyle/>
          <a:p>
            <a:r>
              <a:rPr lang="en-US" sz="3200" b="1" dirty="0">
                <a:solidFill>
                  <a:schemeClr val="bg1"/>
                </a:solidFill>
                <a:latin typeface="Times New Roman" panose="02020603050405020304" pitchFamily="18" charset="0"/>
                <a:cs typeface="Times New Roman" panose="02020603050405020304" pitchFamily="18" charset="0"/>
              </a:rPr>
              <a:t>PowerBI Project</a:t>
            </a:r>
            <a:endParaRPr lang="en-IN" sz="3200" b="1" dirty="0">
              <a:solidFill>
                <a:schemeClr val="bg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11135FB-8D28-1523-4470-05D70C54962F}"/>
              </a:ext>
            </a:extLst>
          </p:cNvPr>
          <p:cNvSpPr txBox="1"/>
          <p:nvPr/>
        </p:nvSpPr>
        <p:spPr>
          <a:xfrm>
            <a:off x="0" y="6519446"/>
            <a:ext cx="2157413" cy="369332"/>
          </a:xfrm>
          <a:prstGeom prst="rect">
            <a:avLst/>
          </a:prstGeom>
          <a:noFill/>
        </p:spPr>
        <p:txBody>
          <a:bodyPr wrap="square" rtlCol="0">
            <a:spAutoFit/>
          </a:bodyPr>
          <a:lstStyle/>
          <a:p>
            <a:r>
              <a:rPr lang="en-IN" sz="1800" kern="100" dirty="0">
                <a:effectLst/>
                <a:latin typeface="Calibri" panose="020F0502020204030204" pitchFamily="34" charset="0"/>
                <a:ea typeface="Calibri" panose="020F0502020204030204" pitchFamily="34" charset="0"/>
                <a:cs typeface="Calibri" panose="020F0502020204030204" pitchFamily="34" charset="0"/>
              </a:rPr>
              <a:t>©</a:t>
            </a:r>
            <a:r>
              <a:rPr lang="en-US" sz="1600" b="1" dirty="0">
                <a:latin typeface="Sitka Display" pitchFamily="2" charset="0"/>
              </a:rPr>
              <a:t>FortunateCreations</a:t>
            </a:r>
            <a:endParaRPr lang="en-IN" sz="1600" b="1" dirty="0">
              <a:latin typeface="Sitka Display" pitchFamily="2" charset="0"/>
            </a:endParaRPr>
          </a:p>
        </p:txBody>
      </p:sp>
      <p:sp>
        <p:nvSpPr>
          <p:cNvPr id="4" name="TextBox 3">
            <a:extLst>
              <a:ext uri="{FF2B5EF4-FFF2-40B4-BE49-F238E27FC236}">
                <a16:creationId xmlns:a16="http://schemas.microsoft.com/office/drawing/2014/main" id="{F9D92568-D445-7A55-16A4-EF464A5C5A68}"/>
              </a:ext>
            </a:extLst>
          </p:cNvPr>
          <p:cNvSpPr txBox="1"/>
          <p:nvPr/>
        </p:nvSpPr>
        <p:spPr>
          <a:xfrm>
            <a:off x="4907280" y="4111536"/>
            <a:ext cx="3566160" cy="369332"/>
          </a:xfrm>
          <a:prstGeom prst="rect">
            <a:avLst/>
          </a:prstGeom>
          <a:noFill/>
        </p:spPr>
        <p:txBody>
          <a:bodyPr wrap="square" rtlCol="0">
            <a:spAutoFit/>
          </a:bodyPr>
          <a:lstStyle/>
          <a:p>
            <a:r>
              <a:rPr lang="en-US" b="1" dirty="0">
                <a:solidFill>
                  <a:schemeClr val="bg1"/>
                </a:solidFill>
              </a:rPr>
              <a:t>BY ELMA  FORTUNATE PHIRI</a:t>
            </a:r>
            <a:endParaRPr lang="en-IN" b="1" dirty="0">
              <a:solidFill>
                <a:schemeClr val="bg1"/>
              </a:solidFill>
            </a:endParaRPr>
          </a:p>
        </p:txBody>
      </p:sp>
    </p:spTree>
    <p:extLst>
      <p:ext uri="{BB962C8B-B14F-4D97-AF65-F5344CB8AC3E}">
        <p14:creationId xmlns:p14="http://schemas.microsoft.com/office/powerpoint/2010/main" val="26500951"/>
      </p:ext>
    </p:extLst>
  </p:cSld>
  <p:clrMapOvr>
    <a:masterClrMapping/>
  </p:clrMapOvr>
  <mc:AlternateContent xmlns:mc="http://schemas.openxmlformats.org/markup-compatibility/2006" xmlns:p14="http://schemas.microsoft.com/office/powerpoint/2010/main">
    <mc:Choice Requires="p14">
      <p:transition spd="slow" p14:dur="4000">
        <p14:vortex dir="r"/>
        <p:sndAc>
          <p:stSnd>
            <p:snd r:embed="rId2" name="drumroll.wav"/>
          </p:stSnd>
        </p:sndAc>
      </p:transition>
    </mc:Choice>
    <mc:Fallback xmlns="">
      <p:transition spd="slow">
        <p:fade/>
        <p:sndAc>
          <p:stSnd>
            <p:snd r:embed="rId4" name="drumroll.wav"/>
          </p:stSnd>
        </p:sndAc>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9C2C6C-2B2B-3189-A3E7-FA521BE5388E}"/>
              </a:ext>
            </a:extLst>
          </p:cNvPr>
          <p:cNvSpPr txBox="1"/>
          <p:nvPr/>
        </p:nvSpPr>
        <p:spPr>
          <a:xfrm>
            <a:off x="3043235" y="57152"/>
            <a:ext cx="5686425" cy="646331"/>
          </a:xfrm>
          <a:prstGeom prst="rect">
            <a:avLst/>
          </a:prstGeom>
          <a:noFill/>
        </p:spPr>
        <p:txBody>
          <a:bodyPr wrap="square" rtlCol="0">
            <a:spAutoFit/>
          </a:bodyPr>
          <a:lstStyle/>
          <a:p>
            <a:r>
              <a:rPr lang="en-US" sz="3600" dirty="0">
                <a:solidFill>
                  <a:schemeClr val="bg1"/>
                </a:solidFill>
                <a:latin typeface="Times New Roman" panose="02020603050405020304" pitchFamily="18" charset="0"/>
                <a:cs typeface="Times New Roman" panose="02020603050405020304" pitchFamily="18" charset="0"/>
              </a:rPr>
              <a:t>GEOSPATIAL ANALYSIS</a:t>
            </a:r>
            <a:endParaRPr lang="en-IN" sz="3600" dirty="0">
              <a:solidFill>
                <a:schemeClr val="bg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AE13797-7873-9236-3B93-75DC8BA74361}"/>
              </a:ext>
            </a:extLst>
          </p:cNvPr>
          <p:cNvSpPr txBox="1"/>
          <p:nvPr/>
        </p:nvSpPr>
        <p:spPr>
          <a:xfrm>
            <a:off x="2886075" y="814388"/>
            <a:ext cx="7100888" cy="523220"/>
          </a:xfrm>
          <a:prstGeom prst="rect">
            <a:avLst/>
          </a:prstGeom>
          <a:noFill/>
        </p:spPr>
        <p:txBody>
          <a:bodyPr wrap="square" rtlCol="0">
            <a:spAutoFit/>
          </a:bodyPr>
          <a:lstStyle/>
          <a:p>
            <a:r>
              <a:rPr lang="en-US" sz="2800" dirty="0">
                <a:solidFill>
                  <a:schemeClr val="bg1"/>
                </a:solidFill>
                <a:latin typeface="Times New Roman" panose="02020603050405020304" pitchFamily="18" charset="0"/>
                <a:cs typeface="Times New Roman" panose="02020603050405020304" pitchFamily="18" charset="0"/>
              </a:rPr>
              <a:t>Visualized successful attacks on a map</a:t>
            </a:r>
            <a:endParaRPr lang="en-IN" sz="2800" dirty="0">
              <a:solidFill>
                <a:schemeClr val="bg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DBC0C020-B858-1136-460F-49F3AE55A3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3305" y="1747523"/>
            <a:ext cx="7668695" cy="4505954"/>
          </a:xfrm>
          <a:prstGeom prst="rect">
            <a:avLst/>
          </a:prstGeom>
        </p:spPr>
      </p:pic>
      <p:sp>
        <p:nvSpPr>
          <p:cNvPr id="8" name="TextBox 7">
            <a:extLst>
              <a:ext uri="{FF2B5EF4-FFF2-40B4-BE49-F238E27FC236}">
                <a16:creationId xmlns:a16="http://schemas.microsoft.com/office/drawing/2014/main" id="{4FD7E8B8-E68F-B562-888F-F4984EDDAEC2}"/>
              </a:ext>
            </a:extLst>
          </p:cNvPr>
          <p:cNvSpPr txBox="1"/>
          <p:nvPr/>
        </p:nvSpPr>
        <p:spPr>
          <a:xfrm>
            <a:off x="585787" y="2314574"/>
            <a:ext cx="3543299" cy="3354765"/>
          </a:xfrm>
          <a:prstGeom prst="rect">
            <a:avLst/>
          </a:prstGeom>
          <a:noFill/>
        </p:spPr>
        <p:txBody>
          <a:bodyPr wrap="square" rtlCol="0">
            <a:spAutoFit/>
          </a:bodyPr>
          <a:lstStyle/>
          <a:p>
            <a:r>
              <a:rPr lang="en-US" sz="2800" b="1" dirty="0">
                <a:solidFill>
                  <a:schemeClr val="bg1"/>
                </a:solidFill>
                <a:latin typeface="Times New Roman" panose="02020603050405020304" pitchFamily="18" charset="0"/>
                <a:cs typeface="Times New Roman" panose="02020603050405020304" pitchFamily="18" charset="0"/>
              </a:rPr>
              <a:t>Chart Type</a:t>
            </a:r>
            <a:r>
              <a:rPr lang="en-US" sz="2800" dirty="0">
                <a:solidFill>
                  <a:schemeClr val="bg1"/>
                </a:solidFill>
                <a:latin typeface="Times New Roman" panose="02020603050405020304" pitchFamily="18" charset="0"/>
                <a:cs typeface="Times New Roman" panose="02020603050405020304" pitchFamily="18" charset="0"/>
              </a:rPr>
              <a:t>: Map</a:t>
            </a:r>
          </a:p>
          <a:p>
            <a:endParaRPr lang="en-US" sz="2800" dirty="0">
              <a:solidFill>
                <a:schemeClr val="bg1"/>
              </a:solidFill>
              <a:latin typeface="Times New Roman" panose="02020603050405020304" pitchFamily="18" charset="0"/>
              <a:cs typeface="Times New Roman" panose="02020603050405020304" pitchFamily="18" charset="0"/>
            </a:endParaRPr>
          </a:p>
          <a:p>
            <a:endParaRPr lang="en-US" sz="2800" dirty="0">
              <a:solidFill>
                <a:schemeClr val="bg1"/>
              </a:solidFill>
              <a:latin typeface="Times New Roman" panose="02020603050405020304" pitchFamily="18" charset="0"/>
              <a:cs typeface="Times New Roman" panose="02020603050405020304" pitchFamily="18" charset="0"/>
            </a:endParaRPr>
          </a:p>
          <a:p>
            <a:endParaRPr lang="en-US" sz="2800" dirty="0">
              <a:solidFill>
                <a:schemeClr val="bg1"/>
              </a:solidFill>
              <a:latin typeface="Times New Roman" panose="02020603050405020304" pitchFamily="18" charset="0"/>
              <a:cs typeface="Times New Roman" panose="02020603050405020304" pitchFamily="18" charset="0"/>
            </a:endParaRPr>
          </a:p>
          <a:p>
            <a:r>
              <a:rPr lang="en-US" sz="2800" b="1" dirty="0">
                <a:solidFill>
                  <a:schemeClr val="bg1"/>
                </a:solidFill>
                <a:latin typeface="Times New Roman" panose="02020603050405020304" pitchFamily="18" charset="0"/>
                <a:cs typeface="Times New Roman" panose="02020603050405020304" pitchFamily="18" charset="0"/>
              </a:rPr>
              <a:t>Conclusion</a:t>
            </a:r>
            <a:r>
              <a:rPr lang="en-US" sz="2800" dirty="0">
                <a:solidFill>
                  <a:schemeClr val="bg1"/>
                </a:solidFill>
                <a:latin typeface="Times New Roman" panose="02020603050405020304" pitchFamily="18" charset="0"/>
                <a:cs typeface="Times New Roman" panose="02020603050405020304" pitchFamily="18" charset="0"/>
              </a:rPr>
              <a:t>:</a:t>
            </a:r>
          </a:p>
          <a:p>
            <a:r>
              <a:rPr lang="en-US" sz="2400" dirty="0">
                <a:solidFill>
                  <a:schemeClr val="bg1"/>
                </a:solidFill>
                <a:latin typeface="Times New Roman" panose="02020603050405020304" pitchFamily="18" charset="0"/>
                <a:cs typeface="Times New Roman" panose="02020603050405020304" pitchFamily="18" charset="0"/>
              </a:rPr>
              <a:t>Most successful attacks are in Iraq, Afghanistan and India</a:t>
            </a: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F64A926B-BBF9-380C-FFC2-EC503A043640}"/>
              </a:ext>
            </a:extLst>
          </p:cNvPr>
          <p:cNvSpPr txBox="1"/>
          <p:nvPr/>
        </p:nvSpPr>
        <p:spPr>
          <a:xfrm>
            <a:off x="0" y="6533739"/>
            <a:ext cx="2443163" cy="369332"/>
          </a:xfrm>
          <a:prstGeom prst="rect">
            <a:avLst/>
          </a:prstGeom>
          <a:noFill/>
        </p:spPr>
        <p:txBody>
          <a:bodyPr wrap="square" rtlCol="0">
            <a:spAutoFit/>
          </a:bodyPr>
          <a:lstStyle/>
          <a:p>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t>
            </a:r>
            <a:r>
              <a:rPr lang="en-US" sz="1600" b="1" dirty="0">
                <a:solidFill>
                  <a:schemeClr val="bg1"/>
                </a:solidFill>
                <a:latin typeface="Sitka Display" pitchFamily="2" charset="0"/>
              </a:rPr>
              <a:t>FortunateCreations</a:t>
            </a:r>
            <a:endParaRPr lang="en-IN" sz="1600" b="1" dirty="0">
              <a:solidFill>
                <a:schemeClr val="bg1"/>
              </a:solidFill>
              <a:latin typeface="Sitka Display" pitchFamily="2" charset="0"/>
            </a:endParaRPr>
          </a:p>
        </p:txBody>
      </p:sp>
    </p:spTree>
    <p:extLst>
      <p:ext uri="{BB962C8B-B14F-4D97-AF65-F5344CB8AC3E}">
        <p14:creationId xmlns:p14="http://schemas.microsoft.com/office/powerpoint/2010/main" val="18307075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5250">
        <p15:prstTrans prst="curtains"/>
        <p:sndAc>
          <p:stSnd>
            <p:snd r:embed="rId2" name="drumroll.wav"/>
          </p:stSnd>
        </p:sndAc>
      </p:transition>
    </mc:Choice>
    <mc:Fallback xmlns="">
      <p:transition spd="slow">
        <p:fade/>
        <p:sndAc>
          <p:stSnd>
            <p:snd r:embed="rId4" name="drumroll.wav"/>
          </p:stSnd>
        </p:sndAc>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C1E5294-EB53-B0D7-0299-4BE71E79440F}"/>
              </a:ext>
            </a:extLst>
          </p:cNvPr>
          <p:cNvSpPr txBox="1"/>
          <p:nvPr/>
        </p:nvSpPr>
        <p:spPr>
          <a:xfrm>
            <a:off x="3217069" y="171448"/>
            <a:ext cx="5757862" cy="646331"/>
          </a:xfrm>
          <a:prstGeom prst="rect">
            <a:avLst/>
          </a:prstGeom>
          <a:noFill/>
        </p:spPr>
        <p:txBody>
          <a:bodyPr wrap="square" rtlCol="0">
            <a:spAutoFit/>
          </a:bodyPr>
          <a:lstStyle/>
          <a:p>
            <a:pPr algn="ctr"/>
            <a:r>
              <a:rPr lang="en-US" sz="3600" dirty="0">
                <a:solidFill>
                  <a:schemeClr val="bg1"/>
                </a:solidFill>
                <a:latin typeface="Times New Roman" panose="02020603050405020304" pitchFamily="18" charset="0"/>
                <a:cs typeface="Times New Roman" panose="02020603050405020304" pitchFamily="18" charset="0"/>
              </a:rPr>
              <a:t>TREND ANALYSIS</a:t>
            </a:r>
            <a:endParaRPr lang="en-IN" sz="3600" dirty="0">
              <a:solidFill>
                <a:schemeClr val="bg1"/>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3E64B0E3-13C6-658A-6BEC-47E9E6BA5A74}"/>
              </a:ext>
            </a:extLst>
          </p:cNvPr>
          <p:cNvSpPr txBox="1"/>
          <p:nvPr/>
        </p:nvSpPr>
        <p:spPr>
          <a:xfrm>
            <a:off x="2614613" y="817780"/>
            <a:ext cx="7986712" cy="523220"/>
          </a:xfrm>
          <a:prstGeom prst="rect">
            <a:avLst/>
          </a:prstGeom>
          <a:noFill/>
        </p:spPr>
        <p:txBody>
          <a:bodyPr wrap="square" rtlCol="0">
            <a:spAutoFit/>
          </a:bodyPr>
          <a:lstStyle/>
          <a:p>
            <a:r>
              <a:rPr lang="en-US" sz="2800" dirty="0">
                <a:solidFill>
                  <a:schemeClr val="bg1"/>
                </a:solidFill>
                <a:latin typeface="Times New Roman" panose="02020603050405020304" pitchFamily="18" charset="0"/>
                <a:cs typeface="Times New Roman" panose="02020603050405020304" pitchFamily="18" charset="0"/>
              </a:rPr>
              <a:t>Analyze attack types, weapon types and target type </a:t>
            </a:r>
            <a:endParaRPr lang="en-IN" sz="2800" dirty="0">
              <a:solidFill>
                <a:schemeClr val="bg1"/>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E257E59D-E5F0-6ED2-096C-A84A7DEFE752}"/>
              </a:ext>
            </a:extLst>
          </p:cNvPr>
          <p:cNvSpPr txBox="1"/>
          <p:nvPr/>
        </p:nvSpPr>
        <p:spPr>
          <a:xfrm>
            <a:off x="521493" y="1464111"/>
            <a:ext cx="3921919" cy="6740307"/>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Success Rate by  Attack Type</a:t>
            </a:r>
          </a:p>
          <a:p>
            <a:pPr marL="342900" indent="-342900">
              <a:buFont typeface="Arial" panose="020B0604020202020204" pitchFamily="34" charset="0"/>
              <a:buChar char="•"/>
            </a:pPr>
            <a:endParaRPr lang="en-US" sz="2400" dirty="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solidFill>
                <a:schemeClr val="bg1"/>
              </a:solidFill>
              <a:latin typeface="Times New Roman" panose="02020603050405020304" pitchFamily="18" charset="0"/>
              <a:cs typeface="Times New Roman" panose="02020603050405020304" pitchFamily="18" charset="0"/>
            </a:endParaRPr>
          </a:p>
          <a:p>
            <a:r>
              <a:rPr lang="en-US" sz="2400" dirty="0">
                <a:solidFill>
                  <a:schemeClr val="bg1"/>
                </a:solidFill>
                <a:latin typeface="Times New Roman" panose="02020603050405020304" pitchFamily="18" charset="0"/>
                <a:cs typeface="Times New Roman" panose="02020603050405020304" pitchFamily="18" charset="0"/>
              </a:rPr>
              <a:t>Chart Type: Donut Chart</a:t>
            </a:r>
          </a:p>
          <a:p>
            <a:endParaRPr lang="en-US" sz="2400" dirty="0">
              <a:solidFill>
                <a:schemeClr val="bg1"/>
              </a:solidFill>
              <a:latin typeface="Times New Roman" panose="02020603050405020304" pitchFamily="18" charset="0"/>
              <a:cs typeface="Times New Roman" panose="02020603050405020304" pitchFamily="18" charset="0"/>
            </a:endParaRPr>
          </a:p>
          <a:p>
            <a:endParaRPr lang="en-US" sz="2400" dirty="0">
              <a:solidFill>
                <a:schemeClr val="bg1"/>
              </a:solidFill>
              <a:latin typeface="Times New Roman" panose="02020603050405020304" pitchFamily="18" charset="0"/>
              <a:cs typeface="Times New Roman" panose="02020603050405020304" pitchFamily="18" charset="0"/>
            </a:endParaRPr>
          </a:p>
          <a:p>
            <a:r>
              <a:rPr lang="en-US" sz="2400" dirty="0">
                <a:solidFill>
                  <a:schemeClr val="bg1"/>
                </a:solidFill>
                <a:latin typeface="Times New Roman" panose="02020603050405020304" pitchFamily="18" charset="0"/>
                <a:cs typeface="Times New Roman" panose="02020603050405020304" pitchFamily="18" charset="0"/>
              </a:rPr>
              <a:t>Conclusion:</a:t>
            </a:r>
          </a:p>
          <a:p>
            <a:r>
              <a:rPr lang="en-US" sz="2400" dirty="0">
                <a:solidFill>
                  <a:schemeClr val="bg1"/>
                </a:solidFill>
                <a:latin typeface="Times New Roman" panose="02020603050405020304" pitchFamily="18" charset="0"/>
                <a:cs typeface="Times New Roman" panose="02020603050405020304" pitchFamily="18" charset="0"/>
              </a:rPr>
              <a:t>The most successful attacks are done using Bombing/ Explosives - 47.97%</a:t>
            </a:r>
          </a:p>
          <a:p>
            <a:pPr marL="342900" indent="-342900">
              <a:buFont typeface="Arial" panose="020B0604020202020204" pitchFamily="34" charset="0"/>
              <a:buChar char="•"/>
            </a:pPr>
            <a:endParaRPr lang="en-US" sz="2400" dirty="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solidFill>
                <a:schemeClr val="bg1"/>
              </a:solidFill>
              <a:latin typeface="Times New Roman" panose="02020603050405020304" pitchFamily="18" charset="0"/>
              <a:cs typeface="Times New Roman" panose="02020603050405020304" pitchFamily="18" charset="0"/>
            </a:endParaRPr>
          </a:p>
          <a:p>
            <a:endParaRPr lang="en-IN" sz="2400" dirty="0">
              <a:solidFill>
                <a:schemeClr val="bg1"/>
              </a:solidFill>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8954DC9A-491E-0C6D-D923-C3402BAC9D85}"/>
              </a:ext>
            </a:extLst>
          </p:cNvPr>
          <p:cNvPicPr>
            <a:picLocks noChangeAspect="1"/>
          </p:cNvPicPr>
          <p:nvPr/>
        </p:nvPicPr>
        <p:blipFill rotWithShape="1">
          <a:blip r:embed="rId3">
            <a:extLst>
              <a:ext uri="{28A0092B-C50C-407E-A947-70E740481C1C}">
                <a14:useLocalDpi xmlns:a14="http://schemas.microsoft.com/office/drawing/2010/main" val="0"/>
              </a:ext>
            </a:extLst>
          </a:blip>
          <a:srcRect t="7687"/>
          <a:stretch/>
        </p:blipFill>
        <p:spPr>
          <a:xfrm>
            <a:off x="4607820" y="1341001"/>
            <a:ext cx="6651416" cy="4445438"/>
          </a:xfrm>
          <a:prstGeom prst="rect">
            <a:avLst/>
          </a:prstGeom>
        </p:spPr>
      </p:pic>
      <p:sp>
        <p:nvSpPr>
          <p:cNvPr id="2" name="TextBox 1">
            <a:extLst>
              <a:ext uri="{FF2B5EF4-FFF2-40B4-BE49-F238E27FC236}">
                <a16:creationId xmlns:a16="http://schemas.microsoft.com/office/drawing/2014/main" id="{F8D977F1-27E1-9B5A-4B3E-4E9FC6D4F238}"/>
              </a:ext>
            </a:extLst>
          </p:cNvPr>
          <p:cNvSpPr txBox="1"/>
          <p:nvPr/>
        </p:nvSpPr>
        <p:spPr>
          <a:xfrm>
            <a:off x="-71440" y="6533739"/>
            <a:ext cx="2443163" cy="369332"/>
          </a:xfrm>
          <a:prstGeom prst="rect">
            <a:avLst/>
          </a:prstGeom>
          <a:noFill/>
        </p:spPr>
        <p:txBody>
          <a:bodyPr wrap="square" rtlCol="0">
            <a:spAutoFit/>
          </a:bodyPr>
          <a:lstStyle/>
          <a:p>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t>
            </a:r>
            <a:r>
              <a:rPr lang="en-US" sz="1600" b="1" dirty="0">
                <a:solidFill>
                  <a:schemeClr val="bg1"/>
                </a:solidFill>
                <a:latin typeface="Sitka Display" pitchFamily="2" charset="0"/>
              </a:rPr>
              <a:t>FortunateCreations</a:t>
            </a:r>
            <a:endParaRPr lang="en-IN" sz="1600" b="1" dirty="0">
              <a:solidFill>
                <a:schemeClr val="bg1"/>
              </a:solidFill>
              <a:latin typeface="Sitka Display" pitchFamily="2" charset="0"/>
            </a:endParaRPr>
          </a:p>
        </p:txBody>
      </p:sp>
    </p:spTree>
    <p:extLst>
      <p:ext uri="{BB962C8B-B14F-4D97-AF65-F5344CB8AC3E}">
        <p14:creationId xmlns:p14="http://schemas.microsoft.com/office/powerpoint/2010/main" val="6771672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sndAc>
          <p:stSnd>
            <p:snd r:embed="rId2" name="bomb.wav"/>
          </p:stSnd>
        </p:sndAc>
      </p:transition>
    </mc:Choice>
    <mc:Fallback xmlns="">
      <p:transition spd="slow">
        <p:fade/>
        <p:sndAc>
          <p:stSnd>
            <p:snd r:embed="rId4" name="bomb.wav"/>
          </p:stSnd>
        </p:sndAc>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A482B3A-4542-59B5-2673-7EE368125FEA}"/>
              </a:ext>
            </a:extLst>
          </p:cNvPr>
          <p:cNvSpPr txBox="1"/>
          <p:nvPr/>
        </p:nvSpPr>
        <p:spPr>
          <a:xfrm>
            <a:off x="521493" y="1464111"/>
            <a:ext cx="3921919" cy="7478970"/>
          </a:xfrm>
          <a:prstGeom prst="rect">
            <a:avLst/>
          </a:prstGeom>
          <a:noFill/>
        </p:spPr>
        <p:txBody>
          <a:bodyPr wrap="square" rtlCol="0">
            <a:spAutoFit/>
          </a:bodyPr>
          <a:lstStyle/>
          <a:p>
            <a:pPr marL="342900" indent="-342900">
              <a:buFont typeface="Arial" panose="020B0604020202020204" pitchFamily="34" charset="0"/>
              <a:buChar char="•"/>
            </a:pPr>
            <a:r>
              <a:rPr lang="en-US" sz="2400" b="1" dirty="0">
                <a:solidFill>
                  <a:schemeClr val="bg1"/>
                </a:solidFill>
                <a:latin typeface="Times New Roman" panose="02020603050405020304" pitchFamily="18" charset="0"/>
                <a:cs typeface="Times New Roman" panose="02020603050405020304" pitchFamily="18" charset="0"/>
              </a:rPr>
              <a:t>Success Rate by  Weapon Type</a:t>
            </a:r>
          </a:p>
          <a:p>
            <a:pPr marL="342900" indent="-342900">
              <a:buFont typeface="Arial" panose="020B0604020202020204" pitchFamily="34" charset="0"/>
              <a:buChar char="•"/>
            </a:pPr>
            <a:endParaRPr lang="en-US" sz="2400" dirty="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solidFill>
                <a:schemeClr val="bg1"/>
              </a:solidFill>
              <a:latin typeface="Times New Roman" panose="02020603050405020304" pitchFamily="18" charset="0"/>
              <a:cs typeface="Times New Roman" panose="02020603050405020304" pitchFamily="18" charset="0"/>
            </a:endParaRPr>
          </a:p>
          <a:p>
            <a:r>
              <a:rPr lang="en-US" sz="2400" b="1" dirty="0">
                <a:solidFill>
                  <a:schemeClr val="bg1"/>
                </a:solidFill>
                <a:latin typeface="Times New Roman" panose="02020603050405020304" pitchFamily="18" charset="0"/>
                <a:cs typeface="Times New Roman" panose="02020603050405020304" pitchFamily="18" charset="0"/>
              </a:rPr>
              <a:t>Chart Type</a:t>
            </a:r>
            <a:r>
              <a:rPr lang="en-US" sz="2400" dirty="0">
                <a:solidFill>
                  <a:schemeClr val="bg1"/>
                </a:solidFill>
                <a:latin typeface="Times New Roman" panose="02020603050405020304" pitchFamily="18" charset="0"/>
                <a:cs typeface="Times New Roman" panose="02020603050405020304" pitchFamily="18" charset="0"/>
              </a:rPr>
              <a:t>: Donut Chart</a:t>
            </a:r>
          </a:p>
          <a:p>
            <a:endParaRPr lang="en-US" sz="2400" dirty="0">
              <a:solidFill>
                <a:schemeClr val="bg1"/>
              </a:solidFill>
              <a:latin typeface="Times New Roman" panose="02020603050405020304" pitchFamily="18" charset="0"/>
              <a:cs typeface="Times New Roman" panose="02020603050405020304" pitchFamily="18" charset="0"/>
            </a:endParaRPr>
          </a:p>
          <a:p>
            <a:endParaRPr lang="en-US" sz="2400" dirty="0">
              <a:solidFill>
                <a:schemeClr val="bg1"/>
              </a:solidFill>
              <a:latin typeface="Times New Roman" panose="02020603050405020304" pitchFamily="18" charset="0"/>
              <a:cs typeface="Times New Roman" panose="02020603050405020304" pitchFamily="18" charset="0"/>
            </a:endParaRPr>
          </a:p>
          <a:p>
            <a:r>
              <a:rPr lang="en-US" sz="2400" b="1" dirty="0">
                <a:solidFill>
                  <a:schemeClr val="bg1"/>
                </a:solidFill>
                <a:latin typeface="Times New Roman" panose="02020603050405020304" pitchFamily="18" charset="0"/>
                <a:cs typeface="Times New Roman" panose="02020603050405020304" pitchFamily="18" charset="0"/>
              </a:rPr>
              <a:t>Conclusion</a:t>
            </a:r>
            <a:r>
              <a:rPr lang="en-US" sz="2400" dirty="0">
                <a:solidFill>
                  <a:schemeClr val="bg1"/>
                </a:solidFill>
                <a:latin typeface="Times New Roman" panose="02020603050405020304" pitchFamily="18" charset="0"/>
                <a:cs typeface="Times New Roman" panose="02020603050405020304" pitchFamily="18" charset="0"/>
              </a:rPr>
              <a:t>:</a:t>
            </a:r>
          </a:p>
          <a:p>
            <a:r>
              <a:rPr lang="en-US" sz="2400" dirty="0">
                <a:solidFill>
                  <a:schemeClr val="bg1"/>
                </a:solidFill>
                <a:latin typeface="Times New Roman" panose="02020603050405020304" pitchFamily="18" charset="0"/>
                <a:cs typeface="Times New Roman" panose="02020603050405020304" pitchFamily="18" charset="0"/>
              </a:rPr>
              <a:t>Explosives is the most commonly used weapon type in carrying out terrorism attacks with at percentage of 49.34%</a:t>
            </a:r>
          </a:p>
          <a:p>
            <a:pPr marL="342900" indent="-342900">
              <a:buFont typeface="Arial" panose="020B0604020202020204" pitchFamily="34" charset="0"/>
              <a:buChar char="•"/>
            </a:pPr>
            <a:endParaRPr lang="en-US" sz="2400" dirty="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solidFill>
                <a:schemeClr val="bg1"/>
              </a:solidFill>
              <a:latin typeface="Times New Roman" panose="02020603050405020304" pitchFamily="18" charset="0"/>
              <a:cs typeface="Times New Roman" panose="02020603050405020304" pitchFamily="18" charset="0"/>
            </a:endParaRPr>
          </a:p>
          <a:p>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EC78BC2-D057-9C77-B2E3-1D1F307B1A9B}"/>
              </a:ext>
            </a:extLst>
          </p:cNvPr>
          <p:cNvSpPr txBox="1"/>
          <p:nvPr/>
        </p:nvSpPr>
        <p:spPr>
          <a:xfrm>
            <a:off x="3100388" y="171449"/>
            <a:ext cx="5757862" cy="646331"/>
          </a:xfrm>
          <a:prstGeom prst="rect">
            <a:avLst/>
          </a:prstGeom>
          <a:noFill/>
        </p:spPr>
        <p:txBody>
          <a:bodyPr wrap="square" rtlCol="0">
            <a:spAutoFit/>
          </a:bodyPr>
          <a:lstStyle/>
          <a:p>
            <a:pPr algn="ctr"/>
            <a:r>
              <a:rPr lang="en-US" sz="3600" dirty="0">
                <a:solidFill>
                  <a:schemeClr val="bg1"/>
                </a:solidFill>
                <a:latin typeface="Times New Roman" panose="02020603050405020304" pitchFamily="18" charset="0"/>
                <a:cs typeface="Times New Roman" panose="02020603050405020304" pitchFamily="18" charset="0"/>
              </a:rPr>
              <a:t>TREND ANALYSIS</a:t>
            </a:r>
            <a:endParaRPr lang="en-IN" sz="3600" dirty="0">
              <a:solidFill>
                <a:schemeClr val="bg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96FC2AF-8EFE-3836-2720-8B1163851BBA}"/>
              </a:ext>
            </a:extLst>
          </p:cNvPr>
          <p:cNvSpPr txBox="1"/>
          <p:nvPr/>
        </p:nvSpPr>
        <p:spPr>
          <a:xfrm>
            <a:off x="2614613" y="817780"/>
            <a:ext cx="7986712" cy="523220"/>
          </a:xfrm>
          <a:prstGeom prst="rect">
            <a:avLst/>
          </a:prstGeom>
          <a:noFill/>
        </p:spPr>
        <p:txBody>
          <a:bodyPr wrap="square" rtlCol="0">
            <a:spAutoFit/>
          </a:bodyPr>
          <a:lstStyle/>
          <a:p>
            <a:r>
              <a:rPr lang="en-US" sz="2800" dirty="0">
                <a:solidFill>
                  <a:schemeClr val="bg1"/>
                </a:solidFill>
                <a:latin typeface="Times New Roman" panose="02020603050405020304" pitchFamily="18" charset="0"/>
                <a:cs typeface="Times New Roman" panose="02020603050405020304" pitchFamily="18" charset="0"/>
              </a:rPr>
              <a:t>Analyze attack types, weapon types and target type </a:t>
            </a:r>
            <a:endParaRPr lang="en-IN" sz="2800" dirty="0">
              <a:solidFill>
                <a:schemeClr val="bg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FA108BCC-43A2-2EE6-68EE-43FF2AFF0B47}"/>
              </a:ext>
            </a:extLst>
          </p:cNvPr>
          <p:cNvPicPr>
            <a:picLocks noChangeAspect="1"/>
          </p:cNvPicPr>
          <p:nvPr/>
        </p:nvPicPr>
        <p:blipFill rotWithShape="1">
          <a:blip r:embed="rId3">
            <a:extLst>
              <a:ext uri="{28A0092B-C50C-407E-A947-70E740481C1C}">
                <a14:useLocalDpi xmlns:a14="http://schemas.microsoft.com/office/drawing/2010/main" val="0"/>
              </a:ext>
            </a:extLst>
          </a:blip>
          <a:srcRect t="7849"/>
          <a:stretch/>
        </p:blipFill>
        <p:spPr>
          <a:xfrm>
            <a:off x="4443411" y="1341000"/>
            <a:ext cx="7015163" cy="4564845"/>
          </a:xfrm>
          <a:prstGeom prst="rect">
            <a:avLst/>
          </a:prstGeom>
        </p:spPr>
      </p:pic>
      <p:sp>
        <p:nvSpPr>
          <p:cNvPr id="5" name="TextBox 4">
            <a:extLst>
              <a:ext uri="{FF2B5EF4-FFF2-40B4-BE49-F238E27FC236}">
                <a16:creationId xmlns:a16="http://schemas.microsoft.com/office/drawing/2014/main" id="{A9BCCC4B-EE40-CF21-B9E0-34D60D46A5DE}"/>
              </a:ext>
            </a:extLst>
          </p:cNvPr>
          <p:cNvSpPr txBox="1"/>
          <p:nvPr/>
        </p:nvSpPr>
        <p:spPr>
          <a:xfrm>
            <a:off x="-71440" y="6548027"/>
            <a:ext cx="2443163" cy="369332"/>
          </a:xfrm>
          <a:prstGeom prst="rect">
            <a:avLst/>
          </a:prstGeom>
          <a:noFill/>
        </p:spPr>
        <p:txBody>
          <a:bodyPr wrap="square" rtlCol="0">
            <a:spAutoFit/>
          </a:bodyPr>
          <a:lstStyle/>
          <a:p>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t>
            </a:r>
            <a:r>
              <a:rPr lang="en-US" sz="1600" b="1" dirty="0">
                <a:solidFill>
                  <a:schemeClr val="bg1"/>
                </a:solidFill>
                <a:latin typeface="Sitka Display" pitchFamily="2" charset="0"/>
              </a:rPr>
              <a:t>FortunateCreations</a:t>
            </a:r>
            <a:endParaRPr lang="en-IN" sz="1600" b="1" dirty="0">
              <a:solidFill>
                <a:schemeClr val="bg1"/>
              </a:solidFill>
              <a:latin typeface="Sitka Display" pitchFamily="2" charset="0"/>
            </a:endParaRPr>
          </a:p>
        </p:txBody>
      </p:sp>
    </p:spTree>
    <p:extLst>
      <p:ext uri="{BB962C8B-B14F-4D97-AF65-F5344CB8AC3E}">
        <p14:creationId xmlns:p14="http://schemas.microsoft.com/office/powerpoint/2010/main" val="39589767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sndAc>
          <p:stSnd>
            <p:snd r:embed="rId2" name="voltage.wav"/>
          </p:stSnd>
        </p:sndAc>
      </p:transition>
    </mc:Choice>
    <mc:Fallback xmlns="">
      <p:transition spd="slow">
        <p:fade/>
        <p:sndAc>
          <p:stSnd>
            <p:snd r:embed="rId4" name="voltage.wav"/>
          </p:stSnd>
        </p:sndAc>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64A81FD-BCA9-9983-D7BA-A55A655C2119}"/>
              </a:ext>
            </a:extLst>
          </p:cNvPr>
          <p:cNvSpPr txBox="1"/>
          <p:nvPr/>
        </p:nvSpPr>
        <p:spPr>
          <a:xfrm>
            <a:off x="3100388" y="171449"/>
            <a:ext cx="5757862" cy="646331"/>
          </a:xfrm>
          <a:prstGeom prst="rect">
            <a:avLst/>
          </a:prstGeom>
          <a:noFill/>
        </p:spPr>
        <p:txBody>
          <a:bodyPr wrap="square" rtlCol="0">
            <a:spAutoFit/>
          </a:bodyPr>
          <a:lstStyle/>
          <a:p>
            <a:pPr algn="ctr"/>
            <a:r>
              <a:rPr lang="en-US" sz="3600" dirty="0">
                <a:solidFill>
                  <a:schemeClr val="bg1"/>
                </a:solidFill>
                <a:latin typeface="Times New Roman" panose="02020603050405020304" pitchFamily="18" charset="0"/>
                <a:cs typeface="Times New Roman" panose="02020603050405020304" pitchFamily="18" charset="0"/>
              </a:rPr>
              <a:t>TREND ANALYSIS</a:t>
            </a:r>
            <a:endParaRPr lang="en-IN" sz="3600"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A17CFCE-2D14-8C65-B899-92FAC42A2848}"/>
              </a:ext>
            </a:extLst>
          </p:cNvPr>
          <p:cNvSpPr txBox="1"/>
          <p:nvPr/>
        </p:nvSpPr>
        <p:spPr>
          <a:xfrm>
            <a:off x="2614613" y="817780"/>
            <a:ext cx="7986712" cy="523220"/>
          </a:xfrm>
          <a:prstGeom prst="rect">
            <a:avLst/>
          </a:prstGeom>
          <a:noFill/>
        </p:spPr>
        <p:txBody>
          <a:bodyPr wrap="square" rtlCol="0">
            <a:spAutoFit/>
          </a:bodyPr>
          <a:lstStyle/>
          <a:p>
            <a:r>
              <a:rPr lang="en-US" sz="2800" dirty="0">
                <a:solidFill>
                  <a:schemeClr val="bg1"/>
                </a:solidFill>
                <a:latin typeface="Times New Roman" panose="02020603050405020304" pitchFamily="18" charset="0"/>
                <a:cs typeface="Times New Roman" panose="02020603050405020304" pitchFamily="18" charset="0"/>
              </a:rPr>
              <a:t>Analyze attack types, weapon types and target type </a:t>
            </a:r>
            <a:endParaRPr lang="en-IN" sz="2800" dirty="0">
              <a:solidFill>
                <a:schemeClr val="bg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B999CA0-45B1-A37E-8ECB-679E8C1BAF88}"/>
              </a:ext>
            </a:extLst>
          </p:cNvPr>
          <p:cNvSpPr txBox="1"/>
          <p:nvPr/>
        </p:nvSpPr>
        <p:spPr>
          <a:xfrm>
            <a:off x="521493" y="1464111"/>
            <a:ext cx="3921919" cy="7109639"/>
          </a:xfrm>
          <a:prstGeom prst="rect">
            <a:avLst/>
          </a:prstGeom>
          <a:noFill/>
        </p:spPr>
        <p:txBody>
          <a:bodyPr wrap="square" rtlCol="0">
            <a:spAutoFit/>
          </a:bodyPr>
          <a:lstStyle/>
          <a:p>
            <a:pPr marL="342900" indent="-342900">
              <a:buFont typeface="Arial" panose="020B0604020202020204" pitchFamily="34" charset="0"/>
              <a:buChar char="•"/>
            </a:pPr>
            <a:r>
              <a:rPr lang="en-US" sz="2400" b="1" dirty="0">
                <a:solidFill>
                  <a:schemeClr val="bg1"/>
                </a:solidFill>
                <a:latin typeface="Times New Roman" panose="02020603050405020304" pitchFamily="18" charset="0"/>
                <a:cs typeface="Times New Roman" panose="02020603050405020304" pitchFamily="18" charset="0"/>
              </a:rPr>
              <a:t>Success Rate by  Target Type</a:t>
            </a:r>
          </a:p>
          <a:p>
            <a:pPr marL="342900" indent="-342900">
              <a:buFont typeface="Arial" panose="020B0604020202020204" pitchFamily="34" charset="0"/>
              <a:buChar char="•"/>
            </a:pPr>
            <a:endParaRPr lang="en-US" sz="2400" dirty="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solidFill>
                <a:schemeClr val="bg1"/>
              </a:solidFill>
              <a:latin typeface="Times New Roman" panose="02020603050405020304" pitchFamily="18" charset="0"/>
              <a:cs typeface="Times New Roman" panose="02020603050405020304" pitchFamily="18" charset="0"/>
            </a:endParaRPr>
          </a:p>
          <a:p>
            <a:r>
              <a:rPr lang="en-US" sz="2400" b="1" dirty="0">
                <a:solidFill>
                  <a:schemeClr val="bg1"/>
                </a:solidFill>
                <a:latin typeface="Times New Roman" panose="02020603050405020304" pitchFamily="18" charset="0"/>
                <a:cs typeface="Times New Roman" panose="02020603050405020304" pitchFamily="18" charset="0"/>
              </a:rPr>
              <a:t>Chart Type</a:t>
            </a:r>
            <a:r>
              <a:rPr lang="en-US" sz="2400" dirty="0">
                <a:solidFill>
                  <a:schemeClr val="bg1"/>
                </a:solidFill>
                <a:latin typeface="Times New Roman" panose="02020603050405020304" pitchFamily="18" charset="0"/>
                <a:cs typeface="Times New Roman" panose="02020603050405020304" pitchFamily="18" charset="0"/>
              </a:rPr>
              <a:t>: Donut Chart</a:t>
            </a:r>
          </a:p>
          <a:p>
            <a:endParaRPr lang="en-US" sz="2400" dirty="0">
              <a:solidFill>
                <a:schemeClr val="bg1"/>
              </a:solidFill>
              <a:latin typeface="Times New Roman" panose="02020603050405020304" pitchFamily="18" charset="0"/>
              <a:cs typeface="Times New Roman" panose="02020603050405020304" pitchFamily="18" charset="0"/>
            </a:endParaRPr>
          </a:p>
          <a:p>
            <a:endParaRPr lang="en-US" sz="2400" dirty="0">
              <a:solidFill>
                <a:schemeClr val="bg1"/>
              </a:solidFill>
              <a:latin typeface="Times New Roman" panose="02020603050405020304" pitchFamily="18" charset="0"/>
              <a:cs typeface="Times New Roman" panose="02020603050405020304" pitchFamily="18" charset="0"/>
            </a:endParaRPr>
          </a:p>
          <a:p>
            <a:r>
              <a:rPr lang="en-US" sz="2400" b="1" dirty="0">
                <a:solidFill>
                  <a:schemeClr val="bg1"/>
                </a:solidFill>
                <a:latin typeface="Times New Roman" panose="02020603050405020304" pitchFamily="18" charset="0"/>
                <a:cs typeface="Times New Roman" panose="02020603050405020304" pitchFamily="18" charset="0"/>
              </a:rPr>
              <a:t>Conclusion</a:t>
            </a:r>
            <a:r>
              <a:rPr lang="en-US" sz="2400" dirty="0">
                <a:solidFill>
                  <a:schemeClr val="bg1"/>
                </a:solidFill>
                <a:latin typeface="Times New Roman" panose="02020603050405020304" pitchFamily="18" charset="0"/>
                <a:cs typeface="Times New Roman" panose="02020603050405020304" pitchFamily="18" charset="0"/>
              </a:rPr>
              <a:t>:</a:t>
            </a:r>
          </a:p>
          <a:p>
            <a:r>
              <a:rPr lang="en-US" sz="2400" dirty="0">
                <a:solidFill>
                  <a:schemeClr val="bg1"/>
                </a:solidFill>
                <a:latin typeface="Times New Roman" panose="02020603050405020304" pitchFamily="18" charset="0"/>
                <a:cs typeface="Times New Roman" panose="02020603050405020304" pitchFamily="18" charset="0"/>
              </a:rPr>
              <a:t>Private Citizens and Property is the most targeted group at 27.44% followed by  the Military at 17.02%</a:t>
            </a:r>
          </a:p>
          <a:p>
            <a:pPr marL="342900" indent="-342900">
              <a:buFont typeface="Arial" panose="020B0604020202020204" pitchFamily="34" charset="0"/>
              <a:buChar char="•"/>
            </a:pPr>
            <a:endParaRPr lang="en-US" sz="2400" dirty="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solidFill>
                <a:schemeClr val="bg1"/>
              </a:solidFill>
              <a:latin typeface="Times New Roman" panose="02020603050405020304" pitchFamily="18" charset="0"/>
              <a:cs typeface="Times New Roman" panose="02020603050405020304" pitchFamily="18" charset="0"/>
            </a:endParaRPr>
          </a:p>
          <a:p>
            <a:endParaRPr lang="en-IN" sz="2400" dirty="0">
              <a:solidFill>
                <a:schemeClr val="bg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15EF4710-B545-BA2C-8B5A-21644E5DC6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1325" y="1464111"/>
            <a:ext cx="6949182" cy="4572638"/>
          </a:xfrm>
          <a:prstGeom prst="rect">
            <a:avLst/>
          </a:prstGeom>
        </p:spPr>
      </p:pic>
      <p:sp>
        <p:nvSpPr>
          <p:cNvPr id="5" name="TextBox 4">
            <a:extLst>
              <a:ext uri="{FF2B5EF4-FFF2-40B4-BE49-F238E27FC236}">
                <a16:creationId xmlns:a16="http://schemas.microsoft.com/office/drawing/2014/main" id="{5B7FBE91-4D9C-5B6D-8861-8947C7BAEE30}"/>
              </a:ext>
            </a:extLst>
          </p:cNvPr>
          <p:cNvSpPr txBox="1"/>
          <p:nvPr/>
        </p:nvSpPr>
        <p:spPr>
          <a:xfrm>
            <a:off x="-57152" y="6519451"/>
            <a:ext cx="2443163" cy="369332"/>
          </a:xfrm>
          <a:prstGeom prst="rect">
            <a:avLst/>
          </a:prstGeom>
          <a:noFill/>
        </p:spPr>
        <p:txBody>
          <a:bodyPr wrap="square" rtlCol="0">
            <a:spAutoFit/>
          </a:bodyPr>
          <a:lstStyle/>
          <a:p>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t>
            </a:r>
            <a:r>
              <a:rPr lang="en-US" sz="1600" b="1" dirty="0">
                <a:solidFill>
                  <a:schemeClr val="bg1"/>
                </a:solidFill>
                <a:latin typeface="Sitka Display" pitchFamily="2" charset="0"/>
              </a:rPr>
              <a:t>FortunateCreations</a:t>
            </a:r>
            <a:endParaRPr lang="en-IN" sz="1600" b="1" dirty="0">
              <a:solidFill>
                <a:schemeClr val="bg1"/>
              </a:solidFill>
              <a:latin typeface="Sitka Display" pitchFamily="2" charset="0"/>
            </a:endParaRPr>
          </a:p>
        </p:txBody>
      </p:sp>
    </p:spTree>
    <p:extLst>
      <p:ext uri="{BB962C8B-B14F-4D97-AF65-F5344CB8AC3E}">
        <p14:creationId xmlns:p14="http://schemas.microsoft.com/office/powerpoint/2010/main" val="2068864400"/>
      </p:ext>
    </p:extLst>
  </p:cSld>
  <p:clrMapOvr>
    <a:masterClrMapping/>
  </p:clrMapOvr>
  <mc:AlternateContent xmlns:mc="http://schemas.openxmlformats.org/markup-compatibility/2006" xmlns:p14="http://schemas.microsoft.com/office/powerpoint/2010/main">
    <mc:Choice Requires="p14">
      <p:transition spd="slow" p14:dur="800">
        <p:circle/>
        <p:sndAc>
          <p:stSnd>
            <p:snd r:embed="rId2" name="voltage.wav"/>
          </p:stSnd>
        </p:sndAc>
      </p:transition>
    </mc:Choice>
    <mc:Fallback xmlns="">
      <p:transition spd="slow">
        <p:circle/>
        <p:sndAc>
          <p:stSnd>
            <p:snd r:embed="rId4" name="voltage.wav"/>
          </p:stSnd>
        </p:sndAc>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989686-5AEE-285C-AE06-99F9438F1077}"/>
              </a:ext>
            </a:extLst>
          </p:cNvPr>
          <p:cNvSpPr txBox="1"/>
          <p:nvPr/>
        </p:nvSpPr>
        <p:spPr>
          <a:xfrm>
            <a:off x="3100388" y="171449"/>
            <a:ext cx="5757862" cy="646331"/>
          </a:xfrm>
          <a:prstGeom prst="rect">
            <a:avLst/>
          </a:prstGeom>
          <a:noFill/>
        </p:spPr>
        <p:txBody>
          <a:bodyPr wrap="square" rtlCol="0">
            <a:spAutoFit/>
          </a:bodyPr>
          <a:lstStyle/>
          <a:p>
            <a:pPr algn="ctr"/>
            <a:r>
              <a:rPr lang="en-US" sz="3600" dirty="0">
                <a:solidFill>
                  <a:schemeClr val="bg1"/>
                </a:solidFill>
                <a:latin typeface="Times New Roman" panose="02020603050405020304" pitchFamily="18" charset="0"/>
                <a:cs typeface="Times New Roman" panose="02020603050405020304" pitchFamily="18" charset="0"/>
              </a:rPr>
              <a:t>TREND ANALYSIS</a:t>
            </a:r>
            <a:endParaRPr lang="en-IN" sz="3600"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5E2FE73-6C78-1A1A-3BDA-21905A8034F9}"/>
              </a:ext>
            </a:extLst>
          </p:cNvPr>
          <p:cNvSpPr txBox="1"/>
          <p:nvPr/>
        </p:nvSpPr>
        <p:spPr>
          <a:xfrm>
            <a:off x="521493" y="1464111"/>
            <a:ext cx="3921919" cy="7109639"/>
          </a:xfrm>
          <a:prstGeom prst="rect">
            <a:avLst/>
          </a:prstGeom>
          <a:noFill/>
        </p:spPr>
        <p:txBody>
          <a:bodyPr wrap="square" rtlCol="0">
            <a:spAutoFit/>
          </a:bodyPr>
          <a:lstStyle/>
          <a:p>
            <a:pPr marL="342900" indent="-342900">
              <a:buFont typeface="Arial" panose="020B0604020202020204" pitchFamily="34" charset="0"/>
              <a:buChar char="•"/>
            </a:pPr>
            <a:r>
              <a:rPr lang="en-US" sz="2400" b="1" dirty="0">
                <a:solidFill>
                  <a:schemeClr val="bg1"/>
                </a:solidFill>
                <a:latin typeface="Times New Roman" panose="02020603050405020304" pitchFamily="18" charset="0"/>
                <a:cs typeface="Times New Roman" panose="02020603050405020304" pitchFamily="18" charset="0"/>
              </a:rPr>
              <a:t>Success Rate by  Region</a:t>
            </a:r>
          </a:p>
          <a:p>
            <a:pPr marL="342900" indent="-342900">
              <a:buFont typeface="Arial" panose="020B0604020202020204" pitchFamily="34" charset="0"/>
              <a:buChar char="•"/>
            </a:pPr>
            <a:endParaRPr lang="en-US" sz="2400" dirty="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solidFill>
                <a:schemeClr val="bg1"/>
              </a:solidFill>
              <a:latin typeface="Times New Roman" panose="02020603050405020304" pitchFamily="18" charset="0"/>
              <a:cs typeface="Times New Roman" panose="02020603050405020304" pitchFamily="18" charset="0"/>
            </a:endParaRPr>
          </a:p>
          <a:p>
            <a:r>
              <a:rPr lang="en-US" sz="2400" b="1" dirty="0">
                <a:solidFill>
                  <a:schemeClr val="bg1"/>
                </a:solidFill>
                <a:latin typeface="Times New Roman" panose="02020603050405020304" pitchFamily="18" charset="0"/>
                <a:cs typeface="Times New Roman" panose="02020603050405020304" pitchFamily="18" charset="0"/>
              </a:rPr>
              <a:t>Chart Type</a:t>
            </a:r>
            <a:r>
              <a:rPr lang="en-US" sz="2400" dirty="0">
                <a:solidFill>
                  <a:schemeClr val="bg1"/>
                </a:solidFill>
                <a:latin typeface="Times New Roman" panose="02020603050405020304" pitchFamily="18" charset="0"/>
                <a:cs typeface="Times New Roman" panose="02020603050405020304" pitchFamily="18" charset="0"/>
              </a:rPr>
              <a:t>: Clustered Bar Chart</a:t>
            </a:r>
          </a:p>
          <a:p>
            <a:endParaRPr lang="en-US" sz="2400" dirty="0">
              <a:solidFill>
                <a:schemeClr val="bg1"/>
              </a:solidFill>
              <a:latin typeface="Times New Roman" panose="02020603050405020304" pitchFamily="18" charset="0"/>
              <a:cs typeface="Times New Roman" panose="02020603050405020304" pitchFamily="18" charset="0"/>
            </a:endParaRPr>
          </a:p>
          <a:p>
            <a:endParaRPr lang="en-US" sz="2400" dirty="0">
              <a:solidFill>
                <a:schemeClr val="bg1"/>
              </a:solidFill>
              <a:latin typeface="Times New Roman" panose="02020603050405020304" pitchFamily="18" charset="0"/>
              <a:cs typeface="Times New Roman" panose="02020603050405020304" pitchFamily="18" charset="0"/>
            </a:endParaRPr>
          </a:p>
          <a:p>
            <a:r>
              <a:rPr lang="en-US" sz="2400" b="1" dirty="0">
                <a:solidFill>
                  <a:schemeClr val="bg1"/>
                </a:solidFill>
                <a:latin typeface="Times New Roman" panose="02020603050405020304" pitchFamily="18" charset="0"/>
                <a:cs typeface="Times New Roman" panose="02020603050405020304" pitchFamily="18" charset="0"/>
              </a:rPr>
              <a:t>Conclusion</a:t>
            </a:r>
            <a:r>
              <a:rPr lang="en-US" sz="2400" dirty="0">
                <a:solidFill>
                  <a:schemeClr val="bg1"/>
                </a:solidFill>
                <a:latin typeface="Times New Roman" panose="02020603050405020304" pitchFamily="18" charset="0"/>
                <a:cs typeface="Times New Roman" panose="02020603050405020304" pitchFamily="18" charset="0"/>
              </a:rPr>
              <a:t>:</a:t>
            </a:r>
          </a:p>
          <a:p>
            <a:r>
              <a:rPr lang="en-US" sz="2400" dirty="0">
                <a:solidFill>
                  <a:schemeClr val="bg1"/>
                </a:solidFill>
                <a:latin typeface="Times New Roman" panose="02020603050405020304" pitchFamily="18" charset="0"/>
                <a:cs typeface="Times New Roman" panose="02020603050405020304" pitchFamily="18" charset="0"/>
              </a:rPr>
              <a:t>Terrorist Attacks are more successful in the Middle East &amp; North Africa and South Asia</a:t>
            </a:r>
          </a:p>
          <a:p>
            <a:pPr marL="342900" indent="-342900">
              <a:buFont typeface="Arial" panose="020B0604020202020204" pitchFamily="34" charset="0"/>
              <a:buChar char="•"/>
            </a:pPr>
            <a:endParaRPr lang="en-US" sz="2400" dirty="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solidFill>
                <a:schemeClr val="bg1"/>
              </a:solidFill>
              <a:latin typeface="Times New Roman" panose="02020603050405020304" pitchFamily="18" charset="0"/>
              <a:cs typeface="Times New Roman" panose="02020603050405020304" pitchFamily="18" charset="0"/>
            </a:endParaRPr>
          </a:p>
          <a:p>
            <a:endParaRPr lang="en-IN" sz="2400" dirty="0">
              <a:solidFill>
                <a:schemeClr val="bg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6862A8F-AEE8-A234-5B22-A84C063238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9854" y="1256981"/>
            <a:ext cx="7277791" cy="4572638"/>
          </a:xfrm>
          <a:prstGeom prst="rect">
            <a:avLst/>
          </a:prstGeom>
        </p:spPr>
      </p:pic>
      <p:sp>
        <p:nvSpPr>
          <p:cNvPr id="4" name="TextBox 3">
            <a:extLst>
              <a:ext uri="{FF2B5EF4-FFF2-40B4-BE49-F238E27FC236}">
                <a16:creationId xmlns:a16="http://schemas.microsoft.com/office/drawing/2014/main" id="{D1771B48-296F-11F0-6129-C9485A773443}"/>
              </a:ext>
            </a:extLst>
          </p:cNvPr>
          <p:cNvSpPr txBox="1"/>
          <p:nvPr/>
        </p:nvSpPr>
        <p:spPr>
          <a:xfrm>
            <a:off x="-71440" y="6533739"/>
            <a:ext cx="2443163" cy="369332"/>
          </a:xfrm>
          <a:prstGeom prst="rect">
            <a:avLst/>
          </a:prstGeom>
          <a:noFill/>
        </p:spPr>
        <p:txBody>
          <a:bodyPr wrap="square" rtlCol="0">
            <a:spAutoFit/>
          </a:bodyPr>
          <a:lstStyle/>
          <a:p>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t>
            </a:r>
            <a:r>
              <a:rPr lang="en-US" sz="1600" b="1" dirty="0">
                <a:solidFill>
                  <a:schemeClr val="bg1"/>
                </a:solidFill>
                <a:latin typeface="Sitka Display" pitchFamily="2" charset="0"/>
              </a:rPr>
              <a:t>FortunateCreations</a:t>
            </a:r>
            <a:endParaRPr lang="en-IN" sz="1600" b="1" dirty="0">
              <a:solidFill>
                <a:schemeClr val="bg1"/>
              </a:solidFill>
              <a:latin typeface="Sitka Display" pitchFamily="2" charset="0"/>
            </a:endParaRPr>
          </a:p>
        </p:txBody>
      </p:sp>
    </p:spTree>
    <p:extLst>
      <p:ext uri="{BB962C8B-B14F-4D97-AF65-F5344CB8AC3E}">
        <p14:creationId xmlns:p14="http://schemas.microsoft.com/office/powerpoint/2010/main" val="3838818125"/>
      </p:ext>
    </p:extLst>
  </p:cSld>
  <p:clrMapOvr>
    <a:masterClrMapping/>
  </p:clrMapOvr>
  <p:transition spd="slow">
    <p:wheel spokes="1"/>
    <p:sndAc>
      <p:stSnd>
        <p:snd r:embed="rId2" name="suction.wav"/>
      </p:stSnd>
    </p:sndAc>
  </p:transition>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B2CF9A-6132-CD37-2FEA-6812E28BA3B3}"/>
              </a:ext>
            </a:extLst>
          </p:cNvPr>
          <p:cNvSpPr txBox="1"/>
          <p:nvPr/>
        </p:nvSpPr>
        <p:spPr>
          <a:xfrm>
            <a:off x="3100388" y="171449"/>
            <a:ext cx="5757862" cy="646331"/>
          </a:xfrm>
          <a:prstGeom prst="rect">
            <a:avLst/>
          </a:prstGeom>
          <a:noFill/>
        </p:spPr>
        <p:txBody>
          <a:bodyPr wrap="square" rtlCol="0">
            <a:spAutoFit/>
          </a:bodyPr>
          <a:lstStyle/>
          <a:p>
            <a:pPr algn="ctr"/>
            <a:r>
              <a:rPr lang="en-US" sz="3600" dirty="0">
                <a:solidFill>
                  <a:schemeClr val="bg1"/>
                </a:solidFill>
                <a:latin typeface="Times New Roman" panose="02020603050405020304" pitchFamily="18" charset="0"/>
                <a:cs typeface="Times New Roman" panose="02020603050405020304" pitchFamily="18" charset="0"/>
              </a:rPr>
              <a:t>TREND ANALYSIS</a:t>
            </a:r>
            <a:endParaRPr lang="en-IN" sz="3600"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F6048BE-30FE-0BE2-7849-593000DB99F8}"/>
              </a:ext>
            </a:extLst>
          </p:cNvPr>
          <p:cNvSpPr txBox="1"/>
          <p:nvPr/>
        </p:nvSpPr>
        <p:spPr>
          <a:xfrm>
            <a:off x="333376" y="1149786"/>
            <a:ext cx="3921919" cy="7478970"/>
          </a:xfrm>
          <a:prstGeom prst="rect">
            <a:avLst/>
          </a:prstGeom>
          <a:noFill/>
        </p:spPr>
        <p:txBody>
          <a:bodyPr wrap="square" rtlCol="0">
            <a:spAutoFit/>
          </a:bodyPr>
          <a:lstStyle/>
          <a:p>
            <a:pPr marL="342900" indent="-342900">
              <a:buFont typeface="Arial" panose="020B0604020202020204" pitchFamily="34" charset="0"/>
              <a:buChar char="•"/>
            </a:pPr>
            <a:r>
              <a:rPr lang="en-US" sz="2400" b="1" dirty="0">
                <a:solidFill>
                  <a:schemeClr val="bg1"/>
                </a:solidFill>
                <a:latin typeface="Times New Roman" panose="02020603050405020304" pitchFamily="18" charset="0"/>
                <a:cs typeface="Times New Roman" panose="02020603050405020304" pitchFamily="18" charset="0"/>
              </a:rPr>
              <a:t>Success Rate by  Group Name </a:t>
            </a:r>
          </a:p>
          <a:p>
            <a:pPr marL="342900" indent="-342900">
              <a:buFont typeface="Arial" panose="020B0604020202020204" pitchFamily="34" charset="0"/>
              <a:buChar char="•"/>
            </a:pPr>
            <a:endParaRPr lang="en-US" sz="2400" dirty="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solidFill>
                <a:schemeClr val="bg1"/>
              </a:solidFill>
              <a:latin typeface="Times New Roman" panose="02020603050405020304" pitchFamily="18" charset="0"/>
              <a:cs typeface="Times New Roman" panose="02020603050405020304" pitchFamily="18" charset="0"/>
            </a:endParaRPr>
          </a:p>
          <a:p>
            <a:r>
              <a:rPr lang="en-US" sz="2400" b="1" dirty="0">
                <a:solidFill>
                  <a:schemeClr val="bg1"/>
                </a:solidFill>
                <a:latin typeface="Times New Roman" panose="02020603050405020304" pitchFamily="18" charset="0"/>
                <a:cs typeface="Times New Roman" panose="02020603050405020304" pitchFamily="18" charset="0"/>
              </a:rPr>
              <a:t>Chart Type</a:t>
            </a:r>
            <a:r>
              <a:rPr lang="en-US" sz="2400" dirty="0">
                <a:solidFill>
                  <a:schemeClr val="bg1"/>
                </a:solidFill>
                <a:latin typeface="Times New Roman" panose="02020603050405020304" pitchFamily="18" charset="0"/>
                <a:cs typeface="Times New Roman" panose="02020603050405020304" pitchFamily="18" charset="0"/>
              </a:rPr>
              <a:t>: Line Chart</a:t>
            </a:r>
          </a:p>
          <a:p>
            <a:endParaRPr lang="en-US" sz="2400" dirty="0">
              <a:solidFill>
                <a:schemeClr val="bg1"/>
              </a:solidFill>
              <a:latin typeface="Times New Roman" panose="02020603050405020304" pitchFamily="18" charset="0"/>
              <a:cs typeface="Times New Roman" panose="02020603050405020304" pitchFamily="18" charset="0"/>
            </a:endParaRPr>
          </a:p>
          <a:p>
            <a:endParaRPr lang="en-US" sz="2400" dirty="0">
              <a:solidFill>
                <a:schemeClr val="bg1"/>
              </a:solidFill>
              <a:latin typeface="Times New Roman" panose="02020603050405020304" pitchFamily="18" charset="0"/>
              <a:cs typeface="Times New Roman" panose="02020603050405020304" pitchFamily="18" charset="0"/>
            </a:endParaRPr>
          </a:p>
          <a:p>
            <a:r>
              <a:rPr lang="en-US" sz="2400" b="1" dirty="0">
                <a:solidFill>
                  <a:schemeClr val="bg1"/>
                </a:solidFill>
                <a:latin typeface="Times New Roman" panose="02020603050405020304" pitchFamily="18" charset="0"/>
                <a:cs typeface="Times New Roman" panose="02020603050405020304" pitchFamily="18" charset="0"/>
              </a:rPr>
              <a:t>Conclusion</a:t>
            </a:r>
            <a:r>
              <a:rPr lang="en-US" sz="2400" dirty="0">
                <a:solidFill>
                  <a:schemeClr val="bg1"/>
                </a:solidFill>
                <a:latin typeface="Times New Roman" panose="02020603050405020304" pitchFamily="18" charset="0"/>
                <a:cs typeface="Times New Roman" panose="02020603050405020304" pitchFamily="18" charset="0"/>
              </a:rPr>
              <a:t>:</a:t>
            </a:r>
          </a:p>
          <a:p>
            <a:r>
              <a:rPr lang="en-US" sz="2400" dirty="0">
                <a:solidFill>
                  <a:schemeClr val="bg1"/>
                </a:solidFill>
                <a:latin typeface="Times New Roman" panose="02020603050405020304" pitchFamily="18" charset="0"/>
                <a:cs typeface="Times New Roman" panose="02020603050405020304" pitchFamily="18" charset="0"/>
              </a:rPr>
              <a:t>The most successful terrorist group is the Unknown with 71 748 successful attacks followed by the Taliban with 6680 successful attacks</a:t>
            </a:r>
          </a:p>
          <a:p>
            <a:pPr marL="342900" indent="-342900">
              <a:buFont typeface="Arial" panose="020B0604020202020204" pitchFamily="34" charset="0"/>
              <a:buChar char="•"/>
            </a:pPr>
            <a:endParaRPr lang="en-US" sz="2400" dirty="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solidFill>
                <a:schemeClr val="bg1"/>
              </a:solidFill>
              <a:latin typeface="Times New Roman" panose="02020603050405020304" pitchFamily="18" charset="0"/>
              <a:cs typeface="Times New Roman" panose="02020603050405020304" pitchFamily="18" charset="0"/>
            </a:endParaRPr>
          </a:p>
          <a:p>
            <a:endParaRPr lang="en-IN" sz="2400" dirty="0">
              <a:solidFill>
                <a:schemeClr val="bg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FC6EE30-DB4D-783A-F040-CE037C70030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443411" y="1594628"/>
            <a:ext cx="7415213" cy="4048935"/>
          </a:xfrm>
          <a:prstGeom prst="rect">
            <a:avLst/>
          </a:prstGeom>
        </p:spPr>
      </p:pic>
      <p:sp>
        <p:nvSpPr>
          <p:cNvPr id="4" name="TextBox 3">
            <a:extLst>
              <a:ext uri="{FF2B5EF4-FFF2-40B4-BE49-F238E27FC236}">
                <a16:creationId xmlns:a16="http://schemas.microsoft.com/office/drawing/2014/main" id="{3C49784D-69A6-B76C-ACF8-18B4481AED85}"/>
              </a:ext>
            </a:extLst>
          </p:cNvPr>
          <p:cNvSpPr txBox="1"/>
          <p:nvPr/>
        </p:nvSpPr>
        <p:spPr>
          <a:xfrm>
            <a:off x="-42864" y="6533739"/>
            <a:ext cx="2443163" cy="369332"/>
          </a:xfrm>
          <a:prstGeom prst="rect">
            <a:avLst/>
          </a:prstGeom>
          <a:noFill/>
        </p:spPr>
        <p:txBody>
          <a:bodyPr wrap="square" rtlCol="0">
            <a:spAutoFit/>
          </a:bodyPr>
          <a:lstStyle/>
          <a:p>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t>
            </a:r>
            <a:r>
              <a:rPr lang="en-US" sz="1600" b="1" dirty="0">
                <a:solidFill>
                  <a:schemeClr val="bg1"/>
                </a:solidFill>
                <a:latin typeface="Sitka Display" pitchFamily="2" charset="0"/>
              </a:rPr>
              <a:t>FortunateCreations</a:t>
            </a:r>
            <a:endParaRPr lang="en-IN" sz="1600" b="1" dirty="0">
              <a:solidFill>
                <a:schemeClr val="bg1"/>
              </a:solidFill>
              <a:latin typeface="Sitka Display" pitchFamily="2" charset="0"/>
            </a:endParaRPr>
          </a:p>
        </p:txBody>
      </p:sp>
    </p:spTree>
    <p:extLst>
      <p:ext uri="{BB962C8B-B14F-4D97-AF65-F5344CB8AC3E}">
        <p14:creationId xmlns:p14="http://schemas.microsoft.com/office/powerpoint/2010/main" val="10167984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sndAc>
          <p:stSnd>
            <p:snd r:embed="rId2" name="hammer.wav"/>
          </p:stSnd>
        </p:sndAc>
      </p:transition>
    </mc:Choice>
    <mc:Fallback xmlns="">
      <p:transition spd="slow">
        <p:fade/>
        <p:sndAc>
          <p:stSnd>
            <p:snd r:embed="rId4" name="hammer.wav"/>
          </p:stSnd>
        </p:sndAc>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5A8308-33E6-9FB2-4FBB-15CEC3015921}"/>
              </a:ext>
            </a:extLst>
          </p:cNvPr>
          <p:cNvSpPr txBox="1"/>
          <p:nvPr/>
        </p:nvSpPr>
        <p:spPr>
          <a:xfrm>
            <a:off x="943898" y="73740"/>
            <a:ext cx="10101276" cy="769441"/>
          </a:xfrm>
          <a:prstGeom prst="rect">
            <a:avLst/>
          </a:prstGeom>
          <a:noFill/>
        </p:spPr>
        <p:txBody>
          <a:bodyPr wrap="square" rtlCol="0">
            <a:spAutoFit/>
          </a:bodyPr>
          <a:lstStyle/>
          <a:p>
            <a:pPr algn="ctr"/>
            <a:r>
              <a:rPr lang="en-US" sz="4400" dirty="0">
                <a:solidFill>
                  <a:schemeClr val="bg1"/>
                </a:solidFill>
                <a:latin typeface="Times New Roman" panose="02020603050405020304" pitchFamily="18" charset="0"/>
                <a:cs typeface="Times New Roman" panose="02020603050405020304" pitchFamily="18" charset="0"/>
              </a:rPr>
              <a:t>GLOBAL TERRORISM DASHBOARD</a:t>
            </a:r>
            <a:endParaRPr lang="en-IN" sz="4400" dirty="0">
              <a:solidFill>
                <a:schemeClr val="bg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5F4260C-B459-4462-8EF7-4A2A02E1EA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9711" y="1214888"/>
            <a:ext cx="9535463" cy="4428224"/>
          </a:xfrm>
          <a:prstGeom prst="rect">
            <a:avLst/>
          </a:prstGeom>
        </p:spPr>
      </p:pic>
      <p:sp>
        <p:nvSpPr>
          <p:cNvPr id="3" name="TextBox 2">
            <a:extLst>
              <a:ext uri="{FF2B5EF4-FFF2-40B4-BE49-F238E27FC236}">
                <a16:creationId xmlns:a16="http://schemas.microsoft.com/office/drawing/2014/main" id="{769259F9-A40F-134C-AC16-842D533797D1}"/>
              </a:ext>
            </a:extLst>
          </p:cNvPr>
          <p:cNvSpPr txBox="1"/>
          <p:nvPr/>
        </p:nvSpPr>
        <p:spPr>
          <a:xfrm>
            <a:off x="-71440" y="6533739"/>
            <a:ext cx="2443163" cy="369332"/>
          </a:xfrm>
          <a:prstGeom prst="rect">
            <a:avLst/>
          </a:prstGeom>
          <a:noFill/>
        </p:spPr>
        <p:txBody>
          <a:bodyPr wrap="square" rtlCol="0">
            <a:spAutoFit/>
          </a:bodyPr>
          <a:lstStyle/>
          <a:p>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t>
            </a:r>
            <a:r>
              <a:rPr lang="en-US" sz="1600" b="1" dirty="0">
                <a:solidFill>
                  <a:schemeClr val="bg1"/>
                </a:solidFill>
                <a:latin typeface="Sitka Display" pitchFamily="2" charset="0"/>
              </a:rPr>
              <a:t>FortunateCreations</a:t>
            </a:r>
            <a:endParaRPr lang="en-IN" sz="1600" b="1" dirty="0">
              <a:solidFill>
                <a:schemeClr val="bg1"/>
              </a:solidFill>
              <a:latin typeface="Sitka Display" pitchFamily="2" charset="0"/>
            </a:endParaRPr>
          </a:p>
        </p:txBody>
      </p:sp>
    </p:spTree>
    <p:extLst>
      <p:ext uri="{BB962C8B-B14F-4D97-AF65-F5344CB8AC3E}">
        <p14:creationId xmlns:p14="http://schemas.microsoft.com/office/powerpoint/2010/main" val="9902604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sndAc>
          <p:stSnd>
            <p:snd r:embed="rId2" name="laser.wav"/>
          </p:stSnd>
        </p:sndAc>
      </p:transition>
    </mc:Choice>
    <mc:Fallback xmlns="">
      <p:transition spd="slow">
        <p:fade/>
        <p:sndAc>
          <p:stSnd>
            <p:snd r:embed="rId4" name="laser.wav"/>
          </p:stSnd>
        </p:sndAc>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FC4FA2F-1B49-EEE8-7CBB-88A95C3AF5E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452597" y="916921"/>
            <a:ext cx="9286803" cy="5247680"/>
          </a:xfrm>
          <a:prstGeom prst="rect">
            <a:avLst/>
          </a:prstGeom>
        </p:spPr>
      </p:pic>
      <p:sp>
        <p:nvSpPr>
          <p:cNvPr id="2" name="TextBox 1">
            <a:extLst>
              <a:ext uri="{FF2B5EF4-FFF2-40B4-BE49-F238E27FC236}">
                <a16:creationId xmlns:a16="http://schemas.microsoft.com/office/drawing/2014/main" id="{A8DC1626-5839-1ABC-640F-7D974574845D}"/>
              </a:ext>
            </a:extLst>
          </p:cNvPr>
          <p:cNvSpPr txBox="1"/>
          <p:nvPr/>
        </p:nvSpPr>
        <p:spPr>
          <a:xfrm>
            <a:off x="0" y="73740"/>
            <a:ext cx="11665974" cy="769441"/>
          </a:xfrm>
          <a:prstGeom prst="rect">
            <a:avLst/>
          </a:prstGeom>
          <a:noFill/>
        </p:spPr>
        <p:txBody>
          <a:bodyPr wrap="square" rtlCol="0">
            <a:spAutoFit/>
          </a:bodyPr>
          <a:lstStyle/>
          <a:p>
            <a:pPr algn="ctr"/>
            <a:r>
              <a:rPr lang="en-US" sz="4400" dirty="0">
                <a:solidFill>
                  <a:schemeClr val="bg1"/>
                </a:solidFill>
                <a:latin typeface="Times New Roman" panose="02020603050405020304" pitchFamily="18" charset="0"/>
                <a:cs typeface="Times New Roman" panose="02020603050405020304" pitchFamily="18" charset="0"/>
              </a:rPr>
              <a:t>GLOBAL TERRORISM DASHBOARD</a:t>
            </a:r>
            <a:endParaRPr lang="en-IN" sz="4400"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ED553C8-A9E5-B29C-6B77-D43DD970876E}"/>
              </a:ext>
            </a:extLst>
          </p:cNvPr>
          <p:cNvSpPr txBox="1"/>
          <p:nvPr/>
        </p:nvSpPr>
        <p:spPr>
          <a:xfrm>
            <a:off x="-1" y="6490875"/>
            <a:ext cx="2043113" cy="338554"/>
          </a:xfrm>
          <a:prstGeom prst="rect">
            <a:avLst/>
          </a:prstGeom>
          <a:noFill/>
        </p:spPr>
        <p:txBody>
          <a:bodyPr wrap="square" rtlCol="0">
            <a:spAutoFit/>
          </a:bodyPr>
          <a:lstStyle/>
          <a:p>
            <a:r>
              <a:rPr lang="en-US" sz="1600" b="1" dirty="0">
                <a:solidFill>
                  <a:schemeClr val="bg1"/>
                </a:solidFill>
                <a:latin typeface="Sitka Display" pitchFamily="2" charset="0"/>
              </a:rPr>
              <a:t>@FortunateCreations</a:t>
            </a:r>
            <a:endParaRPr lang="en-IN" sz="1600" b="1" dirty="0">
              <a:solidFill>
                <a:schemeClr val="bg1"/>
              </a:solidFill>
              <a:latin typeface="Sitka Display" pitchFamily="2" charset="0"/>
            </a:endParaRPr>
          </a:p>
        </p:txBody>
      </p:sp>
    </p:spTree>
    <p:extLst>
      <p:ext uri="{BB962C8B-B14F-4D97-AF65-F5344CB8AC3E}">
        <p14:creationId xmlns:p14="http://schemas.microsoft.com/office/powerpoint/2010/main" val="11763151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500">
        <p15:prstTrans prst="prestige"/>
        <p:sndAc>
          <p:stSnd>
            <p:snd r:embed="rId2" name="click.wav"/>
          </p:stSnd>
        </p:sndAc>
      </p:transition>
    </mc:Choice>
    <mc:Fallback xmlns="">
      <p:transition spd="slow">
        <p:fade/>
        <p:sndAc>
          <p:stSnd>
            <p:snd r:embed="rId4" name="click.wav"/>
          </p:stSnd>
        </p:sndAc>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CA8F55-6FD0-0074-0876-672270B2FA8B}"/>
              </a:ext>
            </a:extLst>
          </p:cNvPr>
          <p:cNvSpPr txBox="1"/>
          <p:nvPr/>
        </p:nvSpPr>
        <p:spPr>
          <a:xfrm>
            <a:off x="2669458" y="235973"/>
            <a:ext cx="6563032" cy="707886"/>
          </a:xfrm>
          <a:prstGeom prst="rect">
            <a:avLst/>
          </a:prstGeom>
          <a:noFill/>
        </p:spPr>
        <p:txBody>
          <a:bodyPr wrap="square" rtlCol="0">
            <a:spAutoFit/>
          </a:bodyPr>
          <a:lstStyle/>
          <a:p>
            <a:pPr algn="ctr"/>
            <a:r>
              <a:rPr lang="en-US" sz="4000" dirty="0">
                <a:solidFill>
                  <a:schemeClr val="bg1"/>
                </a:solidFill>
                <a:latin typeface="Times New Roman" panose="02020603050405020304" pitchFamily="18" charset="0"/>
                <a:cs typeface="Times New Roman" panose="02020603050405020304" pitchFamily="18" charset="0"/>
              </a:rPr>
              <a:t>Summary and Key Insights</a:t>
            </a:r>
            <a:endParaRPr lang="en-IN" sz="4000"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F4CB3B2-CFEC-2A92-B5F9-796F5AE8A6AB}"/>
              </a:ext>
            </a:extLst>
          </p:cNvPr>
          <p:cNvSpPr txBox="1"/>
          <p:nvPr/>
        </p:nvSpPr>
        <p:spPr>
          <a:xfrm>
            <a:off x="1" y="1271587"/>
            <a:ext cx="12192000" cy="4247317"/>
          </a:xfrm>
          <a:prstGeom prst="rect">
            <a:avLst/>
          </a:prstGeom>
          <a:noFill/>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Analyzing Global Terrorism data from 1986 to 2017 reveals the following key insights:</a:t>
            </a:r>
          </a:p>
          <a:p>
            <a:pPr marL="342900" indent="-342900">
              <a:buAutoNum type="arabicPeriod"/>
            </a:pPr>
            <a:r>
              <a:rPr lang="en-US" sz="2000" dirty="0">
                <a:solidFill>
                  <a:schemeClr val="bg1"/>
                </a:solidFill>
                <a:latin typeface="Times New Roman" panose="02020603050405020304" pitchFamily="18" charset="0"/>
                <a:cs typeface="Times New Roman" panose="02020603050405020304" pitchFamily="18" charset="0"/>
              </a:rPr>
              <a:t>Most affected Countries are Iraq,  Pakistan, Afghanistan and Colombia</a:t>
            </a:r>
          </a:p>
          <a:p>
            <a:pPr marL="342900" indent="-342900">
              <a:buAutoNum type="arabicPeriod"/>
            </a:pPr>
            <a:r>
              <a:rPr lang="en-US" sz="2000" dirty="0">
                <a:solidFill>
                  <a:schemeClr val="bg1"/>
                </a:solidFill>
                <a:latin typeface="Times New Roman" panose="02020603050405020304" pitchFamily="18" charset="0"/>
                <a:cs typeface="Times New Roman" panose="02020603050405020304" pitchFamily="18" charset="0"/>
              </a:rPr>
              <a:t>The most affected regions are Middle East &amp; North Africa, South Asia and South America</a:t>
            </a:r>
          </a:p>
          <a:p>
            <a:pPr marL="342900" indent="-342900">
              <a:buFontTx/>
              <a:buAutoNum type="arabicPeriod"/>
            </a:pPr>
            <a:r>
              <a:rPr lang="en-IN" sz="2000" dirty="0">
                <a:solidFill>
                  <a:schemeClr val="bg1"/>
                </a:solidFill>
                <a:latin typeface="Times New Roman" panose="02020603050405020304" pitchFamily="18" charset="0"/>
                <a:cs typeface="Times New Roman" panose="02020603050405020304" pitchFamily="18" charset="0"/>
              </a:rPr>
              <a:t>The highest number of attacks is 16903occurred in the year 2014</a:t>
            </a:r>
          </a:p>
          <a:p>
            <a:pPr marL="342900" indent="-342900">
              <a:buFontTx/>
              <a:buAutoNum type="arabicPeriod"/>
            </a:pPr>
            <a:r>
              <a:rPr lang="en-US" sz="2000" dirty="0">
                <a:solidFill>
                  <a:schemeClr val="bg1"/>
                </a:solidFill>
                <a:latin typeface="Times New Roman" panose="02020603050405020304" pitchFamily="18" charset="0"/>
                <a:cs typeface="Times New Roman" panose="02020603050405020304" pitchFamily="18" charset="0"/>
              </a:rPr>
              <a:t>The most successful terrorist group is Unknown the followed by the Taliban Private Citizens and Property are the most targeted group at 27.44%</a:t>
            </a:r>
          </a:p>
          <a:p>
            <a:pPr marL="342900" indent="-342900">
              <a:buFontTx/>
              <a:buAutoNum type="arabicPeriod"/>
            </a:pPr>
            <a:r>
              <a:rPr lang="en-US" sz="2000" dirty="0">
                <a:solidFill>
                  <a:schemeClr val="bg1"/>
                </a:solidFill>
                <a:latin typeface="Times New Roman" panose="02020603050405020304" pitchFamily="18" charset="0"/>
                <a:cs typeface="Times New Roman" panose="02020603050405020304" pitchFamily="18" charset="0"/>
              </a:rPr>
              <a:t>Explosives are the most commonly used weapon type in carrying out terrorism attacks with at percentage of 49.34%</a:t>
            </a:r>
          </a:p>
          <a:p>
            <a:pPr marL="342900" indent="-342900">
              <a:buFontTx/>
              <a:buAutoNum type="arabicPeriod"/>
            </a:pPr>
            <a:r>
              <a:rPr lang="en-US" sz="2000" dirty="0">
                <a:solidFill>
                  <a:schemeClr val="bg1"/>
                </a:solidFill>
                <a:latin typeface="Times New Roman" panose="02020603050405020304" pitchFamily="18" charset="0"/>
                <a:cs typeface="Times New Roman" panose="02020603050405020304" pitchFamily="18" charset="0"/>
              </a:rPr>
              <a:t>The maximum number of attacked occurred in 2017</a:t>
            </a:r>
          </a:p>
          <a:p>
            <a:pPr marL="342900" indent="-342900">
              <a:buFontTx/>
              <a:buAutoNum type="arabicPeriod"/>
            </a:pPr>
            <a:endParaRPr lang="en-US" sz="1800" dirty="0">
              <a:latin typeface="Times New Roman" panose="02020603050405020304" pitchFamily="18" charset="0"/>
              <a:cs typeface="Times New Roman" panose="02020603050405020304" pitchFamily="18" charset="0"/>
            </a:endParaRPr>
          </a:p>
          <a:p>
            <a:pPr marL="342900" indent="-342900">
              <a:buFontTx/>
              <a:buAutoNum type="arabicPeriod"/>
            </a:pPr>
            <a:endParaRPr lang="en-IN" sz="1800" dirty="0">
              <a:latin typeface="Times New Roman" panose="02020603050405020304" pitchFamily="18" charset="0"/>
              <a:cs typeface="Times New Roman" panose="02020603050405020304" pitchFamily="18" charset="0"/>
            </a:endParaRPr>
          </a:p>
          <a:p>
            <a:pPr marL="342900" indent="-342900">
              <a:buFontTx/>
              <a:buAutoNum type="arabicPeriod"/>
            </a:pPr>
            <a:endParaRPr lang="en-US" sz="1800" dirty="0">
              <a:latin typeface="Times New Roman" panose="02020603050405020304" pitchFamily="18" charset="0"/>
              <a:cs typeface="Times New Roman" panose="02020603050405020304" pitchFamily="18" charset="0"/>
            </a:endParaRPr>
          </a:p>
          <a:p>
            <a:pPr marL="342900" indent="-342900">
              <a:buAutoNum type="arabicPeriod"/>
            </a:pPr>
            <a:endParaRPr lang="en-US" dirty="0"/>
          </a:p>
          <a:p>
            <a:pPr marL="342900" indent="-342900">
              <a:buAutoNum type="arabicPeriod"/>
            </a:pPr>
            <a:endParaRPr lang="en-IN" dirty="0"/>
          </a:p>
        </p:txBody>
      </p:sp>
      <p:sp>
        <p:nvSpPr>
          <p:cNvPr id="5" name="TextBox 4">
            <a:extLst>
              <a:ext uri="{FF2B5EF4-FFF2-40B4-BE49-F238E27FC236}">
                <a16:creationId xmlns:a16="http://schemas.microsoft.com/office/drawing/2014/main" id="{7090A212-15B3-6BAC-27E3-1491F6BA8C51}"/>
              </a:ext>
            </a:extLst>
          </p:cNvPr>
          <p:cNvSpPr txBox="1"/>
          <p:nvPr/>
        </p:nvSpPr>
        <p:spPr>
          <a:xfrm>
            <a:off x="-71440" y="6548027"/>
            <a:ext cx="2443163" cy="369332"/>
          </a:xfrm>
          <a:prstGeom prst="rect">
            <a:avLst/>
          </a:prstGeom>
          <a:noFill/>
        </p:spPr>
        <p:txBody>
          <a:bodyPr wrap="square" rtlCol="0">
            <a:spAutoFit/>
          </a:bodyPr>
          <a:lstStyle/>
          <a:p>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t>
            </a:r>
            <a:r>
              <a:rPr lang="en-US" sz="1600" b="1" dirty="0">
                <a:solidFill>
                  <a:schemeClr val="bg1"/>
                </a:solidFill>
                <a:latin typeface="Sitka Display" pitchFamily="2" charset="0"/>
              </a:rPr>
              <a:t>FortunateCreations</a:t>
            </a:r>
            <a:endParaRPr lang="en-IN" sz="1600" b="1" dirty="0">
              <a:solidFill>
                <a:schemeClr val="bg1"/>
              </a:solidFill>
              <a:latin typeface="Sitka Display" pitchFamily="2" charset="0"/>
            </a:endParaRPr>
          </a:p>
        </p:txBody>
      </p:sp>
    </p:spTree>
    <p:extLst>
      <p:ext uri="{BB962C8B-B14F-4D97-AF65-F5344CB8AC3E}">
        <p14:creationId xmlns:p14="http://schemas.microsoft.com/office/powerpoint/2010/main" val="174720020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sndAc>
          <p:stSnd>
            <p:snd r:embed="rId2" name="laser.wav"/>
          </p:stSnd>
        </p:sndAc>
      </p:transition>
    </mc:Choice>
    <mc:Fallback>
      <p:transition spd="slow">
        <p:fade/>
        <p:sndAc>
          <p:stSnd>
            <p:snd r:embed="rId2" name="laser.wav"/>
          </p:stSnd>
        </p:sndAc>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090A212-15B3-6BAC-27E3-1491F6BA8C51}"/>
              </a:ext>
            </a:extLst>
          </p:cNvPr>
          <p:cNvSpPr txBox="1"/>
          <p:nvPr/>
        </p:nvSpPr>
        <p:spPr>
          <a:xfrm>
            <a:off x="-71440" y="6548027"/>
            <a:ext cx="2443163" cy="369332"/>
          </a:xfrm>
          <a:prstGeom prst="rect">
            <a:avLst/>
          </a:prstGeom>
          <a:noFill/>
        </p:spPr>
        <p:txBody>
          <a:bodyPr wrap="square" rtlCol="0">
            <a:spAutoFit/>
          </a:bodyPr>
          <a:lstStyle/>
          <a:p>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t>
            </a:r>
            <a:r>
              <a:rPr lang="en-US" sz="1600" b="1" dirty="0">
                <a:solidFill>
                  <a:schemeClr val="bg1"/>
                </a:solidFill>
                <a:latin typeface="Sitka Display" pitchFamily="2" charset="0"/>
              </a:rPr>
              <a:t>FortunateCreations</a:t>
            </a:r>
            <a:endParaRPr lang="en-IN" sz="1600" b="1" dirty="0">
              <a:solidFill>
                <a:schemeClr val="bg1"/>
              </a:solidFill>
              <a:latin typeface="Sitka Display" pitchFamily="2" charset="0"/>
            </a:endParaRPr>
          </a:p>
        </p:txBody>
      </p:sp>
      <p:sp>
        <p:nvSpPr>
          <p:cNvPr id="8" name="TextBox 7">
            <a:extLst>
              <a:ext uri="{FF2B5EF4-FFF2-40B4-BE49-F238E27FC236}">
                <a16:creationId xmlns:a16="http://schemas.microsoft.com/office/drawing/2014/main" id="{8AB1445D-3441-4201-962A-25108356B25F}"/>
              </a:ext>
            </a:extLst>
          </p:cNvPr>
          <p:cNvSpPr txBox="1"/>
          <p:nvPr/>
        </p:nvSpPr>
        <p:spPr>
          <a:xfrm>
            <a:off x="0" y="1"/>
            <a:ext cx="12192000" cy="5504392"/>
          </a:xfrm>
          <a:prstGeom prst="rect">
            <a:avLst/>
          </a:prstGeom>
          <a:noFill/>
        </p:spPr>
        <p:txBody>
          <a:bodyPr wrap="square">
            <a:spAutoFit/>
          </a:bodyPr>
          <a:lstStyle/>
          <a:p>
            <a:pPr algn="ctr"/>
            <a:r>
              <a:rPr lang="en-IN" sz="4000" i="0" u="none" strike="noStrike" baseline="0" dirty="0">
                <a:solidFill>
                  <a:schemeClr val="bg1"/>
                </a:solidFill>
                <a:latin typeface="Times New Roman" panose="02020603050405020304" pitchFamily="18" charset="0"/>
                <a:cs typeface="Times New Roman" panose="02020603050405020304" pitchFamily="18" charset="0"/>
              </a:rPr>
              <a:t>RECOMMENDATIONS</a:t>
            </a:r>
          </a:p>
          <a:p>
            <a:pPr algn="ctr"/>
            <a:endParaRPr lang="en-IN" sz="4000" i="0" u="none" strike="noStrike" baseline="0" dirty="0">
              <a:solidFill>
                <a:schemeClr val="bg1"/>
              </a:solidFill>
              <a:latin typeface="Times New Roman" panose="02020603050405020304" pitchFamily="18" charset="0"/>
              <a:cs typeface="Times New Roman" panose="02020603050405020304" pitchFamily="18" charset="0"/>
            </a:endParaRPr>
          </a:p>
          <a:p>
            <a:r>
              <a:rPr lang="en-IN" sz="2400" b="0" i="0" u="none" strike="noStrike" baseline="0" dirty="0">
                <a:solidFill>
                  <a:srgbClr val="0D0D0D"/>
                </a:solidFill>
                <a:latin typeface="Times New Roman" panose="02020603050405020304" pitchFamily="18" charset="0"/>
                <a:cs typeface="Times New Roman" panose="02020603050405020304" pitchFamily="18" charset="0"/>
              </a:rPr>
              <a:t>•</a:t>
            </a:r>
            <a:r>
              <a:rPr lang="en-IN" sz="2400" b="1" i="0" u="none" strike="noStrike" baseline="0" dirty="0">
                <a:solidFill>
                  <a:srgbClr val="0D0D0D"/>
                </a:solidFill>
                <a:latin typeface="Times New Roman" panose="02020603050405020304" pitchFamily="18" charset="0"/>
                <a:cs typeface="Times New Roman" panose="02020603050405020304" pitchFamily="18" charset="0"/>
              </a:rPr>
              <a:t>Actionable Recommendations</a:t>
            </a:r>
            <a:r>
              <a:rPr lang="en-IN" sz="2400" b="0" i="0" u="none" strike="noStrike" baseline="0" dirty="0">
                <a:solidFill>
                  <a:srgbClr val="0D0D0D"/>
                </a:solidFill>
                <a:latin typeface="Times New Roman" panose="02020603050405020304" pitchFamily="18" charset="0"/>
                <a:cs typeface="Times New Roman" panose="02020603050405020304" pitchFamily="18" charset="0"/>
              </a:rPr>
              <a:t>:</a:t>
            </a:r>
          </a:p>
          <a:p>
            <a:pPr>
              <a:lnSpc>
                <a:spcPct val="150000"/>
              </a:lnSpc>
            </a:pPr>
            <a:r>
              <a:rPr lang="en-US" sz="2400" b="0" i="0" u="none" strike="noStrike" baseline="0" dirty="0">
                <a:solidFill>
                  <a:srgbClr val="0D0D0D"/>
                </a:solidFill>
                <a:latin typeface="Times New Roman" panose="02020603050405020304" pitchFamily="18" charset="0"/>
                <a:cs typeface="Times New Roman" panose="02020603050405020304" pitchFamily="18" charset="0"/>
              </a:rPr>
              <a:t>Enhance security at high-risk facilities.</a:t>
            </a:r>
          </a:p>
          <a:p>
            <a:pPr>
              <a:lnSpc>
                <a:spcPct val="150000"/>
              </a:lnSpc>
            </a:pPr>
            <a:r>
              <a:rPr lang="en-US" sz="2400" b="0" i="0" u="none" strike="noStrike" baseline="0" dirty="0">
                <a:solidFill>
                  <a:srgbClr val="0D0D0D"/>
                </a:solidFill>
                <a:latin typeface="Times New Roman" panose="02020603050405020304" pitchFamily="18" charset="0"/>
                <a:cs typeface="Times New Roman" panose="02020603050405020304" pitchFamily="18" charset="0"/>
              </a:rPr>
              <a:t>Increase international cooperation in intelligence sharing to combat terrorist attacks.</a:t>
            </a:r>
          </a:p>
          <a:p>
            <a:pPr>
              <a:lnSpc>
                <a:spcPct val="150000"/>
              </a:lnSpc>
            </a:pPr>
            <a:r>
              <a:rPr lang="en-US" sz="2400" b="0" i="0" u="none" strike="noStrike" baseline="0" dirty="0">
                <a:solidFill>
                  <a:srgbClr val="0D0D0D"/>
                </a:solidFill>
                <a:latin typeface="Times New Roman" panose="02020603050405020304" pitchFamily="18" charset="0"/>
                <a:cs typeface="Times New Roman" panose="02020603050405020304" pitchFamily="18" charset="0"/>
              </a:rPr>
              <a:t>Invest in community resilience programs to mitigate impacts of terrorism.</a:t>
            </a:r>
          </a:p>
          <a:p>
            <a:pPr>
              <a:lnSpc>
                <a:spcPct val="150000"/>
              </a:lnSpc>
            </a:pPr>
            <a:endParaRPr lang="en-US" sz="2400" b="0" i="0" u="none" strike="noStrike" baseline="0" dirty="0">
              <a:solidFill>
                <a:srgbClr val="0D0D0D"/>
              </a:solidFill>
              <a:latin typeface="Times New Roman" panose="02020603050405020304" pitchFamily="18" charset="0"/>
              <a:cs typeface="Times New Roman" panose="02020603050405020304" pitchFamily="18" charset="0"/>
            </a:endParaRPr>
          </a:p>
          <a:p>
            <a:pPr>
              <a:lnSpc>
                <a:spcPct val="150000"/>
              </a:lnSpc>
            </a:pPr>
            <a:r>
              <a:rPr lang="en-IN" sz="2400" b="0" i="0" u="none" strike="noStrike" baseline="0" dirty="0">
                <a:solidFill>
                  <a:srgbClr val="0D0D0D"/>
                </a:solidFill>
                <a:latin typeface="Times New Roman" panose="02020603050405020304" pitchFamily="18" charset="0"/>
                <a:cs typeface="Times New Roman" panose="02020603050405020304" pitchFamily="18" charset="0"/>
              </a:rPr>
              <a:t>•</a:t>
            </a:r>
            <a:r>
              <a:rPr lang="en-IN" sz="2400" b="1" i="0" u="none" strike="noStrike" baseline="0" dirty="0">
                <a:solidFill>
                  <a:srgbClr val="0D0D0D"/>
                </a:solidFill>
                <a:latin typeface="Times New Roman" panose="02020603050405020304" pitchFamily="18" charset="0"/>
                <a:cs typeface="Times New Roman" panose="02020603050405020304" pitchFamily="18" charset="0"/>
              </a:rPr>
              <a:t>Future Research</a:t>
            </a:r>
            <a:r>
              <a:rPr lang="en-IN" sz="2400" b="0" i="0" u="none" strike="noStrike" baseline="0" dirty="0">
                <a:solidFill>
                  <a:srgbClr val="0D0D0D"/>
                </a:solidFill>
                <a:latin typeface="Times New Roman" panose="02020603050405020304" pitchFamily="18" charset="0"/>
                <a:cs typeface="Times New Roman" panose="02020603050405020304" pitchFamily="18" charset="0"/>
              </a:rPr>
              <a:t>:</a:t>
            </a:r>
          </a:p>
          <a:p>
            <a:pPr>
              <a:lnSpc>
                <a:spcPct val="150000"/>
              </a:lnSpc>
            </a:pPr>
            <a:r>
              <a:rPr lang="en-US" sz="2400" b="0" i="0" u="none" strike="noStrike" baseline="0" dirty="0">
                <a:solidFill>
                  <a:srgbClr val="0D0D0D"/>
                </a:solidFill>
                <a:latin typeface="Times New Roman" panose="02020603050405020304" pitchFamily="18" charset="0"/>
                <a:cs typeface="Times New Roman" panose="02020603050405020304" pitchFamily="18" charset="0"/>
              </a:rPr>
              <a:t>Deeper analysis of socio-economic factors influencing terrorism.</a:t>
            </a:r>
          </a:p>
          <a:p>
            <a:pPr>
              <a:lnSpc>
                <a:spcPct val="150000"/>
              </a:lnSpc>
            </a:pPr>
            <a:r>
              <a:rPr lang="en-US" sz="2400" b="0" i="0" u="none" strike="noStrike" baseline="0" dirty="0">
                <a:solidFill>
                  <a:srgbClr val="0D0D0D"/>
                </a:solidFill>
                <a:latin typeface="Times New Roman" panose="02020603050405020304" pitchFamily="18" charset="0"/>
                <a:cs typeface="Times New Roman" panose="02020603050405020304" pitchFamily="18" charset="0"/>
              </a:rPr>
              <a:t>Study the effectiveness of counter-terrorism measures over time.</a:t>
            </a:r>
          </a:p>
        </p:txBody>
      </p:sp>
    </p:spTree>
    <p:extLst>
      <p:ext uri="{BB962C8B-B14F-4D97-AF65-F5344CB8AC3E}">
        <p14:creationId xmlns:p14="http://schemas.microsoft.com/office/powerpoint/2010/main" val="254516294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sndAc>
          <p:stSnd>
            <p:snd r:embed="rId2" name="suction.wav"/>
          </p:stSnd>
        </p:sndAc>
      </p:transition>
    </mc:Choice>
    <mc:Fallback>
      <p:transition spd="slow">
        <p:fade/>
        <p:sndAc>
          <p:stSnd>
            <p:snd r:embed="rId2" name="suction.wav"/>
          </p:stSnd>
        </p:sndAc>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5680A6-D76D-D7BA-2909-86A58FD8A890}"/>
              </a:ext>
            </a:extLst>
          </p:cNvPr>
          <p:cNvSpPr txBox="1"/>
          <p:nvPr/>
        </p:nvSpPr>
        <p:spPr>
          <a:xfrm>
            <a:off x="0" y="0"/>
            <a:ext cx="12192000" cy="5940088"/>
          </a:xfrm>
          <a:prstGeom prst="rect">
            <a:avLst/>
          </a:prstGeom>
          <a:noFill/>
        </p:spPr>
        <p:txBody>
          <a:bodyPr wrap="square" rtlCol="0">
            <a:spAutoFit/>
          </a:bodyPr>
          <a:lstStyle/>
          <a:p>
            <a:pPr algn="ctr"/>
            <a:r>
              <a:rPr lang="en-US" sz="4400" dirty="0">
                <a:solidFill>
                  <a:schemeClr val="bg1"/>
                </a:solidFill>
                <a:latin typeface="Times New Roman" panose="02020603050405020304" pitchFamily="18" charset="0"/>
                <a:cs typeface="Times New Roman" panose="02020603050405020304" pitchFamily="18" charset="0"/>
              </a:rPr>
              <a:t>Introduction</a:t>
            </a:r>
          </a:p>
          <a:p>
            <a:r>
              <a:rPr lang="en-US" sz="2400" dirty="0">
                <a:solidFill>
                  <a:schemeClr val="bg1"/>
                </a:solidFill>
                <a:latin typeface="Times New Roman" panose="02020603050405020304" pitchFamily="18" charset="0"/>
                <a:cs typeface="Times New Roman" panose="02020603050405020304" pitchFamily="18" charset="0"/>
              </a:rPr>
              <a:t>Analysis of Global Terrorism Dataset (1986 - 2017)</a:t>
            </a:r>
          </a:p>
          <a:p>
            <a:endParaRPr lang="en-US" sz="2400" dirty="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b="1" dirty="0">
                <a:solidFill>
                  <a:schemeClr val="bg1"/>
                </a:solidFill>
                <a:latin typeface="Times New Roman" panose="02020603050405020304" pitchFamily="18" charset="0"/>
                <a:cs typeface="Times New Roman" panose="02020603050405020304" pitchFamily="18" charset="0"/>
              </a:rPr>
              <a:t>Description:</a:t>
            </a:r>
          </a:p>
          <a:p>
            <a:r>
              <a:rPr lang="en-US" sz="2400" dirty="0">
                <a:solidFill>
                  <a:schemeClr val="bg1"/>
                </a:solidFill>
                <a:latin typeface="Times New Roman" panose="02020603050405020304" pitchFamily="18" charset="0"/>
                <a:cs typeface="Times New Roman" panose="02020603050405020304" pitchFamily="18" charset="0"/>
              </a:rPr>
              <a:t>The Terrorism Database contains information about terrorist attacks worldwide. It includes details such as the date, location, attack type, weapons used, number of casualties, and responsible groups. Your task is to create a Power BI dashboard that provides a comprehensive overview of global terrorism trends and patterns.</a:t>
            </a:r>
          </a:p>
          <a:p>
            <a:endParaRPr lang="en-US" sz="2400" dirty="0">
              <a:solidFill>
                <a:schemeClr val="bg1"/>
              </a:solidFill>
              <a:latin typeface="Times New Roman" panose="02020603050405020304" pitchFamily="18" charset="0"/>
              <a:cs typeface="Times New Roman" panose="02020603050405020304" pitchFamily="18" charset="0"/>
            </a:endParaRPr>
          </a:p>
          <a:p>
            <a:endParaRPr lang="en-US" sz="2400" dirty="0">
              <a:solidFill>
                <a:schemeClr val="bg1"/>
              </a:solidFill>
              <a:latin typeface="Times New Roman" panose="02020603050405020304" pitchFamily="18" charset="0"/>
              <a:cs typeface="Times New Roman" panose="02020603050405020304" pitchFamily="18" charset="0"/>
            </a:endParaRPr>
          </a:p>
          <a:p>
            <a:r>
              <a:rPr lang="en-IN" sz="2400" b="0" i="0" u="none" strike="noStrike" baseline="0" dirty="0">
                <a:solidFill>
                  <a:srgbClr val="0D0D0D"/>
                </a:solidFill>
                <a:latin typeface="Times New Roman" panose="02020603050405020304" pitchFamily="18" charset="0"/>
                <a:cs typeface="Times New Roman" panose="02020603050405020304" pitchFamily="18" charset="0"/>
              </a:rPr>
              <a:t>•</a:t>
            </a:r>
            <a:r>
              <a:rPr lang="en-IN" sz="2400" b="1" i="0" u="none" strike="noStrike" baseline="0" dirty="0">
                <a:solidFill>
                  <a:srgbClr val="0D0D0D"/>
                </a:solidFill>
                <a:latin typeface="Times New Roman" panose="02020603050405020304" pitchFamily="18" charset="0"/>
                <a:cs typeface="Times New Roman" panose="02020603050405020304" pitchFamily="18" charset="0"/>
              </a:rPr>
              <a:t>Data Source</a:t>
            </a:r>
            <a:r>
              <a:rPr lang="en-IN" sz="2400" b="0" i="0" u="none" strike="noStrike" baseline="0" dirty="0">
                <a:solidFill>
                  <a:srgbClr val="0D0D0D"/>
                </a:solidFill>
                <a:latin typeface="Times New Roman" panose="02020603050405020304" pitchFamily="18" charset="0"/>
                <a:cs typeface="Times New Roman" panose="02020603050405020304" pitchFamily="18" charset="0"/>
              </a:rPr>
              <a:t>:</a:t>
            </a:r>
          </a:p>
          <a:p>
            <a:r>
              <a:rPr lang="en-US" sz="2400" b="0" i="0" u="none" strike="noStrike" baseline="0" dirty="0">
                <a:solidFill>
                  <a:srgbClr val="0D0D0D"/>
                </a:solidFill>
                <a:latin typeface="Times New Roman" panose="02020603050405020304" pitchFamily="18" charset="0"/>
                <a:cs typeface="Times New Roman" panose="02020603050405020304" pitchFamily="18" charset="0"/>
              </a:rPr>
              <a:t>Global Terrorism Database (GTD), maintained by the National Consortium for the Study of Terrorism and Responses to Terrorism (START).</a:t>
            </a:r>
          </a:p>
          <a:p>
            <a:endParaRPr lang="en-US" sz="2400" dirty="0">
              <a:solidFill>
                <a:schemeClr val="bg1"/>
              </a:solidFill>
              <a:latin typeface="Times New Roman" panose="02020603050405020304" pitchFamily="18" charset="0"/>
              <a:cs typeface="Times New Roman" panose="02020603050405020304" pitchFamily="18" charset="0"/>
            </a:endParaRPr>
          </a:p>
          <a:p>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9F20060-A3D7-E5E7-ED0C-3040B775FF94}"/>
              </a:ext>
            </a:extLst>
          </p:cNvPr>
          <p:cNvSpPr txBox="1"/>
          <p:nvPr/>
        </p:nvSpPr>
        <p:spPr>
          <a:xfrm>
            <a:off x="0" y="6505163"/>
            <a:ext cx="2443163" cy="369332"/>
          </a:xfrm>
          <a:prstGeom prst="rect">
            <a:avLst/>
          </a:prstGeom>
          <a:noFill/>
        </p:spPr>
        <p:txBody>
          <a:bodyPr wrap="square" rtlCol="0">
            <a:spAutoFit/>
          </a:bodyPr>
          <a:lstStyle/>
          <a:p>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t>
            </a:r>
            <a:r>
              <a:rPr lang="en-US" sz="1600" b="1" dirty="0">
                <a:solidFill>
                  <a:schemeClr val="bg1"/>
                </a:solidFill>
                <a:latin typeface="Sitka Display" pitchFamily="2" charset="0"/>
              </a:rPr>
              <a:t>FortunateCreations</a:t>
            </a:r>
            <a:endParaRPr lang="en-IN" sz="1600" b="1" dirty="0">
              <a:solidFill>
                <a:schemeClr val="bg1"/>
              </a:solidFill>
              <a:latin typeface="Sitka Display" pitchFamily="2" charset="0"/>
            </a:endParaRPr>
          </a:p>
        </p:txBody>
      </p:sp>
    </p:spTree>
    <p:extLst>
      <p:ext uri="{BB962C8B-B14F-4D97-AF65-F5344CB8AC3E}">
        <p14:creationId xmlns:p14="http://schemas.microsoft.com/office/powerpoint/2010/main" val="242764781"/>
      </p:ext>
    </p:extLst>
  </p:cSld>
  <p:clrMapOvr>
    <a:masterClrMapping/>
  </p:clrMapOvr>
  <p:transition spd="slow">
    <p:randomBar dir="vert"/>
    <p:sndAc>
      <p:stSnd>
        <p:snd r:embed="rId2" name="hammer.wav"/>
      </p:stSnd>
    </p:sndAc>
  </p:transition>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090A212-15B3-6BAC-27E3-1491F6BA8C51}"/>
              </a:ext>
            </a:extLst>
          </p:cNvPr>
          <p:cNvSpPr txBox="1"/>
          <p:nvPr/>
        </p:nvSpPr>
        <p:spPr>
          <a:xfrm>
            <a:off x="-71440" y="6548027"/>
            <a:ext cx="2443163" cy="369332"/>
          </a:xfrm>
          <a:prstGeom prst="rect">
            <a:avLst/>
          </a:prstGeom>
          <a:noFill/>
        </p:spPr>
        <p:txBody>
          <a:bodyPr wrap="square" rtlCol="0">
            <a:spAutoFit/>
          </a:bodyPr>
          <a:lstStyle/>
          <a:p>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t>
            </a:r>
            <a:r>
              <a:rPr lang="en-US" sz="1600" b="1" dirty="0">
                <a:solidFill>
                  <a:schemeClr val="bg1"/>
                </a:solidFill>
                <a:latin typeface="Sitka Display" pitchFamily="2" charset="0"/>
              </a:rPr>
              <a:t>FortunateCreations</a:t>
            </a:r>
            <a:endParaRPr lang="en-IN" sz="1600" b="1" dirty="0">
              <a:solidFill>
                <a:schemeClr val="bg1"/>
              </a:solidFill>
              <a:latin typeface="Sitka Display" pitchFamily="2" charset="0"/>
            </a:endParaRPr>
          </a:p>
        </p:txBody>
      </p:sp>
      <p:sp>
        <p:nvSpPr>
          <p:cNvPr id="3" name="TextBox 2">
            <a:extLst>
              <a:ext uri="{FF2B5EF4-FFF2-40B4-BE49-F238E27FC236}">
                <a16:creationId xmlns:a16="http://schemas.microsoft.com/office/drawing/2014/main" id="{2E729450-D4BE-DFDA-2876-3478423AE98F}"/>
              </a:ext>
            </a:extLst>
          </p:cNvPr>
          <p:cNvSpPr txBox="1"/>
          <p:nvPr/>
        </p:nvSpPr>
        <p:spPr>
          <a:xfrm>
            <a:off x="0" y="0"/>
            <a:ext cx="12192000" cy="4647426"/>
          </a:xfrm>
          <a:prstGeom prst="rect">
            <a:avLst/>
          </a:prstGeom>
          <a:noFill/>
        </p:spPr>
        <p:txBody>
          <a:bodyPr wrap="square">
            <a:spAutoFit/>
          </a:bodyPr>
          <a:lstStyle/>
          <a:p>
            <a:pPr algn="ctr"/>
            <a:r>
              <a:rPr lang="en-IN" sz="4000" i="0" u="none" strike="noStrike" baseline="0" dirty="0">
                <a:solidFill>
                  <a:schemeClr val="bg1"/>
                </a:solidFill>
                <a:latin typeface="Times New Roman" panose="02020603050405020304" pitchFamily="18" charset="0"/>
                <a:cs typeface="Times New Roman" panose="02020603050405020304" pitchFamily="18" charset="0"/>
              </a:rPr>
              <a:t>REFERENCE AND ACKNOWLEDGEMENTS</a:t>
            </a:r>
          </a:p>
          <a:p>
            <a:pPr algn="ctr"/>
            <a:endParaRPr lang="en-IN" sz="4000" i="0" u="none" strike="noStrike" baseline="0" dirty="0">
              <a:solidFill>
                <a:schemeClr val="bg1"/>
              </a:solidFill>
              <a:latin typeface="Times New Roman" panose="02020603050405020304" pitchFamily="18" charset="0"/>
              <a:cs typeface="Times New Roman" panose="02020603050405020304" pitchFamily="18" charset="0"/>
            </a:endParaRPr>
          </a:p>
          <a:p>
            <a:pPr>
              <a:lnSpc>
                <a:spcPct val="150000"/>
              </a:lnSpc>
            </a:pPr>
            <a:r>
              <a:rPr lang="en-IN" sz="2400" b="0" i="0" u="none" strike="noStrike" baseline="0" dirty="0">
                <a:solidFill>
                  <a:srgbClr val="0D0D0D"/>
                </a:solidFill>
                <a:latin typeface="Times New Roman" panose="02020603050405020304" pitchFamily="18" charset="0"/>
                <a:cs typeface="Times New Roman" panose="02020603050405020304" pitchFamily="18" charset="0"/>
              </a:rPr>
              <a:t>•</a:t>
            </a:r>
            <a:r>
              <a:rPr lang="en-IN" sz="2400" b="1" i="0" u="none" strike="noStrike" baseline="0" dirty="0">
                <a:solidFill>
                  <a:srgbClr val="0D0D0D"/>
                </a:solidFill>
                <a:latin typeface="Times New Roman" panose="02020603050405020304" pitchFamily="18" charset="0"/>
                <a:cs typeface="Times New Roman" panose="02020603050405020304" pitchFamily="18" charset="0"/>
              </a:rPr>
              <a:t>References</a:t>
            </a:r>
            <a:r>
              <a:rPr lang="en-IN" sz="2400" b="0" i="0" u="none" strike="noStrike" baseline="0" dirty="0">
                <a:solidFill>
                  <a:srgbClr val="0D0D0D"/>
                </a:solidFill>
                <a:latin typeface="Times New Roman" panose="02020603050405020304" pitchFamily="18" charset="0"/>
                <a:cs typeface="Times New Roman" panose="02020603050405020304" pitchFamily="18" charset="0"/>
              </a:rPr>
              <a:t>:</a:t>
            </a:r>
          </a:p>
          <a:p>
            <a:pPr>
              <a:lnSpc>
                <a:spcPct val="150000"/>
              </a:lnSpc>
            </a:pPr>
            <a:r>
              <a:rPr lang="en-IN" sz="2400" b="0" i="0" u="none" strike="noStrike" baseline="0" dirty="0">
                <a:solidFill>
                  <a:srgbClr val="0D0D0D"/>
                </a:solidFill>
                <a:latin typeface="Times New Roman" panose="02020603050405020304" pitchFamily="18" charset="0"/>
                <a:cs typeface="Times New Roman" panose="02020603050405020304" pitchFamily="18" charset="0"/>
              </a:rPr>
              <a:t>Global Terrorism Database (GTD)</a:t>
            </a:r>
          </a:p>
          <a:p>
            <a:pPr>
              <a:lnSpc>
                <a:spcPct val="150000"/>
              </a:lnSpc>
            </a:pPr>
            <a:r>
              <a:rPr lang="en-US" sz="2400" b="0" i="0" u="none" strike="noStrike" baseline="0" dirty="0">
                <a:solidFill>
                  <a:srgbClr val="0D0D0D"/>
                </a:solidFill>
                <a:latin typeface="Times New Roman" panose="02020603050405020304" pitchFamily="18" charset="0"/>
                <a:cs typeface="Times New Roman" panose="02020603050405020304" pitchFamily="18" charset="0"/>
              </a:rPr>
              <a:t>National Consortium for the Study of Terrorism and Responses to Terrorism (START)</a:t>
            </a:r>
          </a:p>
          <a:p>
            <a:pPr>
              <a:lnSpc>
                <a:spcPct val="150000"/>
              </a:lnSpc>
            </a:pPr>
            <a:r>
              <a:rPr lang="en-IN" sz="2400" b="0" i="0" u="none" strike="noStrike" baseline="0" dirty="0">
                <a:solidFill>
                  <a:srgbClr val="0D0D0D"/>
                </a:solidFill>
                <a:latin typeface="Times New Roman" panose="02020603050405020304" pitchFamily="18" charset="0"/>
                <a:cs typeface="Times New Roman" panose="02020603050405020304" pitchFamily="18" charset="0"/>
              </a:rPr>
              <a:t>•</a:t>
            </a:r>
            <a:r>
              <a:rPr lang="en-IN" sz="2400" b="1" i="0" u="none" strike="noStrike" baseline="0" dirty="0">
                <a:solidFill>
                  <a:srgbClr val="0D0D0D"/>
                </a:solidFill>
                <a:latin typeface="Times New Roman" panose="02020603050405020304" pitchFamily="18" charset="0"/>
                <a:cs typeface="Times New Roman" panose="02020603050405020304" pitchFamily="18" charset="0"/>
              </a:rPr>
              <a:t>Acknowledgements</a:t>
            </a:r>
            <a:r>
              <a:rPr lang="en-IN" sz="2400" b="0" i="0" u="none" strike="noStrike" baseline="0" dirty="0">
                <a:solidFill>
                  <a:srgbClr val="0D0D0D"/>
                </a:solidFill>
                <a:latin typeface="Times New Roman" panose="02020603050405020304" pitchFamily="18" charset="0"/>
                <a:cs typeface="Times New Roman" panose="02020603050405020304" pitchFamily="18" charset="0"/>
              </a:rPr>
              <a:t>:</a:t>
            </a:r>
          </a:p>
          <a:p>
            <a:pPr>
              <a:lnSpc>
                <a:spcPct val="150000"/>
              </a:lnSpc>
            </a:pPr>
            <a:r>
              <a:rPr lang="en-US" sz="2400" b="0" i="0" u="none" strike="noStrike" baseline="0" dirty="0">
                <a:solidFill>
                  <a:srgbClr val="0D0D0D"/>
                </a:solidFill>
                <a:latin typeface="Times New Roman" panose="02020603050405020304" pitchFamily="18" charset="0"/>
                <a:cs typeface="Times New Roman" panose="02020603050405020304" pitchFamily="18" charset="0"/>
              </a:rPr>
              <a:t>Many </a:t>
            </a:r>
            <a:r>
              <a:rPr lang="en-US" sz="2400" dirty="0">
                <a:solidFill>
                  <a:srgbClr val="0D0D0D"/>
                </a:solidFill>
                <a:latin typeface="Times New Roman" panose="02020603050405020304" pitchFamily="18" charset="0"/>
                <a:cs typeface="Times New Roman" panose="02020603050405020304" pitchFamily="18" charset="0"/>
              </a:rPr>
              <a:t>t</a:t>
            </a:r>
            <a:r>
              <a:rPr lang="en-US" sz="2400" b="0" i="0" u="none" strike="noStrike" baseline="0" dirty="0">
                <a:solidFill>
                  <a:srgbClr val="0D0D0D"/>
                </a:solidFill>
                <a:latin typeface="Times New Roman" panose="02020603050405020304" pitchFamily="18" charset="0"/>
                <a:cs typeface="Times New Roman" panose="02020603050405020304" pitchFamily="18" charset="0"/>
              </a:rPr>
              <a:t>hanks to mentors, colleagues, and data providers.</a:t>
            </a:r>
          </a:p>
          <a:p>
            <a:endParaRPr lang="en-IN" sz="1800" b="0" i="0" u="none" strike="noStrike" baseline="0" dirty="0">
              <a:solidFill>
                <a:srgbClr val="0D0D0D"/>
              </a:solidFill>
              <a:latin typeface="Calibri" panose="020F0502020204030204" pitchFamily="34" charset="0"/>
            </a:endParaRPr>
          </a:p>
          <a:p>
            <a:endParaRPr lang="en-IN" dirty="0"/>
          </a:p>
        </p:txBody>
      </p:sp>
    </p:spTree>
    <p:extLst>
      <p:ext uri="{BB962C8B-B14F-4D97-AF65-F5344CB8AC3E}">
        <p14:creationId xmlns:p14="http://schemas.microsoft.com/office/powerpoint/2010/main" val="136063210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sndAc>
          <p:stSnd>
            <p:snd r:embed="rId2" name="applause.wav"/>
          </p:stSnd>
        </p:sndAc>
      </p:transition>
    </mc:Choice>
    <mc:Fallback>
      <p:transition spd="slow">
        <p:fade/>
        <p:sndAc>
          <p:stSnd>
            <p:snd r:embed="rId2" name="applause.wav"/>
          </p:stSnd>
        </p:sndAc>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5680A6-D76D-D7BA-2909-86A58FD8A890}"/>
              </a:ext>
            </a:extLst>
          </p:cNvPr>
          <p:cNvSpPr txBox="1"/>
          <p:nvPr/>
        </p:nvSpPr>
        <p:spPr>
          <a:xfrm>
            <a:off x="0" y="0"/>
            <a:ext cx="12192000" cy="7032694"/>
          </a:xfrm>
          <a:prstGeom prst="rect">
            <a:avLst/>
          </a:prstGeom>
          <a:noFill/>
        </p:spPr>
        <p:txBody>
          <a:bodyPr wrap="square" rtlCol="0">
            <a:spAutoFit/>
          </a:bodyPr>
          <a:lstStyle/>
          <a:p>
            <a:pPr algn="ctr"/>
            <a:r>
              <a:rPr lang="en-US" sz="4400" dirty="0">
                <a:solidFill>
                  <a:schemeClr val="bg1"/>
                </a:solidFill>
                <a:latin typeface="Times New Roman" panose="02020603050405020304" pitchFamily="18" charset="0"/>
                <a:cs typeface="Times New Roman" panose="02020603050405020304" pitchFamily="18" charset="0"/>
              </a:rPr>
              <a:t>Objectives</a:t>
            </a:r>
          </a:p>
          <a:p>
            <a:pPr algn="l">
              <a:lnSpc>
                <a:spcPct val="150000"/>
              </a:lnSpc>
            </a:pPr>
            <a:endParaRPr lang="en-IN" sz="1800" b="0" i="0" u="none" strike="noStrike" baseline="0" dirty="0">
              <a:solidFill>
                <a:srgbClr val="000000"/>
              </a:solidFill>
              <a:latin typeface="Calibri" panose="020F0502020204030204" pitchFamily="34" charset="0"/>
            </a:endParaRPr>
          </a:p>
          <a:p>
            <a:pPr marL="285750" indent="-285750">
              <a:lnSpc>
                <a:spcPct val="200000"/>
              </a:lnSpc>
              <a:buFont typeface="Arial" panose="020B0604020202020204" pitchFamily="34" charset="0"/>
              <a:buChar char="•"/>
            </a:pPr>
            <a:r>
              <a:rPr lang="en-US" sz="2400" b="0" i="0" u="none" strike="noStrike" baseline="0" dirty="0">
                <a:solidFill>
                  <a:srgbClr val="0D0D0D"/>
                </a:solidFill>
                <a:latin typeface="Times New Roman" panose="02020603050405020304" pitchFamily="18" charset="0"/>
                <a:cs typeface="Times New Roman" panose="02020603050405020304" pitchFamily="18" charset="0"/>
              </a:rPr>
              <a:t>Identify the most targeted facilities by terrorist groups.</a:t>
            </a:r>
          </a:p>
          <a:p>
            <a:pPr marL="285750" indent="-285750">
              <a:lnSpc>
                <a:spcPct val="200000"/>
              </a:lnSpc>
              <a:buFont typeface="Arial" panose="020B0604020202020204" pitchFamily="34" charset="0"/>
              <a:buChar char="•"/>
            </a:pPr>
            <a:r>
              <a:rPr lang="en-US" sz="2400" b="0" i="0" u="none" strike="noStrike" baseline="0" dirty="0">
                <a:solidFill>
                  <a:srgbClr val="0D0D0D"/>
                </a:solidFill>
                <a:latin typeface="Times New Roman" panose="02020603050405020304" pitchFamily="18" charset="0"/>
                <a:cs typeface="Times New Roman" panose="02020603050405020304" pitchFamily="18" charset="0"/>
              </a:rPr>
              <a:t>Analyze trends over time and geographical distribution.</a:t>
            </a:r>
          </a:p>
          <a:p>
            <a:pPr marL="285750" indent="-285750">
              <a:lnSpc>
                <a:spcPct val="200000"/>
              </a:lnSpc>
              <a:buFont typeface="Arial" panose="020B0604020202020204" pitchFamily="34" charset="0"/>
              <a:buChar char="•"/>
            </a:pPr>
            <a:r>
              <a:rPr lang="en-US" sz="2400" b="0" i="0" u="none" strike="noStrike" baseline="0" dirty="0">
                <a:solidFill>
                  <a:srgbClr val="0D0D0D"/>
                </a:solidFill>
                <a:latin typeface="Times New Roman" panose="02020603050405020304" pitchFamily="18" charset="0"/>
                <a:cs typeface="Times New Roman" panose="02020603050405020304" pitchFamily="18" charset="0"/>
              </a:rPr>
              <a:t>Understand the methods and impact of terrorist attacks.</a:t>
            </a:r>
          </a:p>
          <a:p>
            <a:pPr marL="285750" indent="-285750">
              <a:lnSpc>
                <a:spcPct val="200000"/>
              </a:lnSpc>
              <a:buFont typeface="Arial" panose="020B0604020202020204" pitchFamily="34" charset="0"/>
              <a:buChar char="•"/>
            </a:pPr>
            <a:r>
              <a:rPr lang="en-IN" sz="2400" b="0" i="0" u="none" strike="noStrike" baseline="0" dirty="0">
                <a:solidFill>
                  <a:srgbClr val="0D0D0D"/>
                </a:solidFill>
                <a:latin typeface="Times New Roman" panose="02020603050405020304" pitchFamily="18" charset="0"/>
                <a:cs typeface="Times New Roman" panose="02020603050405020304" pitchFamily="18" charset="0"/>
              </a:rPr>
              <a:t>Identifying the most deadly terrorist groups</a:t>
            </a:r>
          </a:p>
          <a:p>
            <a:pPr marL="285750" indent="-285750">
              <a:lnSpc>
                <a:spcPct val="200000"/>
              </a:lnSpc>
              <a:buFont typeface="Arial" panose="020B0604020202020204" pitchFamily="34" charset="0"/>
              <a:buChar char="•"/>
            </a:pPr>
            <a:r>
              <a:rPr lang="en-US" sz="2400" b="0" i="0" u="none" strike="noStrike" baseline="0" dirty="0">
                <a:solidFill>
                  <a:srgbClr val="0D0D0D"/>
                </a:solidFill>
                <a:latin typeface="Times New Roman" panose="02020603050405020304" pitchFamily="18" charset="0"/>
                <a:cs typeface="Times New Roman" panose="02020603050405020304" pitchFamily="18" charset="0"/>
              </a:rPr>
              <a:t>Understand types of weapons mostly used by Terrorist groups</a:t>
            </a:r>
          </a:p>
          <a:p>
            <a:pPr marL="285750" indent="-285750">
              <a:lnSpc>
                <a:spcPct val="200000"/>
              </a:lnSpc>
              <a:buFont typeface="Arial" panose="020B0604020202020204" pitchFamily="34" charset="0"/>
              <a:buChar char="•"/>
            </a:pPr>
            <a:r>
              <a:rPr lang="en-IN" sz="2400" b="0" i="0" u="none" strike="noStrike" baseline="0" dirty="0">
                <a:solidFill>
                  <a:srgbClr val="0D0D0D"/>
                </a:solidFill>
                <a:latin typeface="Times New Roman" panose="02020603050405020304" pitchFamily="18" charset="0"/>
                <a:cs typeface="Times New Roman" panose="02020603050405020304" pitchFamily="18" charset="0"/>
              </a:rPr>
              <a:t>Identifying countries and regions prone to terrorist attacks</a:t>
            </a:r>
          </a:p>
          <a:p>
            <a:endParaRPr lang="en-US" sz="4400" dirty="0">
              <a:solidFill>
                <a:schemeClr val="bg1"/>
              </a:solidFill>
              <a:latin typeface="Times New Roman" panose="02020603050405020304" pitchFamily="18" charset="0"/>
              <a:cs typeface="Times New Roman" panose="02020603050405020304" pitchFamily="18" charset="0"/>
            </a:endParaRPr>
          </a:p>
          <a:p>
            <a:endParaRPr lang="en-US" sz="2400" dirty="0">
              <a:solidFill>
                <a:schemeClr val="bg1"/>
              </a:solidFill>
              <a:latin typeface="Times New Roman" panose="02020603050405020304" pitchFamily="18" charset="0"/>
              <a:cs typeface="Times New Roman" panose="02020603050405020304" pitchFamily="18" charset="0"/>
            </a:endParaRPr>
          </a:p>
          <a:p>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9F20060-A3D7-E5E7-ED0C-3040B775FF94}"/>
              </a:ext>
            </a:extLst>
          </p:cNvPr>
          <p:cNvSpPr txBox="1"/>
          <p:nvPr/>
        </p:nvSpPr>
        <p:spPr>
          <a:xfrm>
            <a:off x="0" y="6505163"/>
            <a:ext cx="2443163" cy="369332"/>
          </a:xfrm>
          <a:prstGeom prst="rect">
            <a:avLst/>
          </a:prstGeom>
          <a:noFill/>
        </p:spPr>
        <p:txBody>
          <a:bodyPr wrap="square" rtlCol="0">
            <a:spAutoFit/>
          </a:bodyPr>
          <a:lstStyle/>
          <a:p>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t>
            </a:r>
            <a:r>
              <a:rPr lang="en-US" sz="1600" b="1" dirty="0">
                <a:solidFill>
                  <a:schemeClr val="bg1"/>
                </a:solidFill>
                <a:latin typeface="Sitka Display" pitchFamily="2" charset="0"/>
              </a:rPr>
              <a:t>FortunateCreations</a:t>
            </a:r>
            <a:endParaRPr lang="en-IN" sz="1600" b="1" dirty="0">
              <a:solidFill>
                <a:schemeClr val="bg1"/>
              </a:solidFill>
              <a:latin typeface="Sitka Display" pitchFamily="2" charset="0"/>
            </a:endParaRPr>
          </a:p>
        </p:txBody>
      </p:sp>
    </p:spTree>
    <p:extLst>
      <p:ext uri="{BB962C8B-B14F-4D97-AF65-F5344CB8AC3E}">
        <p14:creationId xmlns:p14="http://schemas.microsoft.com/office/powerpoint/2010/main" val="3350150586"/>
      </p:ext>
    </p:extLst>
  </p:cSld>
  <p:clrMapOvr>
    <a:masterClrMapping/>
  </p:clrMapOvr>
  <p:transition spd="slow">
    <p:randomBar dir="vert"/>
    <p:sndAc>
      <p:stSnd>
        <p:snd r:embed="rId2" name="hammer.wav"/>
      </p:stSnd>
    </p:sndAc>
  </p:transition>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F773F8-7FCD-533A-4FB6-1999255B9E90}"/>
              </a:ext>
            </a:extLst>
          </p:cNvPr>
          <p:cNvSpPr txBox="1"/>
          <p:nvPr/>
        </p:nvSpPr>
        <p:spPr>
          <a:xfrm>
            <a:off x="1" y="0"/>
            <a:ext cx="12192000" cy="6247864"/>
          </a:xfrm>
          <a:prstGeom prst="rect">
            <a:avLst/>
          </a:prstGeom>
          <a:noFill/>
        </p:spPr>
        <p:txBody>
          <a:bodyPr wrap="square" rtlCol="0">
            <a:spAutoFit/>
          </a:bodyPr>
          <a:lstStyle/>
          <a:p>
            <a:pPr algn="ctr"/>
            <a:r>
              <a:rPr lang="en-US" sz="3600" b="1" dirty="0">
                <a:solidFill>
                  <a:schemeClr val="bg1"/>
                </a:solidFill>
                <a:latin typeface="Times New Roman" panose="02020603050405020304" pitchFamily="18" charset="0"/>
                <a:cs typeface="Times New Roman" panose="02020603050405020304" pitchFamily="18" charset="0"/>
              </a:rPr>
              <a:t>Overview</a:t>
            </a:r>
          </a:p>
          <a:p>
            <a:pPr marL="457200" indent="-457200">
              <a:buFont typeface="Arial" panose="020B0604020202020204" pitchFamily="34" charset="0"/>
              <a:buChar char="•"/>
            </a:pPr>
            <a:r>
              <a:rPr lang="en-US" sz="3600" dirty="0">
                <a:solidFill>
                  <a:schemeClr val="bg1"/>
                </a:solidFill>
                <a:latin typeface="Times New Roman" panose="02020603050405020304" pitchFamily="18" charset="0"/>
                <a:cs typeface="Times New Roman" panose="02020603050405020304" pitchFamily="18" charset="0"/>
              </a:rPr>
              <a:t>Data Loading</a:t>
            </a:r>
          </a:p>
          <a:p>
            <a:pPr marL="457200" indent="-457200">
              <a:buFont typeface="Arial" panose="020B0604020202020204" pitchFamily="34" charset="0"/>
              <a:buChar char="•"/>
            </a:pPr>
            <a:r>
              <a:rPr lang="en-US" sz="3600" dirty="0">
                <a:solidFill>
                  <a:schemeClr val="bg1"/>
                </a:solidFill>
                <a:latin typeface="Times New Roman" panose="02020603050405020304" pitchFamily="18" charset="0"/>
                <a:cs typeface="Times New Roman" panose="02020603050405020304" pitchFamily="18" charset="0"/>
              </a:rPr>
              <a:t>Data Transformation</a:t>
            </a:r>
          </a:p>
          <a:p>
            <a:pPr marL="457200" indent="-457200">
              <a:buFont typeface="Arial" panose="020B0604020202020204" pitchFamily="34" charset="0"/>
              <a:buChar char="•"/>
            </a:pPr>
            <a:r>
              <a:rPr lang="en-US" sz="3600" dirty="0">
                <a:solidFill>
                  <a:schemeClr val="bg1"/>
                </a:solidFill>
                <a:latin typeface="Times New Roman" panose="02020603050405020304" pitchFamily="18" charset="0"/>
                <a:cs typeface="Times New Roman" panose="02020603050405020304" pitchFamily="18" charset="0"/>
              </a:rPr>
              <a:t>Time Series Analysis</a:t>
            </a:r>
          </a:p>
          <a:p>
            <a:pPr marL="457200" indent="-457200">
              <a:buFont typeface="Arial" panose="020B0604020202020204" pitchFamily="34" charset="0"/>
              <a:buChar char="•"/>
            </a:pPr>
            <a:r>
              <a:rPr lang="en-US" sz="3600" dirty="0">
                <a:solidFill>
                  <a:schemeClr val="bg1"/>
                </a:solidFill>
                <a:latin typeface="Times New Roman" panose="02020603050405020304" pitchFamily="18" charset="0"/>
                <a:cs typeface="Times New Roman" panose="02020603050405020304" pitchFamily="18" charset="0"/>
              </a:rPr>
              <a:t>Geospatial Analysis</a:t>
            </a:r>
          </a:p>
          <a:p>
            <a:pPr marL="457200" indent="-457200">
              <a:buFont typeface="Arial" panose="020B0604020202020204" pitchFamily="34" charset="0"/>
              <a:buChar char="•"/>
            </a:pPr>
            <a:r>
              <a:rPr lang="en-US" sz="3600" dirty="0">
                <a:solidFill>
                  <a:schemeClr val="bg1"/>
                </a:solidFill>
                <a:latin typeface="Times New Roman" panose="02020603050405020304" pitchFamily="18" charset="0"/>
                <a:cs typeface="Times New Roman" panose="02020603050405020304" pitchFamily="18" charset="0"/>
              </a:rPr>
              <a:t>Trend Analysis</a:t>
            </a:r>
          </a:p>
          <a:p>
            <a:pPr marL="457200" indent="-457200">
              <a:buFont typeface="Arial" panose="020B0604020202020204" pitchFamily="34" charset="0"/>
              <a:buChar char="•"/>
            </a:pPr>
            <a:r>
              <a:rPr lang="en-US" sz="3600" dirty="0">
                <a:solidFill>
                  <a:schemeClr val="bg1"/>
                </a:solidFill>
                <a:latin typeface="Times New Roman" panose="02020603050405020304" pitchFamily="18" charset="0"/>
                <a:cs typeface="Times New Roman" panose="02020603050405020304" pitchFamily="18" charset="0"/>
              </a:rPr>
              <a:t>Dashboard</a:t>
            </a:r>
          </a:p>
          <a:p>
            <a:pPr marL="457200" indent="-457200">
              <a:buFont typeface="Arial" panose="020B0604020202020204" pitchFamily="34" charset="0"/>
              <a:buChar char="•"/>
            </a:pPr>
            <a:r>
              <a:rPr lang="en-US" sz="3600" dirty="0">
                <a:solidFill>
                  <a:schemeClr val="bg1"/>
                </a:solidFill>
                <a:latin typeface="Times New Roman" panose="02020603050405020304" pitchFamily="18" charset="0"/>
                <a:cs typeface="Times New Roman" panose="02020603050405020304" pitchFamily="18" charset="0"/>
              </a:rPr>
              <a:t>Insights</a:t>
            </a:r>
          </a:p>
          <a:p>
            <a:pPr marL="457200" indent="-457200">
              <a:buFont typeface="Arial" panose="020B0604020202020204" pitchFamily="34" charset="0"/>
              <a:buChar char="•"/>
            </a:pPr>
            <a:r>
              <a:rPr lang="en-US" sz="3600" dirty="0">
                <a:solidFill>
                  <a:schemeClr val="bg1"/>
                </a:solidFill>
                <a:latin typeface="Times New Roman" panose="02020603050405020304" pitchFamily="18" charset="0"/>
                <a:cs typeface="Times New Roman" panose="02020603050405020304" pitchFamily="18" charset="0"/>
              </a:rPr>
              <a:t>Recommendation</a:t>
            </a:r>
          </a:p>
          <a:p>
            <a:pPr marL="457200" indent="-457200">
              <a:buFont typeface="Arial" panose="020B0604020202020204" pitchFamily="34" charset="0"/>
              <a:buChar char="•"/>
            </a:pPr>
            <a:r>
              <a:rPr lang="en-IN" sz="3600" i="0" u="none" strike="noStrike" baseline="0" dirty="0">
                <a:solidFill>
                  <a:schemeClr val="bg1"/>
                </a:solidFill>
                <a:latin typeface="Times New Roman" panose="02020603050405020304" pitchFamily="18" charset="0"/>
                <a:cs typeface="Times New Roman" panose="02020603050405020304" pitchFamily="18" charset="0"/>
              </a:rPr>
              <a:t>Reference and Acknowledgements</a:t>
            </a:r>
          </a:p>
          <a:p>
            <a:pPr marL="457200" indent="-457200">
              <a:buFont typeface="Arial" panose="020B0604020202020204" pitchFamily="34" charset="0"/>
              <a:buChar char="•"/>
            </a:pPr>
            <a:endParaRPr lang="en-IN" sz="4000" dirty="0">
              <a:solidFill>
                <a:schemeClr val="bg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E9C21EE-1AC3-F906-E23A-5D11E2637179}"/>
              </a:ext>
            </a:extLst>
          </p:cNvPr>
          <p:cNvSpPr txBox="1"/>
          <p:nvPr/>
        </p:nvSpPr>
        <p:spPr>
          <a:xfrm>
            <a:off x="0" y="6488668"/>
            <a:ext cx="2443163" cy="369332"/>
          </a:xfrm>
          <a:prstGeom prst="rect">
            <a:avLst/>
          </a:prstGeom>
          <a:noFill/>
        </p:spPr>
        <p:txBody>
          <a:bodyPr wrap="square" rtlCol="0">
            <a:spAutoFit/>
          </a:bodyPr>
          <a:lstStyle/>
          <a:p>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t>
            </a:r>
            <a:r>
              <a:rPr lang="en-US" sz="1600" b="1" dirty="0">
                <a:solidFill>
                  <a:schemeClr val="bg1"/>
                </a:solidFill>
                <a:latin typeface="Sitka Display" pitchFamily="2" charset="0"/>
              </a:rPr>
              <a:t>FortunateCreations</a:t>
            </a:r>
            <a:endParaRPr lang="en-IN" sz="1600" b="1" dirty="0">
              <a:solidFill>
                <a:schemeClr val="bg1"/>
              </a:solidFill>
              <a:latin typeface="Sitka Display" pitchFamily="2" charset="0"/>
            </a:endParaRPr>
          </a:p>
        </p:txBody>
      </p:sp>
    </p:spTree>
    <p:extLst>
      <p:ext uri="{BB962C8B-B14F-4D97-AF65-F5344CB8AC3E}">
        <p14:creationId xmlns:p14="http://schemas.microsoft.com/office/powerpoint/2010/main" val="10394309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sndAc>
          <p:stSnd>
            <p:snd r:embed="rId2" name="explode.wav"/>
          </p:stSnd>
        </p:sndAc>
      </p:transition>
    </mc:Choice>
    <mc:Fallback xmlns="">
      <p:transition spd="slow">
        <p:fade/>
        <p:sndAc>
          <p:stSnd>
            <p:snd r:embed="rId3" name="explode.wav"/>
          </p:stSnd>
        </p:sndAc>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EFFE68-B9A3-5176-C76F-A3366BD08856}"/>
              </a:ext>
            </a:extLst>
          </p:cNvPr>
          <p:cNvSpPr txBox="1"/>
          <p:nvPr/>
        </p:nvSpPr>
        <p:spPr>
          <a:xfrm>
            <a:off x="1771651" y="1"/>
            <a:ext cx="7843838" cy="707886"/>
          </a:xfrm>
          <a:prstGeom prst="rect">
            <a:avLst/>
          </a:prstGeom>
          <a:noFill/>
        </p:spPr>
        <p:txBody>
          <a:bodyPr wrap="square" rtlCol="0">
            <a:spAutoFit/>
          </a:bodyPr>
          <a:lstStyle/>
          <a:p>
            <a:pPr lvl="1" algn="ctr"/>
            <a:r>
              <a:rPr lang="en-US" sz="4000" dirty="0">
                <a:solidFill>
                  <a:schemeClr val="bg1"/>
                </a:solidFill>
                <a:latin typeface="Times New Roman" panose="02020603050405020304" pitchFamily="18" charset="0"/>
                <a:cs typeface="Times New Roman" panose="02020603050405020304" pitchFamily="18" charset="0"/>
              </a:rPr>
              <a:t>DATA LOADING</a:t>
            </a:r>
            <a:endParaRPr lang="en-IN" sz="4000" dirty="0">
              <a:solidFill>
                <a:schemeClr val="bg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E93C4E14-705B-C250-D397-7EABFF623621}"/>
              </a:ext>
            </a:extLst>
          </p:cNvPr>
          <p:cNvPicPr>
            <a:picLocks noChangeAspect="1"/>
          </p:cNvPicPr>
          <p:nvPr/>
        </p:nvPicPr>
        <p:blipFill rotWithShape="1">
          <a:blip r:embed="rId3">
            <a:extLst>
              <a:ext uri="{28A0092B-C50C-407E-A947-70E740481C1C}">
                <a14:useLocalDpi xmlns:a14="http://schemas.microsoft.com/office/drawing/2010/main" val="0"/>
              </a:ext>
            </a:extLst>
          </a:blip>
          <a:srcRect l="3018" t="3333" r="6793" b="5492"/>
          <a:stretch/>
        </p:blipFill>
        <p:spPr>
          <a:xfrm>
            <a:off x="4557713" y="959452"/>
            <a:ext cx="6829425" cy="5691652"/>
          </a:xfrm>
          <a:prstGeom prst="rect">
            <a:avLst/>
          </a:prstGeom>
        </p:spPr>
      </p:pic>
      <p:pic>
        <p:nvPicPr>
          <p:cNvPr id="9" name="Picture 8">
            <a:extLst>
              <a:ext uri="{FF2B5EF4-FFF2-40B4-BE49-F238E27FC236}">
                <a16:creationId xmlns:a16="http://schemas.microsoft.com/office/drawing/2014/main" id="{8992FD84-DE29-1F39-93B2-BF466F9577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2888" y="707887"/>
            <a:ext cx="3920118" cy="5943217"/>
          </a:xfrm>
          <a:prstGeom prst="rect">
            <a:avLst/>
          </a:prstGeom>
        </p:spPr>
      </p:pic>
      <p:sp>
        <p:nvSpPr>
          <p:cNvPr id="10" name="Arrow: Right 9">
            <a:extLst>
              <a:ext uri="{FF2B5EF4-FFF2-40B4-BE49-F238E27FC236}">
                <a16:creationId xmlns:a16="http://schemas.microsoft.com/office/drawing/2014/main" id="{1D6E0689-2B87-E1CA-ED84-F5CCF2AA79A8}"/>
              </a:ext>
            </a:extLst>
          </p:cNvPr>
          <p:cNvSpPr/>
          <p:nvPr/>
        </p:nvSpPr>
        <p:spPr>
          <a:xfrm>
            <a:off x="4143375" y="3805278"/>
            <a:ext cx="828675" cy="380960"/>
          </a:xfrm>
          <a:prstGeom prst="rightArrow">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n w="0"/>
              <a:solidFill>
                <a:schemeClr val="accent1"/>
              </a:solidFill>
              <a:effectLst>
                <a:outerShdw blurRad="38100" dist="25400" dir="5400000" algn="ctr" rotWithShape="0">
                  <a:srgbClr val="6E747A">
                    <a:alpha val="43000"/>
                  </a:srgbClr>
                </a:outerShdw>
              </a:effectLst>
            </a:endParaRPr>
          </a:p>
        </p:txBody>
      </p:sp>
      <p:sp>
        <p:nvSpPr>
          <p:cNvPr id="2" name="TextBox 1">
            <a:extLst>
              <a:ext uri="{FF2B5EF4-FFF2-40B4-BE49-F238E27FC236}">
                <a16:creationId xmlns:a16="http://schemas.microsoft.com/office/drawing/2014/main" id="{6D53BF7A-E51A-8D05-5058-32F05DD75F78}"/>
              </a:ext>
            </a:extLst>
          </p:cNvPr>
          <p:cNvSpPr txBox="1"/>
          <p:nvPr/>
        </p:nvSpPr>
        <p:spPr>
          <a:xfrm>
            <a:off x="0" y="6562315"/>
            <a:ext cx="2443163" cy="369332"/>
          </a:xfrm>
          <a:prstGeom prst="rect">
            <a:avLst/>
          </a:prstGeom>
          <a:noFill/>
        </p:spPr>
        <p:txBody>
          <a:bodyPr wrap="square" rtlCol="0">
            <a:spAutoFit/>
          </a:bodyPr>
          <a:lstStyle/>
          <a:p>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t>
            </a:r>
            <a:r>
              <a:rPr lang="en-US" sz="1600" b="1" dirty="0">
                <a:solidFill>
                  <a:schemeClr val="bg1"/>
                </a:solidFill>
                <a:latin typeface="Sitka Display" pitchFamily="2" charset="0"/>
              </a:rPr>
              <a:t>FortunateCreations</a:t>
            </a:r>
            <a:endParaRPr lang="en-IN" sz="1600" b="1" dirty="0">
              <a:solidFill>
                <a:schemeClr val="bg1"/>
              </a:solidFill>
              <a:latin typeface="Sitka Display" pitchFamily="2" charset="0"/>
            </a:endParaRPr>
          </a:p>
        </p:txBody>
      </p:sp>
    </p:spTree>
    <p:extLst>
      <p:ext uri="{BB962C8B-B14F-4D97-AF65-F5344CB8AC3E}">
        <p14:creationId xmlns:p14="http://schemas.microsoft.com/office/powerpoint/2010/main" val="3404212888"/>
      </p:ext>
    </p:extLst>
  </p:cSld>
  <p:clrMapOvr>
    <a:masterClrMapping/>
  </p:clrMapOvr>
  <p:transition spd="slow">
    <p:comb/>
    <p:sndAc>
      <p:stSnd>
        <p:snd r:embed="rId2" name="arrow.wav"/>
      </p:stSnd>
    </p:sndAc>
  </p:transition>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36F464-A483-9BBF-9517-F57E76D54CB7}"/>
              </a:ext>
            </a:extLst>
          </p:cNvPr>
          <p:cNvSpPr txBox="1"/>
          <p:nvPr/>
        </p:nvSpPr>
        <p:spPr>
          <a:xfrm>
            <a:off x="3157537" y="0"/>
            <a:ext cx="5172075" cy="584775"/>
          </a:xfrm>
          <a:prstGeom prst="rect">
            <a:avLst/>
          </a:prstGeom>
          <a:noFill/>
        </p:spPr>
        <p:txBody>
          <a:bodyPr wrap="square" rtlCol="0">
            <a:spAutoFit/>
          </a:bodyPr>
          <a:lstStyle/>
          <a:p>
            <a:r>
              <a:rPr lang="en-US" sz="3200" dirty="0">
                <a:solidFill>
                  <a:schemeClr val="bg1"/>
                </a:solidFill>
                <a:latin typeface="Times New Roman" panose="02020603050405020304" pitchFamily="18" charset="0"/>
                <a:cs typeface="Times New Roman" panose="02020603050405020304" pitchFamily="18" charset="0"/>
              </a:rPr>
              <a:t>DATA TRANSFORMATING</a:t>
            </a:r>
            <a:endParaRPr lang="en-IN" sz="3200" dirty="0">
              <a:solidFill>
                <a:schemeClr val="bg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4C36503-E2C1-3C11-D229-63E3245B54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0174" y="584775"/>
            <a:ext cx="6619875" cy="6131754"/>
          </a:xfrm>
          <a:prstGeom prst="rect">
            <a:avLst/>
          </a:prstGeom>
        </p:spPr>
      </p:pic>
      <p:sp>
        <p:nvSpPr>
          <p:cNvPr id="5" name="TextBox 4">
            <a:extLst>
              <a:ext uri="{FF2B5EF4-FFF2-40B4-BE49-F238E27FC236}">
                <a16:creationId xmlns:a16="http://schemas.microsoft.com/office/drawing/2014/main" id="{263E30C9-43DD-8F90-FA92-0A009F04C53E}"/>
              </a:ext>
            </a:extLst>
          </p:cNvPr>
          <p:cNvSpPr txBox="1"/>
          <p:nvPr/>
        </p:nvSpPr>
        <p:spPr>
          <a:xfrm>
            <a:off x="642938" y="1957388"/>
            <a:ext cx="4043363" cy="2554545"/>
          </a:xfrm>
          <a:prstGeom prst="rect">
            <a:avLst/>
          </a:prstGeom>
          <a:noFill/>
        </p:spPr>
        <p:txBody>
          <a:bodyPr wrap="square" rtlCol="0">
            <a:spAutoFit/>
          </a:bodyPr>
          <a:lstStyle/>
          <a:p>
            <a:pPr marL="285750" indent="-285750">
              <a:buFont typeface="Arial" panose="020B0604020202020204" pitchFamily="34" charset="0"/>
              <a:buChar char="•"/>
            </a:pPr>
            <a:r>
              <a:rPr lang="en-US" sz="3200" dirty="0">
                <a:solidFill>
                  <a:schemeClr val="bg1"/>
                </a:solidFill>
                <a:latin typeface="Times New Roman" panose="02020603050405020304" pitchFamily="18" charset="0"/>
                <a:cs typeface="Times New Roman" panose="02020603050405020304" pitchFamily="18" charset="0"/>
              </a:rPr>
              <a:t>Filtered Rows</a:t>
            </a:r>
          </a:p>
          <a:p>
            <a:pPr marL="285750" indent="-285750">
              <a:buFont typeface="Arial" panose="020B0604020202020204" pitchFamily="34" charset="0"/>
              <a:buChar char="•"/>
            </a:pPr>
            <a:r>
              <a:rPr lang="en-US" sz="3200" dirty="0">
                <a:solidFill>
                  <a:schemeClr val="bg1"/>
                </a:solidFill>
                <a:latin typeface="Times New Roman" panose="02020603050405020304" pitchFamily="18" charset="0"/>
                <a:cs typeface="Times New Roman" panose="02020603050405020304" pitchFamily="18" charset="0"/>
              </a:rPr>
              <a:t>Removed unnecessary Columns</a:t>
            </a:r>
          </a:p>
          <a:p>
            <a:pPr marL="285750" indent="-285750">
              <a:buFont typeface="Arial" panose="020B0604020202020204" pitchFamily="34" charset="0"/>
              <a:buChar char="•"/>
            </a:pPr>
            <a:r>
              <a:rPr lang="en-US" sz="3200" dirty="0">
                <a:solidFill>
                  <a:schemeClr val="bg1"/>
                </a:solidFill>
                <a:latin typeface="Times New Roman" panose="02020603050405020304" pitchFamily="18" charset="0"/>
                <a:cs typeface="Times New Roman" panose="02020603050405020304" pitchFamily="18" charset="0"/>
              </a:rPr>
              <a:t>Renamed Header Columns</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058C8C2-2497-AA48-3FFC-544203B51663}"/>
              </a:ext>
            </a:extLst>
          </p:cNvPr>
          <p:cNvSpPr txBox="1"/>
          <p:nvPr/>
        </p:nvSpPr>
        <p:spPr>
          <a:xfrm>
            <a:off x="0" y="6533739"/>
            <a:ext cx="2443163" cy="369332"/>
          </a:xfrm>
          <a:prstGeom prst="rect">
            <a:avLst/>
          </a:prstGeom>
          <a:noFill/>
        </p:spPr>
        <p:txBody>
          <a:bodyPr wrap="square" rtlCol="0">
            <a:spAutoFit/>
          </a:bodyPr>
          <a:lstStyle/>
          <a:p>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t>
            </a:r>
            <a:r>
              <a:rPr lang="en-US" sz="1600" b="1" dirty="0">
                <a:solidFill>
                  <a:schemeClr val="bg1"/>
                </a:solidFill>
                <a:latin typeface="Sitka Display" pitchFamily="2" charset="0"/>
              </a:rPr>
              <a:t>FortunateCreations</a:t>
            </a:r>
            <a:endParaRPr lang="en-IN" sz="1600" b="1" dirty="0">
              <a:solidFill>
                <a:schemeClr val="bg1"/>
              </a:solidFill>
              <a:latin typeface="Sitka Display" pitchFamily="2" charset="0"/>
            </a:endParaRPr>
          </a:p>
        </p:txBody>
      </p:sp>
    </p:spTree>
    <p:extLst>
      <p:ext uri="{BB962C8B-B14F-4D97-AF65-F5344CB8AC3E}">
        <p14:creationId xmlns:p14="http://schemas.microsoft.com/office/powerpoint/2010/main" val="1544583650"/>
      </p:ext>
    </p:extLst>
  </p:cSld>
  <p:clrMapOvr>
    <a:masterClrMapping/>
  </p:clrMapOvr>
  <mc:AlternateContent xmlns:mc="http://schemas.openxmlformats.org/markup-compatibility/2006" xmlns:p14="http://schemas.microsoft.com/office/powerpoint/2010/main">
    <mc:Choice Requires="p14">
      <p:transition spd="slow" p14:dur="4400">
        <p14:honeycomb/>
        <p:sndAc>
          <p:stSnd>
            <p:snd r:embed="rId2" name="coin.wav"/>
          </p:stSnd>
        </p:sndAc>
      </p:transition>
    </mc:Choice>
    <mc:Fallback xmlns="">
      <p:transition spd="slow">
        <p:fade/>
        <p:sndAc>
          <p:stSnd>
            <p:snd r:embed="rId4" name="coin.wav"/>
          </p:stSnd>
        </p:sndAc>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8BB132-C149-9A5B-5E1E-CAD9A62333FE}"/>
              </a:ext>
            </a:extLst>
          </p:cNvPr>
          <p:cNvSpPr txBox="1"/>
          <p:nvPr/>
        </p:nvSpPr>
        <p:spPr>
          <a:xfrm>
            <a:off x="3486150" y="0"/>
            <a:ext cx="5014912" cy="584775"/>
          </a:xfrm>
          <a:prstGeom prst="rect">
            <a:avLst/>
          </a:prstGeom>
          <a:noFill/>
        </p:spPr>
        <p:txBody>
          <a:bodyPr wrap="square" rtlCol="0">
            <a:spAutoFit/>
          </a:bodyPr>
          <a:lstStyle/>
          <a:p>
            <a:r>
              <a:rPr lang="en-US" sz="3200" dirty="0">
                <a:solidFill>
                  <a:schemeClr val="bg1"/>
                </a:solidFill>
                <a:latin typeface="Times New Roman" panose="02020603050405020304" pitchFamily="18" charset="0"/>
                <a:cs typeface="Times New Roman" panose="02020603050405020304" pitchFamily="18" charset="0"/>
              </a:rPr>
              <a:t>TIME SERIES ANALYSIS</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21FB72F-A9B2-B700-DADF-DA7219624D23}"/>
              </a:ext>
            </a:extLst>
          </p:cNvPr>
          <p:cNvSpPr txBox="1"/>
          <p:nvPr/>
        </p:nvSpPr>
        <p:spPr>
          <a:xfrm>
            <a:off x="628650" y="852993"/>
            <a:ext cx="6803231"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Analyzed the number of terrorist attacks over time</a:t>
            </a:r>
            <a:endParaRPr lang="en-IN" sz="2400" dirty="0">
              <a:solidFill>
                <a:schemeClr val="bg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C98DB3E-50D7-3BBC-92ED-837DD0CB35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9231" y="1757363"/>
            <a:ext cx="6443662" cy="4386262"/>
          </a:xfrm>
          <a:prstGeom prst="rect">
            <a:avLst/>
          </a:prstGeom>
        </p:spPr>
      </p:pic>
      <p:sp>
        <p:nvSpPr>
          <p:cNvPr id="6" name="TextBox 5">
            <a:extLst>
              <a:ext uri="{FF2B5EF4-FFF2-40B4-BE49-F238E27FC236}">
                <a16:creationId xmlns:a16="http://schemas.microsoft.com/office/drawing/2014/main" id="{763E95FD-0191-AF67-377A-9146BB81F5D0}"/>
              </a:ext>
            </a:extLst>
          </p:cNvPr>
          <p:cNvSpPr txBox="1"/>
          <p:nvPr/>
        </p:nvSpPr>
        <p:spPr>
          <a:xfrm>
            <a:off x="628650" y="1905506"/>
            <a:ext cx="3357563" cy="3046988"/>
          </a:xfrm>
          <a:prstGeom prst="rect">
            <a:avLst/>
          </a:prstGeom>
          <a:no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Chart Type</a:t>
            </a:r>
            <a:r>
              <a:rPr lang="en-IN" sz="2400" dirty="0">
                <a:solidFill>
                  <a:schemeClr val="bg1"/>
                </a:solidFill>
                <a:latin typeface="Times New Roman" panose="02020603050405020304" pitchFamily="18" charset="0"/>
                <a:cs typeface="Times New Roman" panose="02020603050405020304" pitchFamily="18" charset="0"/>
              </a:rPr>
              <a:t>: Line Chart</a:t>
            </a:r>
          </a:p>
          <a:p>
            <a:endParaRPr lang="en-IN" sz="2400" dirty="0">
              <a:solidFill>
                <a:schemeClr val="bg1"/>
              </a:solidFill>
              <a:latin typeface="Times New Roman" panose="02020603050405020304" pitchFamily="18" charset="0"/>
              <a:cs typeface="Times New Roman" panose="02020603050405020304" pitchFamily="18" charset="0"/>
            </a:endParaRPr>
          </a:p>
          <a:p>
            <a:endParaRPr lang="en-IN" sz="2400" dirty="0">
              <a:solidFill>
                <a:schemeClr val="bg1"/>
              </a:solidFill>
              <a:latin typeface="Times New Roman" panose="02020603050405020304" pitchFamily="18" charset="0"/>
              <a:cs typeface="Times New Roman" panose="02020603050405020304" pitchFamily="18" charset="0"/>
            </a:endParaRPr>
          </a:p>
          <a:p>
            <a:endParaRPr lang="en-IN" sz="2400" dirty="0">
              <a:solidFill>
                <a:schemeClr val="bg1"/>
              </a:solidFill>
              <a:latin typeface="Times New Roman" panose="02020603050405020304" pitchFamily="18" charset="0"/>
              <a:cs typeface="Times New Roman" panose="02020603050405020304" pitchFamily="18" charset="0"/>
            </a:endParaRPr>
          </a:p>
          <a:p>
            <a:r>
              <a:rPr lang="en-IN" sz="2400" b="1" dirty="0">
                <a:solidFill>
                  <a:schemeClr val="bg1"/>
                </a:solidFill>
                <a:latin typeface="Times New Roman" panose="02020603050405020304" pitchFamily="18" charset="0"/>
                <a:cs typeface="Times New Roman" panose="02020603050405020304" pitchFamily="18" charset="0"/>
              </a:rPr>
              <a:t>Conclusion</a:t>
            </a:r>
            <a:r>
              <a:rPr lang="en-IN" sz="2400" dirty="0">
                <a:solidFill>
                  <a:schemeClr val="bg1"/>
                </a:solidFill>
                <a:latin typeface="Times New Roman" panose="02020603050405020304" pitchFamily="18" charset="0"/>
                <a:cs typeface="Times New Roman" panose="02020603050405020304" pitchFamily="18" charset="0"/>
              </a:rPr>
              <a:t>:</a:t>
            </a:r>
          </a:p>
          <a:p>
            <a:r>
              <a:rPr lang="en-IN" sz="2400" dirty="0">
                <a:solidFill>
                  <a:schemeClr val="bg1"/>
                </a:solidFill>
                <a:latin typeface="Times New Roman" panose="02020603050405020304" pitchFamily="18" charset="0"/>
                <a:cs typeface="Times New Roman" panose="02020603050405020304" pitchFamily="18" charset="0"/>
              </a:rPr>
              <a:t>The highest number of attacks is 16903 in the year 2014</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93ADB124-A0B9-629F-B2F0-B96EE7190CA1}"/>
              </a:ext>
            </a:extLst>
          </p:cNvPr>
          <p:cNvSpPr txBox="1"/>
          <p:nvPr/>
        </p:nvSpPr>
        <p:spPr>
          <a:xfrm>
            <a:off x="0" y="6548027"/>
            <a:ext cx="2443163" cy="369332"/>
          </a:xfrm>
          <a:prstGeom prst="rect">
            <a:avLst/>
          </a:prstGeom>
          <a:noFill/>
        </p:spPr>
        <p:txBody>
          <a:bodyPr wrap="square" rtlCol="0">
            <a:spAutoFit/>
          </a:bodyPr>
          <a:lstStyle/>
          <a:p>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t>
            </a:r>
            <a:r>
              <a:rPr lang="en-US" sz="1600" b="1" dirty="0">
                <a:solidFill>
                  <a:schemeClr val="bg1"/>
                </a:solidFill>
                <a:latin typeface="Sitka Display" pitchFamily="2" charset="0"/>
              </a:rPr>
              <a:t>FortunateCreations</a:t>
            </a:r>
            <a:endParaRPr lang="en-IN" sz="1600" b="1" dirty="0">
              <a:solidFill>
                <a:schemeClr val="bg1"/>
              </a:solidFill>
              <a:latin typeface="Sitka Display" pitchFamily="2" charset="0"/>
            </a:endParaRPr>
          </a:p>
        </p:txBody>
      </p:sp>
    </p:spTree>
    <p:extLst>
      <p:ext uri="{BB962C8B-B14F-4D97-AF65-F5344CB8AC3E}">
        <p14:creationId xmlns:p14="http://schemas.microsoft.com/office/powerpoint/2010/main" val="3445593927"/>
      </p:ext>
    </p:extLst>
  </p:cSld>
  <p:clrMapOvr>
    <a:masterClrMapping/>
  </p:clrMapOvr>
  <mc:AlternateContent xmlns:mc="http://schemas.openxmlformats.org/markup-compatibility/2006" xmlns:p14="http://schemas.microsoft.com/office/powerpoint/2010/main">
    <mc:Choice Requires="p14">
      <p:transition spd="slow" p14:dur="3000">
        <p14:shred/>
        <p:sndAc>
          <p:stSnd>
            <p:snd r:embed="rId2" name="push.wav"/>
          </p:stSnd>
        </p:sndAc>
      </p:transition>
    </mc:Choice>
    <mc:Fallback xmlns="">
      <p:transition spd="slow">
        <p:fade/>
        <p:sndAc>
          <p:stSnd>
            <p:snd r:embed="rId4" name="push.wav"/>
          </p:stSnd>
        </p:sndAc>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899F8A-DE44-0D5F-779A-9AA50ECAA2A7}"/>
              </a:ext>
            </a:extLst>
          </p:cNvPr>
          <p:cNvSpPr txBox="1"/>
          <p:nvPr/>
        </p:nvSpPr>
        <p:spPr>
          <a:xfrm>
            <a:off x="1271588" y="581530"/>
            <a:ext cx="7600950"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Analyzed the number of terrorist attacks per Country</a:t>
            </a: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C5752C4-00B8-AD2E-F1B5-69B8E242F3BA}"/>
              </a:ext>
            </a:extLst>
          </p:cNvPr>
          <p:cNvSpPr txBox="1"/>
          <p:nvPr/>
        </p:nvSpPr>
        <p:spPr>
          <a:xfrm>
            <a:off x="428625" y="1751617"/>
            <a:ext cx="3543299" cy="4154984"/>
          </a:xfrm>
          <a:prstGeom prst="rect">
            <a:avLst/>
          </a:prstGeom>
          <a:noFill/>
        </p:spPr>
        <p:txBody>
          <a:bodyPr wrap="square" rtlCol="0">
            <a:spAutoFit/>
          </a:bodyPr>
          <a:lstStyle/>
          <a:p>
            <a:r>
              <a:rPr lang="en-US" sz="2800" b="1" dirty="0">
                <a:solidFill>
                  <a:schemeClr val="bg1"/>
                </a:solidFill>
                <a:latin typeface="Times New Roman" panose="02020603050405020304" pitchFamily="18" charset="0"/>
                <a:cs typeface="Times New Roman" panose="02020603050405020304" pitchFamily="18" charset="0"/>
              </a:rPr>
              <a:t>Chart Type</a:t>
            </a:r>
            <a:r>
              <a:rPr lang="en-US" sz="2800" dirty="0">
                <a:solidFill>
                  <a:schemeClr val="bg1"/>
                </a:solidFill>
                <a:latin typeface="Times New Roman" panose="02020603050405020304" pitchFamily="18" charset="0"/>
                <a:cs typeface="Times New Roman" panose="02020603050405020304" pitchFamily="18" charset="0"/>
              </a:rPr>
              <a:t>: Clustered Bar Chart</a:t>
            </a:r>
          </a:p>
          <a:p>
            <a:endParaRPr lang="en-US" sz="2800" dirty="0">
              <a:solidFill>
                <a:schemeClr val="bg1"/>
              </a:solidFill>
              <a:latin typeface="Times New Roman" panose="02020603050405020304" pitchFamily="18" charset="0"/>
              <a:cs typeface="Times New Roman" panose="02020603050405020304" pitchFamily="18" charset="0"/>
            </a:endParaRPr>
          </a:p>
          <a:p>
            <a:endParaRPr lang="en-US" sz="2800" dirty="0">
              <a:solidFill>
                <a:schemeClr val="bg1"/>
              </a:solidFill>
              <a:latin typeface="Times New Roman" panose="02020603050405020304" pitchFamily="18" charset="0"/>
              <a:cs typeface="Times New Roman" panose="02020603050405020304" pitchFamily="18" charset="0"/>
            </a:endParaRPr>
          </a:p>
          <a:p>
            <a:endParaRPr lang="en-US" sz="2800" dirty="0">
              <a:solidFill>
                <a:schemeClr val="bg1"/>
              </a:solidFill>
              <a:latin typeface="Times New Roman" panose="02020603050405020304" pitchFamily="18" charset="0"/>
              <a:cs typeface="Times New Roman" panose="02020603050405020304" pitchFamily="18" charset="0"/>
            </a:endParaRPr>
          </a:p>
          <a:p>
            <a:r>
              <a:rPr lang="en-US" sz="2800" b="1" dirty="0">
                <a:solidFill>
                  <a:schemeClr val="bg1"/>
                </a:solidFill>
                <a:latin typeface="Times New Roman" panose="02020603050405020304" pitchFamily="18" charset="0"/>
                <a:cs typeface="Times New Roman" panose="02020603050405020304" pitchFamily="18" charset="0"/>
              </a:rPr>
              <a:t>Conclusion</a:t>
            </a:r>
            <a:r>
              <a:rPr lang="en-US" sz="2800" dirty="0">
                <a:solidFill>
                  <a:schemeClr val="bg1"/>
                </a:solidFill>
                <a:latin typeface="Times New Roman" panose="02020603050405020304" pitchFamily="18" charset="0"/>
                <a:cs typeface="Times New Roman" panose="02020603050405020304" pitchFamily="18" charset="0"/>
              </a:rPr>
              <a:t>:</a:t>
            </a:r>
          </a:p>
          <a:p>
            <a:r>
              <a:rPr lang="en-US" sz="2400" dirty="0">
                <a:solidFill>
                  <a:schemeClr val="bg1"/>
                </a:solidFill>
                <a:latin typeface="Times New Roman" panose="02020603050405020304" pitchFamily="18" charset="0"/>
                <a:cs typeface="Times New Roman" panose="02020603050405020304" pitchFamily="18" charset="0"/>
              </a:rPr>
              <a:t>Iraq has the most terrorist attacks – 24636</a:t>
            </a:r>
          </a:p>
          <a:p>
            <a:r>
              <a:rPr lang="en-US" sz="2400" dirty="0">
                <a:solidFill>
                  <a:schemeClr val="bg1"/>
                </a:solidFill>
                <a:latin typeface="Times New Roman" panose="02020603050405020304" pitchFamily="18" charset="0"/>
                <a:cs typeface="Times New Roman" panose="02020603050405020304" pitchFamily="18" charset="0"/>
              </a:rPr>
              <a:t>Pakistan has 14 368 terrorist attacks</a:t>
            </a:r>
            <a:endParaRPr lang="en-IN" sz="2400" dirty="0">
              <a:solidFill>
                <a:schemeClr val="bg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0CC4600-239C-7686-2361-C647422585B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576296" y="1904832"/>
            <a:ext cx="6668431" cy="3381543"/>
          </a:xfrm>
          <a:prstGeom prst="rect">
            <a:avLst/>
          </a:prstGeom>
        </p:spPr>
      </p:pic>
      <p:sp>
        <p:nvSpPr>
          <p:cNvPr id="4" name="TextBox 3">
            <a:extLst>
              <a:ext uri="{FF2B5EF4-FFF2-40B4-BE49-F238E27FC236}">
                <a16:creationId xmlns:a16="http://schemas.microsoft.com/office/drawing/2014/main" id="{973F26B2-E742-8AFE-577B-BECC6546F141}"/>
              </a:ext>
            </a:extLst>
          </p:cNvPr>
          <p:cNvSpPr txBox="1"/>
          <p:nvPr/>
        </p:nvSpPr>
        <p:spPr>
          <a:xfrm>
            <a:off x="0" y="6533739"/>
            <a:ext cx="2443163" cy="369332"/>
          </a:xfrm>
          <a:prstGeom prst="rect">
            <a:avLst/>
          </a:prstGeom>
          <a:noFill/>
        </p:spPr>
        <p:txBody>
          <a:bodyPr wrap="square" rtlCol="0">
            <a:spAutoFit/>
          </a:bodyPr>
          <a:lstStyle/>
          <a:p>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t>
            </a:r>
            <a:r>
              <a:rPr lang="en-US" sz="1600" b="1" dirty="0">
                <a:solidFill>
                  <a:schemeClr val="bg1"/>
                </a:solidFill>
                <a:latin typeface="Sitka Display" pitchFamily="2" charset="0"/>
              </a:rPr>
              <a:t>FortunateCreations</a:t>
            </a:r>
            <a:endParaRPr lang="en-IN" sz="1600" b="1" dirty="0">
              <a:solidFill>
                <a:schemeClr val="bg1"/>
              </a:solidFill>
              <a:latin typeface="Sitka Display" pitchFamily="2" charset="0"/>
            </a:endParaRPr>
          </a:p>
        </p:txBody>
      </p:sp>
    </p:spTree>
    <p:extLst>
      <p:ext uri="{BB962C8B-B14F-4D97-AF65-F5344CB8AC3E}">
        <p14:creationId xmlns:p14="http://schemas.microsoft.com/office/powerpoint/2010/main" val="3434561543"/>
      </p:ext>
    </p:extLst>
  </p:cSld>
  <p:clrMapOvr>
    <a:masterClrMapping/>
  </p:clrMapOvr>
  <mc:AlternateContent xmlns:mc="http://schemas.openxmlformats.org/markup-compatibility/2006" xmlns:p14="http://schemas.microsoft.com/office/powerpoint/2010/main">
    <mc:Choice Requires="p14">
      <p:transition spd="slow" p14:dur="1200">
        <p:dissolve/>
        <p:sndAc>
          <p:stSnd>
            <p:snd r:embed="rId2" name="whoosh.wav"/>
          </p:stSnd>
        </p:sndAc>
      </p:transition>
    </mc:Choice>
    <mc:Fallback xmlns="">
      <p:transition spd="slow">
        <p:dissolve/>
        <p:sndAc>
          <p:stSnd>
            <p:snd r:embed="rId4" name="whoosh.wav"/>
          </p:stSnd>
        </p:sndAc>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51C7E9-2F7C-FDEE-DB3A-6DDDF79F479F}"/>
              </a:ext>
            </a:extLst>
          </p:cNvPr>
          <p:cNvSpPr txBox="1"/>
          <p:nvPr/>
        </p:nvSpPr>
        <p:spPr>
          <a:xfrm>
            <a:off x="1271588" y="581530"/>
            <a:ext cx="7600950"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Analyzed the number of terrorist attacks by Region</a:t>
            </a: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E3F429A-AF10-B9D0-5DA3-F18C4D0136A9}"/>
              </a:ext>
            </a:extLst>
          </p:cNvPr>
          <p:cNvSpPr txBox="1"/>
          <p:nvPr/>
        </p:nvSpPr>
        <p:spPr>
          <a:xfrm>
            <a:off x="428625" y="1751617"/>
            <a:ext cx="3543299" cy="4524315"/>
          </a:xfrm>
          <a:prstGeom prst="rect">
            <a:avLst/>
          </a:prstGeom>
          <a:noFill/>
        </p:spPr>
        <p:txBody>
          <a:bodyPr wrap="square" rtlCol="0">
            <a:spAutoFit/>
          </a:bodyPr>
          <a:lstStyle/>
          <a:p>
            <a:r>
              <a:rPr lang="en-US" sz="2800" b="1" dirty="0">
                <a:solidFill>
                  <a:schemeClr val="bg1"/>
                </a:solidFill>
                <a:latin typeface="Times New Roman" panose="02020603050405020304" pitchFamily="18" charset="0"/>
                <a:cs typeface="Times New Roman" panose="02020603050405020304" pitchFamily="18" charset="0"/>
              </a:rPr>
              <a:t>Chart Type</a:t>
            </a:r>
            <a:r>
              <a:rPr lang="en-US" sz="2800" dirty="0">
                <a:solidFill>
                  <a:schemeClr val="bg1"/>
                </a:solidFill>
                <a:latin typeface="Times New Roman" panose="02020603050405020304" pitchFamily="18" charset="0"/>
                <a:cs typeface="Times New Roman" panose="02020603050405020304" pitchFamily="18" charset="0"/>
              </a:rPr>
              <a:t>: Clustered Column Chart</a:t>
            </a:r>
          </a:p>
          <a:p>
            <a:endParaRPr lang="en-US" sz="2800" dirty="0">
              <a:solidFill>
                <a:schemeClr val="bg1"/>
              </a:solidFill>
              <a:latin typeface="Times New Roman" panose="02020603050405020304" pitchFamily="18" charset="0"/>
              <a:cs typeface="Times New Roman" panose="02020603050405020304" pitchFamily="18" charset="0"/>
            </a:endParaRPr>
          </a:p>
          <a:p>
            <a:endParaRPr lang="en-US" sz="2800" dirty="0">
              <a:solidFill>
                <a:schemeClr val="bg1"/>
              </a:solidFill>
              <a:latin typeface="Times New Roman" panose="02020603050405020304" pitchFamily="18" charset="0"/>
              <a:cs typeface="Times New Roman" panose="02020603050405020304" pitchFamily="18" charset="0"/>
            </a:endParaRPr>
          </a:p>
          <a:p>
            <a:endParaRPr lang="en-US" sz="2800" dirty="0">
              <a:solidFill>
                <a:schemeClr val="bg1"/>
              </a:solidFill>
              <a:latin typeface="Times New Roman" panose="02020603050405020304" pitchFamily="18" charset="0"/>
              <a:cs typeface="Times New Roman" panose="02020603050405020304" pitchFamily="18" charset="0"/>
            </a:endParaRPr>
          </a:p>
          <a:p>
            <a:r>
              <a:rPr lang="en-US" sz="2800" b="1" dirty="0">
                <a:solidFill>
                  <a:schemeClr val="bg1"/>
                </a:solidFill>
                <a:latin typeface="Times New Roman" panose="02020603050405020304" pitchFamily="18" charset="0"/>
                <a:cs typeface="Times New Roman" panose="02020603050405020304" pitchFamily="18" charset="0"/>
              </a:rPr>
              <a:t>Conclusion</a:t>
            </a:r>
            <a:r>
              <a:rPr lang="en-US" sz="2800" dirty="0">
                <a:solidFill>
                  <a:schemeClr val="bg1"/>
                </a:solidFill>
                <a:latin typeface="Times New Roman" panose="02020603050405020304" pitchFamily="18" charset="0"/>
                <a:cs typeface="Times New Roman" panose="02020603050405020304" pitchFamily="18" charset="0"/>
              </a:rPr>
              <a:t>:</a:t>
            </a:r>
          </a:p>
          <a:p>
            <a:r>
              <a:rPr lang="en-US" sz="2400" dirty="0">
                <a:solidFill>
                  <a:schemeClr val="bg1"/>
                </a:solidFill>
                <a:latin typeface="Times New Roman" panose="02020603050405020304" pitchFamily="18" charset="0"/>
                <a:cs typeface="Times New Roman" panose="02020603050405020304" pitchFamily="18" charset="0"/>
              </a:rPr>
              <a:t>Middle East and North Africa  has the most terrorist attacks – 27 430</a:t>
            </a:r>
          </a:p>
          <a:p>
            <a:r>
              <a:rPr lang="en-US" sz="2400" dirty="0">
                <a:solidFill>
                  <a:schemeClr val="bg1"/>
                </a:solidFill>
                <a:latin typeface="Times New Roman" panose="02020603050405020304" pitchFamily="18" charset="0"/>
                <a:cs typeface="Times New Roman" panose="02020603050405020304" pitchFamily="18" charset="0"/>
              </a:rPr>
              <a:t>South Asia has 21 264 terrorist attacks</a:t>
            </a:r>
            <a:endParaRPr lang="en-IN" sz="2400" dirty="0">
              <a:solidFill>
                <a:schemeClr val="bg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BB37131B-3D66-B0E2-F366-DD37E4B012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1924" y="1628613"/>
            <a:ext cx="7845027" cy="4004919"/>
          </a:xfrm>
          <a:prstGeom prst="rect">
            <a:avLst/>
          </a:prstGeom>
        </p:spPr>
      </p:pic>
      <p:sp>
        <p:nvSpPr>
          <p:cNvPr id="4" name="TextBox 3">
            <a:extLst>
              <a:ext uri="{FF2B5EF4-FFF2-40B4-BE49-F238E27FC236}">
                <a16:creationId xmlns:a16="http://schemas.microsoft.com/office/drawing/2014/main" id="{F6D784B8-100E-D1F7-4A80-EA31300BC1F1}"/>
              </a:ext>
            </a:extLst>
          </p:cNvPr>
          <p:cNvSpPr txBox="1"/>
          <p:nvPr/>
        </p:nvSpPr>
        <p:spPr>
          <a:xfrm>
            <a:off x="0" y="6533739"/>
            <a:ext cx="2443163" cy="369332"/>
          </a:xfrm>
          <a:prstGeom prst="rect">
            <a:avLst/>
          </a:prstGeom>
          <a:noFill/>
        </p:spPr>
        <p:txBody>
          <a:bodyPr wrap="square" rtlCol="0">
            <a:spAutoFit/>
          </a:bodyPr>
          <a:lstStyle/>
          <a:p>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t>
            </a:r>
            <a:r>
              <a:rPr lang="en-US" sz="1600" b="1" dirty="0">
                <a:solidFill>
                  <a:schemeClr val="bg1"/>
                </a:solidFill>
                <a:latin typeface="Sitka Display" pitchFamily="2" charset="0"/>
              </a:rPr>
              <a:t>FortunateCreations</a:t>
            </a:r>
            <a:endParaRPr lang="en-IN" sz="1600" b="1" dirty="0">
              <a:solidFill>
                <a:schemeClr val="bg1"/>
              </a:solidFill>
              <a:latin typeface="Sitka Display" pitchFamily="2" charset="0"/>
            </a:endParaRPr>
          </a:p>
        </p:txBody>
      </p:sp>
    </p:spTree>
    <p:extLst>
      <p:ext uri="{BB962C8B-B14F-4D97-AF65-F5344CB8AC3E}">
        <p14:creationId xmlns:p14="http://schemas.microsoft.com/office/powerpoint/2010/main" val="31694056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sndAc>
          <p:stSnd>
            <p:snd r:embed="rId2" name="breeze.wav"/>
          </p:stSnd>
        </p:sndAc>
      </p:transition>
    </mc:Choice>
    <mc:Fallback xmlns="">
      <p:transition spd="slow">
        <p:fade/>
        <p:sndAc>
          <p:stSnd>
            <p:snd r:embed="rId4" name="breeze.wav"/>
          </p:stSnd>
        </p:sndAc>
      </p:transition>
    </mc:Fallback>
  </mc:AlternateContent>
</p:sld>
</file>

<file path=ppt/theme/theme1.xml><?xml version="1.0" encoding="utf-8"?>
<a:theme xmlns:a="http://schemas.openxmlformats.org/drawingml/2006/main" name="Droplet">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892FADA9-420D-4323-A7A4-C1060166525B}"/>
    </a:ext>
  </a:extLst>
</a:theme>
</file>

<file path=docProps/app.xml><?xml version="1.0" encoding="utf-8"?>
<Properties xmlns="http://schemas.openxmlformats.org/officeDocument/2006/extended-properties" xmlns:vt="http://schemas.openxmlformats.org/officeDocument/2006/docPropsVTypes">
  <Template>Droplet</Template>
  <TotalTime>336</TotalTime>
  <Words>734</Words>
  <Application>Microsoft Office PowerPoint</Application>
  <PresentationFormat>Widescreen</PresentationFormat>
  <Paragraphs>191</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Sitka Display</vt:lpstr>
      <vt:lpstr>Times New Roman</vt:lpstr>
      <vt:lpstr>Tw Cen MT</vt:lpstr>
      <vt:lpstr>Droplet</vt:lpstr>
      <vt:lpstr>Global Terrorism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Elma F Phiri</dc:creator>
  <cp:lastModifiedBy>Elma F Phiri</cp:lastModifiedBy>
  <cp:revision>4</cp:revision>
  <dcterms:created xsi:type="dcterms:W3CDTF">2024-05-20T15:43:27Z</dcterms:created>
  <dcterms:modified xsi:type="dcterms:W3CDTF">2024-05-22T05:53:23Z</dcterms:modified>
</cp:coreProperties>
</file>