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2" r:id="rId16"/>
    <p:sldId id="271" r:id="rId17"/>
    <p:sldId id="274" r:id="rId18"/>
    <p:sldId id="270"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2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6D55-55DC-68CA-519A-900ABC8D0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F04A16-F76F-4AE3-4428-20CF069E7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80F6A-2F6E-37F4-C560-7E06AA7412AF}"/>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01FD3B36-1431-5719-61DC-4C5921DC6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72BD2-9F56-950C-995B-B2C301506A65}"/>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17350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6049-6876-8CD9-CD6D-95B774BFC4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53225-6D44-9CC8-5364-09EC3E21C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81BB8-22FE-2121-9D56-19F3A73AC7A6}"/>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1A42D8CA-C34D-26FF-7993-2632B028C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6A6D2-F5D2-314F-17F1-FE29D8059AC3}"/>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405359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55DA6-BC68-10BC-48BC-D28608D9A4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AF8ECD-2A86-3ACB-410F-4696DCBD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FE7A8-4B30-7FD4-1816-70062224C1E9}"/>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1C63035C-1C14-E4BF-578C-D3303AE2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DD3FC-AE31-512F-C422-CFD11D71A618}"/>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270446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1C00-A672-3C54-2A54-530F97415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259A49-8EA3-B513-0604-6EA94DBCAE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824E8-596D-2B04-4BC9-099323A17EF9}"/>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23A50699-D94F-F9C6-B3A5-C8E31243D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91AF1-E6E9-A7E8-6B10-1289A8D694CD}"/>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295588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5C5B-4213-4841-E2A6-1A60C8272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2D0216-6FB7-F3A8-69FE-44183B5E5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E4BF8-4EA4-4FFC-7CF1-BC05A878AAE8}"/>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880DED44-AFBE-4B55-4B6C-885941A45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11CF2-A20E-8F16-EE34-A28F851F4869}"/>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76615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B71A-19EA-6996-D487-A8974AE4E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04B93B-D277-B392-5A71-EDA407B34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CD8DA-7163-8A44-680A-8FD4B4342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F2CB78-BB4C-A02A-E949-8BE5417F55FD}"/>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6" name="Footer Placeholder 5">
            <a:extLst>
              <a:ext uri="{FF2B5EF4-FFF2-40B4-BE49-F238E27FC236}">
                <a16:creationId xmlns:a16="http://schemas.microsoft.com/office/drawing/2014/main" id="{A70B4C27-BEF0-C650-42F1-9FC877358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E5EDB-22EC-0D42-12A8-7096B2A39DCE}"/>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194927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D90-96AD-FE12-E441-D2BABEEA82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DFA0B7-5683-EC11-229E-13FF0C6B7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DD05C-66B2-4E81-6B76-F0C89E001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1D4BC6-5FE3-4AD4-654F-932DE2AD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D4A71-B61B-6604-BD9F-3AE294F5D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DB1478-7115-5251-8F67-DCE7FC81AB2B}"/>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8" name="Footer Placeholder 7">
            <a:extLst>
              <a:ext uri="{FF2B5EF4-FFF2-40B4-BE49-F238E27FC236}">
                <a16:creationId xmlns:a16="http://schemas.microsoft.com/office/drawing/2014/main" id="{86A25461-0930-B1FE-B205-9984BEE52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E7B9A1-C14F-E79C-DC7D-034FE5E5DC48}"/>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150832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379C-FED0-06B1-EFA4-5D26711F2E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C5E29E-AC3F-AD44-0B49-901FD6C9AE3B}"/>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4" name="Footer Placeholder 3">
            <a:extLst>
              <a:ext uri="{FF2B5EF4-FFF2-40B4-BE49-F238E27FC236}">
                <a16:creationId xmlns:a16="http://schemas.microsoft.com/office/drawing/2014/main" id="{A53A4256-1618-B5FF-BB92-85116597A5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37FF87-92E5-017A-0192-794A5A345294}"/>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53515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6D051-1B3D-5A4F-5575-C67A91D8ADA2}"/>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3" name="Footer Placeholder 2">
            <a:extLst>
              <a:ext uri="{FF2B5EF4-FFF2-40B4-BE49-F238E27FC236}">
                <a16:creationId xmlns:a16="http://schemas.microsoft.com/office/drawing/2014/main" id="{E9D27EFA-040B-DDFB-CE71-BE18A87051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EF84CB-C73F-4086-C604-34C413270D7E}"/>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118308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6BE7-79DE-FE73-FFE2-CA1FA5D94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F2D69A-5F64-A20E-D7C0-C1BEBFCCE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62E8C0-1C32-F3C7-9066-6BA1E096E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C3AB8-3395-D9C7-9271-E636D7439A38}"/>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6" name="Footer Placeholder 5">
            <a:extLst>
              <a:ext uri="{FF2B5EF4-FFF2-40B4-BE49-F238E27FC236}">
                <a16:creationId xmlns:a16="http://schemas.microsoft.com/office/drawing/2014/main" id="{3AED5E64-B1D3-B443-7170-C55E0093A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2F107-5D84-9C0D-A0D5-9D52EC550DBA}"/>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83389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7F4-1B65-8334-BC3E-0312ADC85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D731DD-A0E7-BBF6-67A1-1790F7A46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507F8-82ED-527C-30E5-DA1C00DC8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84009-0FE9-C372-FED5-9A05B25574D8}"/>
              </a:ext>
            </a:extLst>
          </p:cNvPr>
          <p:cNvSpPr>
            <a:spLocks noGrp="1"/>
          </p:cNvSpPr>
          <p:nvPr>
            <p:ph type="dt" sz="half" idx="10"/>
          </p:nvPr>
        </p:nvSpPr>
        <p:spPr/>
        <p:txBody>
          <a:bodyPr/>
          <a:lstStyle/>
          <a:p>
            <a:fld id="{456F5659-8410-47F4-973A-BA7A62320B81}" type="datetimeFigureOut">
              <a:rPr lang="en-IN" smtClean="0"/>
              <a:t>25-06-2024</a:t>
            </a:fld>
            <a:endParaRPr lang="en-IN"/>
          </a:p>
        </p:txBody>
      </p:sp>
      <p:sp>
        <p:nvSpPr>
          <p:cNvPr id="6" name="Footer Placeholder 5">
            <a:extLst>
              <a:ext uri="{FF2B5EF4-FFF2-40B4-BE49-F238E27FC236}">
                <a16:creationId xmlns:a16="http://schemas.microsoft.com/office/drawing/2014/main" id="{1767B830-C6F7-DE2B-42B2-9A173B2B6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6A773-F1E6-9A91-8E51-67CFF742B6BB}"/>
              </a:ext>
            </a:extLst>
          </p:cNvPr>
          <p:cNvSpPr>
            <a:spLocks noGrp="1"/>
          </p:cNvSpPr>
          <p:nvPr>
            <p:ph type="sldNum" sz="quarter" idx="12"/>
          </p:nvPr>
        </p:nvSpPr>
        <p:spPr/>
        <p:txBody>
          <a:bodyPr/>
          <a:lstStyle/>
          <a:p>
            <a:fld id="{6FD2CADF-0867-4BD8-9929-F4AE2FD60EF9}" type="slidenum">
              <a:rPr lang="en-IN" smtClean="0"/>
              <a:t>‹#›</a:t>
            </a:fld>
            <a:endParaRPr lang="en-IN"/>
          </a:p>
        </p:txBody>
      </p:sp>
    </p:spTree>
    <p:extLst>
      <p:ext uri="{BB962C8B-B14F-4D97-AF65-F5344CB8AC3E}">
        <p14:creationId xmlns:p14="http://schemas.microsoft.com/office/powerpoint/2010/main" val="314241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1621B-F91D-01E5-FD70-F4ECA3416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346C8-5F56-0518-404A-CB4BE6181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4D1D9-C346-638D-A7F6-0ED442C1C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F5659-8410-47F4-973A-BA7A62320B81}" type="datetimeFigureOut">
              <a:rPr lang="en-IN" smtClean="0"/>
              <a:t>25-06-2024</a:t>
            </a:fld>
            <a:endParaRPr lang="en-IN"/>
          </a:p>
        </p:txBody>
      </p:sp>
      <p:sp>
        <p:nvSpPr>
          <p:cNvPr id="5" name="Footer Placeholder 4">
            <a:extLst>
              <a:ext uri="{FF2B5EF4-FFF2-40B4-BE49-F238E27FC236}">
                <a16:creationId xmlns:a16="http://schemas.microsoft.com/office/drawing/2014/main" id="{D812A620-CFED-5A35-7C69-190C653DC6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9C0D3D-1E6E-AE08-D1AE-7C022A5C4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2CADF-0867-4BD8-9929-F4AE2FD60EF9}" type="slidenum">
              <a:rPr lang="en-IN" smtClean="0"/>
              <a:t>‹#›</a:t>
            </a:fld>
            <a:endParaRPr lang="en-IN"/>
          </a:p>
        </p:txBody>
      </p:sp>
    </p:spTree>
    <p:extLst>
      <p:ext uri="{BB962C8B-B14F-4D97-AF65-F5344CB8AC3E}">
        <p14:creationId xmlns:p14="http://schemas.microsoft.com/office/powerpoint/2010/main" val="323694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29DE-5C36-6696-3E8B-24C79232CD97}"/>
              </a:ext>
            </a:extLst>
          </p:cNvPr>
          <p:cNvSpPr>
            <a:spLocks noGrp="1"/>
          </p:cNvSpPr>
          <p:nvPr>
            <p:ph type="ctrTitle"/>
          </p:nvPr>
        </p:nvSpPr>
        <p:spPr>
          <a:xfrm>
            <a:off x="0" y="263525"/>
            <a:ext cx="12192000" cy="2387600"/>
          </a:xfrm>
        </p:spPr>
        <p:txBody>
          <a:bodyPr/>
          <a:lstStyle/>
          <a:p>
            <a:r>
              <a:rPr lang="en-US" b="1" dirty="0">
                <a:latin typeface="Times New Roman" panose="02020603050405020304" pitchFamily="18" charset="0"/>
                <a:cs typeface="Times New Roman" panose="02020603050405020304" pitchFamily="18" charset="0"/>
              </a:rPr>
              <a:t>USA TRAFFIC ACCIDENT ANALYSIS</a:t>
            </a:r>
            <a:endParaRPr lang="en-IN"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18BFF26-D307-8BA0-6883-4A472618EABA}"/>
              </a:ext>
            </a:extLst>
          </p:cNvPr>
          <p:cNvSpPr>
            <a:spLocks noGrp="1"/>
          </p:cNvSpPr>
          <p:nvPr>
            <p:ph type="subTitle" idx="1"/>
          </p:nvPr>
        </p:nvSpPr>
        <p:spPr>
          <a:xfrm>
            <a:off x="1400176" y="3429000"/>
            <a:ext cx="9144000" cy="1655762"/>
          </a:xfrm>
        </p:spPr>
        <p:txBody>
          <a:bodyPr>
            <a:noAutofit/>
          </a:bodyPr>
          <a:lstStyle/>
          <a:p>
            <a:r>
              <a:rPr lang="en-US" sz="2800" b="1" dirty="0">
                <a:latin typeface="Times New Roman" panose="02020603050405020304" pitchFamily="18" charset="0"/>
                <a:cs typeface="Times New Roman" panose="02020603050405020304" pitchFamily="18" charset="0"/>
              </a:rPr>
              <a:t>POWER BI PROJECT</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BY ELMA FORTUNATE PHIRI</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D25BB9-0B3C-B6BA-3FFA-838DE16DC1C3}"/>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94370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96B41-5032-338B-4693-F7633A7AE331}"/>
              </a:ext>
            </a:extLst>
          </p:cNvPr>
          <p:cNvSpPr txBox="1"/>
          <p:nvPr/>
        </p:nvSpPr>
        <p:spPr>
          <a:xfrm>
            <a:off x="0" y="424364"/>
            <a:ext cx="12192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Analyzed the number of accidents monthly</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5CECEC-F40C-3024-7804-8E63EEED4BBD}"/>
              </a:ext>
            </a:extLst>
          </p:cNvPr>
          <p:cNvSpPr txBox="1"/>
          <p:nvPr/>
        </p:nvSpPr>
        <p:spPr>
          <a:xfrm>
            <a:off x="162115" y="1776919"/>
            <a:ext cx="5300663"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Chart Type</a:t>
            </a:r>
            <a:r>
              <a:rPr lang="en-IN" sz="2400" dirty="0">
                <a:latin typeface="Times New Roman" panose="02020603050405020304" pitchFamily="18" charset="0"/>
                <a:cs typeface="Times New Roman" panose="02020603050405020304" pitchFamily="18" charset="0"/>
              </a:rPr>
              <a:t>: Line Chart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From the graph, most accidents occurred in the month of December with 62K  total accidents followed by  January with  52.8 K accidents. This may have been caused by the festive season</a:t>
            </a:r>
          </a:p>
        </p:txBody>
      </p:sp>
      <p:pic>
        <p:nvPicPr>
          <p:cNvPr id="5" name="Picture 4">
            <a:extLst>
              <a:ext uri="{FF2B5EF4-FFF2-40B4-BE49-F238E27FC236}">
                <a16:creationId xmlns:a16="http://schemas.microsoft.com/office/drawing/2014/main" id="{082DE091-4139-0A79-5126-D9E07AE5B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218" y="1608140"/>
            <a:ext cx="6343268" cy="4068201"/>
          </a:xfrm>
          <a:prstGeom prst="rect">
            <a:avLst/>
          </a:prstGeom>
        </p:spPr>
      </p:pic>
      <p:sp>
        <p:nvSpPr>
          <p:cNvPr id="4" name="TextBox 3">
            <a:extLst>
              <a:ext uri="{FF2B5EF4-FFF2-40B4-BE49-F238E27FC236}">
                <a16:creationId xmlns:a16="http://schemas.microsoft.com/office/drawing/2014/main" id="{0753349C-EDFA-E6C5-3B10-E4C23F5CB87C}"/>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17169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A38C4-F960-82F0-9462-77AF7291940F}"/>
              </a:ext>
            </a:extLst>
          </p:cNvPr>
          <p:cNvSpPr txBox="1"/>
          <p:nvPr/>
        </p:nvSpPr>
        <p:spPr>
          <a:xfrm>
            <a:off x="1" y="334208"/>
            <a:ext cx="12192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Analyzed the number of accidents daily</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E9DF50-5FE9-5478-E423-2C36F2E28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606" y="1476077"/>
            <a:ext cx="5853381" cy="4786105"/>
          </a:xfrm>
          <a:prstGeom prst="rect">
            <a:avLst/>
          </a:prstGeom>
        </p:spPr>
      </p:pic>
      <p:sp>
        <p:nvSpPr>
          <p:cNvPr id="5" name="TextBox 4">
            <a:extLst>
              <a:ext uri="{FF2B5EF4-FFF2-40B4-BE49-F238E27FC236}">
                <a16:creationId xmlns:a16="http://schemas.microsoft.com/office/drawing/2014/main" id="{1F0B4C8C-8699-9924-F060-5FE7DCC96F8E}"/>
              </a:ext>
            </a:extLst>
          </p:cNvPr>
          <p:cNvSpPr txBox="1"/>
          <p:nvPr/>
        </p:nvSpPr>
        <p:spPr>
          <a:xfrm>
            <a:off x="414338" y="2407190"/>
            <a:ext cx="4843463"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Column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From the graph, 91.9K accidents occurred on Friday followed by Thursday with 87.6K accidents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EE7955-33F2-5E65-7AB0-3CC2AF466787}"/>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61235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2CB87-631D-C1F8-0BAE-CAF244994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163" y="1383489"/>
            <a:ext cx="7021368" cy="4843718"/>
          </a:xfrm>
          <a:prstGeom prst="rect">
            <a:avLst/>
          </a:prstGeom>
        </p:spPr>
      </p:pic>
      <p:sp>
        <p:nvSpPr>
          <p:cNvPr id="5" name="TextBox 4">
            <a:extLst>
              <a:ext uri="{FF2B5EF4-FFF2-40B4-BE49-F238E27FC236}">
                <a16:creationId xmlns:a16="http://schemas.microsoft.com/office/drawing/2014/main" id="{8FBD5807-F59D-030E-3594-39D6DB0CD856}"/>
              </a:ext>
            </a:extLst>
          </p:cNvPr>
          <p:cNvSpPr txBox="1"/>
          <p:nvPr/>
        </p:nvSpPr>
        <p:spPr>
          <a:xfrm>
            <a:off x="0" y="357188"/>
            <a:ext cx="12144369" cy="646331"/>
          </a:xfrm>
          <a:prstGeom prst="rect">
            <a:avLst/>
          </a:prstGeom>
          <a:noFill/>
        </p:spPr>
        <p:txBody>
          <a:bodyPr wrap="square" rtlCol="0">
            <a:spAutoFit/>
          </a:bodyPr>
          <a:lstStyle/>
          <a:p>
            <a:pPr algn="ctr"/>
            <a:r>
              <a:rPr lang="en-US" sz="3600" u="sng" dirty="0">
                <a:latin typeface="Times New Roman" panose="02020603050405020304" pitchFamily="18" charset="0"/>
                <a:cs typeface="Times New Roman" panose="02020603050405020304" pitchFamily="18" charset="0"/>
              </a:rPr>
              <a:t>Time of day with the most frequent accidents</a:t>
            </a:r>
            <a:endParaRPr lang="en-IN" sz="3600" u="sng" dirty="0"/>
          </a:p>
        </p:txBody>
      </p:sp>
      <p:sp>
        <p:nvSpPr>
          <p:cNvPr id="6" name="TextBox 5">
            <a:extLst>
              <a:ext uri="{FF2B5EF4-FFF2-40B4-BE49-F238E27FC236}">
                <a16:creationId xmlns:a16="http://schemas.microsoft.com/office/drawing/2014/main" id="{C7D2EDBC-7B51-8567-A1C2-668CCC8CB00D}"/>
              </a:ext>
            </a:extLst>
          </p:cNvPr>
          <p:cNvSpPr txBox="1"/>
          <p:nvPr/>
        </p:nvSpPr>
        <p:spPr>
          <a:xfrm>
            <a:off x="0" y="2407190"/>
            <a:ext cx="4586289"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Area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From the graph, the time of the day with the most frequent accidents is between 15:15 and 16:00 </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1B842DA-0295-E7D3-E98D-146BA6C78215}"/>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12647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5B99E1-80E6-DBC9-6116-CE0498A5E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1692122"/>
            <a:ext cx="6867263" cy="3473755"/>
          </a:xfrm>
          <a:prstGeom prst="rect">
            <a:avLst/>
          </a:prstGeom>
        </p:spPr>
      </p:pic>
      <p:sp>
        <p:nvSpPr>
          <p:cNvPr id="6" name="TextBox 5">
            <a:extLst>
              <a:ext uri="{FF2B5EF4-FFF2-40B4-BE49-F238E27FC236}">
                <a16:creationId xmlns:a16="http://schemas.microsoft.com/office/drawing/2014/main" id="{91650C50-07BE-58D0-6BA0-F3C69CCA717A}"/>
              </a:ext>
            </a:extLst>
          </p:cNvPr>
          <p:cNvSpPr txBox="1"/>
          <p:nvPr/>
        </p:nvSpPr>
        <p:spPr>
          <a:xfrm>
            <a:off x="0" y="271463"/>
            <a:ext cx="1219200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Trend Analysis</a:t>
            </a:r>
            <a:endParaRPr lang="en-IN"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DC401A-75F5-6FC2-D230-4D4A14BA49C0}"/>
              </a:ext>
            </a:extLst>
          </p:cNvPr>
          <p:cNvSpPr txBox="1"/>
          <p:nvPr/>
        </p:nvSpPr>
        <p:spPr>
          <a:xfrm>
            <a:off x="352686" y="2107939"/>
            <a:ext cx="4619363" cy="323165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Bar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The top 3 states with most accidents are CA with 1.12M accidents followed  by Florida with 67.7K accidents and Texas with 33K accidents</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D27090F-97A0-CBAB-5F67-2BBB2A3D67EF}"/>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21259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C16A7-8056-D1C8-9A6B-E962659C6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00045"/>
            <a:ext cx="5771094" cy="3786368"/>
          </a:xfrm>
          <a:prstGeom prst="rect">
            <a:avLst/>
          </a:prstGeom>
        </p:spPr>
      </p:pic>
      <p:sp>
        <p:nvSpPr>
          <p:cNvPr id="4" name="TextBox 3">
            <a:extLst>
              <a:ext uri="{FF2B5EF4-FFF2-40B4-BE49-F238E27FC236}">
                <a16:creationId xmlns:a16="http://schemas.microsoft.com/office/drawing/2014/main" id="{8AFE6322-E4AA-154D-4B97-A54B6CCEC6B9}"/>
              </a:ext>
            </a:extLst>
          </p:cNvPr>
          <p:cNvSpPr txBox="1"/>
          <p:nvPr/>
        </p:nvSpPr>
        <p:spPr>
          <a:xfrm>
            <a:off x="0" y="442913"/>
            <a:ext cx="12191999"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Cities with the most Accidents</a:t>
            </a:r>
            <a:endParaRPr lang="en-IN" sz="32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5C001F-73B5-F643-BF3F-30F00F60A0C1}"/>
              </a:ext>
            </a:extLst>
          </p:cNvPr>
          <p:cNvSpPr txBox="1"/>
          <p:nvPr/>
        </p:nvSpPr>
        <p:spPr>
          <a:xfrm>
            <a:off x="609860" y="2077402"/>
            <a:ext cx="5062278" cy="360098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Bar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The top 5 cities  with most accidents are Miami with 159K accidents, Los Angeles with 104K accidents, Houston with 92K accidents, Charlotte with 88K accidents and Orlando with 87K accidents </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C5B119-D49C-8E4E-A650-51D122994D6C}"/>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2039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F5329-6731-0EA3-D76C-18A7575B8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1812114"/>
            <a:ext cx="6327151" cy="3960036"/>
          </a:xfrm>
          <a:prstGeom prst="rect">
            <a:avLst/>
          </a:prstGeom>
        </p:spPr>
      </p:pic>
      <p:sp>
        <p:nvSpPr>
          <p:cNvPr id="8" name="TextBox 7">
            <a:extLst>
              <a:ext uri="{FF2B5EF4-FFF2-40B4-BE49-F238E27FC236}">
                <a16:creationId xmlns:a16="http://schemas.microsoft.com/office/drawing/2014/main" id="{396041CB-745B-353C-9350-503B5EEFE065}"/>
              </a:ext>
            </a:extLst>
          </p:cNvPr>
          <p:cNvSpPr txBox="1"/>
          <p:nvPr/>
        </p:nvSpPr>
        <p:spPr>
          <a:xfrm>
            <a:off x="0" y="449923"/>
            <a:ext cx="12191999"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Top 5 Cities with the most accidents in California</a:t>
            </a:r>
            <a:endParaRPr lang="en-IN" sz="32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65AC9F-BEC0-18A6-0F50-5B1C606284BB}"/>
              </a:ext>
            </a:extLst>
          </p:cNvPr>
          <p:cNvSpPr txBox="1"/>
          <p:nvPr/>
        </p:nvSpPr>
        <p:spPr>
          <a:xfrm>
            <a:off x="378450" y="1991639"/>
            <a:ext cx="4607888"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Bar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From the graph, Los Angeles has the  most accidents - 104K followed by San Diego with  39K accidents, </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AA2710D-E164-FABC-15D7-28B74EB3DD9B}"/>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5942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971052-5033-0499-B91B-304054790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266" y="1907153"/>
            <a:ext cx="5997184" cy="3564960"/>
          </a:xfrm>
          <a:prstGeom prst="rect">
            <a:avLst/>
          </a:prstGeom>
        </p:spPr>
      </p:pic>
      <p:sp>
        <p:nvSpPr>
          <p:cNvPr id="2" name="TextBox 1">
            <a:extLst>
              <a:ext uri="{FF2B5EF4-FFF2-40B4-BE49-F238E27FC236}">
                <a16:creationId xmlns:a16="http://schemas.microsoft.com/office/drawing/2014/main" id="{8E9F548C-4E29-278E-D4D7-A779F709D36D}"/>
              </a:ext>
            </a:extLst>
          </p:cNvPr>
          <p:cNvSpPr txBox="1"/>
          <p:nvPr/>
        </p:nvSpPr>
        <p:spPr>
          <a:xfrm>
            <a:off x="378450" y="1991639"/>
            <a:ext cx="4607888"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Bar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From the graph, Houston has the  most accidents - 92K followed by Dallas with  84K accidents, </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BD52B1-72E2-B0D0-2F9D-75F48D695200}"/>
              </a:ext>
            </a:extLst>
          </p:cNvPr>
          <p:cNvSpPr txBox="1"/>
          <p:nvPr/>
        </p:nvSpPr>
        <p:spPr>
          <a:xfrm>
            <a:off x="0" y="292758"/>
            <a:ext cx="12191999"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Top 5 Cities with the most accidents in Texas</a:t>
            </a:r>
            <a:endParaRPr lang="en-IN" sz="32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9D9134-7438-4F48-3BC8-5FD4A673E3A3}"/>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28099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B8F042-4922-744C-AB0A-660D381544B1}"/>
              </a:ext>
            </a:extLst>
          </p:cNvPr>
          <p:cNvPicPr>
            <a:picLocks noChangeAspect="1"/>
          </p:cNvPicPr>
          <p:nvPr/>
        </p:nvPicPr>
        <p:blipFill rotWithShape="1">
          <a:blip r:embed="rId2">
            <a:extLst>
              <a:ext uri="{28A0092B-C50C-407E-A947-70E740481C1C}">
                <a14:useLocalDpi xmlns:a14="http://schemas.microsoft.com/office/drawing/2010/main" val="0"/>
              </a:ext>
            </a:extLst>
          </a:blip>
          <a:srcRect t="4786" r="1443"/>
          <a:stretch/>
        </p:blipFill>
        <p:spPr>
          <a:xfrm>
            <a:off x="5314949" y="1885950"/>
            <a:ext cx="6529389" cy="3944491"/>
          </a:xfrm>
          <a:prstGeom prst="rect">
            <a:avLst/>
          </a:prstGeom>
        </p:spPr>
      </p:pic>
      <p:sp>
        <p:nvSpPr>
          <p:cNvPr id="2" name="TextBox 1">
            <a:extLst>
              <a:ext uri="{FF2B5EF4-FFF2-40B4-BE49-F238E27FC236}">
                <a16:creationId xmlns:a16="http://schemas.microsoft.com/office/drawing/2014/main" id="{13CCE3D0-2DE3-6EC1-6AC8-588DE8281F89}"/>
              </a:ext>
            </a:extLst>
          </p:cNvPr>
          <p:cNvSpPr txBox="1"/>
          <p:nvPr/>
        </p:nvSpPr>
        <p:spPr>
          <a:xfrm>
            <a:off x="0" y="449923"/>
            <a:ext cx="12191999"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Top 5 Cities with the most accidents in Florida</a:t>
            </a:r>
            <a:endParaRPr lang="en-IN" sz="32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A25FDE-5715-E86D-805C-DBF6B8A0948C}"/>
              </a:ext>
            </a:extLst>
          </p:cNvPr>
          <p:cNvSpPr txBox="1"/>
          <p:nvPr/>
        </p:nvSpPr>
        <p:spPr>
          <a:xfrm>
            <a:off x="178424" y="2477414"/>
            <a:ext cx="4607888"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Bar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From the graph, Miami has the  most accidents - 159K followed by Orlando with 87K accidents,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B37719-02DA-DF4B-B96B-564A609B47D2}"/>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65267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F847B-BB07-F04C-B153-555015372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838" y="1456059"/>
            <a:ext cx="6384300" cy="3945882"/>
          </a:xfrm>
          <a:prstGeom prst="rect">
            <a:avLst/>
          </a:prstGeom>
        </p:spPr>
      </p:pic>
      <p:sp>
        <p:nvSpPr>
          <p:cNvPr id="2" name="TextBox 1">
            <a:extLst>
              <a:ext uri="{FF2B5EF4-FFF2-40B4-BE49-F238E27FC236}">
                <a16:creationId xmlns:a16="http://schemas.microsoft.com/office/drawing/2014/main" id="{CEE7F45E-A0DB-1445-0707-8CA0AC8D7D95}"/>
              </a:ext>
            </a:extLst>
          </p:cNvPr>
          <p:cNvSpPr txBox="1"/>
          <p:nvPr/>
        </p:nvSpPr>
        <p:spPr>
          <a:xfrm>
            <a:off x="249862" y="2182505"/>
            <a:ext cx="5093663" cy="286232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Area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From the graph, most accidents occurred in December. Miami has 19.2K accidents, followed by Los Angeles with 11.9K accidents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A87495-8FBC-190D-7B82-F8CB4A60EF3B}"/>
              </a:ext>
            </a:extLst>
          </p:cNvPr>
          <p:cNvSpPr txBox="1"/>
          <p:nvPr/>
        </p:nvSpPr>
        <p:spPr>
          <a:xfrm>
            <a:off x="0" y="249898"/>
            <a:ext cx="12191999"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Top 5 Accidents by Month and City</a:t>
            </a:r>
            <a:endParaRPr lang="en-IN" sz="32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1A3754-2ABA-5DA4-D16C-74A42105B226}"/>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17625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64455-CC4C-8AE9-C11F-816EA17FB7A9}"/>
              </a:ext>
            </a:extLst>
          </p:cNvPr>
          <p:cNvPicPr>
            <a:picLocks noChangeAspect="1"/>
          </p:cNvPicPr>
          <p:nvPr/>
        </p:nvPicPr>
        <p:blipFill rotWithShape="1">
          <a:blip r:embed="rId2">
            <a:extLst>
              <a:ext uri="{28A0092B-C50C-407E-A947-70E740481C1C}">
                <a14:useLocalDpi xmlns:a14="http://schemas.microsoft.com/office/drawing/2010/main" val="0"/>
              </a:ext>
            </a:extLst>
          </a:blip>
          <a:srcRect t="2748"/>
          <a:stretch/>
        </p:blipFill>
        <p:spPr>
          <a:xfrm>
            <a:off x="5195887" y="1857374"/>
            <a:ext cx="6388152" cy="3629025"/>
          </a:xfrm>
          <a:prstGeom prst="rect">
            <a:avLst/>
          </a:prstGeom>
        </p:spPr>
      </p:pic>
      <p:sp>
        <p:nvSpPr>
          <p:cNvPr id="2" name="TextBox 1">
            <a:extLst>
              <a:ext uri="{FF2B5EF4-FFF2-40B4-BE49-F238E27FC236}">
                <a16:creationId xmlns:a16="http://schemas.microsoft.com/office/drawing/2014/main" id="{0D554DE1-E6D1-039D-6FB9-0205A67A79B7}"/>
              </a:ext>
            </a:extLst>
          </p:cNvPr>
          <p:cNvSpPr txBox="1"/>
          <p:nvPr/>
        </p:nvSpPr>
        <p:spPr>
          <a:xfrm>
            <a:off x="0" y="271462"/>
            <a:ext cx="12192000" cy="523220"/>
          </a:xfrm>
          <a:prstGeom prst="rect">
            <a:avLst/>
          </a:prstGeom>
          <a:noFill/>
        </p:spPr>
        <p:txBody>
          <a:bodyPr wrap="square" rtlCol="0">
            <a:spAutoFit/>
          </a:bodyPr>
          <a:lstStyle/>
          <a:p>
            <a:pPr algn="ctr"/>
            <a:r>
              <a:rPr lang="en-US" sz="2800" u="sng" dirty="0">
                <a:latin typeface="Times New Roman" panose="02020603050405020304" pitchFamily="18" charset="0"/>
                <a:cs typeface="Times New Roman" panose="02020603050405020304" pitchFamily="18" charset="0"/>
              </a:rPr>
              <a:t>Distribution of Weather Conditions</a:t>
            </a:r>
            <a:endParaRPr lang="en-IN" sz="28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3C2AC4-CF69-68CF-7F0F-E5C62B337F5E}"/>
              </a:ext>
            </a:extLst>
          </p:cNvPr>
          <p:cNvSpPr txBox="1"/>
          <p:nvPr/>
        </p:nvSpPr>
        <p:spPr>
          <a:xfrm>
            <a:off x="249863" y="2182505"/>
            <a:ext cx="4836488" cy="286232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Tree Map</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Most accidents occurred in fair conditions – 48.84%, Cloudy conditions – 15.1% and Mostly Cloudy conditions – 13.78%</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7129EB-3D13-2BAE-4762-2F4389A982EE}"/>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10748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5D66E-C24F-0F5D-1A3C-76334EDB52F7}"/>
              </a:ext>
            </a:extLst>
          </p:cNvPr>
          <p:cNvSpPr txBox="1"/>
          <p:nvPr/>
        </p:nvSpPr>
        <p:spPr>
          <a:xfrm>
            <a:off x="0" y="-68759"/>
            <a:ext cx="12192000" cy="8710077"/>
          </a:xfrm>
          <a:prstGeom prst="rect">
            <a:avLst/>
          </a:prstGeom>
          <a:noFill/>
        </p:spPr>
        <p:txBody>
          <a:bodyPr wrap="square" rtlCol="0">
            <a:spAutoFit/>
          </a:bodyPr>
          <a:lstStyle/>
          <a:p>
            <a:pPr algn="ctr">
              <a:lnSpc>
                <a:spcPct val="150000"/>
              </a:lnSpc>
            </a:pPr>
            <a:r>
              <a:rPr lang="en-US" sz="4800" b="1" u="sng" dirty="0">
                <a:solidFill>
                  <a:srgbClr val="000000"/>
                </a:solidFill>
                <a:latin typeface="Times New Roman" panose="02020603050405020304" pitchFamily="18" charset="0"/>
                <a:cs typeface="Times New Roman" panose="02020603050405020304" pitchFamily="18" charset="0"/>
              </a:rPr>
              <a:t>Introduction</a:t>
            </a:r>
            <a:endParaRPr lang="en-US" sz="3200" b="1" u="sng"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This project aims to analyze traffic accidents data to identify patterns related to road conditions, weather, and time of the day and visualize accidents hotspots and contributing factors</a:t>
            </a:r>
          </a:p>
          <a:p>
            <a:pPr marL="457200" indent="-457200">
              <a:lnSpc>
                <a:spcPct val="150000"/>
              </a:lnSpc>
              <a:buFont typeface="Arial" panose="020B0604020202020204" pitchFamily="34" charset="0"/>
              <a:buChar char="•"/>
            </a:pPr>
            <a:r>
              <a:rPr lang="en-US" sz="2400" dirty="0">
                <a:solidFill>
                  <a:srgbClr val="000000"/>
                </a:solidFill>
                <a:latin typeface="Times New Roman" panose="02020603050405020304" pitchFamily="18" charset="0"/>
              </a:rPr>
              <a:t>It aims to analyze the provided dataset to discover insights that can be visually expressed through the data</a:t>
            </a:r>
            <a:endParaRPr lang="en-US" sz="2400" b="1"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sz="2400"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Data Source</a:t>
            </a:r>
          </a:p>
          <a:p>
            <a:pPr>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 Accidents dataset(</a:t>
            </a:r>
            <a:r>
              <a:rPr lang="en-US" sz="2400" dirty="0">
                <a:latin typeface="Times New Roman" panose="02020603050405020304" pitchFamily="18" charset="0"/>
                <a:cs typeface="Times New Roman" panose="02020603050405020304" pitchFamily="18" charset="0"/>
              </a:rPr>
              <a:t>February 2016 to March 2023</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endParaRPr lang="en-US" sz="32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9E0DE1-41CB-606B-0D07-122EA72F18D2}"/>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86042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FD34F5-CFD6-A6FA-545A-3BACD42C7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28788"/>
            <a:ext cx="5513676" cy="4043362"/>
          </a:xfrm>
          <a:prstGeom prst="rect">
            <a:avLst/>
          </a:prstGeom>
        </p:spPr>
      </p:pic>
      <p:sp>
        <p:nvSpPr>
          <p:cNvPr id="2" name="TextBox 1">
            <a:extLst>
              <a:ext uri="{FF2B5EF4-FFF2-40B4-BE49-F238E27FC236}">
                <a16:creationId xmlns:a16="http://schemas.microsoft.com/office/drawing/2014/main" id="{3704F50C-29B9-1CB7-B872-C353CB77BF3B}"/>
              </a:ext>
            </a:extLst>
          </p:cNvPr>
          <p:cNvSpPr txBox="1"/>
          <p:nvPr/>
        </p:nvSpPr>
        <p:spPr>
          <a:xfrm>
            <a:off x="0" y="271462"/>
            <a:ext cx="12192000" cy="523220"/>
          </a:xfrm>
          <a:prstGeom prst="rect">
            <a:avLst/>
          </a:prstGeom>
          <a:noFill/>
        </p:spPr>
        <p:txBody>
          <a:bodyPr wrap="square" rtlCol="0">
            <a:spAutoFit/>
          </a:bodyPr>
          <a:lstStyle/>
          <a:p>
            <a:pPr algn="ctr"/>
            <a:r>
              <a:rPr lang="en-US" sz="2800" u="sng" dirty="0">
                <a:latin typeface="Times New Roman" panose="02020603050405020304" pitchFamily="18" charset="0"/>
                <a:cs typeface="Times New Roman" panose="02020603050405020304" pitchFamily="18" charset="0"/>
              </a:rPr>
              <a:t>Distribution of Traffic Conditions</a:t>
            </a:r>
            <a:endParaRPr lang="en-IN" sz="28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41FEC-9E8E-8538-7221-F3A2F928140B}"/>
              </a:ext>
            </a:extLst>
          </p:cNvPr>
          <p:cNvSpPr txBox="1"/>
          <p:nvPr/>
        </p:nvSpPr>
        <p:spPr>
          <a:xfrm>
            <a:off x="363249" y="2395180"/>
            <a:ext cx="4836488"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Pie Chart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majority of accidents involve traffic signals, crossings, or junctions.</a:t>
            </a: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6715F8-3C2F-F282-2AD4-3611998E1471}"/>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61833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4FD0C-8FBE-80A3-5579-35E688FDE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893" y="1885810"/>
            <a:ext cx="6333917" cy="3300552"/>
          </a:xfrm>
          <a:prstGeom prst="rect">
            <a:avLst/>
          </a:prstGeom>
        </p:spPr>
      </p:pic>
      <p:sp>
        <p:nvSpPr>
          <p:cNvPr id="4" name="TextBox 3">
            <a:extLst>
              <a:ext uri="{FF2B5EF4-FFF2-40B4-BE49-F238E27FC236}">
                <a16:creationId xmlns:a16="http://schemas.microsoft.com/office/drawing/2014/main" id="{D6D733AD-998C-A2BA-E072-A27F64072EAE}"/>
              </a:ext>
            </a:extLst>
          </p:cNvPr>
          <p:cNvSpPr txBox="1"/>
          <p:nvPr/>
        </p:nvSpPr>
        <p:spPr>
          <a:xfrm>
            <a:off x="367190" y="2239655"/>
            <a:ext cx="4836488" cy="24929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Chart Type</a:t>
            </a:r>
            <a:r>
              <a:rPr lang="en-US" sz="2800" dirty="0">
                <a:latin typeface="Times New Roman" panose="02020603050405020304" pitchFamily="18" charset="0"/>
                <a:cs typeface="Times New Roman" panose="02020603050405020304" pitchFamily="18" charset="0"/>
              </a:rPr>
              <a:t>: Tree Map</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From the graph, we can observe that a significant number of  accidents occur during the day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2B4314-5B91-05E0-CC23-2C54BAC330F0}"/>
              </a:ext>
            </a:extLst>
          </p:cNvPr>
          <p:cNvSpPr txBox="1"/>
          <p:nvPr/>
        </p:nvSpPr>
        <p:spPr>
          <a:xfrm>
            <a:off x="0" y="342900"/>
            <a:ext cx="12192000" cy="523220"/>
          </a:xfrm>
          <a:prstGeom prst="rect">
            <a:avLst/>
          </a:prstGeom>
          <a:noFill/>
        </p:spPr>
        <p:txBody>
          <a:bodyPr wrap="square" rtlCol="0">
            <a:spAutoFit/>
          </a:bodyPr>
          <a:lstStyle/>
          <a:p>
            <a:pPr algn="ctr"/>
            <a:r>
              <a:rPr lang="en-US" sz="2800" u="sng" dirty="0">
                <a:latin typeface="Times New Roman" panose="02020603050405020304" pitchFamily="18" charset="0"/>
                <a:cs typeface="Times New Roman" panose="02020603050405020304" pitchFamily="18" charset="0"/>
              </a:rPr>
              <a:t>Accident occurrence by Time of the day</a:t>
            </a:r>
            <a:endParaRPr lang="en-IN" sz="2800"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F36933-A2D0-8F80-2670-22557BB5E337}"/>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81846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17A11-40C4-AF0D-B448-F3F50868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41" y="1132575"/>
            <a:ext cx="9139809" cy="5192348"/>
          </a:xfrm>
          <a:prstGeom prst="rect">
            <a:avLst/>
          </a:prstGeom>
        </p:spPr>
      </p:pic>
      <p:sp>
        <p:nvSpPr>
          <p:cNvPr id="6" name="TextBox 5">
            <a:extLst>
              <a:ext uri="{FF2B5EF4-FFF2-40B4-BE49-F238E27FC236}">
                <a16:creationId xmlns:a16="http://schemas.microsoft.com/office/drawing/2014/main" id="{8928482B-E1B3-4FF0-C5A6-3E17D1560E5F}"/>
              </a:ext>
            </a:extLst>
          </p:cNvPr>
          <p:cNvSpPr txBox="1"/>
          <p:nvPr/>
        </p:nvSpPr>
        <p:spPr>
          <a:xfrm>
            <a:off x="0" y="214308"/>
            <a:ext cx="12192000"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Dashboard</a:t>
            </a:r>
            <a:endParaRPr lang="en-IN" sz="48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0A6E21-60F7-1A0B-D400-4EF77491E4E1}"/>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51741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75D42-12E1-B0AD-4A22-7B2D0FE87C99}"/>
              </a:ext>
            </a:extLst>
          </p:cNvPr>
          <p:cNvSpPr txBox="1"/>
          <p:nvPr/>
        </p:nvSpPr>
        <p:spPr>
          <a:xfrm>
            <a:off x="0" y="175013"/>
            <a:ext cx="12192000"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Summary and Key Insights</a:t>
            </a:r>
            <a:endParaRPr lang="en-IN" sz="4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88A1F6-0CF2-0DC3-D14C-B181B254BE05}"/>
              </a:ext>
            </a:extLst>
          </p:cNvPr>
          <p:cNvSpPr txBox="1"/>
          <p:nvPr/>
        </p:nvSpPr>
        <p:spPr>
          <a:xfrm>
            <a:off x="0" y="1006010"/>
            <a:ext cx="12192000" cy="7478970"/>
          </a:xfrm>
          <a:prstGeom prst="rect">
            <a:avLst/>
          </a:prstGeom>
          <a:noFill/>
        </p:spPr>
        <p:txBody>
          <a:bodyPr wrap="square" rtlCol="0">
            <a:spAutoFit/>
          </a:bodyPr>
          <a:lstStyle/>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states with the highest number of accidents in the dataset are California, Florida and Texas. In California, the city with the most accidents is Los Angeles, in Texas, the city with the most accidents is Houston. In Florida, the city with the most accidents is Miami..</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five cities with the highest number of accidents in the dataset are Miami, Houston, Los Angeles, Charlotte, and Dallas.</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occurrence of accidents decreases significantly in 2023, likely due to data availability only until March 2023</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A significant number of accidents occur during the day</a:t>
            </a:r>
          </a:p>
          <a:p>
            <a:pPr marL="457200" indent="-457200">
              <a:lnSpc>
                <a:spcPct val="150000"/>
              </a:lnSpc>
              <a:buFontTx/>
              <a:buAutoNum type="arabicPeriod"/>
            </a:pPr>
            <a:r>
              <a:rPr lang="en-US" sz="2400" dirty="0">
                <a:latin typeface="Times New Roman" panose="02020603050405020304" pitchFamily="18" charset="0"/>
                <a:cs typeface="Times New Roman" panose="02020603050405020304" pitchFamily="18" charset="0"/>
              </a:rPr>
              <a:t>The majority of accidents involve traffic signals, crossings, or junctions.</a:t>
            </a:r>
          </a:p>
          <a:p>
            <a:pPr marL="457200" indent="-457200">
              <a:lnSpc>
                <a:spcPct val="150000"/>
              </a:lnSpc>
              <a:buFontTx/>
              <a:buAutoNum type="arabicPeriod"/>
            </a:pPr>
            <a:r>
              <a:rPr lang="en-US" sz="2400" dirty="0">
                <a:latin typeface="Times New Roman" panose="02020603050405020304" pitchFamily="18" charset="0"/>
                <a:cs typeface="Times New Roman" panose="02020603050405020304" pitchFamily="18" charset="0"/>
              </a:rPr>
              <a:t>Majority of accidents occur under fair weather conditions</a:t>
            </a:r>
          </a:p>
          <a:p>
            <a:pPr marL="457200" indent="-457200">
              <a:buFontTx/>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Tx/>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F53933-0BDE-5E04-31CD-FF305112CC57}"/>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41525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8B1319-753A-49B9-D06F-5ECF0A0DEE1E}"/>
              </a:ext>
            </a:extLst>
          </p:cNvPr>
          <p:cNvSpPr txBox="1"/>
          <p:nvPr/>
        </p:nvSpPr>
        <p:spPr>
          <a:xfrm>
            <a:off x="0" y="0"/>
            <a:ext cx="12192000" cy="5693866"/>
          </a:xfrm>
          <a:prstGeom prst="rect">
            <a:avLst/>
          </a:prstGeom>
          <a:noFill/>
        </p:spPr>
        <p:txBody>
          <a:bodyPr wrap="square">
            <a:spAutoFit/>
          </a:bodyPr>
          <a:lstStyle/>
          <a:p>
            <a:pPr algn="ctr"/>
            <a:r>
              <a:rPr lang="en-IN" sz="4800" b="1" i="0" u="sng" strike="noStrike" baseline="0" dirty="0">
                <a:latin typeface="Times New Roman" panose="02020603050405020304" pitchFamily="18" charset="0"/>
                <a:cs typeface="Times New Roman" panose="02020603050405020304" pitchFamily="18" charset="0"/>
              </a:rPr>
              <a:t>REFERENCE AND ACKNOWLEDGEMENTS</a:t>
            </a:r>
          </a:p>
          <a:p>
            <a:pPr algn="ctr"/>
            <a:endParaRPr lang="en-IN" sz="4000" i="0" u="none" strike="noStrike" baseline="0" dirty="0">
              <a:latin typeface="Times New Roman" panose="02020603050405020304" pitchFamily="18" charset="0"/>
              <a:cs typeface="Times New Roman" panose="02020603050405020304" pitchFamily="18" charset="0"/>
            </a:endParaRPr>
          </a:p>
          <a:p>
            <a:pPr>
              <a:lnSpc>
                <a:spcPct val="150000"/>
              </a:lnSpc>
            </a:pPr>
            <a:r>
              <a:rPr lang="en-IN" sz="2400" b="0" i="0" u="none" strike="noStrike" baseline="0" dirty="0">
                <a:latin typeface="Times New Roman" panose="02020603050405020304" pitchFamily="18" charset="0"/>
                <a:cs typeface="Times New Roman" panose="02020603050405020304" pitchFamily="18" charset="0"/>
              </a:rPr>
              <a:t>•</a:t>
            </a:r>
            <a:r>
              <a:rPr lang="en-IN" sz="2400" b="1" i="0" u="none" strike="noStrike" baseline="0" dirty="0">
                <a:latin typeface="Times New Roman" panose="02020603050405020304" pitchFamily="18" charset="0"/>
                <a:cs typeface="Times New Roman" panose="02020603050405020304" pitchFamily="18" charset="0"/>
              </a:rPr>
              <a:t>References</a:t>
            </a:r>
            <a:r>
              <a:rPr lang="en-IN" sz="2400" b="0" i="0" u="none" strike="noStrike" baseline="0" dirty="0">
                <a:latin typeface="Times New Roman" panose="02020603050405020304" pitchFamily="18" charset="0"/>
                <a:cs typeface="Times New Roman" panose="02020603050405020304" pitchFamily="18" charset="0"/>
              </a:rPr>
              <a:t>:</a:t>
            </a:r>
          </a:p>
          <a:p>
            <a:pPr>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 Accidents dataset(</a:t>
            </a:r>
            <a:r>
              <a:rPr lang="en-US" sz="2400" dirty="0">
                <a:latin typeface="Times New Roman" panose="02020603050405020304" pitchFamily="18" charset="0"/>
                <a:cs typeface="Times New Roman" panose="02020603050405020304" pitchFamily="18" charset="0"/>
              </a:rPr>
              <a:t>February 2016 to March 2023</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b="0" i="0" u="none" strike="noStrike" baseline="0" dirty="0">
                <a:latin typeface="Times New Roman" panose="02020603050405020304" pitchFamily="18" charset="0"/>
                <a:cs typeface="Times New Roman" panose="02020603050405020304" pitchFamily="18" charset="0"/>
              </a:rPr>
              <a:t>•</a:t>
            </a:r>
            <a:r>
              <a:rPr lang="en-IN" sz="2400" b="1" i="0" u="none" strike="noStrike" baseline="0" dirty="0">
                <a:latin typeface="Times New Roman" panose="02020603050405020304" pitchFamily="18" charset="0"/>
                <a:cs typeface="Times New Roman" panose="02020603050405020304" pitchFamily="18" charset="0"/>
              </a:rPr>
              <a:t>Acknowledgements</a:t>
            </a:r>
            <a:r>
              <a:rPr lang="en-IN" sz="2400" b="0" i="0" u="none" strike="noStrike" baseline="0" dirty="0">
                <a:latin typeface="Times New Roman" panose="02020603050405020304" pitchFamily="18" charset="0"/>
                <a:cs typeface="Times New Roman" panose="02020603050405020304" pitchFamily="18" charset="0"/>
              </a:rPr>
              <a:t>:</a:t>
            </a:r>
          </a:p>
          <a:p>
            <a:pPr>
              <a:lnSpc>
                <a:spcPct val="150000"/>
              </a:lnSpc>
            </a:pPr>
            <a:r>
              <a:rPr lang="en-US" sz="2400" b="0" i="0" u="none" strike="noStrike" baseline="0" dirty="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hanks to mentors, colleagues, and data providers.</a:t>
            </a:r>
          </a:p>
          <a:p>
            <a:endParaRPr lang="en-IN" sz="1800" b="0" i="0" u="none" strike="noStrike" baseline="0" dirty="0">
              <a:solidFill>
                <a:srgbClr val="0D0D0D"/>
              </a:solidFill>
              <a:latin typeface="Calibri" panose="020F0502020204030204" pitchFamily="34" charset="0"/>
            </a:endParaRPr>
          </a:p>
          <a:p>
            <a:endParaRPr lang="en-IN" dirty="0"/>
          </a:p>
        </p:txBody>
      </p:sp>
      <p:sp>
        <p:nvSpPr>
          <p:cNvPr id="6" name="TextBox 5">
            <a:extLst>
              <a:ext uri="{FF2B5EF4-FFF2-40B4-BE49-F238E27FC236}">
                <a16:creationId xmlns:a16="http://schemas.microsoft.com/office/drawing/2014/main" id="{491C0174-F43F-F335-06CB-FABFA8139C0F}"/>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33913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C2B76-1113-7397-4A7F-B661D667283A}"/>
              </a:ext>
            </a:extLst>
          </p:cNvPr>
          <p:cNvSpPr txBox="1"/>
          <p:nvPr/>
        </p:nvSpPr>
        <p:spPr>
          <a:xfrm>
            <a:off x="114300" y="142875"/>
            <a:ext cx="11815763" cy="5170646"/>
          </a:xfrm>
          <a:prstGeom prst="rect">
            <a:avLst/>
          </a:prstGeom>
          <a:noFill/>
        </p:spPr>
        <p:txBody>
          <a:bodyPr wrap="square" rtlCol="0">
            <a:spAutoFit/>
          </a:bodyPr>
          <a:lstStyle/>
          <a:p>
            <a:pPr algn="ctr">
              <a:lnSpc>
                <a:spcPct val="150000"/>
              </a:lnSpc>
            </a:pPr>
            <a:r>
              <a:rPr lang="en-US" sz="4800" b="1" u="sng" dirty="0">
                <a:latin typeface="Times New Roman" panose="02020603050405020304" pitchFamily="18" charset="0"/>
                <a:cs typeface="Times New Roman" panose="02020603050405020304" pitchFamily="18" charset="0"/>
              </a:rPr>
              <a:t>Dataset Description</a:t>
            </a:r>
          </a:p>
          <a:p>
            <a:pPr>
              <a:lnSpc>
                <a:spcPct val="150000"/>
              </a:lnSpc>
            </a:pPr>
            <a:r>
              <a:rPr lang="en-US" sz="2400" u="sng" dirty="0">
                <a:latin typeface="Times New Roman" panose="02020603050405020304" pitchFamily="18" charset="0"/>
                <a:cs typeface="Times New Roman" panose="02020603050405020304" pitchFamily="18" charset="0"/>
              </a:rPr>
              <a:t>US Accidents dataset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 countrywide car accident dataset that covers 49 states of the USA.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accident data were collected from February 2016 to March 2023, using multiple APIs that provide streaming traffic incident (or event) data.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dataset consists of 45 columns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
        <p:nvSpPr>
          <p:cNvPr id="3" name="TextBox 2">
            <a:extLst>
              <a:ext uri="{FF2B5EF4-FFF2-40B4-BE49-F238E27FC236}">
                <a16:creationId xmlns:a16="http://schemas.microsoft.com/office/drawing/2014/main" id="{7DEC6AA8-853B-C975-F5EA-43819137265D}"/>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93276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FE45E9-FF49-B1F4-9C85-214C32DC9598}"/>
              </a:ext>
            </a:extLst>
          </p:cNvPr>
          <p:cNvSpPr txBox="1"/>
          <p:nvPr/>
        </p:nvSpPr>
        <p:spPr>
          <a:xfrm>
            <a:off x="1" y="0"/>
            <a:ext cx="12192000" cy="8156079"/>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Objectives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5 states have the highest number of accidents?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Clean and organize the data to ensure consistency and integrity of information.</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Conduct exploratory data analysis to identify patterns, trends, and potential anomalies.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determine the time of day with the most frequent accidents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the days of the week with the most accidents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the  month have the most accidents?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the year-over-year trend in accidents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endParaRPr lang="en-US" sz="4400" dirty="0">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0C66FFA-C692-6AF4-E375-06B544A924AA}"/>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1789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38702-60F5-D3AF-0193-E91D8A445526}"/>
              </a:ext>
            </a:extLst>
          </p:cNvPr>
          <p:cNvSpPr txBox="1"/>
          <p:nvPr/>
        </p:nvSpPr>
        <p:spPr>
          <a:xfrm>
            <a:off x="1" y="0"/>
            <a:ext cx="12192000" cy="5324535"/>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Overview</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Data Loading</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Data Transformation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Time Series Analysis</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Trend Analysis</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Dashboard</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Summary and Key Insights</a:t>
            </a:r>
          </a:p>
          <a:p>
            <a:pPr marL="457200" indent="-457200">
              <a:buFont typeface="Arial" panose="020B0604020202020204" pitchFamily="34" charset="0"/>
              <a:buChar char="•"/>
            </a:pPr>
            <a:r>
              <a:rPr lang="en-IN" sz="3600" i="0" u="none" strike="noStrike" baseline="0" dirty="0">
                <a:latin typeface="Times New Roman" panose="02020603050405020304" pitchFamily="18" charset="0"/>
                <a:cs typeface="Times New Roman" panose="02020603050405020304" pitchFamily="18" charset="0"/>
              </a:rPr>
              <a:t>Reference and Acknowledgements</a:t>
            </a:r>
          </a:p>
          <a:p>
            <a:pPr marL="457200" indent="-457200">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8A730F-26FB-E3DD-409D-87FF4B0B71D4}"/>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68135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54299-E977-0998-3188-16985F4273F0}"/>
              </a:ext>
            </a:extLst>
          </p:cNvPr>
          <p:cNvSpPr txBox="1"/>
          <p:nvPr/>
        </p:nvSpPr>
        <p:spPr>
          <a:xfrm>
            <a:off x="1" y="142881"/>
            <a:ext cx="12192000"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Data Loading</a:t>
            </a:r>
            <a:endParaRPr lang="en-IN" sz="4800"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882500-E5F3-D2FB-1BED-D5A4D015E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257300"/>
            <a:ext cx="3643313" cy="4986338"/>
          </a:xfrm>
          <a:prstGeom prst="rect">
            <a:avLst/>
          </a:prstGeom>
        </p:spPr>
      </p:pic>
      <p:sp>
        <p:nvSpPr>
          <p:cNvPr id="4" name="Arrow: Right 3">
            <a:extLst>
              <a:ext uri="{FF2B5EF4-FFF2-40B4-BE49-F238E27FC236}">
                <a16:creationId xmlns:a16="http://schemas.microsoft.com/office/drawing/2014/main" id="{873DC2A6-8E58-5DA1-F056-499FE756DEEE}"/>
              </a:ext>
            </a:extLst>
          </p:cNvPr>
          <p:cNvSpPr/>
          <p:nvPr/>
        </p:nvSpPr>
        <p:spPr>
          <a:xfrm>
            <a:off x="3834390" y="3619541"/>
            <a:ext cx="609023" cy="380960"/>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C8C0F5C7-F67E-3165-1585-112AD8C13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414" y="1100138"/>
            <a:ext cx="7358062" cy="5500688"/>
          </a:xfrm>
          <a:prstGeom prst="rect">
            <a:avLst/>
          </a:prstGeom>
        </p:spPr>
      </p:pic>
      <p:sp>
        <p:nvSpPr>
          <p:cNvPr id="5" name="TextBox 4">
            <a:extLst>
              <a:ext uri="{FF2B5EF4-FFF2-40B4-BE49-F238E27FC236}">
                <a16:creationId xmlns:a16="http://schemas.microsoft.com/office/drawing/2014/main" id="{410884DC-1490-1B0A-5E37-A4AD4897B0DD}"/>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81385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8F6F8-9975-0643-7299-DCF62AE3D6B8}"/>
              </a:ext>
            </a:extLst>
          </p:cNvPr>
          <p:cNvSpPr txBox="1"/>
          <p:nvPr/>
        </p:nvSpPr>
        <p:spPr>
          <a:xfrm>
            <a:off x="0" y="85720"/>
            <a:ext cx="12191999"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Data Transformation</a:t>
            </a:r>
            <a:endParaRPr lang="en-IN" sz="4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A0308D-6EFE-9570-9EB5-154119C9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488" y="1142999"/>
            <a:ext cx="7958138" cy="5459761"/>
          </a:xfrm>
          <a:prstGeom prst="rect">
            <a:avLst/>
          </a:prstGeom>
        </p:spPr>
      </p:pic>
      <p:sp>
        <p:nvSpPr>
          <p:cNvPr id="5" name="TextBox 4">
            <a:extLst>
              <a:ext uri="{FF2B5EF4-FFF2-40B4-BE49-F238E27FC236}">
                <a16:creationId xmlns:a16="http://schemas.microsoft.com/office/drawing/2014/main" id="{199B2571-E001-6401-B5D0-ACEBC40E59D9}"/>
              </a:ext>
            </a:extLst>
          </p:cNvPr>
          <p:cNvSpPr txBox="1"/>
          <p:nvPr/>
        </p:nvSpPr>
        <p:spPr>
          <a:xfrm>
            <a:off x="476249" y="2000262"/>
            <a:ext cx="3052764"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Filtered Rows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Removed unnecessary Columns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Changed Data type of some of the columns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Removed Blank Rows</a:t>
            </a:r>
          </a:p>
          <a:p>
            <a:endParaRPr lang="en-IN" dirty="0"/>
          </a:p>
        </p:txBody>
      </p:sp>
      <p:sp>
        <p:nvSpPr>
          <p:cNvPr id="3" name="TextBox 2">
            <a:extLst>
              <a:ext uri="{FF2B5EF4-FFF2-40B4-BE49-F238E27FC236}">
                <a16:creationId xmlns:a16="http://schemas.microsoft.com/office/drawing/2014/main" id="{1C341609-0F27-C7DA-69B0-F8AF8A43EA6B}"/>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269390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BBC9E-6903-50C4-4CF5-D27DFA9552F1}"/>
              </a:ext>
            </a:extLst>
          </p:cNvPr>
          <p:cNvSpPr txBox="1"/>
          <p:nvPr/>
        </p:nvSpPr>
        <p:spPr>
          <a:xfrm>
            <a:off x="600294" y="447309"/>
            <a:ext cx="6189785"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Loading transformed data</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BEE9A2-63B3-2AF6-DBBE-781DBBAC4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8" y="1180803"/>
            <a:ext cx="7777630" cy="4916258"/>
          </a:xfrm>
          <a:prstGeom prst="rect">
            <a:avLst/>
          </a:prstGeom>
        </p:spPr>
      </p:pic>
      <p:sp>
        <p:nvSpPr>
          <p:cNvPr id="3" name="TextBox 2">
            <a:extLst>
              <a:ext uri="{FF2B5EF4-FFF2-40B4-BE49-F238E27FC236}">
                <a16:creationId xmlns:a16="http://schemas.microsoft.com/office/drawing/2014/main" id="{28759D9F-C192-CBBD-0833-96552C021CA5}"/>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75248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021C9-CCC1-1FD2-36E6-091FB969651D}"/>
              </a:ext>
            </a:extLst>
          </p:cNvPr>
          <p:cNvSpPr txBox="1"/>
          <p:nvPr/>
        </p:nvSpPr>
        <p:spPr>
          <a:xfrm>
            <a:off x="0" y="100016"/>
            <a:ext cx="12192000"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Time Series Analysis</a:t>
            </a:r>
            <a:endParaRPr lang="en-IN" sz="4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6275EBA-4FCE-7093-999C-E618DC5A0CD2}"/>
              </a:ext>
            </a:extLst>
          </p:cNvPr>
          <p:cNvSpPr txBox="1"/>
          <p:nvPr/>
        </p:nvSpPr>
        <p:spPr>
          <a:xfrm>
            <a:off x="628650" y="852993"/>
            <a:ext cx="680323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Analyzed the number of accidents over time</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66CBE2-048A-8083-1ADB-EA683494336D}"/>
              </a:ext>
            </a:extLst>
          </p:cNvPr>
          <p:cNvSpPr txBox="1"/>
          <p:nvPr/>
        </p:nvSpPr>
        <p:spPr>
          <a:xfrm>
            <a:off x="128587" y="1364958"/>
            <a:ext cx="478512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Chart Type</a:t>
            </a:r>
            <a:r>
              <a:rPr lang="en-IN" sz="2400" dirty="0">
                <a:latin typeface="Times New Roman" panose="02020603050405020304" pitchFamily="18" charset="0"/>
                <a:cs typeface="Times New Roman" panose="02020603050405020304" pitchFamily="18" charset="0"/>
              </a:rPr>
              <a:t>: Line Chart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year 2022 had the highest number of accidents</a:t>
            </a:r>
          </a:p>
          <a:p>
            <a:r>
              <a:rPr lang="en-IN" sz="2400" dirty="0">
                <a:latin typeface="Times New Roman" panose="02020603050405020304" pitchFamily="18" charset="0"/>
                <a:cs typeface="Times New Roman" panose="02020603050405020304" pitchFamily="18" charset="0"/>
              </a:rPr>
              <a:t>From 2018 to 2022 there has been an exponential increase in the number of accidents in USA</a:t>
            </a:r>
          </a:p>
          <a:p>
            <a:r>
              <a:rPr lang="en-US" sz="2400" dirty="0">
                <a:latin typeface="Times New Roman" panose="02020603050405020304" pitchFamily="18" charset="0"/>
                <a:cs typeface="Times New Roman" panose="02020603050405020304" pitchFamily="18" charset="0"/>
              </a:rPr>
              <a:t>The occurrence of accidents decreases significantly in 2023, likely due to data availability only until March 2023.</a:t>
            </a:r>
          </a:p>
        </p:txBody>
      </p:sp>
      <p:pic>
        <p:nvPicPr>
          <p:cNvPr id="6" name="Picture 5">
            <a:extLst>
              <a:ext uri="{FF2B5EF4-FFF2-40B4-BE49-F238E27FC236}">
                <a16:creationId xmlns:a16="http://schemas.microsoft.com/office/drawing/2014/main" id="{FDD88778-153A-4EB4-A633-EF24B318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709" y="1482860"/>
            <a:ext cx="6803231" cy="4091120"/>
          </a:xfrm>
          <a:prstGeom prst="rect">
            <a:avLst/>
          </a:prstGeom>
        </p:spPr>
      </p:pic>
      <p:sp>
        <p:nvSpPr>
          <p:cNvPr id="5" name="TextBox 4">
            <a:extLst>
              <a:ext uri="{FF2B5EF4-FFF2-40B4-BE49-F238E27FC236}">
                <a16:creationId xmlns:a16="http://schemas.microsoft.com/office/drawing/2014/main" id="{AACB92B5-33B2-B0F9-FD07-2A1047568BE3}"/>
              </a:ext>
            </a:extLst>
          </p:cNvPr>
          <p:cNvSpPr txBox="1"/>
          <p:nvPr/>
        </p:nvSpPr>
        <p:spPr>
          <a:xfrm>
            <a:off x="0" y="6488668"/>
            <a:ext cx="2443163" cy="369332"/>
          </a:xfrm>
          <a:prstGeom prst="rect">
            <a:avLst/>
          </a:prstGeom>
          <a:noFill/>
        </p:spPr>
        <p:txBody>
          <a:bodyPr wrap="square" rtlCol="0">
            <a:spAutoFit/>
          </a:bodyPr>
          <a:lstStyle/>
          <a:p>
            <a:r>
              <a:rPr lang="en-IN" sz="1800" kern="100" dirty="0">
                <a:solidFill>
                  <a:srgbClr val="002060"/>
                </a:solidFill>
                <a:effectLst/>
                <a:latin typeface="Monotype Corsiva" panose="03010101010201010101" pitchFamily="66" charset="0"/>
                <a:ea typeface="Calibri" panose="020F0502020204030204" pitchFamily="34" charset="0"/>
                <a:cs typeface="Calibri" panose="020F0502020204030204" pitchFamily="34" charset="0"/>
              </a:rPr>
              <a:t>©</a:t>
            </a:r>
            <a:r>
              <a:rPr lang="en-US" sz="1600" b="1" dirty="0">
                <a:solidFill>
                  <a:srgbClr val="002060"/>
                </a:solidFill>
                <a:latin typeface="Monotype Corsiva" panose="03010101010201010101" pitchFamily="66" charset="0"/>
              </a:rPr>
              <a:t>FortunateCreations</a:t>
            </a:r>
            <a:endParaRPr lang="en-IN" sz="1600" b="1"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468723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928</Words>
  <Application>Microsoft Office PowerPoint</Application>
  <PresentationFormat>Widescreen</PresentationFormat>
  <Paragraphs>160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Monotype Corsiva</vt:lpstr>
      <vt:lpstr>Times New Roman</vt:lpstr>
      <vt:lpstr>Office Theme</vt:lpstr>
      <vt:lpstr>USA TRAFFIC ACCIDENT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Elma F Phiri</dc:creator>
  <cp:lastModifiedBy>Elma F Phiri</cp:lastModifiedBy>
  <cp:revision>10</cp:revision>
  <dcterms:created xsi:type="dcterms:W3CDTF">2024-06-21T06:32:04Z</dcterms:created>
  <dcterms:modified xsi:type="dcterms:W3CDTF">2024-06-25T17:57:23Z</dcterms:modified>
</cp:coreProperties>
</file>