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C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5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89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1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5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9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95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86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56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FF69-FD3E-4851-9048-094E35F4EE3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739F-1AEC-4902-919D-86961B0B67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16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AES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4800" b="1" dirty="0">
                <a:solidFill>
                  <a:schemeClr val="bg1"/>
                </a:solidFill>
              </a:rPr>
              <a:t>Advanced Encryption Standard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2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Shift Rows Operation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1605" y="3107529"/>
            <a:ext cx="2624137" cy="24217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495425" y="321468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5" name="Rectangle 4"/>
          <p:cNvSpPr/>
          <p:nvPr/>
        </p:nvSpPr>
        <p:spPr>
          <a:xfrm>
            <a:off x="2119312" y="320992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2733674" y="321468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7" name="Rectangle 6"/>
          <p:cNvSpPr/>
          <p:nvPr/>
        </p:nvSpPr>
        <p:spPr>
          <a:xfrm>
            <a:off x="3357561" y="320992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1495425" y="37814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9" name="Rectangle 8"/>
          <p:cNvSpPr/>
          <p:nvPr/>
        </p:nvSpPr>
        <p:spPr>
          <a:xfrm>
            <a:off x="2119312" y="377666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2733674" y="37814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3357561" y="377666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1495425" y="43481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13" name="Rectangle 12"/>
          <p:cNvSpPr/>
          <p:nvPr/>
        </p:nvSpPr>
        <p:spPr>
          <a:xfrm>
            <a:off x="2119312" y="434339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2733674" y="43481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3357561" y="434339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1495425" y="49148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>
            <a:off x="2119312" y="491013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18" name="Rectangle 17"/>
          <p:cNvSpPr/>
          <p:nvPr/>
        </p:nvSpPr>
        <p:spPr>
          <a:xfrm>
            <a:off x="2733674" y="49148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19" name="Rectangle 18"/>
          <p:cNvSpPr/>
          <p:nvPr/>
        </p:nvSpPr>
        <p:spPr>
          <a:xfrm>
            <a:off x="3357561" y="491013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4417" y="1707860"/>
            <a:ext cx="3409950" cy="1015663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shift rows as it names suggest, shift each row of our matrix to the left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45742" y="3457575"/>
            <a:ext cx="620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045742" y="4010025"/>
            <a:ext cx="620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045742" y="4591050"/>
            <a:ext cx="620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045742" y="5172075"/>
            <a:ext cx="620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66550" y="3272909"/>
            <a:ext cx="97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shift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6897" y="3813012"/>
            <a:ext cx="97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shift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66549" y="4402692"/>
            <a:ext cx="97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shift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6549" y="4956402"/>
            <a:ext cx="97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 shift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5798" y="3107529"/>
            <a:ext cx="2624137" cy="2421735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6359618" y="3214689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41" name="Rectangle 40"/>
          <p:cNvSpPr/>
          <p:nvPr/>
        </p:nvSpPr>
        <p:spPr>
          <a:xfrm>
            <a:off x="6983505" y="3209926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42" name="Rectangle 41"/>
          <p:cNvSpPr/>
          <p:nvPr/>
        </p:nvSpPr>
        <p:spPr>
          <a:xfrm>
            <a:off x="7597867" y="3214689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43" name="Rectangle 42"/>
          <p:cNvSpPr/>
          <p:nvPr/>
        </p:nvSpPr>
        <p:spPr>
          <a:xfrm>
            <a:off x="8221754" y="3209926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44" name="Rectangle 43"/>
          <p:cNvSpPr/>
          <p:nvPr/>
        </p:nvSpPr>
        <p:spPr>
          <a:xfrm>
            <a:off x="6359618" y="3781425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45" name="Rectangle 44"/>
          <p:cNvSpPr/>
          <p:nvPr/>
        </p:nvSpPr>
        <p:spPr>
          <a:xfrm>
            <a:off x="6983505" y="3776662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46" name="Rectangle 45"/>
          <p:cNvSpPr/>
          <p:nvPr/>
        </p:nvSpPr>
        <p:spPr>
          <a:xfrm>
            <a:off x="7597867" y="3781425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47" name="Rectangle 46"/>
          <p:cNvSpPr/>
          <p:nvPr/>
        </p:nvSpPr>
        <p:spPr>
          <a:xfrm>
            <a:off x="8221754" y="3776662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48" name="Rectangle 47"/>
          <p:cNvSpPr/>
          <p:nvPr/>
        </p:nvSpPr>
        <p:spPr>
          <a:xfrm>
            <a:off x="6359618" y="4348161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49" name="Rectangle 48"/>
          <p:cNvSpPr/>
          <p:nvPr/>
        </p:nvSpPr>
        <p:spPr>
          <a:xfrm>
            <a:off x="6983505" y="4343398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50" name="Rectangle 49"/>
          <p:cNvSpPr/>
          <p:nvPr/>
        </p:nvSpPr>
        <p:spPr>
          <a:xfrm>
            <a:off x="7597867" y="4348161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51" name="Rectangle 50"/>
          <p:cNvSpPr/>
          <p:nvPr/>
        </p:nvSpPr>
        <p:spPr>
          <a:xfrm>
            <a:off x="8221754" y="4343398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52" name="Rectangle 51"/>
          <p:cNvSpPr/>
          <p:nvPr/>
        </p:nvSpPr>
        <p:spPr>
          <a:xfrm>
            <a:off x="6359618" y="4914897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53" name="Rectangle 52"/>
          <p:cNvSpPr/>
          <p:nvPr/>
        </p:nvSpPr>
        <p:spPr>
          <a:xfrm>
            <a:off x="6983505" y="4910134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54" name="Rectangle 53"/>
          <p:cNvSpPr/>
          <p:nvPr/>
        </p:nvSpPr>
        <p:spPr>
          <a:xfrm>
            <a:off x="7597867" y="4914897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>
            <a:off x="8221754" y="4910134"/>
            <a:ext cx="528637" cy="442912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32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466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32" grpId="0"/>
      <p:bldP spid="33" grpId="0"/>
      <p:bldP spid="34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Mix </a:t>
            </a:r>
            <a:r>
              <a:rPr lang="fr-FR" b="1" dirty="0" smtClean="0">
                <a:solidFill>
                  <a:srgbClr val="FFC000"/>
                </a:solidFill>
              </a:rPr>
              <a:t>Columns Operation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860" y="2969543"/>
            <a:ext cx="2624137" cy="24217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259680" y="307670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5" name="Rectangle 4"/>
          <p:cNvSpPr/>
          <p:nvPr/>
        </p:nvSpPr>
        <p:spPr>
          <a:xfrm>
            <a:off x="1883567" y="307194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2497929" y="307670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7" name="Rectangle 6"/>
          <p:cNvSpPr/>
          <p:nvPr/>
        </p:nvSpPr>
        <p:spPr>
          <a:xfrm>
            <a:off x="3121816" y="307194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1259680" y="364343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9" name="Rectangle 8"/>
          <p:cNvSpPr/>
          <p:nvPr/>
        </p:nvSpPr>
        <p:spPr>
          <a:xfrm>
            <a:off x="1883567" y="363867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2497929" y="364343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3121816" y="363867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1259680" y="421017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13" name="Rectangle 12"/>
          <p:cNvSpPr/>
          <p:nvPr/>
        </p:nvSpPr>
        <p:spPr>
          <a:xfrm>
            <a:off x="1883567" y="420541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2497929" y="421017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3121816" y="420541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1259680" y="477691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>
            <a:off x="1883567" y="477214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18" name="Rectangle 17"/>
          <p:cNvSpPr/>
          <p:nvPr/>
        </p:nvSpPr>
        <p:spPr>
          <a:xfrm>
            <a:off x="2497929" y="477691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19" name="Rectangle 18"/>
          <p:cNvSpPr/>
          <p:nvPr/>
        </p:nvSpPr>
        <p:spPr>
          <a:xfrm>
            <a:off x="3121816" y="477214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000122" y="1522743"/>
            <a:ext cx="10551319" cy="120032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In Mix Columns we will perform a matrix multiplication between our current </a:t>
            </a:r>
            <a:r>
              <a:rPr lang="fr-FR" sz="2400" dirty="0" smtClean="0">
                <a:solidFill>
                  <a:schemeClr val="bg1"/>
                </a:solidFill>
              </a:rPr>
              <a:t>matrix and </a:t>
            </a:r>
            <a:r>
              <a:rPr lang="fr-FR" sz="2400" dirty="0">
                <a:solidFill>
                  <a:schemeClr val="bg1"/>
                </a:solidFill>
              </a:rPr>
              <a:t>a predefined given </a:t>
            </a:r>
            <a:r>
              <a:rPr lang="fr-FR" sz="2400" dirty="0" smtClean="0">
                <a:solidFill>
                  <a:schemeClr val="bg1"/>
                </a:solidFill>
              </a:rPr>
              <a:t>matrix K. </a:t>
            </a:r>
            <a:r>
              <a:rPr lang="fr-FR" sz="2400" b="1" dirty="0">
                <a:solidFill>
                  <a:schemeClr val="bg1"/>
                </a:solidFill>
              </a:rPr>
              <a:t>But it’s a slight trickier matrix multiplication, as the sum operation is substituted by </a:t>
            </a:r>
            <a:r>
              <a:rPr lang="fr-FR" sz="2400" b="1" dirty="0" smtClean="0">
                <a:solidFill>
                  <a:schemeClr val="bg1"/>
                </a:solidFill>
              </a:rPr>
              <a:t>xor.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52998" y="2969543"/>
            <a:ext cx="2624137" cy="242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026818" y="3076703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40" name="Rectangle 39"/>
          <p:cNvSpPr/>
          <p:nvPr/>
        </p:nvSpPr>
        <p:spPr>
          <a:xfrm>
            <a:off x="5650705" y="3071940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/>
              <a:t>k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41" name="Rectangle 40"/>
          <p:cNvSpPr/>
          <p:nvPr/>
        </p:nvSpPr>
        <p:spPr>
          <a:xfrm>
            <a:off x="6265067" y="3076703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42" name="Rectangle 41"/>
          <p:cNvSpPr/>
          <p:nvPr/>
        </p:nvSpPr>
        <p:spPr>
          <a:xfrm>
            <a:off x="6888954" y="3071940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43" name="Rectangle 42"/>
          <p:cNvSpPr/>
          <p:nvPr/>
        </p:nvSpPr>
        <p:spPr>
          <a:xfrm>
            <a:off x="5026818" y="3643439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44" name="Rectangle 43"/>
          <p:cNvSpPr/>
          <p:nvPr/>
        </p:nvSpPr>
        <p:spPr>
          <a:xfrm>
            <a:off x="5650705" y="3638676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45" name="Rectangle 44"/>
          <p:cNvSpPr/>
          <p:nvPr/>
        </p:nvSpPr>
        <p:spPr>
          <a:xfrm>
            <a:off x="6265067" y="3643439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46" name="Rectangle 45"/>
          <p:cNvSpPr/>
          <p:nvPr/>
        </p:nvSpPr>
        <p:spPr>
          <a:xfrm>
            <a:off x="6888954" y="3638676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47" name="Rectangle 46"/>
          <p:cNvSpPr/>
          <p:nvPr/>
        </p:nvSpPr>
        <p:spPr>
          <a:xfrm>
            <a:off x="5026818" y="4210175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48" name="Rectangle 47"/>
          <p:cNvSpPr/>
          <p:nvPr/>
        </p:nvSpPr>
        <p:spPr>
          <a:xfrm>
            <a:off x="5650705" y="4205412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49" name="Rectangle 48"/>
          <p:cNvSpPr/>
          <p:nvPr/>
        </p:nvSpPr>
        <p:spPr>
          <a:xfrm>
            <a:off x="6265067" y="4210175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50" name="Rectangle 49"/>
          <p:cNvSpPr/>
          <p:nvPr/>
        </p:nvSpPr>
        <p:spPr>
          <a:xfrm>
            <a:off x="6888954" y="4205412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51" name="Rectangle 50"/>
          <p:cNvSpPr/>
          <p:nvPr/>
        </p:nvSpPr>
        <p:spPr>
          <a:xfrm>
            <a:off x="5026818" y="4776911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52" name="Rectangle 51"/>
          <p:cNvSpPr/>
          <p:nvPr/>
        </p:nvSpPr>
        <p:spPr>
          <a:xfrm>
            <a:off x="5650705" y="4772148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53" name="Rectangle 52"/>
          <p:cNvSpPr/>
          <p:nvPr/>
        </p:nvSpPr>
        <p:spPr>
          <a:xfrm>
            <a:off x="6265067" y="4776911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54" name="Rectangle 53"/>
          <p:cNvSpPr/>
          <p:nvPr/>
        </p:nvSpPr>
        <p:spPr>
          <a:xfrm>
            <a:off x="6888954" y="4772148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074316" y="3697580"/>
            <a:ext cx="61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X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20136" y="2969543"/>
            <a:ext cx="2624137" cy="2421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8793956" y="3076703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60" name="Rectangle 59"/>
          <p:cNvSpPr/>
          <p:nvPr/>
        </p:nvSpPr>
        <p:spPr>
          <a:xfrm>
            <a:off x="9417843" y="3071940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/>
              <a:t>c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61" name="Rectangle 60"/>
          <p:cNvSpPr/>
          <p:nvPr/>
        </p:nvSpPr>
        <p:spPr>
          <a:xfrm>
            <a:off x="10032205" y="3076703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62" name="Rectangle 61"/>
          <p:cNvSpPr/>
          <p:nvPr/>
        </p:nvSpPr>
        <p:spPr>
          <a:xfrm>
            <a:off x="10656092" y="3071940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63" name="Rectangle 62"/>
          <p:cNvSpPr/>
          <p:nvPr/>
        </p:nvSpPr>
        <p:spPr>
          <a:xfrm>
            <a:off x="8793956" y="3643439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64" name="Rectangle 63"/>
          <p:cNvSpPr/>
          <p:nvPr/>
        </p:nvSpPr>
        <p:spPr>
          <a:xfrm>
            <a:off x="9417843" y="3638676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65" name="Rectangle 64"/>
          <p:cNvSpPr/>
          <p:nvPr/>
        </p:nvSpPr>
        <p:spPr>
          <a:xfrm>
            <a:off x="10032205" y="3643439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66" name="Rectangle 65"/>
          <p:cNvSpPr/>
          <p:nvPr/>
        </p:nvSpPr>
        <p:spPr>
          <a:xfrm>
            <a:off x="10656092" y="3638676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67" name="Rectangle 66"/>
          <p:cNvSpPr/>
          <p:nvPr/>
        </p:nvSpPr>
        <p:spPr>
          <a:xfrm>
            <a:off x="8793956" y="4210175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68" name="Rectangle 67"/>
          <p:cNvSpPr/>
          <p:nvPr/>
        </p:nvSpPr>
        <p:spPr>
          <a:xfrm>
            <a:off x="9417843" y="4205412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69" name="Rectangle 68"/>
          <p:cNvSpPr/>
          <p:nvPr/>
        </p:nvSpPr>
        <p:spPr>
          <a:xfrm>
            <a:off x="10032205" y="4210175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70" name="Rectangle 69"/>
          <p:cNvSpPr/>
          <p:nvPr/>
        </p:nvSpPr>
        <p:spPr>
          <a:xfrm>
            <a:off x="10656092" y="4205412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71" name="Rectangle 70"/>
          <p:cNvSpPr/>
          <p:nvPr/>
        </p:nvSpPr>
        <p:spPr>
          <a:xfrm>
            <a:off x="8793956" y="4776911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72" name="Rectangle 71"/>
          <p:cNvSpPr/>
          <p:nvPr/>
        </p:nvSpPr>
        <p:spPr>
          <a:xfrm>
            <a:off x="9417843" y="4772148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73" name="Rectangle 72"/>
          <p:cNvSpPr/>
          <p:nvPr/>
        </p:nvSpPr>
        <p:spPr>
          <a:xfrm>
            <a:off x="10032205" y="4776911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74" name="Rectangle 73"/>
          <p:cNvSpPr/>
          <p:nvPr/>
        </p:nvSpPr>
        <p:spPr>
          <a:xfrm>
            <a:off x="10656092" y="4772148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7884315" y="3672578"/>
            <a:ext cx="61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=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23973" y="5637750"/>
            <a:ext cx="95392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00 = </a:t>
            </a:r>
            <a:r>
              <a:rPr lang="en-US" sz="54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00  </a:t>
            </a:r>
            <a:r>
              <a:rPr lang="en-US" sz="2800" dirty="0" smtClean="0">
                <a:solidFill>
                  <a:schemeClr val="bg1"/>
                </a:solidFill>
              </a:rPr>
              <a:t>X </a:t>
            </a:r>
            <a:r>
              <a:rPr lang="en-US" sz="5400" dirty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00 </a:t>
            </a:r>
            <a:r>
              <a:rPr lang="fr-FR" sz="2400" dirty="0">
                <a:solidFill>
                  <a:schemeClr val="bg1"/>
                </a:solidFill>
              </a:rPr>
              <a:t>⊕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01  </a:t>
            </a:r>
            <a:r>
              <a:rPr lang="en-US" sz="2800" dirty="0">
                <a:solidFill>
                  <a:schemeClr val="bg1"/>
                </a:solidFill>
              </a:rPr>
              <a:t>X </a:t>
            </a:r>
            <a:r>
              <a:rPr lang="en-US" sz="5400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01  </a:t>
            </a:r>
            <a:r>
              <a:rPr lang="fr-FR" sz="2400" dirty="0" smtClean="0">
                <a:solidFill>
                  <a:schemeClr val="bg1"/>
                </a:solidFill>
              </a:rPr>
              <a:t>⊕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02  </a:t>
            </a:r>
            <a:r>
              <a:rPr lang="en-US" sz="2800" dirty="0">
                <a:solidFill>
                  <a:schemeClr val="bg1"/>
                </a:solidFill>
              </a:rPr>
              <a:t>X </a:t>
            </a:r>
            <a:r>
              <a:rPr lang="en-US" sz="5400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02  </a:t>
            </a:r>
            <a:r>
              <a:rPr lang="fr-FR" sz="2800" dirty="0" smtClean="0">
                <a:solidFill>
                  <a:schemeClr val="bg1"/>
                </a:solidFill>
              </a:rPr>
              <a:t>⊕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en-US" sz="54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03  </a:t>
            </a:r>
            <a:r>
              <a:rPr lang="en-US" sz="2800" dirty="0">
                <a:solidFill>
                  <a:schemeClr val="bg1"/>
                </a:solidFill>
              </a:rPr>
              <a:t>X </a:t>
            </a:r>
            <a:r>
              <a:rPr lang="en-US" sz="5400" dirty="0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03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800" dirty="0" smtClean="0">
                <a:solidFill>
                  <a:schemeClr val="bg1"/>
                </a:solidFill>
              </a:rPr>
              <a:t> 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Add </a:t>
            </a:r>
            <a:r>
              <a:rPr lang="fr-FR" b="1" dirty="0">
                <a:solidFill>
                  <a:srgbClr val="FFC000"/>
                </a:solidFill>
              </a:rPr>
              <a:t>Round </a:t>
            </a:r>
            <a:r>
              <a:rPr lang="fr-FR" b="1" dirty="0" smtClean="0">
                <a:solidFill>
                  <a:srgbClr val="FFC000"/>
                </a:solidFill>
              </a:rPr>
              <a:t>Key Operation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5387" y="2143456"/>
            <a:ext cx="2624137" cy="24217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269207" y="225061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5" name="Rectangle 4"/>
          <p:cNvSpPr/>
          <p:nvPr/>
        </p:nvSpPr>
        <p:spPr>
          <a:xfrm>
            <a:off x="1893094" y="224585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2507456" y="225061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7" name="Rectangle 6"/>
          <p:cNvSpPr/>
          <p:nvPr/>
        </p:nvSpPr>
        <p:spPr>
          <a:xfrm>
            <a:off x="3131343" y="224585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1269207" y="281735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9" name="Rectangle 8"/>
          <p:cNvSpPr/>
          <p:nvPr/>
        </p:nvSpPr>
        <p:spPr>
          <a:xfrm>
            <a:off x="1893094" y="281258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2507456" y="2817352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11" name="Rectangle 10"/>
          <p:cNvSpPr/>
          <p:nvPr/>
        </p:nvSpPr>
        <p:spPr>
          <a:xfrm>
            <a:off x="3131343" y="2812589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1269207" y="33840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13" name="Rectangle 12"/>
          <p:cNvSpPr/>
          <p:nvPr/>
        </p:nvSpPr>
        <p:spPr>
          <a:xfrm>
            <a:off x="1893094" y="33793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2507456" y="33840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3131343" y="33793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1269207" y="39508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>
            <a:off x="1893094" y="39460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18" name="Rectangle 17"/>
          <p:cNvSpPr/>
          <p:nvPr/>
        </p:nvSpPr>
        <p:spPr>
          <a:xfrm>
            <a:off x="2507456" y="39508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19" name="Rectangle 18"/>
          <p:cNvSpPr/>
          <p:nvPr/>
        </p:nvSpPr>
        <p:spPr>
          <a:xfrm>
            <a:off x="3131343" y="39460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4962525" y="2143456"/>
            <a:ext cx="2624137" cy="242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036345" y="2250616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5660232" y="2245853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/>
              <a:t>k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6274594" y="2250616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>
            <a:off x="6898481" y="2245853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25" name="Rectangle 24"/>
          <p:cNvSpPr/>
          <p:nvPr/>
        </p:nvSpPr>
        <p:spPr>
          <a:xfrm>
            <a:off x="5036345" y="2817352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26" name="Rectangle 25"/>
          <p:cNvSpPr/>
          <p:nvPr/>
        </p:nvSpPr>
        <p:spPr>
          <a:xfrm>
            <a:off x="5660232" y="2812589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6274594" y="2817352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28" name="Rectangle 27"/>
          <p:cNvSpPr/>
          <p:nvPr/>
        </p:nvSpPr>
        <p:spPr>
          <a:xfrm>
            <a:off x="6898481" y="2812589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29" name="Rectangle 28"/>
          <p:cNvSpPr/>
          <p:nvPr/>
        </p:nvSpPr>
        <p:spPr>
          <a:xfrm>
            <a:off x="5036345" y="3384088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30" name="Rectangle 29"/>
          <p:cNvSpPr/>
          <p:nvPr/>
        </p:nvSpPr>
        <p:spPr>
          <a:xfrm>
            <a:off x="5660232" y="3379325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31" name="Rectangle 30"/>
          <p:cNvSpPr/>
          <p:nvPr/>
        </p:nvSpPr>
        <p:spPr>
          <a:xfrm>
            <a:off x="6274594" y="3384088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32" name="Rectangle 31"/>
          <p:cNvSpPr/>
          <p:nvPr/>
        </p:nvSpPr>
        <p:spPr>
          <a:xfrm>
            <a:off x="6898481" y="3379325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33" name="Rectangle 32"/>
          <p:cNvSpPr/>
          <p:nvPr/>
        </p:nvSpPr>
        <p:spPr>
          <a:xfrm>
            <a:off x="5036345" y="3950824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34" name="Rectangle 33"/>
          <p:cNvSpPr/>
          <p:nvPr/>
        </p:nvSpPr>
        <p:spPr>
          <a:xfrm>
            <a:off x="5660232" y="3946061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35" name="Rectangle 34"/>
          <p:cNvSpPr/>
          <p:nvPr/>
        </p:nvSpPr>
        <p:spPr>
          <a:xfrm>
            <a:off x="6274594" y="3950824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36" name="Rectangle 35"/>
          <p:cNvSpPr/>
          <p:nvPr/>
        </p:nvSpPr>
        <p:spPr>
          <a:xfrm>
            <a:off x="6898481" y="3946061"/>
            <a:ext cx="528637" cy="442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914773" y="2871493"/>
            <a:ext cx="61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⊕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729663" y="2143456"/>
            <a:ext cx="2624137" cy="2421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8803483" y="2250616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40" name="Rectangle 39"/>
          <p:cNvSpPr/>
          <p:nvPr/>
        </p:nvSpPr>
        <p:spPr>
          <a:xfrm>
            <a:off x="9427370" y="2245853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r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41" name="Rectangle 40"/>
          <p:cNvSpPr/>
          <p:nvPr/>
        </p:nvSpPr>
        <p:spPr>
          <a:xfrm>
            <a:off x="10041732" y="2250616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42" name="Rectangle 41"/>
          <p:cNvSpPr/>
          <p:nvPr/>
        </p:nvSpPr>
        <p:spPr>
          <a:xfrm>
            <a:off x="10665619" y="2245853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43" name="Rectangle 42"/>
          <p:cNvSpPr/>
          <p:nvPr/>
        </p:nvSpPr>
        <p:spPr>
          <a:xfrm>
            <a:off x="8803483" y="2817352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44" name="Rectangle 43"/>
          <p:cNvSpPr/>
          <p:nvPr/>
        </p:nvSpPr>
        <p:spPr>
          <a:xfrm>
            <a:off x="9427370" y="2812589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45" name="Rectangle 44"/>
          <p:cNvSpPr/>
          <p:nvPr/>
        </p:nvSpPr>
        <p:spPr>
          <a:xfrm>
            <a:off x="10041732" y="2817352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46" name="Rectangle 45"/>
          <p:cNvSpPr/>
          <p:nvPr/>
        </p:nvSpPr>
        <p:spPr>
          <a:xfrm>
            <a:off x="10665619" y="2812589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47" name="Rectangle 46"/>
          <p:cNvSpPr/>
          <p:nvPr/>
        </p:nvSpPr>
        <p:spPr>
          <a:xfrm>
            <a:off x="8803483" y="3384088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48" name="Rectangle 47"/>
          <p:cNvSpPr/>
          <p:nvPr/>
        </p:nvSpPr>
        <p:spPr>
          <a:xfrm>
            <a:off x="9427370" y="3379325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49" name="Rectangle 48"/>
          <p:cNvSpPr/>
          <p:nvPr/>
        </p:nvSpPr>
        <p:spPr>
          <a:xfrm>
            <a:off x="10041732" y="3384088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50" name="Rectangle 49"/>
          <p:cNvSpPr/>
          <p:nvPr/>
        </p:nvSpPr>
        <p:spPr>
          <a:xfrm>
            <a:off x="10665619" y="3379325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51" name="Rectangle 50"/>
          <p:cNvSpPr/>
          <p:nvPr/>
        </p:nvSpPr>
        <p:spPr>
          <a:xfrm>
            <a:off x="8803483" y="3950824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52" name="Rectangle 51"/>
          <p:cNvSpPr/>
          <p:nvPr/>
        </p:nvSpPr>
        <p:spPr>
          <a:xfrm>
            <a:off x="9427370" y="3946061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53" name="Rectangle 52"/>
          <p:cNvSpPr/>
          <p:nvPr/>
        </p:nvSpPr>
        <p:spPr>
          <a:xfrm>
            <a:off x="10041732" y="3950824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54" name="Rectangle 53"/>
          <p:cNvSpPr/>
          <p:nvPr/>
        </p:nvSpPr>
        <p:spPr>
          <a:xfrm>
            <a:off x="10665619" y="3946061"/>
            <a:ext cx="528637" cy="442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7893842" y="2846491"/>
            <a:ext cx="61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=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9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41" y="2389620"/>
            <a:ext cx="10515600" cy="1754621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FFC000"/>
                </a:solidFill>
              </a:rPr>
              <a:t>Decryption: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 only need to reverse the encryption procedure to decrypt a text.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715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Application use AES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Several apps employ AES to encrypt user-provided data transmission; the following list includes various VPN (Virtual Private Networks) names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6857" y="3441680"/>
            <a:ext cx="5878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ExpressVPN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NordVPN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bg1"/>
                </a:solidFill>
              </a:rPr>
              <a:t>TunnelBear </a:t>
            </a:r>
            <a:r>
              <a:rPr lang="fr-FR" sz="3600" dirty="0">
                <a:solidFill>
                  <a:schemeClr val="bg1"/>
                </a:solidFill>
              </a:rPr>
              <a:t>VPN</a:t>
            </a:r>
          </a:p>
          <a:p>
            <a:endParaRPr lang="fr-FR" sz="3600" dirty="0">
              <a:solidFill>
                <a:schemeClr val="bg1"/>
              </a:solidFill>
            </a:endParaRPr>
          </a:p>
          <a:p>
            <a:r>
              <a:rPr lang="fr-FR" sz="3600" dirty="0">
                <a:solidFill>
                  <a:schemeClr val="bg1"/>
                </a:solidFill>
              </a:rPr>
              <a:t/>
            </a:r>
            <a:br>
              <a:rPr lang="fr-FR" sz="3600" dirty="0">
                <a:solidFill>
                  <a:schemeClr val="bg1"/>
                </a:solidFill>
              </a:rPr>
            </a:b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71650"/>
            <a:ext cx="10515600" cy="360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>
                <a:solidFill>
                  <a:srgbClr val="FFC000"/>
                </a:solidFill>
              </a:rPr>
              <a:t>Implementation Python &amp;</a:t>
            </a:r>
            <a:br>
              <a:rPr lang="en-US" sz="8000" b="1" dirty="0" smtClean="0">
                <a:solidFill>
                  <a:srgbClr val="FFC000"/>
                </a:solidFill>
              </a:rPr>
            </a:br>
            <a:r>
              <a:rPr lang="en-US" sz="8000" b="1" dirty="0">
                <a:solidFill>
                  <a:srgbClr val="FFC000"/>
                </a:solidFill>
              </a:rPr>
              <a:t> </a:t>
            </a:r>
            <a:r>
              <a:rPr lang="en-US" sz="8000" b="1" dirty="0" smtClean="0">
                <a:solidFill>
                  <a:srgbClr val="FFC000"/>
                </a:solidFill>
              </a:rPr>
              <a:t>Test</a:t>
            </a:r>
            <a:br>
              <a:rPr lang="en-US" sz="8000" b="1" dirty="0" smtClean="0">
                <a:solidFill>
                  <a:srgbClr val="FFC000"/>
                </a:solidFill>
              </a:rPr>
            </a:br>
            <a:r>
              <a:rPr lang="en-US" sz="8000" b="1" dirty="0">
                <a:solidFill>
                  <a:srgbClr val="FFC000"/>
                </a:solidFill>
              </a:rPr>
              <a:t/>
            </a:r>
            <a:br>
              <a:rPr lang="en-US" sz="8000" b="1" dirty="0">
                <a:solidFill>
                  <a:srgbClr val="FFC000"/>
                </a:solidFill>
              </a:rPr>
            </a:br>
            <a:r>
              <a:rPr lang="en-US" sz="4900" dirty="0" smtClean="0">
                <a:solidFill>
                  <a:schemeClr val="bg1"/>
                </a:solidFill>
              </a:rPr>
              <a:t>github.com/Elma-dev/AES_Python</a:t>
            </a:r>
            <a:endParaRPr lang="fr-FR" sz="4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Encoding is Not Encrypting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Encryption </a:t>
            </a:r>
            <a:r>
              <a:rPr lang="fr-FR" dirty="0">
                <a:solidFill>
                  <a:schemeClr val="bg1"/>
                </a:solidFill>
              </a:rPr>
              <a:t>can </a:t>
            </a:r>
            <a:r>
              <a:rPr lang="fr-FR" dirty="0" smtClean="0">
                <a:solidFill>
                  <a:schemeClr val="bg1"/>
                </a:solidFill>
              </a:rPr>
              <a:t>be defined </a:t>
            </a:r>
            <a:r>
              <a:rPr lang="fr-FR" dirty="0">
                <a:solidFill>
                  <a:schemeClr val="bg1"/>
                </a:solidFill>
              </a:rPr>
              <a:t>as the process of transforming information or data into a code in order to </a:t>
            </a:r>
            <a:r>
              <a:rPr lang="fr-FR" b="1" dirty="0">
                <a:solidFill>
                  <a:schemeClr val="bg1"/>
                </a:solidFill>
              </a:rPr>
              <a:t>conceal its original content</a:t>
            </a:r>
            <a:r>
              <a:rPr lang="fr-F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Decryption </a:t>
            </a:r>
            <a:r>
              <a:rPr lang="fr-FR" dirty="0">
                <a:solidFill>
                  <a:schemeClr val="bg1"/>
                </a:solidFill>
              </a:rPr>
              <a:t>is the process of transforming this encrypted code back to its original state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>
                <a:solidFill>
                  <a:schemeClr val="bg1"/>
                </a:solidFill>
              </a:rPr>
              <a:t>For it to be considered encryption and not encoding, a </a:t>
            </a:r>
            <a:r>
              <a:rPr lang="fr-FR" b="1" dirty="0">
                <a:solidFill>
                  <a:schemeClr val="bg1"/>
                </a:solidFill>
              </a:rPr>
              <a:t>secret key</a:t>
            </a:r>
            <a:r>
              <a:rPr lang="fr-FR" dirty="0">
                <a:solidFill>
                  <a:schemeClr val="bg1"/>
                </a:solidFill>
              </a:rPr>
              <a:t> is necessary.</a:t>
            </a:r>
          </a:p>
          <a:p>
            <a:pPr marL="0" indent="0">
              <a:buNone/>
            </a:pP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What is AES ?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AES is </a:t>
            </a:r>
            <a:r>
              <a:rPr lang="fr-FR" dirty="0" smtClean="0">
                <a:solidFill>
                  <a:schemeClr val="bg1"/>
                </a:solidFill>
              </a:rPr>
              <a:t>a symmetric </a:t>
            </a:r>
            <a:r>
              <a:rPr lang="fr-FR" dirty="0">
                <a:solidFill>
                  <a:schemeClr val="bg1"/>
                </a:solidFill>
              </a:rPr>
              <a:t>cipher which means, much </a:t>
            </a:r>
            <a:r>
              <a:rPr lang="fr-FR" dirty="0" smtClean="0">
                <a:solidFill>
                  <a:schemeClr val="bg1"/>
                </a:solidFill>
              </a:rPr>
              <a:t>like </a:t>
            </a:r>
            <a:r>
              <a:rPr lang="fr-FR" dirty="0">
                <a:solidFill>
                  <a:schemeClr val="bg1"/>
                </a:solidFill>
              </a:rPr>
              <a:t>our lock from before, </a:t>
            </a:r>
            <a:r>
              <a:rPr lang="fr-FR" b="1" dirty="0">
                <a:solidFill>
                  <a:schemeClr val="bg1"/>
                </a:solidFill>
              </a:rPr>
              <a:t>the same key </a:t>
            </a:r>
            <a:r>
              <a:rPr lang="fr-FR" dirty="0">
                <a:solidFill>
                  <a:schemeClr val="bg1"/>
                </a:solidFill>
              </a:rPr>
              <a:t>used to encrypt data is necessary to decrypt that data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>
                <a:solidFill>
                  <a:schemeClr val="bg1"/>
                </a:solidFill>
              </a:rPr>
              <a:t>AES keys are a </a:t>
            </a:r>
            <a:r>
              <a:rPr lang="fr-FR" dirty="0" smtClean="0">
                <a:solidFill>
                  <a:schemeClr val="bg1"/>
                </a:solidFill>
              </a:rPr>
              <a:t>string </a:t>
            </a:r>
            <a:r>
              <a:rPr lang="fr-FR" dirty="0">
                <a:solidFill>
                  <a:schemeClr val="bg1"/>
                </a:solidFill>
              </a:rPr>
              <a:t>of bits (1s and 0s) and can take three different sizes: 128, </a:t>
            </a:r>
            <a:r>
              <a:rPr lang="fr-FR" dirty="0" smtClean="0">
                <a:solidFill>
                  <a:schemeClr val="bg1"/>
                </a:solidFill>
              </a:rPr>
              <a:t>192, </a:t>
            </a:r>
            <a:r>
              <a:rPr lang="fr-FR" dirty="0">
                <a:solidFill>
                  <a:schemeClr val="bg1"/>
                </a:solidFill>
              </a:rPr>
              <a:t>or 256 bits.</a:t>
            </a:r>
          </a:p>
        </p:txBody>
      </p:sp>
    </p:spTree>
    <p:extLst>
      <p:ext uri="{BB962C8B-B14F-4D97-AF65-F5344CB8AC3E}">
        <p14:creationId xmlns:p14="http://schemas.microsoft.com/office/powerpoint/2010/main" val="1745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How does it work?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1100" y="2966779"/>
            <a:ext cx="2076450" cy="4688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Data</a:t>
            </a:r>
            <a:endParaRPr lang="fr-FR" sz="32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686800" y="322130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956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8385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1814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31718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8289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24860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1431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8002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14573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11144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45243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715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286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8672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2292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857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/>
          <p:cNvSpPr txBox="1"/>
          <p:nvPr/>
        </p:nvSpPr>
        <p:spPr>
          <a:xfrm>
            <a:off x="5514975" y="3435618"/>
            <a:ext cx="1543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...</a:t>
            </a:r>
            <a:endParaRPr lang="fr-FR" sz="80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917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03346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106775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6488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93059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9630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6201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82772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79343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5914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110013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2485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69056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1134427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117062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6562725" y="4199999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28575" y="4148668"/>
            <a:ext cx="5543550" cy="4217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6505575" y="4148668"/>
            <a:ext cx="5543550" cy="4217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Straight Connector 74"/>
          <p:cNvCxnSpPr/>
          <p:nvPr/>
        </p:nvCxnSpPr>
        <p:spPr>
          <a:xfrm>
            <a:off x="6991350" y="3221305"/>
            <a:ext cx="16954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95650" y="3221305"/>
            <a:ext cx="16954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95650" y="322130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048375" y="3435618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952625" y="4621749"/>
            <a:ext cx="971550" cy="36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Block 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115425" y="4621749"/>
            <a:ext cx="971550" cy="36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Block 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746562" y="1691797"/>
            <a:ext cx="6496050" cy="7341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</a:t>
            </a:r>
            <a:r>
              <a:rPr lang="en-US" sz="2400" b="1" dirty="0" smtClean="0">
                <a:solidFill>
                  <a:schemeClr val="bg1"/>
                </a:solidFill>
              </a:rPr>
              <a:t>ivided our text into blocks of 128/192/256 bits.</a:t>
            </a:r>
          </a:p>
        </p:txBody>
      </p:sp>
    </p:spTree>
    <p:extLst>
      <p:ext uri="{BB962C8B-B14F-4D97-AF65-F5344CB8AC3E}">
        <p14:creationId xmlns:p14="http://schemas.microsoft.com/office/powerpoint/2010/main" val="399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18197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52487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86777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78581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5152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1723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8294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4865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61436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8007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921067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4578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1149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955357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99155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72025" y="111813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714875" y="1066800"/>
            <a:ext cx="5543550" cy="4217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/>
          <p:cNvSpPr/>
          <p:nvPr/>
        </p:nvSpPr>
        <p:spPr>
          <a:xfrm>
            <a:off x="6772275" y="2502290"/>
            <a:ext cx="2362200" cy="16383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 Cipher Encryption</a:t>
            </a:r>
          </a:p>
          <a:p>
            <a:pPr algn="ctr"/>
            <a:r>
              <a:rPr lang="en-US" sz="2400" b="1" dirty="0"/>
              <a:t>⚙</a:t>
            </a:r>
            <a:endParaRPr lang="fr-FR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374332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08622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442912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34194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0765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27336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3907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20478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17049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13620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77202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10191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762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11492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54768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33375" y="3161896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76225" y="3110565"/>
            <a:ext cx="5543550" cy="421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01000" y="1642532"/>
            <a:ext cx="0" cy="85975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8" idx="1"/>
          </p:cNvCxnSpPr>
          <p:nvPr/>
        </p:nvCxnSpPr>
        <p:spPr>
          <a:xfrm>
            <a:off x="5943600" y="3321440"/>
            <a:ext cx="82867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001000" y="4140590"/>
            <a:ext cx="0" cy="85975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76475" y="358364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58074" y="697468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Block i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26770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61060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895350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9438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76009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72580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69151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65722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62293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8864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929640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55435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52006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963930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100012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4857750" y="5205661"/>
            <a:ext cx="285750" cy="3190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4800600" y="5154330"/>
            <a:ext cx="5543550" cy="421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Box 79"/>
          <p:cNvSpPr txBox="1"/>
          <p:nvPr/>
        </p:nvSpPr>
        <p:spPr>
          <a:xfrm>
            <a:off x="7353300" y="564475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Cipher Text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3375" y="1118131"/>
            <a:ext cx="3409950" cy="92333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Put a bloc of data and a ket as an input of the AES Algorithm and we get a cipher text in the output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6225" y="6014088"/>
            <a:ext cx="71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✔ This Mode of operation call ECB (Electronic CodeBook) Encryption.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909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88509" y="13430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517109" y="13430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745709" y="134301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64785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193385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410080" y="13430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641061" y="134301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872043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100643" y="13430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329243" y="13430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557843" y="134301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776919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05519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6222214" y="13430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453195" y="134300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>
            <a:off x="4872043" y="2000250"/>
            <a:ext cx="578640" cy="57150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+</a:t>
            </a:r>
            <a:endParaRPr lang="fr-FR" sz="6600" dirty="0"/>
          </a:p>
        </p:txBody>
      </p:sp>
      <p:sp>
        <p:nvSpPr>
          <p:cNvPr id="31" name="Rectangle 30"/>
          <p:cNvSpPr/>
          <p:nvPr/>
        </p:nvSpPr>
        <p:spPr>
          <a:xfrm>
            <a:off x="3028955" y="1292994"/>
            <a:ext cx="3686176" cy="2714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07179" y="235030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35779" y="235030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764379" y="235030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992979" y="235030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1212055" y="235030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40655" y="235030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657350" y="235029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1888331" y="235029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119313" y="235029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2347913" y="235029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2576513" y="235029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805113" y="235029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3024189" y="235029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252789" y="235029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3469484" y="235029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276225" y="2300277"/>
            <a:ext cx="3686176" cy="2714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696299" y="235743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161363" y="1621623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61363" y="2589603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38657" y="2968230"/>
            <a:ext cx="1931191" cy="13358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 Cipher Encryption</a:t>
            </a:r>
          </a:p>
          <a:p>
            <a:pPr algn="ctr"/>
            <a:r>
              <a:rPr lang="en-US" sz="2400" b="1" dirty="0"/>
              <a:t>⚙</a:t>
            </a:r>
            <a:endParaRPr lang="fr-FR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307179" y="355045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535779" y="355046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64379" y="355046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992979" y="355046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1212055" y="355045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1440655" y="355045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1657350" y="355045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1888331" y="355045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2119313" y="355045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2347913" y="355045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2576513" y="355045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2805113" y="355045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3024189" y="355045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3252789" y="355045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3469484" y="355045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276225" y="3500436"/>
            <a:ext cx="3686176" cy="2714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3696299" y="355759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Straight Arrow Connector 95"/>
          <p:cNvCxnSpPr>
            <a:stCxn id="48" idx="3"/>
          </p:cNvCxnSpPr>
          <p:nvPr/>
        </p:nvCxnSpPr>
        <p:spPr>
          <a:xfrm flipV="1">
            <a:off x="3962401" y="2428875"/>
            <a:ext cx="909642" cy="71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3"/>
            <a:endCxn id="55" idx="1"/>
          </p:cNvCxnSpPr>
          <p:nvPr/>
        </p:nvCxnSpPr>
        <p:spPr>
          <a:xfrm flipV="1">
            <a:off x="3962401" y="3636171"/>
            <a:ext cx="476256" cy="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161363" y="4304112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090863" y="47899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3319463" y="478991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3548063" y="478991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/>
          <p:cNvSpPr/>
          <p:nvPr/>
        </p:nvSpPr>
        <p:spPr>
          <a:xfrm>
            <a:off x="3776663" y="47899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/>
          <p:cNvSpPr/>
          <p:nvPr/>
        </p:nvSpPr>
        <p:spPr>
          <a:xfrm>
            <a:off x="3995739" y="47899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4224339" y="47899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4441034" y="478991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>
            <a:off x="4672015" y="4789914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/>
          <p:cNvSpPr/>
          <p:nvPr/>
        </p:nvSpPr>
        <p:spPr>
          <a:xfrm>
            <a:off x="4902997" y="47899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/>
          <p:cNvSpPr/>
          <p:nvPr/>
        </p:nvSpPr>
        <p:spPr>
          <a:xfrm>
            <a:off x="5131597" y="478991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>
            <a:off x="5360197" y="478991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588797" y="47899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/>
          <p:cNvSpPr/>
          <p:nvPr/>
        </p:nvSpPr>
        <p:spPr>
          <a:xfrm>
            <a:off x="5807873" y="47899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>
            <a:off x="6036473" y="47899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>
            <a:off x="6253168" y="478990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3059909" y="4739893"/>
            <a:ext cx="3686176" cy="271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>
            <a:off x="6465098" y="478990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7345569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7574169" y="13430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7802769" y="13430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/>
          <p:nvPr/>
        </p:nvSpPr>
        <p:spPr>
          <a:xfrm>
            <a:off x="8031369" y="134301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8250445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>
            <a:off x="8479045" y="13430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/>
          <p:cNvSpPr/>
          <p:nvPr/>
        </p:nvSpPr>
        <p:spPr>
          <a:xfrm>
            <a:off x="8695740" y="13430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/>
          <p:cNvSpPr/>
          <p:nvPr/>
        </p:nvSpPr>
        <p:spPr>
          <a:xfrm>
            <a:off x="8926721" y="134301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>
            <a:off x="9157703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/>
          <p:nvPr/>
        </p:nvSpPr>
        <p:spPr>
          <a:xfrm>
            <a:off x="9386303" y="13430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/>
          <p:cNvSpPr/>
          <p:nvPr/>
        </p:nvSpPr>
        <p:spPr>
          <a:xfrm>
            <a:off x="9614903" y="13430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>
            <a:off x="9843503" y="134301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10062579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>
            <a:off x="10291179" y="13430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/>
          <p:cNvSpPr/>
          <p:nvPr/>
        </p:nvSpPr>
        <p:spPr>
          <a:xfrm>
            <a:off x="10507874" y="13430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/>
          <p:cNvSpPr/>
          <p:nvPr/>
        </p:nvSpPr>
        <p:spPr>
          <a:xfrm>
            <a:off x="10738855" y="134300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Oval 150"/>
          <p:cNvSpPr/>
          <p:nvPr/>
        </p:nvSpPr>
        <p:spPr>
          <a:xfrm>
            <a:off x="9157703" y="2000250"/>
            <a:ext cx="578640" cy="571500"/>
          </a:xfrm>
          <a:prstGeom prst="ellipse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+</a:t>
            </a:r>
            <a:endParaRPr lang="fr-FR" sz="6600" dirty="0"/>
          </a:p>
        </p:txBody>
      </p:sp>
      <p:sp>
        <p:nvSpPr>
          <p:cNvPr id="152" name="Rectangle 151"/>
          <p:cNvSpPr/>
          <p:nvPr/>
        </p:nvSpPr>
        <p:spPr>
          <a:xfrm>
            <a:off x="7314615" y="1292994"/>
            <a:ext cx="3686176" cy="2714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9447023" y="1621623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9447023" y="2589603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8724317" y="2968230"/>
            <a:ext cx="1931191" cy="13358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 Cipher Encryption</a:t>
            </a:r>
          </a:p>
          <a:p>
            <a:pPr algn="ctr"/>
            <a:r>
              <a:rPr lang="en-US" sz="2400" b="1" dirty="0"/>
              <a:t>⚙</a:t>
            </a:r>
            <a:endParaRPr lang="fr-FR" sz="2400" b="1" dirty="0"/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9447613" y="4307713"/>
            <a:ext cx="0" cy="378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377113" y="47935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/>
          <p:cNvSpPr/>
          <p:nvPr/>
        </p:nvSpPr>
        <p:spPr>
          <a:xfrm>
            <a:off x="7605713" y="47935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/>
          <p:cNvSpPr/>
          <p:nvPr/>
        </p:nvSpPr>
        <p:spPr>
          <a:xfrm>
            <a:off x="7834313" y="479351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/>
          <p:nvPr/>
        </p:nvSpPr>
        <p:spPr>
          <a:xfrm>
            <a:off x="8062913" y="4793518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/>
          <p:cNvSpPr/>
          <p:nvPr/>
        </p:nvSpPr>
        <p:spPr>
          <a:xfrm>
            <a:off x="8281989" y="47935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/>
          <p:cNvSpPr/>
          <p:nvPr/>
        </p:nvSpPr>
        <p:spPr>
          <a:xfrm>
            <a:off x="8510589" y="4793517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 162"/>
          <p:cNvSpPr/>
          <p:nvPr/>
        </p:nvSpPr>
        <p:spPr>
          <a:xfrm>
            <a:off x="8727284" y="4793516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163"/>
          <p:cNvSpPr/>
          <p:nvPr/>
        </p:nvSpPr>
        <p:spPr>
          <a:xfrm>
            <a:off x="8958265" y="4793515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>
            <a:off x="9189247" y="47935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/>
          <p:nvPr/>
        </p:nvSpPr>
        <p:spPr>
          <a:xfrm>
            <a:off x="9417847" y="47935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/>
          <p:cNvSpPr/>
          <p:nvPr/>
        </p:nvSpPr>
        <p:spPr>
          <a:xfrm>
            <a:off x="9646447" y="4793513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/>
          <p:nvPr/>
        </p:nvSpPr>
        <p:spPr>
          <a:xfrm>
            <a:off x="9875047" y="4793512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/>
          <p:nvPr/>
        </p:nvSpPr>
        <p:spPr>
          <a:xfrm>
            <a:off x="10094123" y="47935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>
            <a:off x="10322723" y="4793511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/>
          <p:cNvSpPr/>
          <p:nvPr/>
        </p:nvSpPr>
        <p:spPr>
          <a:xfrm>
            <a:off x="10539418" y="4793510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/>
          <p:cNvSpPr/>
          <p:nvPr/>
        </p:nvSpPr>
        <p:spPr>
          <a:xfrm>
            <a:off x="7346159" y="4743494"/>
            <a:ext cx="3686176" cy="271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/>
          <p:cNvSpPr/>
          <p:nvPr/>
        </p:nvSpPr>
        <p:spPr>
          <a:xfrm>
            <a:off x="10751348" y="4793509"/>
            <a:ext cx="185738" cy="1571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9" name="Elbow Connector 178"/>
          <p:cNvCxnSpPr/>
          <p:nvPr/>
        </p:nvCxnSpPr>
        <p:spPr>
          <a:xfrm flipV="1">
            <a:off x="6789553" y="2344332"/>
            <a:ext cx="2335999" cy="2519081"/>
          </a:xfrm>
          <a:prstGeom prst="bentConnector3">
            <a:avLst>
              <a:gd name="adj1" fmla="val 1157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349951" y="959389"/>
            <a:ext cx="94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Block 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833257" y="940342"/>
            <a:ext cx="9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Block 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121796" y="1935961"/>
            <a:ext cx="211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Initialization Vector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121796" y="3152544"/>
            <a:ext cx="211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Key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847026" y="5038500"/>
            <a:ext cx="211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Cipher Text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194601" y="5057374"/>
            <a:ext cx="211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Cipher Text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862184" y="3530087"/>
            <a:ext cx="211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Key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 flipV="1">
            <a:off x="8229610" y="3698096"/>
            <a:ext cx="476256" cy="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76225" y="6014088"/>
            <a:ext cx="71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✔ This Mode of operation call CBC(Cipher Block Chaining) Encryption.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5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5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9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Encryption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fr-FR" sz="3200" dirty="0">
                <a:solidFill>
                  <a:srgbClr val="FFC000"/>
                </a:solidFill>
              </a:rPr>
              <a:t>what goes on inside AES when it encrypts </a:t>
            </a:r>
            <a:r>
              <a:rPr lang="fr-FR" sz="3200" dirty="0" smtClean="0">
                <a:solidFill>
                  <a:srgbClr val="FFC000"/>
                </a:solidFill>
              </a:rPr>
              <a:t>data?</a:t>
            </a:r>
            <a:endParaRPr lang="fr-FR" sz="32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2975" y="1771650"/>
            <a:ext cx="10272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As we mentioned </a:t>
            </a:r>
            <a:r>
              <a:rPr lang="fr-FR" sz="2800" dirty="0">
                <a:solidFill>
                  <a:schemeClr val="bg1"/>
                </a:solidFill>
              </a:rPr>
              <a:t>AES can have keys of three sizes, 128, 192, </a:t>
            </a:r>
            <a:r>
              <a:rPr lang="fr-FR" sz="2800" dirty="0" smtClean="0">
                <a:solidFill>
                  <a:schemeClr val="bg1"/>
                </a:solidFill>
              </a:rPr>
              <a:t>and 256 bits, </a:t>
            </a:r>
            <a:r>
              <a:rPr lang="fr-FR" sz="2800" dirty="0">
                <a:solidFill>
                  <a:schemeClr val="bg1"/>
                </a:solidFill>
              </a:rPr>
              <a:t>and that the longer the key, the stronger the encryption. To understand this we must know that when AES encrypts, </a:t>
            </a:r>
            <a:r>
              <a:rPr lang="fr-FR" sz="2800" dirty="0" smtClean="0">
                <a:solidFill>
                  <a:schemeClr val="bg1"/>
                </a:solidFill>
              </a:rPr>
              <a:t>if </a:t>
            </a:r>
            <a:r>
              <a:rPr lang="fr-FR" sz="2800" dirty="0">
                <a:solidFill>
                  <a:schemeClr val="bg1"/>
                </a:solidFill>
              </a:rPr>
              <a:t>applies the same algorithm encryption algorithm for a certain number of rounds, </a:t>
            </a:r>
            <a:r>
              <a:rPr lang="fr-FR" sz="2800" b="1" dirty="0">
                <a:solidFill>
                  <a:srgbClr val="FFFF00"/>
                </a:solidFill>
              </a:rPr>
              <a:t>each round using a different </a:t>
            </a:r>
            <a:r>
              <a:rPr lang="fr-FR" sz="2800" b="1" dirty="0" smtClean="0">
                <a:solidFill>
                  <a:srgbClr val="FFFF00"/>
                </a:solidFill>
              </a:rPr>
              <a:t>sub-key </a:t>
            </a:r>
            <a:r>
              <a:rPr lang="fr-FR" sz="2800" b="1" dirty="0">
                <a:solidFill>
                  <a:srgbClr val="FFFF00"/>
                </a:solidFill>
              </a:rPr>
              <a:t>generated from our initial key </a:t>
            </a:r>
            <a:r>
              <a:rPr lang="fr-FR" sz="2800" dirty="0">
                <a:solidFill>
                  <a:schemeClr val="bg1"/>
                </a:solidFill>
              </a:rPr>
              <a:t>in a process called </a:t>
            </a:r>
            <a:r>
              <a:rPr lang="fr-FR" sz="2800" b="1" dirty="0">
                <a:solidFill>
                  <a:schemeClr val="bg1"/>
                </a:solidFill>
              </a:rPr>
              <a:t>key expansion</a:t>
            </a:r>
            <a:r>
              <a:rPr lang="fr-FR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4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42901"/>
            <a:ext cx="10515600" cy="1557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7030A0"/>
                </a:solidFill>
              </a:rPr>
              <a:t>AES Algorithm is composed of 4 operations :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fr-FR" sz="2800" b="1" dirty="0">
                <a:solidFill>
                  <a:schemeClr val="bg1"/>
                </a:solidFill>
              </a:rPr>
              <a:t>Byte Sub, Shift Rows, Mix Columns </a:t>
            </a:r>
            <a:r>
              <a:rPr lang="fr-FR" sz="2800" dirty="0">
                <a:solidFill>
                  <a:schemeClr val="bg1"/>
                </a:solidFill>
              </a:rPr>
              <a:t>and </a:t>
            </a:r>
            <a:r>
              <a:rPr lang="fr-FR" sz="2800" b="1" dirty="0">
                <a:solidFill>
                  <a:schemeClr val="bg1"/>
                </a:solidFill>
              </a:rPr>
              <a:t>Add Round </a:t>
            </a:r>
            <a:r>
              <a:rPr lang="fr-FR" sz="2800" b="1" dirty="0" smtClean="0">
                <a:solidFill>
                  <a:schemeClr val="bg1"/>
                </a:solidFill>
              </a:rPr>
              <a:t>Key.</a:t>
            </a:r>
            <a:br>
              <a:rPr lang="fr-FR" sz="2800" b="1" dirty="0" smtClean="0">
                <a:solidFill>
                  <a:schemeClr val="bg1"/>
                </a:solidFill>
              </a:rPr>
            </a:br>
            <a:r>
              <a:rPr lang="fr-FR" sz="2800" b="1" dirty="0" smtClean="0">
                <a:solidFill>
                  <a:srgbClr val="FFC000"/>
                </a:solidFill>
              </a:rPr>
              <a:t>How does it work?</a:t>
            </a:r>
            <a:endParaRPr lang="fr-FR" sz="2800" b="1" dirty="0">
              <a:solidFill>
                <a:srgbClr val="FFC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9625" y="4054098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Sub</a:t>
            </a:r>
            <a:endParaRPr lang="fr-FR" dirty="0"/>
          </a:p>
        </p:txBody>
      </p:sp>
      <p:sp>
        <p:nvSpPr>
          <p:cNvPr id="12" name="Rounded Rectangle 11"/>
          <p:cNvSpPr/>
          <p:nvPr/>
        </p:nvSpPr>
        <p:spPr>
          <a:xfrm>
            <a:off x="809625" y="4873248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Row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3605808" y="2100264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128-bit input</a:t>
            </a:r>
            <a:endParaRPr lang="fr-FR" dirty="0"/>
          </a:p>
        </p:txBody>
      </p:sp>
      <p:sp>
        <p:nvSpPr>
          <p:cNvPr id="14" name="Rounded Rectangle 13"/>
          <p:cNvSpPr/>
          <p:nvPr/>
        </p:nvSpPr>
        <p:spPr>
          <a:xfrm>
            <a:off x="3605808" y="4054098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Round Key</a:t>
            </a:r>
            <a:endParaRPr lang="fr-FR" dirty="0"/>
          </a:p>
        </p:txBody>
      </p:sp>
      <p:sp>
        <p:nvSpPr>
          <p:cNvPr id="15" name="Rounded Rectangle 14"/>
          <p:cNvSpPr/>
          <p:nvPr/>
        </p:nvSpPr>
        <p:spPr>
          <a:xfrm>
            <a:off x="3605808" y="4865498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 Columns</a:t>
            </a:r>
            <a:endParaRPr lang="fr-FR" dirty="0"/>
          </a:p>
        </p:txBody>
      </p:sp>
      <p:sp>
        <p:nvSpPr>
          <p:cNvPr id="16" name="Rounded Rectangle 15"/>
          <p:cNvSpPr/>
          <p:nvPr/>
        </p:nvSpPr>
        <p:spPr>
          <a:xfrm>
            <a:off x="809625" y="3018542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round key</a:t>
            </a:r>
            <a:endParaRPr lang="fr-FR" dirty="0"/>
          </a:p>
        </p:txBody>
      </p:sp>
      <p:sp>
        <p:nvSpPr>
          <p:cNvPr id="17" name="Rounded Rectangle 16"/>
          <p:cNvSpPr/>
          <p:nvPr/>
        </p:nvSpPr>
        <p:spPr>
          <a:xfrm>
            <a:off x="7639049" y="4077247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Round Key</a:t>
            </a:r>
            <a:endParaRPr lang="fr-FR" dirty="0"/>
          </a:p>
        </p:txBody>
      </p:sp>
      <p:sp>
        <p:nvSpPr>
          <p:cNvPr id="19" name="Rounded Rectangle 18"/>
          <p:cNvSpPr/>
          <p:nvPr/>
        </p:nvSpPr>
        <p:spPr>
          <a:xfrm>
            <a:off x="4158258" y="3242698"/>
            <a:ext cx="12239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Key</a:t>
            </a:r>
            <a:endParaRPr lang="fr-FR" dirty="0"/>
          </a:p>
        </p:txBody>
      </p:sp>
      <p:sp>
        <p:nvSpPr>
          <p:cNvPr id="20" name="Rounded Rectangle 19"/>
          <p:cNvSpPr/>
          <p:nvPr/>
        </p:nvSpPr>
        <p:spPr>
          <a:xfrm>
            <a:off x="7639049" y="3248189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Row</a:t>
            </a:r>
            <a:endParaRPr lang="fr-FR" dirty="0"/>
          </a:p>
        </p:txBody>
      </p:sp>
      <p:sp>
        <p:nvSpPr>
          <p:cNvPr id="21" name="Rounded Rectangle 20"/>
          <p:cNvSpPr/>
          <p:nvPr/>
        </p:nvSpPr>
        <p:spPr>
          <a:xfrm>
            <a:off x="7639049" y="2463231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Sub</a:t>
            </a:r>
            <a:endParaRPr lang="fr-FR" dirty="0"/>
          </a:p>
        </p:txBody>
      </p:sp>
      <p:sp>
        <p:nvSpPr>
          <p:cNvPr id="23" name="Rounded Rectangle 22"/>
          <p:cNvSpPr/>
          <p:nvPr/>
        </p:nvSpPr>
        <p:spPr>
          <a:xfrm>
            <a:off x="7639049" y="5465573"/>
            <a:ext cx="23288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128 encrypted block</a:t>
            </a:r>
            <a:endParaRPr lang="fr-FR" dirty="0"/>
          </a:p>
        </p:txBody>
      </p:sp>
      <p:sp>
        <p:nvSpPr>
          <p:cNvPr id="24" name="Rounded Rectangle 23"/>
          <p:cNvSpPr/>
          <p:nvPr/>
        </p:nvSpPr>
        <p:spPr>
          <a:xfrm>
            <a:off x="10554295" y="4077246"/>
            <a:ext cx="12239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Key</a:t>
            </a:r>
            <a:endParaRPr lang="fr-FR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74056" y="2637543"/>
            <a:ext cx="0" cy="35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1" idx="0"/>
          </p:cNvCxnSpPr>
          <p:nvPr/>
        </p:nvCxnSpPr>
        <p:spPr>
          <a:xfrm>
            <a:off x="1974056" y="3618617"/>
            <a:ext cx="0" cy="4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>
            <a:off x="1974056" y="4654173"/>
            <a:ext cx="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5" idx="1"/>
          </p:cNvCxnSpPr>
          <p:nvPr/>
        </p:nvCxnSpPr>
        <p:spPr>
          <a:xfrm flipV="1">
            <a:off x="3138487" y="5165536"/>
            <a:ext cx="467321" cy="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0"/>
            <a:endCxn id="14" idx="2"/>
          </p:cNvCxnSpPr>
          <p:nvPr/>
        </p:nvCxnSpPr>
        <p:spPr>
          <a:xfrm flipV="1">
            <a:off x="4770239" y="4654173"/>
            <a:ext cx="0" cy="2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14" idx="0"/>
          </p:cNvCxnSpPr>
          <p:nvPr/>
        </p:nvCxnSpPr>
        <p:spPr>
          <a:xfrm>
            <a:off x="4770239" y="3842773"/>
            <a:ext cx="0" cy="2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5944541" y="2778643"/>
            <a:ext cx="1613817" cy="1582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807572" y="3742123"/>
            <a:ext cx="0" cy="31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60846" y="3728271"/>
            <a:ext cx="1846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2"/>
            <a:endCxn id="20" idx="0"/>
          </p:cNvCxnSpPr>
          <p:nvPr/>
        </p:nvCxnSpPr>
        <p:spPr>
          <a:xfrm>
            <a:off x="8803480" y="3063306"/>
            <a:ext cx="0" cy="18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2"/>
            <a:endCxn id="17" idx="0"/>
          </p:cNvCxnSpPr>
          <p:nvPr/>
        </p:nvCxnSpPr>
        <p:spPr>
          <a:xfrm>
            <a:off x="8803480" y="3848264"/>
            <a:ext cx="0" cy="22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2"/>
            <a:endCxn id="23" idx="0"/>
          </p:cNvCxnSpPr>
          <p:nvPr/>
        </p:nvCxnSpPr>
        <p:spPr>
          <a:xfrm>
            <a:off x="8803480" y="4677322"/>
            <a:ext cx="0" cy="78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4" idx="1"/>
            <a:endCxn id="17" idx="3"/>
          </p:cNvCxnSpPr>
          <p:nvPr/>
        </p:nvCxnSpPr>
        <p:spPr>
          <a:xfrm flipH="1">
            <a:off x="9967911" y="4377284"/>
            <a:ext cx="5863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362075" y="2037468"/>
            <a:ext cx="1223962" cy="6000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Key</a:t>
            </a:r>
            <a:endParaRPr lang="fr-FR" dirty="0"/>
          </a:p>
        </p:txBody>
      </p:sp>
      <p:cxnSp>
        <p:nvCxnSpPr>
          <p:cNvPr id="63" name="Straight Connector 62"/>
          <p:cNvCxnSpPr>
            <a:stCxn id="13" idx="1"/>
          </p:cNvCxnSpPr>
          <p:nvPr/>
        </p:nvCxnSpPr>
        <p:spPr>
          <a:xfrm flipH="1" flipV="1">
            <a:off x="2914650" y="2400301"/>
            <a:ext cx="6911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914650" y="2396862"/>
            <a:ext cx="0" cy="59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10625" y="3706519"/>
            <a:ext cx="166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f  i &lt;= 10,12,14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56433" y="4059218"/>
            <a:ext cx="65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else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61" grpId="0" animBg="1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1" y="17938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Byte Sub Operation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9168" y="1850228"/>
            <a:ext cx="2624137" cy="24217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42988" y="19573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66875" y="19526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01	</a:t>
            </a:r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2281237" y="19573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2905124" y="19526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>
            <a:off x="1042988" y="25241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/>
              <a:t>1</a:t>
            </a:r>
            <a:r>
              <a:rPr lang="en-US" sz="1000" dirty="0" smtClean="0"/>
              <a:t>0</a:t>
            </a:r>
            <a:endParaRPr lang="fr-FR" sz="1000" dirty="0"/>
          </a:p>
        </p:txBody>
      </p:sp>
      <p:sp>
        <p:nvSpPr>
          <p:cNvPr id="25" name="Rectangle 24"/>
          <p:cNvSpPr/>
          <p:nvPr/>
        </p:nvSpPr>
        <p:spPr>
          <a:xfrm>
            <a:off x="1666875" y="25193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1</a:t>
            </a:r>
            <a:r>
              <a:rPr lang="en-US" sz="1000" dirty="0"/>
              <a:t>1</a:t>
            </a:r>
            <a:endParaRPr lang="fr-FR" sz="1000" dirty="0"/>
          </a:p>
        </p:txBody>
      </p:sp>
      <p:sp>
        <p:nvSpPr>
          <p:cNvPr id="26" name="Rectangle 25"/>
          <p:cNvSpPr/>
          <p:nvPr/>
        </p:nvSpPr>
        <p:spPr>
          <a:xfrm>
            <a:off x="2281237" y="25241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1</a:t>
            </a:r>
            <a:r>
              <a:rPr lang="en-US" sz="1000" dirty="0"/>
              <a:t>2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2905124" y="25193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1</a:t>
            </a:r>
            <a:r>
              <a:rPr lang="en-US" sz="1000" dirty="0"/>
              <a:t>3</a:t>
            </a:r>
            <a:endParaRPr lang="fr-FR" sz="1000" dirty="0"/>
          </a:p>
        </p:txBody>
      </p:sp>
      <p:sp>
        <p:nvSpPr>
          <p:cNvPr id="28" name="Rectangle 27"/>
          <p:cNvSpPr/>
          <p:nvPr/>
        </p:nvSpPr>
        <p:spPr>
          <a:xfrm>
            <a:off x="1042988" y="309086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2</a:t>
            </a:r>
            <a:r>
              <a:rPr lang="en-US" sz="1000" dirty="0"/>
              <a:t>0</a:t>
            </a:r>
            <a:endParaRPr lang="fr-FR" sz="1000" dirty="0"/>
          </a:p>
        </p:txBody>
      </p:sp>
      <p:sp>
        <p:nvSpPr>
          <p:cNvPr id="29" name="Rectangle 28"/>
          <p:cNvSpPr/>
          <p:nvPr/>
        </p:nvSpPr>
        <p:spPr>
          <a:xfrm>
            <a:off x="1666875" y="30860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2</a:t>
            </a:r>
            <a:r>
              <a:rPr lang="en-US" sz="1000" dirty="0"/>
              <a:t>1</a:t>
            </a:r>
            <a:endParaRPr lang="fr-FR" sz="1000" dirty="0"/>
          </a:p>
        </p:txBody>
      </p:sp>
      <p:sp>
        <p:nvSpPr>
          <p:cNvPr id="30" name="Rectangle 29"/>
          <p:cNvSpPr/>
          <p:nvPr/>
        </p:nvSpPr>
        <p:spPr>
          <a:xfrm>
            <a:off x="2281237" y="309086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31" name="Rectangle 30"/>
          <p:cNvSpPr/>
          <p:nvPr/>
        </p:nvSpPr>
        <p:spPr>
          <a:xfrm>
            <a:off x="2905124" y="30860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32" name="Rectangle 31"/>
          <p:cNvSpPr/>
          <p:nvPr/>
        </p:nvSpPr>
        <p:spPr>
          <a:xfrm>
            <a:off x="1042988" y="365759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/>
              <a:t>3</a:t>
            </a:r>
            <a:r>
              <a:rPr lang="en-US" sz="1000" dirty="0" smtClean="0"/>
              <a:t>0</a:t>
            </a:r>
            <a:endParaRPr lang="fr-FR" sz="1000" dirty="0"/>
          </a:p>
        </p:txBody>
      </p:sp>
      <p:sp>
        <p:nvSpPr>
          <p:cNvPr id="33" name="Rectangle 32"/>
          <p:cNvSpPr/>
          <p:nvPr/>
        </p:nvSpPr>
        <p:spPr>
          <a:xfrm>
            <a:off x="1666875" y="365283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3</a:t>
            </a:r>
            <a:r>
              <a:rPr lang="en-US" sz="1000" dirty="0"/>
              <a:t>1</a:t>
            </a:r>
            <a:endParaRPr lang="fr-FR" sz="1000" dirty="0"/>
          </a:p>
        </p:txBody>
      </p:sp>
      <p:sp>
        <p:nvSpPr>
          <p:cNvPr id="34" name="Rectangle 33"/>
          <p:cNvSpPr/>
          <p:nvPr/>
        </p:nvSpPr>
        <p:spPr>
          <a:xfrm>
            <a:off x="2281237" y="365759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3</a:t>
            </a:r>
            <a:r>
              <a:rPr lang="en-US" sz="1000" dirty="0"/>
              <a:t>2</a:t>
            </a:r>
            <a:endParaRPr lang="fr-FR" sz="1000" dirty="0"/>
          </a:p>
        </p:txBody>
      </p:sp>
      <p:sp>
        <p:nvSpPr>
          <p:cNvPr id="35" name="Rectangle 34"/>
          <p:cNvSpPr/>
          <p:nvPr/>
        </p:nvSpPr>
        <p:spPr>
          <a:xfrm>
            <a:off x="2905124" y="365283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3</a:t>
            </a:r>
            <a:r>
              <a:rPr lang="en-US" sz="1000" dirty="0"/>
              <a:t>3</a:t>
            </a:r>
            <a:endParaRPr lang="fr-FR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6261" y="4431503"/>
            <a:ext cx="3409950" cy="1015663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S</a:t>
            </a:r>
            <a:r>
              <a:rPr lang="fr-FR" sz="2000" dirty="0" smtClean="0">
                <a:solidFill>
                  <a:schemeClr val="bg1"/>
                </a:solidFill>
              </a:rPr>
              <a:t>ubstitute </a:t>
            </a:r>
            <a:r>
              <a:rPr lang="fr-FR" sz="2000" dirty="0">
                <a:solidFill>
                  <a:schemeClr val="bg1"/>
                </a:solidFill>
              </a:rPr>
              <a:t>each cell of 8 bits with another 8 </a:t>
            </a:r>
            <a:r>
              <a:rPr lang="fr-FR" sz="2000" dirty="0" smtClean="0">
                <a:solidFill>
                  <a:schemeClr val="bg1"/>
                </a:solidFill>
              </a:rPr>
              <a:t>bits in a </a:t>
            </a:r>
            <a:r>
              <a:rPr lang="fr-FR" dirty="0" smtClean="0">
                <a:solidFill>
                  <a:schemeClr val="bg1"/>
                </a:solidFill>
              </a:rPr>
              <a:t>predefined look-up </a:t>
            </a:r>
            <a:r>
              <a:rPr lang="fr-FR" dirty="0">
                <a:solidFill>
                  <a:schemeClr val="bg1"/>
                </a:solidFill>
              </a:rPr>
              <a:t>table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9168" y="1909760"/>
            <a:ext cx="2624137" cy="545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40"/>
          <p:cNvCxnSpPr>
            <a:stCxn id="37" idx="3"/>
          </p:cNvCxnSpPr>
          <p:nvPr/>
        </p:nvCxnSpPr>
        <p:spPr>
          <a:xfrm>
            <a:off x="3593305" y="2182415"/>
            <a:ext cx="907258" cy="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00563" y="200263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43" name="Rectangle 42"/>
          <p:cNvSpPr/>
          <p:nvPr/>
        </p:nvSpPr>
        <p:spPr>
          <a:xfrm>
            <a:off x="4500563" y="25193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01	</a:t>
            </a:r>
            <a:endParaRPr lang="fr-FR" sz="10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1788355"/>
            <a:ext cx="3307555" cy="3393897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476874" y="124539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50" name="Rectangle 49"/>
          <p:cNvSpPr/>
          <p:nvPr/>
        </p:nvSpPr>
        <p:spPr>
          <a:xfrm>
            <a:off x="6100761" y="124062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986211" y="1462083"/>
            <a:ext cx="0" cy="720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9" idx="1"/>
          </p:cNvCxnSpPr>
          <p:nvPr/>
        </p:nvCxnSpPr>
        <p:spPr>
          <a:xfrm>
            <a:off x="3986211" y="1462083"/>
            <a:ext cx="1490663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472639" y="1909760"/>
            <a:ext cx="584488" cy="1151335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5400676" y="1222660"/>
            <a:ext cx="1257298" cy="497935"/>
          </a:xfrm>
          <a:prstGeom prst="rect">
            <a:avLst/>
          </a:prstGeom>
          <a:noFill/>
          <a:ln>
            <a:solidFill>
              <a:srgbClr val="03C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9322593" y="1850228"/>
            <a:ext cx="2624137" cy="24217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9396413" y="19573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00</a:t>
            </a:r>
            <a:endParaRPr lang="fr-FR" sz="1000" dirty="0"/>
          </a:p>
        </p:txBody>
      </p:sp>
      <p:sp>
        <p:nvSpPr>
          <p:cNvPr id="61" name="Rectangle 60"/>
          <p:cNvSpPr/>
          <p:nvPr/>
        </p:nvSpPr>
        <p:spPr>
          <a:xfrm>
            <a:off x="10020300" y="19526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01</a:t>
            </a:r>
            <a:endParaRPr lang="fr-FR" sz="1000" dirty="0"/>
          </a:p>
          <a:p>
            <a:pPr algn="ctr"/>
            <a:r>
              <a:rPr lang="en-US" sz="1000" dirty="0" smtClean="0"/>
              <a:t>	</a:t>
            </a:r>
            <a:endParaRPr lang="fr-FR" sz="1000" dirty="0"/>
          </a:p>
        </p:txBody>
      </p:sp>
      <p:sp>
        <p:nvSpPr>
          <p:cNvPr id="62" name="Rectangle 61"/>
          <p:cNvSpPr/>
          <p:nvPr/>
        </p:nvSpPr>
        <p:spPr>
          <a:xfrm>
            <a:off x="10634662" y="1957388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02</a:t>
            </a:r>
            <a:endParaRPr lang="fr-FR" sz="1000" dirty="0"/>
          </a:p>
        </p:txBody>
      </p:sp>
      <p:sp>
        <p:nvSpPr>
          <p:cNvPr id="63" name="Rectangle 62"/>
          <p:cNvSpPr/>
          <p:nvPr/>
        </p:nvSpPr>
        <p:spPr>
          <a:xfrm>
            <a:off x="11258549" y="1952625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03</a:t>
            </a:r>
            <a:endParaRPr lang="fr-FR" sz="1000" dirty="0"/>
          </a:p>
        </p:txBody>
      </p:sp>
      <p:sp>
        <p:nvSpPr>
          <p:cNvPr id="64" name="Rectangle 63"/>
          <p:cNvSpPr/>
          <p:nvPr/>
        </p:nvSpPr>
        <p:spPr>
          <a:xfrm>
            <a:off x="9396413" y="25241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r>
              <a:rPr lang="en-US" sz="1000" dirty="0" smtClean="0"/>
              <a:t>10</a:t>
            </a:r>
            <a:endParaRPr lang="fr-FR" sz="1000" dirty="0"/>
          </a:p>
        </p:txBody>
      </p:sp>
      <p:sp>
        <p:nvSpPr>
          <p:cNvPr id="65" name="Rectangle 64"/>
          <p:cNvSpPr/>
          <p:nvPr/>
        </p:nvSpPr>
        <p:spPr>
          <a:xfrm>
            <a:off x="10020300" y="25193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11</a:t>
            </a:r>
            <a:endParaRPr lang="fr-FR" sz="1000" dirty="0"/>
          </a:p>
        </p:txBody>
      </p:sp>
      <p:sp>
        <p:nvSpPr>
          <p:cNvPr id="66" name="Rectangle 65"/>
          <p:cNvSpPr/>
          <p:nvPr/>
        </p:nvSpPr>
        <p:spPr>
          <a:xfrm>
            <a:off x="10634662" y="2524124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12</a:t>
            </a:r>
            <a:endParaRPr lang="fr-FR" sz="1000" dirty="0"/>
          </a:p>
        </p:txBody>
      </p:sp>
      <p:sp>
        <p:nvSpPr>
          <p:cNvPr id="67" name="Rectangle 66"/>
          <p:cNvSpPr/>
          <p:nvPr/>
        </p:nvSpPr>
        <p:spPr>
          <a:xfrm>
            <a:off x="11258549" y="2519361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13</a:t>
            </a:r>
            <a:endParaRPr lang="fr-FR" sz="1000" dirty="0"/>
          </a:p>
        </p:txBody>
      </p:sp>
      <p:sp>
        <p:nvSpPr>
          <p:cNvPr id="68" name="Rectangle 67"/>
          <p:cNvSpPr/>
          <p:nvPr/>
        </p:nvSpPr>
        <p:spPr>
          <a:xfrm>
            <a:off x="9396413" y="309086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20</a:t>
            </a:r>
            <a:endParaRPr lang="fr-FR" sz="1000" dirty="0"/>
          </a:p>
        </p:txBody>
      </p:sp>
      <p:sp>
        <p:nvSpPr>
          <p:cNvPr id="69" name="Rectangle 68"/>
          <p:cNvSpPr/>
          <p:nvPr/>
        </p:nvSpPr>
        <p:spPr>
          <a:xfrm>
            <a:off x="10020300" y="30860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21</a:t>
            </a:r>
            <a:endParaRPr lang="fr-FR" sz="1000" dirty="0"/>
          </a:p>
        </p:txBody>
      </p:sp>
      <p:sp>
        <p:nvSpPr>
          <p:cNvPr id="70" name="Rectangle 69"/>
          <p:cNvSpPr/>
          <p:nvPr/>
        </p:nvSpPr>
        <p:spPr>
          <a:xfrm>
            <a:off x="10634662" y="3090860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22</a:t>
            </a:r>
            <a:endParaRPr lang="fr-FR" sz="1000" dirty="0"/>
          </a:p>
        </p:txBody>
      </p:sp>
      <p:sp>
        <p:nvSpPr>
          <p:cNvPr id="71" name="Rectangle 70"/>
          <p:cNvSpPr/>
          <p:nvPr/>
        </p:nvSpPr>
        <p:spPr>
          <a:xfrm>
            <a:off x="11258549" y="3086097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23</a:t>
            </a:r>
            <a:endParaRPr lang="fr-FR" sz="1000" dirty="0"/>
          </a:p>
        </p:txBody>
      </p:sp>
      <p:sp>
        <p:nvSpPr>
          <p:cNvPr id="72" name="Rectangle 71"/>
          <p:cNvSpPr/>
          <p:nvPr/>
        </p:nvSpPr>
        <p:spPr>
          <a:xfrm>
            <a:off x="9396413" y="365759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30</a:t>
            </a:r>
            <a:endParaRPr lang="fr-FR" sz="1000" dirty="0"/>
          </a:p>
        </p:txBody>
      </p:sp>
      <p:sp>
        <p:nvSpPr>
          <p:cNvPr id="73" name="Rectangle 72"/>
          <p:cNvSpPr/>
          <p:nvPr/>
        </p:nvSpPr>
        <p:spPr>
          <a:xfrm>
            <a:off x="10020300" y="365283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31</a:t>
            </a:r>
            <a:endParaRPr lang="fr-FR" sz="1000" dirty="0"/>
          </a:p>
        </p:txBody>
      </p:sp>
      <p:sp>
        <p:nvSpPr>
          <p:cNvPr id="74" name="Rectangle 73"/>
          <p:cNvSpPr/>
          <p:nvPr/>
        </p:nvSpPr>
        <p:spPr>
          <a:xfrm>
            <a:off x="10634662" y="3657596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32</a:t>
            </a:r>
            <a:endParaRPr lang="fr-FR" sz="1000" dirty="0"/>
          </a:p>
        </p:txBody>
      </p:sp>
      <p:sp>
        <p:nvSpPr>
          <p:cNvPr id="75" name="Rectangle 74"/>
          <p:cNvSpPr/>
          <p:nvPr/>
        </p:nvSpPr>
        <p:spPr>
          <a:xfrm>
            <a:off x="11258549" y="3652833"/>
            <a:ext cx="528637" cy="4429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r>
              <a:rPr lang="en-US" sz="1000" dirty="0" smtClean="0"/>
              <a:t>33</a:t>
            </a:r>
            <a:endParaRPr lang="fr-FR" sz="1000" dirty="0"/>
          </a:p>
        </p:txBody>
      </p:sp>
      <p:sp>
        <p:nvSpPr>
          <p:cNvPr id="76" name="Rectangle 75"/>
          <p:cNvSpPr/>
          <p:nvPr/>
        </p:nvSpPr>
        <p:spPr>
          <a:xfrm>
            <a:off x="9322593" y="1909760"/>
            <a:ext cx="2624137" cy="545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/>
          <p:cNvSpPr txBox="1"/>
          <p:nvPr/>
        </p:nvSpPr>
        <p:spPr>
          <a:xfrm>
            <a:off x="5101827" y="5279919"/>
            <a:ext cx="3409950" cy="92333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The first four bits of each cell will decide the row and the last four the column,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3614738" y="2814638"/>
            <a:ext cx="5715000" cy="965617"/>
          </a:xfrm>
          <a:custGeom>
            <a:avLst/>
            <a:gdLst>
              <a:gd name="connsiteX0" fmla="*/ 0 w 5715000"/>
              <a:gd name="connsiteY0" fmla="*/ 385762 h 965617"/>
              <a:gd name="connsiteX1" fmla="*/ 1543050 w 5715000"/>
              <a:gd name="connsiteY1" fmla="*/ 957262 h 965617"/>
              <a:gd name="connsiteX2" fmla="*/ 5715000 w 5715000"/>
              <a:gd name="connsiteY2" fmla="*/ 0 h 96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965617">
                <a:moveTo>
                  <a:pt x="0" y="385762"/>
                </a:moveTo>
                <a:cubicBezTo>
                  <a:pt x="295275" y="703659"/>
                  <a:pt x="590550" y="1021556"/>
                  <a:pt x="1543050" y="957262"/>
                </a:cubicBezTo>
                <a:cubicBezTo>
                  <a:pt x="2495550" y="892968"/>
                  <a:pt x="4105275" y="446484"/>
                  <a:pt x="5715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1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635</Words>
  <Application>Microsoft Office PowerPoint</Application>
  <PresentationFormat>Widescreen</PresentationFormat>
  <Paragraphs>261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AES </vt:lpstr>
      <vt:lpstr>Encoding is Not Encrypting</vt:lpstr>
      <vt:lpstr>What is AES ?</vt:lpstr>
      <vt:lpstr>How does it work?</vt:lpstr>
      <vt:lpstr>PowerPoint Presentation</vt:lpstr>
      <vt:lpstr>PowerPoint Presentation</vt:lpstr>
      <vt:lpstr>Encryption what goes on inside AES when it encrypts data?</vt:lpstr>
      <vt:lpstr>AES Algorithm is composed of 4 operations : Byte Sub, Shift Rows, Mix Columns and Add Round Key. How does it work?</vt:lpstr>
      <vt:lpstr>Byte Sub Operation</vt:lpstr>
      <vt:lpstr>Shift Rows Operation</vt:lpstr>
      <vt:lpstr>Mix Columns Operation</vt:lpstr>
      <vt:lpstr>Add Round Key Operation</vt:lpstr>
      <vt:lpstr>Decryption: We only need to reverse the encryption procedure to decrypt a text.</vt:lpstr>
      <vt:lpstr>Application use AES  Several apps employ AES to encrypt user-provided data transmission; the following list includes various VPN (Virtual Private Networks) names:</vt:lpstr>
      <vt:lpstr>Implementation Python &amp;  Test  github.com/Elma-dev/AES_Python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</dc:title>
  <dc:creator>abdeljalil elmajjodi</dc:creator>
  <cp:lastModifiedBy>abdeljalil elmajjodi</cp:lastModifiedBy>
  <cp:revision>39</cp:revision>
  <dcterms:created xsi:type="dcterms:W3CDTF">2023-03-08T11:32:41Z</dcterms:created>
  <dcterms:modified xsi:type="dcterms:W3CDTF">2023-03-12T15:51:51Z</dcterms:modified>
</cp:coreProperties>
</file>