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62" r:id="rId2"/>
    <p:sldId id="256" r:id="rId3"/>
    <p:sldId id="257" r:id="rId4"/>
    <p:sldId id="258" r:id="rId5"/>
    <p:sldId id="260" r:id="rId6"/>
    <p:sldId id="265" r:id="rId7"/>
    <p:sldId id="263" r:id="rId8"/>
    <p:sldId id="266" r:id="rId9"/>
    <p:sldId id="264" r:id="rId10"/>
    <p:sldId id="267" r:id="rId11"/>
    <p:sldId id="259" r:id="rId12"/>
    <p:sldId id="269" r:id="rId13"/>
    <p:sldId id="271" r:id="rId14"/>
    <p:sldId id="270" r:id="rId15"/>
    <p:sldId id="272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2A5-846D-49E2-87C8-36C59F18E7C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5BC-0CEC-46DF-AC64-A4D00BE3D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9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2A5-846D-49E2-87C8-36C59F18E7C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5BC-0CEC-46DF-AC64-A4D00BE3D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2A5-846D-49E2-87C8-36C59F18E7C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5BC-0CEC-46DF-AC64-A4D00BE3DF4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3669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2A5-846D-49E2-87C8-36C59F18E7C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5BC-0CEC-46DF-AC64-A4D00BE3D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97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2A5-846D-49E2-87C8-36C59F18E7C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5BC-0CEC-46DF-AC64-A4D00BE3DF4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2051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2A5-846D-49E2-87C8-36C59F18E7C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5BC-0CEC-46DF-AC64-A4D00BE3D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51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2A5-846D-49E2-87C8-36C59F18E7C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5BC-0CEC-46DF-AC64-A4D00BE3D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77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2A5-846D-49E2-87C8-36C59F18E7C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5BC-0CEC-46DF-AC64-A4D00BE3D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0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2A5-846D-49E2-87C8-36C59F18E7C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5BC-0CEC-46DF-AC64-A4D00BE3D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489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2A5-846D-49E2-87C8-36C59F18E7C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5BC-0CEC-46DF-AC64-A4D00BE3D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6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2A5-846D-49E2-87C8-36C59F18E7C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5BC-0CEC-46DF-AC64-A4D00BE3D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5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2A5-846D-49E2-87C8-36C59F18E7C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5BC-0CEC-46DF-AC64-A4D00BE3D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2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2A5-846D-49E2-87C8-36C59F18E7C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5BC-0CEC-46DF-AC64-A4D00BE3D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6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2A5-846D-49E2-87C8-36C59F18E7C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5BC-0CEC-46DF-AC64-A4D00BE3D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9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2A5-846D-49E2-87C8-36C59F18E7C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5BC-0CEC-46DF-AC64-A4D00BE3D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8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2A5-846D-49E2-87C8-36C59F18E7C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815BC-0CEC-46DF-AC64-A4D00BE3D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9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132A5-846D-49E2-87C8-36C59F18E7C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7F815BC-0CEC-46DF-AC64-A4D00BE3D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5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7A1E3B7-CEBE-4A4C-8DF4-2424FC892C04}"/>
              </a:ext>
            </a:extLst>
          </p:cNvPr>
          <p:cNvSpPr txBox="1"/>
          <p:nvPr/>
        </p:nvSpPr>
        <p:spPr>
          <a:xfrm>
            <a:off x="657224" y="2987220"/>
            <a:ext cx="10525126" cy="35394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5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Top K Frequent Elements</a:t>
            </a:r>
          </a:p>
          <a:p>
            <a:pPr lvl="5"/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Lënda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Dizajnimi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Analizimi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Algoritmeve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Prof.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Dr. Sc.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Ermira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Daka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		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Punoi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	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Elma Redzepi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er242575418@ubt-uni.net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Prishtin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ë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E060C1-EB88-46E3-A8F8-BC590C538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817" y="575671"/>
            <a:ext cx="2295883" cy="22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64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CBDC1E-DE60-4B65-9F72-363FFABEE3E8}"/>
              </a:ext>
            </a:extLst>
          </p:cNvPr>
          <p:cNvSpPr txBox="1"/>
          <p:nvPr/>
        </p:nvSpPr>
        <p:spPr>
          <a:xfrm>
            <a:off x="657225" y="773260"/>
            <a:ext cx="8778239" cy="510748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CFG (Control Flow Graph) – Priority Queue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kern="100" dirty="0">
              <a:solidFill>
                <a:srgbClr val="2F5496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kern="100" dirty="0">
              <a:solidFill>
                <a:srgbClr val="2F5496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kern="100" dirty="0">
              <a:solidFill>
                <a:srgbClr val="2F5496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kern="100" dirty="0">
              <a:solidFill>
                <a:srgbClr val="2F5496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kern="100" dirty="0">
              <a:solidFill>
                <a:srgbClr val="2F5496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kern="100" dirty="0">
              <a:solidFill>
                <a:srgbClr val="2F5496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kern="100" dirty="0">
              <a:solidFill>
                <a:srgbClr val="2F5496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kern="100" dirty="0">
              <a:solidFill>
                <a:srgbClr val="2F5496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kern="100" dirty="0">
              <a:solidFill>
                <a:srgbClr val="2F5496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kern="100" dirty="0">
              <a:solidFill>
                <a:srgbClr val="2F5496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kern="100" dirty="0">
              <a:solidFill>
                <a:srgbClr val="2F5496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Vizualimi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bëhet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Priority-Queue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linkun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shohim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mënyrë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më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kjartë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përdorimin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algoritmit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Priority-Queue: </a:t>
            </a: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https://priority-queue-visualizer.vercel.app/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kern="100" dirty="0">
              <a:solidFill>
                <a:srgbClr val="2F5496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Krahasimi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Priority-Queue me </a:t>
            </a:r>
            <a:r>
              <a:rPr lang="en-US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tipe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të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ndryshme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të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të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dhënave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(Integer vs. String)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BE8FBE-A322-439A-A60D-A904BFE795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15160" y="1499426"/>
            <a:ext cx="4885690" cy="285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9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986189-2468-446D-A79B-5178FC699FAE}"/>
              </a:ext>
            </a:extLst>
          </p:cNvPr>
          <p:cNvSpPr txBox="1"/>
          <p:nvPr/>
        </p:nvSpPr>
        <p:spPr>
          <a:xfrm>
            <a:off x="933450" y="657225"/>
            <a:ext cx="8109912" cy="535531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US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kompleksitetit</a:t>
            </a:r>
            <a:r>
              <a:rPr lang="en-US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kohor</a:t>
            </a:r>
            <a:r>
              <a:rPr lang="en-US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hapësinor</a:t>
            </a:r>
            <a:r>
              <a:rPr lang="en-US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dizajni</a:t>
            </a:r>
            <a:r>
              <a:rPr lang="en-US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rafinuar</a:t>
            </a:r>
            <a:r>
              <a:rPr lang="en-US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800" b="1" kern="100" dirty="0">
              <a:solidFill>
                <a:srgbClr val="2F549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Hash Map (O (N log N))</a:t>
            </a:r>
          </a:p>
          <a:p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Kompleksitetit</a:t>
            </a:r>
            <a:endParaRPr lang="en-US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Hap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ë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sir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ë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kern="100" dirty="0">
              <a:solidFill>
                <a:srgbClr val="2F549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Min-Heap (O (N log K))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Kompleksitetit</a:t>
            </a:r>
            <a:endParaRPr lang="en-US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Hap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ë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sir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ë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1800" kern="100" dirty="0">
              <a:solidFill>
                <a:srgbClr val="2F549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Bucket Sort (O(N))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Kompleksitetit</a:t>
            </a:r>
            <a:endParaRPr lang="en-US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Hap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ë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sir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ë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1800" kern="100" dirty="0">
              <a:solidFill>
                <a:srgbClr val="2F549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Priority Queue (O (N log N))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Kohore</a:t>
            </a:r>
            <a:endParaRPr lang="en-US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Hap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ë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sir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ë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Krahasimi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metodave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- HashMap – Min-Heap – Bucket-Sort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dhe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Priority Queue</a:t>
            </a:r>
          </a:p>
        </p:txBody>
      </p:sp>
    </p:spTree>
    <p:extLst>
      <p:ext uri="{BB962C8B-B14F-4D97-AF65-F5344CB8AC3E}">
        <p14:creationId xmlns:p14="http://schemas.microsoft.com/office/powerpoint/2010/main" val="202350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9838F75-B5CF-4E42-A8F7-AEA5D9149CD6}"/>
              </a:ext>
            </a:extLst>
          </p:cNvPr>
          <p:cNvSpPr txBox="1"/>
          <p:nvPr/>
        </p:nvSpPr>
        <p:spPr>
          <a:xfrm>
            <a:off x="1157288" y="157444"/>
            <a:ext cx="6124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Analizimi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Kodit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shfaqja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 terminal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525A90-B156-448E-9C40-BE0664B73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43" y="699016"/>
            <a:ext cx="9989063" cy="39943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F40176-7CEC-4B11-B862-9C3563768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43" y="4693371"/>
            <a:ext cx="2514729" cy="9334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1C8146-98FC-4905-8063-B6BBC39433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651" y="2333626"/>
            <a:ext cx="6739476" cy="418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6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0A6DAB-DA1A-4310-A7D5-DE818C02C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69" y="911105"/>
            <a:ext cx="9938261" cy="46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8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1883637-79E2-41CC-BCE2-5A806E2DF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415835"/>
            <a:ext cx="7493385" cy="3473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3D2364-6CA3-43A3-AE4A-A1D5D0BF8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306" y="1631813"/>
            <a:ext cx="7817069" cy="490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0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FA64F8-F049-44A6-B46C-1EE8DF789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39" y="133350"/>
            <a:ext cx="9970012" cy="46611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5FC45C-6EA9-43B9-A3AA-BA781BDFE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303" y="259637"/>
            <a:ext cx="2788197" cy="29783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0BA38C-5295-41F1-B808-6D9122E6F9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755" y="3853813"/>
            <a:ext cx="4873845" cy="304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4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ABD301-4A90-4C82-8CBA-04EA1CC9D29C}"/>
              </a:ext>
            </a:extLst>
          </p:cNvPr>
          <p:cNvSpPr txBox="1"/>
          <p:nvPr/>
        </p:nvSpPr>
        <p:spPr>
          <a:xfrm>
            <a:off x="2764790" y="1663700"/>
            <a:ext cx="4887877" cy="2893100"/>
          </a:xfrm>
          <a:prstGeom prst="rect">
            <a:avLst/>
          </a:prstGeom>
          <a:gradFill>
            <a:gsLst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8100000" scaled="1"/>
          </a:gradFill>
        </p:spPr>
        <p:txBody>
          <a:bodyPr wrap="none" rtlCol="0">
            <a:spAutoFit/>
          </a:bodyPr>
          <a:lstStyle/>
          <a:p>
            <a:r>
              <a:rPr lang="en-US" sz="6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Faleminderit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Pyetje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28587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5FA5AB-78BA-42CA-B111-4BD629C073DA}"/>
              </a:ext>
            </a:extLst>
          </p:cNvPr>
          <p:cNvSpPr txBox="1"/>
          <p:nvPr/>
        </p:nvSpPr>
        <p:spPr>
          <a:xfrm>
            <a:off x="314325" y="895350"/>
            <a:ext cx="11763374" cy="45243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Hyrje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epok</a:t>
            </a:r>
            <a:r>
              <a:rPr lang="en-US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ë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informacionit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pPr lvl="1"/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Ky punim </a:t>
            </a:r>
            <a:r>
              <a:rPr lang="en-US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shqyrton</a:t>
            </a: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metodat</a:t>
            </a: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më</a:t>
            </a: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efikase</a:t>
            </a: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gjetur</a:t>
            </a: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US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elementët</a:t>
            </a: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më</a:t>
            </a: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shpeshtë</a:t>
            </a: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duke </a:t>
            </a:r>
            <a:r>
              <a:rPr lang="en-US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përfshirë</a:t>
            </a: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Top K Frequent Elements</a:t>
            </a: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Qëllimet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kryesore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të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projektit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janë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:….</a:t>
            </a:r>
          </a:p>
          <a:p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Dizajnimi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dhe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perzgjedhja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algoritmit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–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algoritmi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zgjedhur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pseudokodi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justifikimii</a:t>
            </a:r>
            <a:endParaRPr lang="en-US" sz="1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Ky problem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përdoret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shumë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aplikacione</a:t>
            </a:r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praktike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përfshirë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:…</a:t>
            </a:r>
          </a:p>
          <a:p>
            <a:endParaRPr lang="en-US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përdoret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për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të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zgjidhur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këtë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problem? …</a:t>
            </a:r>
          </a:p>
          <a:p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Top K Frequent Elements - How To Implement">
            <a:extLst>
              <a:ext uri="{FF2B5EF4-FFF2-40B4-BE49-F238E27FC236}">
                <a16:creationId xmlns:a16="http://schemas.microsoft.com/office/drawing/2014/main" id="{9E0FA9E8-0928-45DE-81C9-904D9031625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699" y="1876426"/>
            <a:ext cx="5334000" cy="33718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3296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C03410-01E4-4F43-8D7C-CAF466BDCF7E}"/>
              </a:ext>
            </a:extLst>
          </p:cNvPr>
          <p:cNvSpPr txBox="1"/>
          <p:nvPr/>
        </p:nvSpPr>
        <p:spPr>
          <a:xfrm>
            <a:off x="849630" y="485564"/>
            <a:ext cx="9025890" cy="57109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4">
              <a:lnSpc>
                <a:spcPct val="107000"/>
              </a:lnSpc>
              <a:spcBef>
                <a:spcPts val="200"/>
              </a:spcBef>
            </a:pPr>
            <a:r>
              <a:rPr lang="en-US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Metoda</a:t>
            </a:r>
            <a:r>
              <a:rPr lang="en-US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Përdorimi</a:t>
            </a:r>
            <a:r>
              <a:rPr lang="en-US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"Hash Map" (O(N log N))</a:t>
            </a:r>
          </a:p>
          <a:p>
            <a:pPr lvl="4">
              <a:lnSpc>
                <a:spcPct val="107000"/>
              </a:lnSpc>
              <a:spcBef>
                <a:spcPts val="200"/>
              </a:spcBef>
            </a:pPr>
            <a:r>
              <a:rPr lang="en-US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Pseudokodi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për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"Hash Map" (O(N log N))</a:t>
            </a:r>
            <a:endParaRPr lang="en-US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3" fontAlgn="t"/>
            <a:r>
              <a:rPr lang="en-US" sz="160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1600" i="0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TopKFrequentSorting</a:t>
            </a:r>
            <a:r>
              <a:rPr lang="en-US" sz="160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0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160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k):</a:t>
            </a:r>
            <a:endParaRPr lang="en-US" sz="160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fontAlgn="t"/>
            <a:r>
              <a:rPr lang="en-US" sz="1600" i="1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// Hap 1: </a:t>
            </a:r>
            <a:r>
              <a:rPr lang="en-US" sz="1600" i="1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Krijo</a:t>
            </a:r>
            <a:r>
              <a:rPr lang="en-US" sz="1600" i="1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sz="1600" i="1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hartë</a:t>
            </a:r>
            <a:r>
              <a:rPr lang="en-US" sz="1600" i="1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600" i="1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numërimin</a:t>
            </a:r>
            <a:r>
              <a:rPr lang="en-US" sz="1600" i="1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600" i="1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frekuencave</a:t>
            </a:r>
            <a:endParaRPr lang="en-US" sz="160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fontAlgn="t"/>
            <a:r>
              <a:rPr lang="en-US" sz="160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i="0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frequency_map</a:t>
            </a:r>
            <a:r>
              <a:rPr lang="en-US" sz="160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← empty map</a:t>
            </a:r>
            <a:endParaRPr lang="en-US" sz="160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fontAlgn="t"/>
            <a:r>
              <a:rPr lang="en-US" sz="160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FOR each num IN </a:t>
            </a:r>
            <a:r>
              <a:rPr lang="en-US" sz="1600" i="0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160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fontAlgn="t"/>
            <a:r>
              <a:rPr lang="en-US" sz="160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IF num EXISTS in </a:t>
            </a:r>
            <a:r>
              <a:rPr lang="en-US" sz="1600" i="0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frequency_map</a:t>
            </a:r>
            <a:r>
              <a:rPr lang="en-US" sz="160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THEN</a:t>
            </a:r>
            <a:endParaRPr lang="en-US" sz="160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fontAlgn="t"/>
            <a:r>
              <a:rPr lang="en-US" sz="160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i="0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frequency_map</a:t>
            </a:r>
            <a:r>
              <a:rPr lang="en-US" sz="160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[num] ← </a:t>
            </a:r>
            <a:r>
              <a:rPr lang="en-US" sz="1600" i="0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frequency_map</a:t>
            </a:r>
            <a:r>
              <a:rPr lang="en-US" sz="160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[num] + 1</a:t>
            </a:r>
            <a:endParaRPr lang="en-US" sz="160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fontAlgn="t"/>
            <a:r>
              <a:rPr lang="en-US" sz="160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ELSE</a:t>
            </a:r>
            <a:endParaRPr lang="en-US" sz="160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fontAlgn="t"/>
            <a:r>
              <a:rPr lang="en-US" sz="160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600" i="0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frequency_map</a:t>
            </a:r>
            <a:r>
              <a:rPr lang="en-US" sz="160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[num] ← 1</a:t>
            </a:r>
            <a:endParaRPr lang="en-US" sz="160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fontAlgn="t"/>
            <a:r>
              <a:rPr lang="en-US" sz="1600" i="1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// Hap 2: </a:t>
            </a:r>
            <a:r>
              <a:rPr lang="en-US" sz="1600" i="1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Konverto</a:t>
            </a:r>
            <a:r>
              <a:rPr lang="en-US" sz="1600" i="1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hartën</a:t>
            </a:r>
            <a:r>
              <a:rPr lang="en-US" sz="1600" i="1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600" i="1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sz="1600" i="1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listë</a:t>
            </a:r>
            <a:r>
              <a:rPr lang="en-US" sz="1600" i="1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çiftesh</a:t>
            </a:r>
            <a:r>
              <a:rPr lang="en-US" sz="1600" i="1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i="1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numër</a:t>
            </a:r>
            <a:r>
              <a:rPr lang="en-US" sz="1600" i="1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frekuencë</a:t>
            </a:r>
            <a:r>
              <a:rPr lang="en-US" sz="1600" i="1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fontAlgn="t"/>
            <a:r>
              <a:rPr lang="en-US" sz="160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i="0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frequency_list</a:t>
            </a:r>
            <a:r>
              <a:rPr lang="en-US" sz="160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← list of (num, frequency) from </a:t>
            </a:r>
            <a:r>
              <a:rPr lang="en-US" sz="1600" i="0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frequency_map</a:t>
            </a:r>
            <a:endParaRPr lang="en-US" sz="160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fontAlgn="t"/>
            <a:r>
              <a:rPr lang="en-US" sz="160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fontAlgn="t"/>
            <a:r>
              <a:rPr lang="en-US" sz="1600" i="1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// Hap 3: </a:t>
            </a:r>
            <a:r>
              <a:rPr lang="en-US" sz="1600" i="1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Rendit</a:t>
            </a:r>
            <a:r>
              <a:rPr lang="en-US" sz="1600" i="1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listën</a:t>
            </a:r>
            <a:r>
              <a:rPr lang="en-US" sz="1600" i="1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sipas</a:t>
            </a:r>
            <a:r>
              <a:rPr lang="en-US" sz="1600" i="1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frekuencës</a:t>
            </a:r>
            <a:r>
              <a:rPr lang="en-US" sz="1600" i="1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600" i="1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mënyrë</a:t>
            </a:r>
            <a:r>
              <a:rPr lang="en-US" sz="1600" i="1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zbritëse</a:t>
            </a:r>
            <a:endParaRPr lang="en-US" sz="160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fontAlgn="t"/>
            <a:r>
              <a:rPr lang="en-US" sz="160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SORT </a:t>
            </a:r>
            <a:r>
              <a:rPr lang="en-US" sz="1600" i="0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frequency_list</a:t>
            </a:r>
            <a:r>
              <a:rPr lang="en-US" sz="160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frequency DESCENDING</a:t>
            </a:r>
            <a:endParaRPr lang="en-US" sz="160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fontAlgn="t"/>
            <a:r>
              <a:rPr lang="en-US" sz="1600" i="1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// Hap 4: </a:t>
            </a:r>
            <a:r>
              <a:rPr lang="en-US" sz="1600" i="1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Merr</a:t>
            </a:r>
            <a:r>
              <a:rPr lang="en-US" sz="1600" i="1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 </a:t>
            </a:r>
            <a:r>
              <a:rPr lang="en-US" sz="1600" i="1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elementët</a:t>
            </a:r>
            <a:r>
              <a:rPr lang="en-US" sz="1600" i="1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600" i="1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parë</a:t>
            </a:r>
            <a:r>
              <a:rPr lang="en-US" sz="1600" i="1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nga</a:t>
            </a:r>
            <a:r>
              <a:rPr lang="en-US" sz="1600" i="1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sz="1600" i="1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600" i="1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renditur</a:t>
            </a:r>
            <a:endParaRPr lang="en-US" sz="160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fontAlgn="t"/>
            <a:r>
              <a:rPr lang="en-US" sz="160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result ← empty list</a:t>
            </a:r>
            <a:endParaRPr lang="en-US" sz="160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fontAlgn="t"/>
            <a:r>
              <a:rPr lang="en-US" sz="160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sz="1600" i="0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0 TO k-1:</a:t>
            </a:r>
            <a:endParaRPr lang="en-US" sz="160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fontAlgn="t"/>
            <a:r>
              <a:rPr lang="en-US" sz="160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APPEND </a:t>
            </a:r>
            <a:r>
              <a:rPr lang="en-US" sz="1600" i="0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frequency_list</a:t>
            </a:r>
            <a:r>
              <a:rPr lang="en-US" sz="160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i="0" u="none" strike="noStrike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][0] TO result</a:t>
            </a:r>
            <a:endParaRPr lang="en-US" sz="160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fontAlgn="t"/>
            <a:r>
              <a:rPr lang="en-US" sz="1600" i="0" u="none" strike="noStrike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RETURN result</a:t>
            </a:r>
            <a:endParaRPr lang="en-US" i="0" u="none" strike="noStrike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fontAlgn="t"/>
            <a:endParaRPr lang="en-US" sz="16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62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4CB5F1-C17F-4570-8ECB-393B46FB25B7}"/>
              </a:ext>
            </a:extLst>
          </p:cNvPr>
          <p:cNvSpPr txBox="1"/>
          <p:nvPr/>
        </p:nvSpPr>
        <p:spPr>
          <a:xfrm>
            <a:off x="513715" y="0"/>
            <a:ext cx="9718675" cy="6783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CFG (Control Flow Graph) – Hash-Map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Vizualimi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bëhet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HashMap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linkun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shohim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mënyrë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më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kjartë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përdorimin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algoritmit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HashMap: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http://hashmap-visualization.vercel.app/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Krahasimi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HashMap me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tipe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të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ndryshme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të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të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dhënave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(Integer vs. String)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90D484-6BC2-41F9-9371-855637DCB31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22387" y="639126"/>
            <a:ext cx="4440238" cy="488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3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DFDBFF-B54C-4098-94B7-6CEC7674CA91}"/>
              </a:ext>
            </a:extLst>
          </p:cNvPr>
          <p:cNvSpPr txBox="1"/>
          <p:nvPr/>
        </p:nvSpPr>
        <p:spPr>
          <a:xfrm>
            <a:off x="995362" y="670929"/>
            <a:ext cx="7641907" cy="519892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2">
              <a:lnSpc>
                <a:spcPct val="107000"/>
              </a:lnSpc>
              <a:spcBef>
                <a:spcPts val="200"/>
              </a:spcBef>
            </a:pPr>
            <a:r>
              <a:rPr lang="en-US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Metoda</a:t>
            </a:r>
            <a:r>
              <a:rPr lang="en-US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2: </a:t>
            </a:r>
            <a:r>
              <a:rPr lang="en-US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Përdorimi</a:t>
            </a:r>
            <a:r>
              <a:rPr lang="en-US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“Min-Heap" (O(N log K))</a:t>
            </a:r>
            <a:endParaRPr lang="en-US" b="1" kern="100" dirty="0">
              <a:solidFill>
                <a:srgbClr val="2F549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Bef>
                <a:spcPts val="200"/>
              </a:spcBef>
            </a:pPr>
            <a:r>
              <a:rPr lang="en-US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Pseudokodi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për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"Min-Heap" (O(N log K))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kern="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kern="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kern="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kern="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kern="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8127732-89F9-4AD2-BA06-7ED93F6BA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99288"/>
              </p:ext>
            </p:extLst>
          </p:nvPr>
        </p:nvGraphicFramePr>
        <p:xfrm>
          <a:off x="1284127" y="1708785"/>
          <a:ext cx="7064376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2188">
                  <a:extLst>
                    <a:ext uri="{9D8B030D-6E8A-4147-A177-3AD203B41FA5}">
                      <a16:colId xmlns:a16="http://schemas.microsoft.com/office/drawing/2014/main" val="8982786"/>
                    </a:ext>
                  </a:extLst>
                </a:gridCol>
                <a:gridCol w="3532188">
                  <a:extLst>
                    <a:ext uri="{9D8B030D-6E8A-4147-A177-3AD203B41FA5}">
                      <a16:colId xmlns:a16="http://schemas.microsoft.com/office/drawing/2014/main" val="3972640284"/>
                    </a:ext>
                  </a:extLst>
                </a:gridCol>
              </a:tblGrid>
              <a:tr h="358986"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// Hap 1: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Krijo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një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hartë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për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numërimin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frekuencave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frequency_map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← empty map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FOR each num IN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IF num EXISTS in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frequency_map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THEN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frequency_map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[num] ←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frequency_map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[num] + 1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ELSE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frequency_map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[num] ← 1</a:t>
                      </a:r>
                    </a:p>
                    <a:p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// Hap 2: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Përdor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një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Min-Heap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për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të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ruajtur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K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elementët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më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të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shpeshtë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min_heap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← empty min heap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FOR each (num, frequency) IN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frequency_map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endParaRPr 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INSERT (frequency, num) INTO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min_heap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IF SIZE of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min_heap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&gt; k THEN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REMOVE min element from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min_heap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// Hap 3: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Nxjerr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të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gjithë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elementët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nga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heap-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dhe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vendos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në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listën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rezultatit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result ← empty list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WHILE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min_heap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is NOT empty: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APPEND EXTRACT_MIN(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min_heap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)[1] TO result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RETURN result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657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98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EDFFE6-B352-4385-AEE4-13414DC813CC}"/>
              </a:ext>
            </a:extLst>
          </p:cNvPr>
          <p:cNvSpPr txBox="1"/>
          <p:nvPr/>
        </p:nvSpPr>
        <p:spPr>
          <a:xfrm>
            <a:off x="874712" y="1207504"/>
            <a:ext cx="8424228" cy="47854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CFG (Control Flow Graph) – Min-Heap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kern="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kern="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kern="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kern="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kern="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kern="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kern="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kern="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Vizualimi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bëhet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Min-Heap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linkun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shohim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mënyrë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më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kjartë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përdorimin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algoritmit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Min-Heap: </a:t>
            </a: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https://www.cs.usfca.edu/~galles/visualization/Heap.html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kern="1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Krahasimi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Min-Heap me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tipe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të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ndryshme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të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të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dhënave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(Integer vs. String)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AFB777-9960-400A-8EF0-34E4DB50EAF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01189" y="1884414"/>
            <a:ext cx="5424805" cy="257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8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333212-D10E-45BE-B09A-B6AB1343361D}"/>
              </a:ext>
            </a:extLst>
          </p:cNvPr>
          <p:cNvSpPr txBox="1"/>
          <p:nvPr/>
        </p:nvSpPr>
        <p:spPr>
          <a:xfrm>
            <a:off x="591185" y="507527"/>
            <a:ext cx="9418319" cy="584294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4">
              <a:lnSpc>
                <a:spcPct val="107000"/>
              </a:lnSpc>
              <a:spcBef>
                <a:spcPts val="200"/>
              </a:spcBef>
            </a:pPr>
            <a:r>
              <a:rPr lang="en-US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Metoda</a:t>
            </a:r>
            <a:r>
              <a:rPr lang="en-US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3: </a:t>
            </a:r>
            <a:r>
              <a:rPr lang="en-US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Përdorimi</a:t>
            </a:r>
            <a:r>
              <a:rPr lang="en-US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“Bucket-Sort" (O(N))</a:t>
            </a:r>
            <a:endParaRPr lang="en-US" b="1" kern="100" dirty="0">
              <a:solidFill>
                <a:srgbClr val="2F549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07000"/>
              </a:lnSpc>
              <a:spcBef>
                <a:spcPts val="200"/>
              </a:spcBef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Pseudokodi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për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"Bucket Sort" (O(N))</a:t>
            </a:r>
          </a:p>
          <a:p>
            <a:pPr lvl="4">
              <a:lnSpc>
                <a:spcPct val="107000"/>
              </a:lnSpc>
              <a:spcBef>
                <a:spcPts val="200"/>
              </a:spcBef>
            </a:pP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b="1" kern="1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C5A21D-28C6-4AE2-81E4-036823E6A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280399"/>
              </p:ext>
            </p:extLst>
          </p:nvPr>
        </p:nvGraphicFramePr>
        <p:xfrm>
          <a:off x="1055369" y="1523137"/>
          <a:ext cx="81280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74507613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8032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FUNCTION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TopKFrequentBucketSort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k):</a:t>
                      </a:r>
                    </a:p>
                    <a:p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// Hap 1: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Krijo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një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hartë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për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numërimin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frekuencave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frequency_map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← empty map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FOR each num IN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IF num EXISTS in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frequency_map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THEN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frequency_map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[num] ←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frequency_map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[num] + 1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ELSE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frequency_map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[num] ← 1</a:t>
                      </a:r>
                    </a:p>
                    <a:p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// Hap 2: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Gjej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frekuencën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maksimale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për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të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krijuar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"bucket"-at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max_frequency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← MAXIMUM value among all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frequency_map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values</a:t>
                      </a:r>
                    </a:p>
                    <a:p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// Hap 3: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Krijo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një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listë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me bucket-e;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çdo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bucket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korrespondon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me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një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frekuencë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buckets ← list of (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max_frequency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+ 1) empty lists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// Hap 4: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Vendos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secilin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numër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në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bucket-in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përkatës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sipas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frekuencës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së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tij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FOR each (num, frequency) IN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frequency_map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APPEND num TO buckets[frequency]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// Hap 5: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Fillimisht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nga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bucket me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frekuencën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më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të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madhe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grumbullo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numrat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derisa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të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mblidhen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k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elemente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result ← empty list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FOR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freq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FROM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max_frequency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DOWN TO 1: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FOR each num IN buckets[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freq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]: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APPEND num TO result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IF LENGTH(result) EQUALS k THEN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    RETURN result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RETURN result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244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96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DCBAC2-B120-4819-8EA4-0D8A8D110358}"/>
              </a:ext>
            </a:extLst>
          </p:cNvPr>
          <p:cNvSpPr txBox="1"/>
          <p:nvPr/>
        </p:nvSpPr>
        <p:spPr>
          <a:xfrm>
            <a:off x="756444" y="464688"/>
            <a:ext cx="8438197" cy="566007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CFG (Control Flow Graph) – Bucket-Sort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Vizualimi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bëhet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Bucket-Sort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linkun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shohim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mënyrë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më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kjartë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përdorimin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algoritmit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Bucket-Sort: </a:t>
            </a: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https://www.cs.usfca.edu/~galles/visualization/BucketSort.html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sz="1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Krahasimi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Bucket-Sort me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tipe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të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ndryshme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të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të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dhënave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(Integer vs. String)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ACCDF0-926D-4D48-82CD-C51B182EEB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19358" y="1076058"/>
            <a:ext cx="7188517" cy="337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3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973A06-D4F4-41D5-BB20-8CD8E298BB03}"/>
              </a:ext>
            </a:extLst>
          </p:cNvPr>
          <p:cNvSpPr txBox="1"/>
          <p:nvPr/>
        </p:nvSpPr>
        <p:spPr>
          <a:xfrm>
            <a:off x="519113" y="229273"/>
            <a:ext cx="9644062" cy="64869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3">
              <a:lnSpc>
                <a:spcPct val="107000"/>
              </a:lnSpc>
              <a:spcBef>
                <a:spcPts val="200"/>
              </a:spcBef>
            </a:pPr>
            <a:r>
              <a:rPr lang="en-US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Metoda</a:t>
            </a:r>
            <a:r>
              <a:rPr lang="en-US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4: </a:t>
            </a:r>
            <a:r>
              <a:rPr lang="en-US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Përdorimi</a:t>
            </a:r>
            <a:r>
              <a:rPr lang="en-US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“Priority Queue" (O(N log K))</a:t>
            </a:r>
            <a:endParaRPr lang="en-US" b="1" kern="100" dirty="0">
              <a:solidFill>
                <a:srgbClr val="2F5496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lnSpc>
                <a:spcPct val="107000"/>
              </a:lnSpc>
              <a:spcBef>
                <a:spcPts val="200"/>
              </a:spcBef>
            </a:pPr>
            <a:r>
              <a:rPr lang="en-US" b="1" kern="100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Pseudokodi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për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“Priority Queue” O (N (log K))</a:t>
            </a:r>
          </a:p>
          <a:p>
            <a:pPr lvl="3">
              <a:lnSpc>
                <a:spcPct val="107000"/>
              </a:lnSpc>
              <a:spcBef>
                <a:spcPts val="200"/>
              </a:spcBef>
            </a:pP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3">
              <a:lnSpc>
                <a:spcPct val="107000"/>
              </a:lnSpc>
              <a:spcBef>
                <a:spcPts val="200"/>
              </a:spcBef>
            </a:pP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3">
              <a:lnSpc>
                <a:spcPct val="107000"/>
              </a:lnSpc>
              <a:spcBef>
                <a:spcPts val="200"/>
              </a:spcBef>
            </a:pP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kern="100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F7C9DCB-118D-421B-9B05-6720DEC3F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144951"/>
              </p:ext>
            </p:extLst>
          </p:nvPr>
        </p:nvGraphicFramePr>
        <p:xfrm>
          <a:off x="1060450" y="1280907"/>
          <a:ext cx="81280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0238951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7393526"/>
                    </a:ext>
                  </a:extLst>
                </a:gridCol>
              </a:tblGrid>
              <a:tr h="2338593">
                <a:tc>
                  <a:txBody>
                    <a:bodyPr/>
                    <a:lstStyle/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FUNCTION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TopKFrequentBucketPriorityQueue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k):</a:t>
                      </a:r>
                    </a:p>
                    <a:p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// Hap 1: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Ndërto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një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hartë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për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të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numëruar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frekuencën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secilit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element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frequency_map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← empty map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FOR each num IN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nums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IF num EXISTS in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frequency_map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THEN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frequency_map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[num] ←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frequency_map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[num] + 1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ELSE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frequency_map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[num] ← 1</a:t>
                      </a:r>
                    </a:p>
                    <a:p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// Hap 2: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Gjej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frekuencën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maksimale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max_frequency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← MAXIMUM value among all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frequency_map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values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// Hap 3: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Krijo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një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listë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me "bucket"-e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buckets ← list of (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max_frequency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+ 1) empty lists</a:t>
                      </a:r>
                    </a:p>
                    <a:p>
                      <a:endParaRPr 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// Hap 4: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Vendos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secilin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numër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në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bucket-in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përkatës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sipas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frekuencës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FOR each (num, frequency) IN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frequency_map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APPEND num TO buckets[frequency]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// Hap 5: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Përdor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një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Priority Queue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për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të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nxjerrë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elementët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më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të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shpeshtë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pq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← empty max-heap (priority queue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FOR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freq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FROM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max_frequency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DOWN TO 1: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FOR each num IN buckets[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freq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]: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    PUSH (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freq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num) TO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pq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(priority = -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freq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për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max-heap)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// Hap 6: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Merr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K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elementët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më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të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shpeshtë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nga</a:t>
                      </a:r>
                      <a:r>
                        <a:rPr lang="en-US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Priority Queue</a:t>
                      </a:r>
                      <a:endParaRPr lang="en-US" sz="1600" b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result ← empty list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FOR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FROM 1 TO k: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    POP element FROM </a:t>
                      </a:r>
                      <a:r>
                        <a:rPr lang="en-US" sz="16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pq</a:t>
                      </a:r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AND APPEND TO result</a:t>
                      </a:r>
                    </a:p>
                    <a:p>
                      <a:r>
                        <a:rPr lang="en-US" sz="16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   RETURN result</a:t>
                      </a:r>
                    </a:p>
                    <a:p>
                      <a:endParaRPr 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98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697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523</TotalTime>
  <Words>1429</Words>
  <Application>Microsoft Office PowerPoint</Application>
  <PresentationFormat>Widescreen</PresentationFormat>
  <Paragraphs>254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elma rexhepi</dc:creator>
  <cp:lastModifiedBy>elma rexhepi</cp:lastModifiedBy>
  <cp:revision>31</cp:revision>
  <dcterms:created xsi:type="dcterms:W3CDTF">2025-03-27T22:25:38Z</dcterms:created>
  <dcterms:modified xsi:type="dcterms:W3CDTF">2025-04-14T15:56:57Z</dcterms:modified>
</cp:coreProperties>
</file>