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488BB6-A4C6-4A3F-955E-DD0FDA89BBAF}" v="2525" dt="2022-04-27T21:19:14.212"/>
    <p1510:client id="{B8CCB38A-36B5-47DD-B06B-EB2BE05EAD7E}" v="251" dt="2022-10-10T13:51:42.0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10/10/2022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10/10/2022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CIGARETTE</a:t>
            </a:r>
          </a:p>
        </p:txBody>
      </p:sp>
      <p:sp>
        <p:nvSpPr>
          <p:cNvPr id="3" name="Subtitle 2"/>
          <p:cNvSpPr>
            <a:spLocks noGrp="1"/>
          </p:cNvSpPr>
          <p:nvPr>
            <p:ph type="subTitle" idx="1"/>
          </p:nvPr>
        </p:nvSpPr>
        <p:spPr/>
        <p:txBody>
          <a:bodyPr vert="horz" lIns="91440" tIns="91440" rIns="91440" bIns="91440" rtlCol="0" anchor="t">
            <a:normAutofit/>
          </a:bodyPr>
          <a:lstStyle/>
          <a:p>
            <a:r>
              <a:rPr lang="en-US" dirty="0" err="1"/>
              <a:t>Ecdat</a:t>
            </a:r>
            <a:r>
              <a:rPr lang="en-US" dirty="0"/>
              <a:t> package</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CFB8-92BF-16E7-FEC1-83D5890BCE86}"/>
              </a:ext>
            </a:extLst>
          </p:cNvPr>
          <p:cNvSpPr>
            <a:spLocks noGrp="1"/>
          </p:cNvSpPr>
          <p:nvPr>
            <p:ph type="title"/>
          </p:nvPr>
        </p:nvSpPr>
        <p:spPr/>
        <p:txBody>
          <a:bodyPr/>
          <a:lstStyle/>
          <a:p>
            <a:r>
              <a:rPr lang="en-US" dirty="0"/>
              <a:t>Linear regression for the average price and the average number of packs per capita</a:t>
            </a:r>
          </a:p>
        </p:txBody>
      </p:sp>
      <p:pic>
        <p:nvPicPr>
          <p:cNvPr id="4" name="Picture 4" descr="Chart, scatter chart&#10;&#10;Description automatically generated">
            <a:extLst>
              <a:ext uri="{FF2B5EF4-FFF2-40B4-BE49-F238E27FC236}">
                <a16:creationId xmlns:a16="http://schemas.microsoft.com/office/drawing/2014/main" id="{EB51BEA0-634B-6A9A-46E4-738B60DC8C43}"/>
              </a:ext>
            </a:extLst>
          </p:cNvPr>
          <p:cNvPicPr>
            <a:picLocks noGrp="1" noChangeAspect="1"/>
          </p:cNvPicPr>
          <p:nvPr>
            <p:ph idx="1"/>
          </p:nvPr>
        </p:nvPicPr>
        <p:blipFill>
          <a:blip r:embed="rId2"/>
          <a:stretch>
            <a:fillRect/>
          </a:stretch>
        </p:blipFill>
        <p:spPr>
          <a:xfrm>
            <a:off x="5635129" y="2339321"/>
            <a:ext cx="6434476" cy="3450613"/>
          </a:xfrm>
        </p:spPr>
      </p:pic>
      <p:sp>
        <p:nvSpPr>
          <p:cNvPr id="6" name="TextBox 5">
            <a:extLst>
              <a:ext uri="{FF2B5EF4-FFF2-40B4-BE49-F238E27FC236}">
                <a16:creationId xmlns:a16="http://schemas.microsoft.com/office/drawing/2014/main" id="{30841E27-757B-4179-9829-43C044606F7F}"/>
              </a:ext>
            </a:extLst>
          </p:cNvPr>
          <p:cNvSpPr txBox="1"/>
          <p:nvPr/>
        </p:nvSpPr>
        <p:spPr>
          <a:xfrm>
            <a:off x="128262" y="2163741"/>
            <a:ext cx="543629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b="1" u="sng" dirty="0"/>
              <a:t>Code:</a:t>
            </a:r>
          </a:p>
          <a:p>
            <a:pPr>
              <a:buFont typeface="Arial"/>
              <a:buChar char="•"/>
            </a:pPr>
            <a:r>
              <a:rPr lang="en-US" dirty="0">
                <a:ea typeface="+mn-lt"/>
                <a:cs typeface="+mn-lt"/>
              </a:rPr>
              <a:t>   </a:t>
            </a:r>
            <a:r>
              <a:rPr lang="en-US" dirty="0" err="1">
                <a:ea typeface="+mn-lt"/>
                <a:cs typeface="+mn-lt"/>
              </a:rPr>
              <a:t>cigarette_regression</a:t>
            </a:r>
            <a:r>
              <a:rPr lang="en-US" dirty="0">
                <a:ea typeface="+mn-lt"/>
                <a:cs typeface="+mn-lt"/>
              </a:rPr>
              <a:t> &lt;- </a:t>
            </a:r>
            <a:r>
              <a:rPr lang="en-US" dirty="0" err="1">
                <a:ea typeface="+mn-lt"/>
                <a:cs typeface="+mn-lt"/>
              </a:rPr>
              <a:t>lm</a:t>
            </a:r>
            <a:r>
              <a:rPr lang="en-US" dirty="0">
                <a:ea typeface="+mn-lt"/>
                <a:cs typeface="+mn-lt"/>
              </a:rPr>
              <a:t>(</a:t>
            </a:r>
            <a:r>
              <a:rPr lang="en-US" dirty="0" err="1">
                <a:ea typeface="+mn-lt"/>
                <a:cs typeface="+mn-lt"/>
              </a:rPr>
              <a:t>packpc~avgprs</a:t>
            </a:r>
            <a:r>
              <a:rPr lang="en-US" dirty="0">
                <a:ea typeface="+mn-lt"/>
                <a:cs typeface="+mn-lt"/>
              </a:rPr>
              <a:t>, Cigarette)</a:t>
            </a:r>
            <a:endParaRPr lang="en-US" b="1" u="sng" dirty="0"/>
          </a:p>
          <a:p>
            <a:pPr marL="285750" indent="-285750">
              <a:buFont typeface="Arial"/>
              <a:buChar char="•"/>
            </a:pPr>
            <a:r>
              <a:rPr lang="en-US" dirty="0" err="1">
                <a:ea typeface="+mn-lt"/>
                <a:cs typeface="+mn-lt"/>
              </a:rPr>
              <a:t>cigarette_regression</a:t>
            </a:r>
            <a:endParaRPr lang="en-US" dirty="0" err="1"/>
          </a:p>
          <a:p>
            <a:pPr marL="285750" indent="-285750">
              <a:buFont typeface="Arial"/>
              <a:buChar char="•"/>
            </a:pPr>
            <a:r>
              <a:rPr lang="en-US" dirty="0">
                <a:ea typeface="+mn-lt"/>
                <a:cs typeface="+mn-lt"/>
              </a:rPr>
              <a:t>summary(</a:t>
            </a:r>
            <a:r>
              <a:rPr lang="en-US" dirty="0" err="1">
                <a:ea typeface="+mn-lt"/>
                <a:cs typeface="+mn-lt"/>
              </a:rPr>
              <a:t>cigarette_regression</a:t>
            </a:r>
            <a:r>
              <a:rPr lang="en-US" dirty="0">
                <a:ea typeface="+mn-lt"/>
                <a:cs typeface="+mn-lt"/>
              </a:rPr>
              <a:t>)</a:t>
            </a:r>
          </a:p>
          <a:p>
            <a:pPr>
              <a:buFont typeface="Arial"/>
              <a:buChar char="•"/>
            </a:pPr>
            <a:r>
              <a:rPr lang="en-US" dirty="0">
                <a:ea typeface="+mn-lt"/>
                <a:cs typeface="+mn-lt"/>
              </a:rPr>
              <a:t>   </a:t>
            </a:r>
            <a:r>
              <a:rPr lang="en-US" dirty="0" err="1">
                <a:ea typeface="+mn-lt"/>
                <a:cs typeface="+mn-lt"/>
              </a:rPr>
              <a:t>ggplot</a:t>
            </a:r>
            <a:r>
              <a:rPr lang="en-US" dirty="0">
                <a:ea typeface="+mn-lt"/>
                <a:cs typeface="+mn-lt"/>
              </a:rPr>
              <a:t>(Cigarette, </a:t>
            </a:r>
            <a:r>
              <a:rPr lang="en-US" dirty="0" err="1">
                <a:ea typeface="+mn-lt"/>
                <a:cs typeface="+mn-lt"/>
              </a:rPr>
              <a:t>aes</a:t>
            </a:r>
            <a:r>
              <a:rPr lang="en-US" dirty="0">
                <a:ea typeface="+mn-lt"/>
                <a:cs typeface="+mn-lt"/>
              </a:rPr>
              <a:t>(x=</a:t>
            </a:r>
            <a:r>
              <a:rPr lang="en-US" dirty="0" err="1">
                <a:ea typeface="+mn-lt"/>
                <a:cs typeface="+mn-lt"/>
              </a:rPr>
              <a:t>avgprs</a:t>
            </a:r>
            <a:r>
              <a:rPr lang="en-US" dirty="0">
                <a:ea typeface="+mn-lt"/>
                <a:cs typeface="+mn-lt"/>
              </a:rPr>
              <a:t>, y=</a:t>
            </a:r>
            <a:r>
              <a:rPr lang="en-US" dirty="0" err="1">
                <a:ea typeface="+mn-lt"/>
                <a:cs typeface="+mn-lt"/>
              </a:rPr>
              <a:t>packpc</a:t>
            </a:r>
            <a:r>
              <a:rPr lang="en-US" dirty="0">
                <a:ea typeface="+mn-lt"/>
                <a:cs typeface="+mn-lt"/>
              </a:rPr>
              <a:t>, col= </a:t>
            </a:r>
            <a:r>
              <a:rPr lang="en-US" dirty="0" err="1">
                <a:ea typeface="+mn-lt"/>
                <a:cs typeface="+mn-lt"/>
              </a:rPr>
              <a:t>packpc</a:t>
            </a:r>
            <a:r>
              <a:rPr lang="en-US" dirty="0">
                <a:ea typeface="+mn-lt"/>
                <a:cs typeface="+mn-lt"/>
              </a:rPr>
              <a:t>)) + </a:t>
            </a:r>
            <a:r>
              <a:rPr lang="en-US" dirty="0" err="1">
                <a:ea typeface="+mn-lt"/>
                <a:cs typeface="+mn-lt"/>
              </a:rPr>
              <a:t>geom_point</a:t>
            </a:r>
            <a:r>
              <a:rPr lang="en-US" dirty="0">
                <a:ea typeface="+mn-lt"/>
                <a:cs typeface="+mn-lt"/>
              </a:rPr>
              <a:t>() +</a:t>
            </a:r>
            <a:endParaRPr lang="en-US" dirty="0"/>
          </a:p>
          <a:p>
            <a:r>
              <a:rPr lang="en-US" dirty="0" err="1">
                <a:ea typeface="+mn-lt"/>
                <a:cs typeface="+mn-lt"/>
              </a:rPr>
              <a:t>geom_abline</a:t>
            </a:r>
            <a:r>
              <a:rPr lang="en-US" dirty="0">
                <a:ea typeface="+mn-lt"/>
                <a:cs typeface="+mn-lt"/>
              </a:rPr>
              <a:t>(</a:t>
            </a:r>
            <a:r>
              <a:rPr lang="en-US" dirty="0" err="1">
                <a:ea typeface="+mn-lt"/>
                <a:cs typeface="+mn-lt"/>
              </a:rPr>
              <a:t>aes</a:t>
            </a:r>
            <a:r>
              <a:rPr lang="en-US" dirty="0">
                <a:ea typeface="+mn-lt"/>
                <a:cs typeface="+mn-lt"/>
              </a:rPr>
              <a:t>(intercept= 167.87, slope = -0.40879))</a:t>
            </a:r>
          </a:p>
          <a:p>
            <a:endParaRPr lang="en-US"/>
          </a:p>
          <a:p>
            <a:r>
              <a:rPr lang="en-US" b="1" i="1" dirty="0">
                <a:ea typeface="+mn-lt"/>
                <a:cs typeface="+mn-lt"/>
              </a:rPr>
              <a:t>The line explains 34.15% of the variability of the data; the adjusted R-squared value is 0.3415. This means that the average price is able to explain about 34% of the variance of the average number of packs per capita . </a:t>
            </a:r>
            <a:r>
              <a:rPr lang="en-US" dirty="0">
                <a:ea typeface="+mn-lt"/>
                <a:cs typeface="+mn-lt"/>
              </a:rPr>
              <a:t> </a:t>
            </a:r>
            <a:endParaRPr lang="en-US">
              <a:ea typeface="+mn-lt"/>
              <a:cs typeface="+mn-lt"/>
            </a:endParaRPr>
          </a:p>
          <a:p>
            <a:endParaRPr lang="en-US" dirty="0"/>
          </a:p>
        </p:txBody>
      </p:sp>
    </p:spTree>
    <p:extLst>
      <p:ext uri="{BB962C8B-B14F-4D97-AF65-F5344CB8AC3E}">
        <p14:creationId xmlns:p14="http://schemas.microsoft.com/office/powerpoint/2010/main" val="1307838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4B23-87B4-9300-2FD3-87302266FC1A}"/>
              </a:ext>
            </a:extLst>
          </p:cNvPr>
          <p:cNvSpPr>
            <a:spLocks noGrp="1"/>
          </p:cNvSpPr>
          <p:nvPr>
            <p:ph type="title"/>
          </p:nvPr>
        </p:nvSpPr>
        <p:spPr/>
        <p:txBody>
          <a:bodyPr/>
          <a:lstStyle/>
          <a:p>
            <a:r>
              <a:rPr lang="en-US" dirty="0"/>
              <a:t>Price adjustment and the new scatter plot</a:t>
            </a:r>
          </a:p>
        </p:txBody>
      </p:sp>
      <p:pic>
        <p:nvPicPr>
          <p:cNvPr id="4" name="Picture 4" descr="Chart, scatter chart&#10;&#10;Description automatically generated">
            <a:extLst>
              <a:ext uri="{FF2B5EF4-FFF2-40B4-BE49-F238E27FC236}">
                <a16:creationId xmlns:a16="http://schemas.microsoft.com/office/drawing/2014/main" id="{DFED446B-826F-3AD5-AAA2-A76D2EFAE450}"/>
              </a:ext>
            </a:extLst>
          </p:cNvPr>
          <p:cNvPicPr>
            <a:picLocks noGrp="1" noChangeAspect="1"/>
          </p:cNvPicPr>
          <p:nvPr>
            <p:ph idx="1"/>
          </p:nvPr>
        </p:nvPicPr>
        <p:blipFill>
          <a:blip r:embed="rId2"/>
          <a:stretch>
            <a:fillRect/>
          </a:stretch>
        </p:blipFill>
        <p:spPr>
          <a:xfrm>
            <a:off x="5643503" y="2057485"/>
            <a:ext cx="6459481" cy="3450613"/>
          </a:xfrm>
        </p:spPr>
      </p:pic>
      <p:sp>
        <p:nvSpPr>
          <p:cNvPr id="5" name="TextBox 4">
            <a:extLst>
              <a:ext uri="{FF2B5EF4-FFF2-40B4-BE49-F238E27FC236}">
                <a16:creationId xmlns:a16="http://schemas.microsoft.com/office/drawing/2014/main" id="{EAE3F553-4910-EFC2-33FE-EC2497388056}"/>
              </a:ext>
            </a:extLst>
          </p:cNvPr>
          <p:cNvSpPr txBox="1"/>
          <p:nvPr/>
        </p:nvSpPr>
        <p:spPr>
          <a:xfrm>
            <a:off x="85297" y="1853852"/>
            <a:ext cx="547208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b="1" u="sng" dirty="0"/>
              <a:t>Code:</a:t>
            </a:r>
          </a:p>
          <a:p>
            <a:pPr>
              <a:buFont typeface="Arial"/>
              <a:buChar char="•"/>
            </a:pPr>
            <a:r>
              <a:rPr lang="en-US" dirty="0">
                <a:ea typeface="+mn-lt"/>
                <a:cs typeface="+mn-lt"/>
              </a:rPr>
              <a:t>   </a:t>
            </a:r>
            <a:r>
              <a:rPr lang="en-US" dirty="0" err="1">
                <a:ea typeface="+mn-lt"/>
                <a:cs typeface="+mn-lt"/>
              </a:rPr>
              <a:t>price_adjust</a:t>
            </a:r>
            <a:r>
              <a:rPr lang="en-US" dirty="0">
                <a:ea typeface="+mn-lt"/>
                <a:cs typeface="+mn-lt"/>
              </a:rPr>
              <a:t> &lt;- </a:t>
            </a:r>
            <a:r>
              <a:rPr lang="en-US" dirty="0" err="1">
                <a:ea typeface="+mn-lt"/>
                <a:cs typeface="+mn-lt"/>
              </a:rPr>
              <a:t>Cigarette$avgprs</a:t>
            </a:r>
            <a:r>
              <a:rPr lang="en-US" dirty="0">
                <a:ea typeface="+mn-lt"/>
                <a:cs typeface="+mn-lt"/>
              </a:rPr>
              <a:t> / </a:t>
            </a:r>
            <a:r>
              <a:rPr lang="en-US" dirty="0" err="1">
                <a:ea typeface="+mn-lt"/>
                <a:cs typeface="+mn-lt"/>
              </a:rPr>
              <a:t>Cigarette$cpi</a:t>
            </a:r>
            <a:endParaRPr lang="en-US" dirty="0" err="1"/>
          </a:p>
          <a:p>
            <a:pPr>
              <a:buFont typeface="Arial"/>
              <a:buChar char="•"/>
            </a:pPr>
            <a:r>
              <a:rPr lang="en-US" dirty="0">
                <a:ea typeface="+mn-lt"/>
                <a:cs typeface="+mn-lt"/>
              </a:rPr>
              <a:t>   </a:t>
            </a:r>
            <a:r>
              <a:rPr lang="en-US" dirty="0" err="1">
                <a:ea typeface="+mn-lt"/>
                <a:cs typeface="+mn-lt"/>
              </a:rPr>
              <a:t>adj_cigarette</a:t>
            </a:r>
            <a:r>
              <a:rPr lang="en-US" dirty="0">
                <a:ea typeface="+mn-lt"/>
                <a:cs typeface="+mn-lt"/>
              </a:rPr>
              <a:t> &lt;- </a:t>
            </a:r>
            <a:r>
              <a:rPr lang="en-US" dirty="0" err="1">
                <a:ea typeface="+mn-lt"/>
                <a:cs typeface="+mn-lt"/>
              </a:rPr>
              <a:t>cbind</a:t>
            </a:r>
            <a:r>
              <a:rPr lang="en-US" dirty="0">
                <a:ea typeface="+mn-lt"/>
                <a:cs typeface="+mn-lt"/>
              </a:rPr>
              <a:t>(Cigarette, </a:t>
            </a:r>
            <a:r>
              <a:rPr lang="en-US" dirty="0" err="1">
                <a:ea typeface="+mn-lt"/>
                <a:cs typeface="+mn-lt"/>
              </a:rPr>
              <a:t>price_adjust</a:t>
            </a:r>
            <a:r>
              <a:rPr lang="en-US" dirty="0">
                <a:ea typeface="+mn-lt"/>
                <a:cs typeface="+mn-lt"/>
              </a:rPr>
              <a:t>)</a:t>
            </a:r>
            <a:endParaRPr lang="en-US" dirty="0"/>
          </a:p>
          <a:p>
            <a:pPr marL="285750" indent="-285750">
              <a:buFont typeface="Arial"/>
              <a:buChar char="•"/>
            </a:pPr>
            <a:r>
              <a:rPr lang="en-US" dirty="0">
                <a:ea typeface="+mn-lt"/>
                <a:cs typeface="+mn-lt"/>
              </a:rPr>
              <a:t>View(</a:t>
            </a:r>
            <a:r>
              <a:rPr lang="en-US" dirty="0" err="1">
                <a:ea typeface="+mn-lt"/>
                <a:cs typeface="+mn-lt"/>
              </a:rPr>
              <a:t>adj_cigarette</a:t>
            </a:r>
            <a:r>
              <a:rPr lang="en-US" dirty="0">
                <a:ea typeface="+mn-lt"/>
                <a:cs typeface="+mn-lt"/>
              </a:rPr>
              <a:t>)</a:t>
            </a:r>
          </a:p>
          <a:p>
            <a:pPr marL="285750" indent="-285750">
              <a:buFont typeface="Arial"/>
              <a:buChar char="•"/>
            </a:pPr>
            <a:endParaRPr lang="en-US" dirty="0"/>
          </a:p>
          <a:p>
            <a:pPr>
              <a:buFont typeface="Arial"/>
              <a:buChar char="•"/>
            </a:pPr>
            <a:r>
              <a:rPr lang="en-US" dirty="0">
                <a:ea typeface="+mn-lt"/>
                <a:cs typeface="+mn-lt"/>
              </a:rPr>
              <a:t>   </a:t>
            </a:r>
            <a:r>
              <a:rPr lang="en-US" dirty="0" err="1">
                <a:ea typeface="+mn-lt"/>
                <a:cs typeface="+mn-lt"/>
              </a:rPr>
              <a:t>adjust_plot</a:t>
            </a:r>
            <a:r>
              <a:rPr lang="en-US" dirty="0">
                <a:ea typeface="+mn-lt"/>
                <a:cs typeface="+mn-lt"/>
              </a:rPr>
              <a:t> &lt;- </a:t>
            </a:r>
            <a:r>
              <a:rPr lang="en-US" dirty="0" err="1">
                <a:ea typeface="+mn-lt"/>
                <a:cs typeface="+mn-lt"/>
              </a:rPr>
              <a:t>ggplot</a:t>
            </a:r>
            <a:r>
              <a:rPr lang="en-US" dirty="0">
                <a:ea typeface="+mn-lt"/>
                <a:cs typeface="+mn-lt"/>
              </a:rPr>
              <a:t>(</a:t>
            </a:r>
            <a:r>
              <a:rPr lang="en-US" dirty="0" err="1">
                <a:ea typeface="+mn-lt"/>
                <a:cs typeface="+mn-lt"/>
              </a:rPr>
              <a:t>adj_cigarette</a:t>
            </a:r>
            <a:r>
              <a:rPr lang="en-US" dirty="0">
                <a:ea typeface="+mn-lt"/>
                <a:cs typeface="+mn-lt"/>
              </a:rPr>
              <a:t>, </a:t>
            </a:r>
            <a:r>
              <a:rPr lang="en-US" dirty="0" err="1">
                <a:ea typeface="+mn-lt"/>
                <a:cs typeface="+mn-lt"/>
              </a:rPr>
              <a:t>aes</a:t>
            </a:r>
            <a:r>
              <a:rPr lang="en-US" dirty="0">
                <a:ea typeface="+mn-lt"/>
                <a:cs typeface="+mn-lt"/>
              </a:rPr>
              <a:t>(x=</a:t>
            </a:r>
            <a:r>
              <a:rPr lang="en-US" dirty="0" err="1">
                <a:ea typeface="+mn-lt"/>
                <a:cs typeface="+mn-lt"/>
              </a:rPr>
              <a:t>price_adjust</a:t>
            </a:r>
            <a:r>
              <a:rPr lang="en-US" dirty="0">
                <a:ea typeface="+mn-lt"/>
                <a:cs typeface="+mn-lt"/>
              </a:rPr>
              <a:t>, y=</a:t>
            </a:r>
            <a:r>
              <a:rPr lang="en-US" dirty="0" err="1">
                <a:ea typeface="+mn-lt"/>
                <a:cs typeface="+mn-lt"/>
              </a:rPr>
              <a:t>packpc</a:t>
            </a:r>
            <a:r>
              <a:rPr lang="en-US" dirty="0">
                <a:ea typeface="+mn-lt"/>
                <a:cs typeface="+mn-lt"/>
              </a:rPr>
              <a:t>, color = year)) + </a:t>
            </a:r>
            <a:r>
              <a:rPr lang="en-US" dirty="0" err="1">
                <a:ea typeface="+mn-lt"/>
                <a:cs typeface="+mn-lt"/>
              </a:rPr>
              <a:t>geom_point</a:t>
            </a:r>
            <a:r>
              <a:rPr lang="en-US" dirty="0">
                <a:ea typeface="+mn-lt"/>
                <a:cs typeface="+mn-lt"/>
              </a:rPr>
              <a:t>() + </a:t>
            </a:r>
            <a:r>
              <a:rPr lang="en-US" dirty="0" err="1">
                <a:ea typeface="+mn-lt"/>
                <a:cs typeface="+mn-lt"/>
              </a:rPr>
              <a:t>xlab</a:t>
            </a:r>
            <a:r>
              <a:rPr lang="en-US" dirty="0">
                <a:ea typeface="+mn-lt"/>
                <a:cs typeface="+mn-lt"/>
              </a:rPr>
              <a:t>("Average price per pack") + </a:t>
            </a:r>
            <a:r>
              <a:rPr lang="en-US" dirty="0" err="1">
                <a:ea typeface="+mn-lt"/>
                <a:cs typeface="+mn-lt"/>
              </a:rPr>
              <a:t>ylab</a:t>
            </a:r>
            <a:r>
              <a:rPr lang="en-US" dirty="0">
                <a:ea typeface="+mn-lt"/>
                <a:cs typeface="+mn-lt"/>
              </a:rPr>
              <a:t>("Average numbers of packs") + </a:t>
            </a:r>
            <a:endParaRPr lang="en-US" dirty="0"/>
          </a:p>
          <a:p>
            <a:r>
              <a:rPr lang="en-US" dirty="0" err="1">
                <a:ea typeface="+mn-lt"/>
                <a:cs typeface="+mn-lt"/>
              </a:rPr>
              <a:t>ggtitle</a:t>
            </a:r>
            <a:r>
              <a:rPr lang="en-US" dirty="0">
                <a:ea typeface="+mn-lt"/>
                <a:cs typeface="+mn-lt"/>
              </a:rPr>
              <a:t>("Scatter Plot Of Price Per Pack VS Numbers Of Packs") + </a:t>
            </a:r>
          </a:p>
          <a:p>
            <a:r>
              <a:rPr lang="en-US" dirty="0" err="1">
                <a:ea typeface="+mn-lt"/>
                <a:cs typeface="+mn-lt"/>
              </a:rPr>
              <a:t>geom_smooth</a:t>
            </a:r>
            <a:r>
              <a:rPr lang="en-US" dirty="0">
                <a:ea typeface="+mn-lt"/>
                <a:cs typeface="+mn-lt"/>
              </a:rPr>
              <a:t>(method=</a:t>
            </a:r>
            <a:r>
              <a:rPr lang="en-US" dirty="0" err="1">
                <a:ea typeface="+mn-lt"/>
                <a:cs typeface="+mn-lt"/>
              </a:rPr>
              <a:t>lm</a:t>
            </a:r>
            <a:r>
              <a:rPr lang="en-US" dirty="0">
                <a:ea typeface="+mn-lt"/>
                <a:cs typeface="+mn-lt"/>
              </a:rPr>
              <a:t>, se=FALSE, </a:t>
            </a:r>
            <a:r>
              <a:rPr lang="en-US" dirty="0" err="1">
                <a:ea typeface="+mn-lt"/>
                <a:cs typeface="+mn-lt"/>
              </a:rPr>
              <a:t>colour</a:t>
            </a:r>
            <a:r>
              <a:rPr lang="en-US" dirty="0">
                <a:ea typeface="+mn-lt"/>
                <a:cs typeface="+mn-lt"/>
              </a:rPr>
              <a:t> = "red")</a:t>
            </a:r>
          </a:p>
          <a:p>
            <a:pPr marL="285750" indent="-285750">
              <a:buFont typeface="Arial"/>
              <a:buChar char="•"/>
            </a:pPr>
            <a:r>
              <a:rPr lang="en-US" b="1" i="1" dirty="0"/>
              <a:t>Conclusion: </a:t>
            </a:r>
            <a:r>
              <a:rPr lang="en-US" dirty="0">
                <a:ea typeface="+mn-lt"/>
                <a:cs typeface="+mn-lt"/>
              </a:rPr>
              <a:t>These two variables are also negatively correlated. </a:t>
            </a:r>
          </a:p>
          <a:p>
            <a:pPr marL="285750" indent="-285750">
              <a:buFont typeface="Arial"/>
              <a:buChar char="•"/>
            </a:pPr>
            <a:endParaRPr lang="en-US" b="1" i="1" dirty="0">
              <a:ea typeface="+mn-lt"/>
              <a:cs typeface="+mn-lt"/>
            </a:endParaRPr>
          </a:p>
          <a:p>
            <a:pPr>
              <a:buFont typeface="Arial"/>
              <a:buChar char="•"/>
            </a:pPr>
            <a:endParaRPr lang="en-US" i="1" dirty="0"/>
          </a:p>
        </p:txBody>
      </p:sp>
      <p:sp>
        <p:nvSpPr>
          <p:cNvPr id="6" name="TextBox 5">
            <a:extLst>
              <a:ext uri="{FF2B5EF4-FFF2-40B4-BE49-F238E27FC236}">
                <a16:creationId xmlns:a16="http://schemas.microsoft.com/office/drawing/2014/main" id="{BD996157-21B5-DF98-2826-E09EE7A8F8A1}"/>
              </a:ext>
            </a:extLst>
          </p:cNvPr>
          <p:cNvSpPr txBox="1"/>
          <p:nvPr/>
        </p:nvSpPr>
        <p:spPr>
          <a:xfrm>
            <a:off x="-4175" y="5705606"/>
            <a:ext cx="121064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Calculating correlation</a:t>
            </a:r>
            <a:r>
              <a:rPr lang="en-US" dirty="0">
                <a:ea typeface="+mn-lt"/>
                <a:cs typeface="+mn-lt"/>
              </a:rPr>
              <a:t>: </a:t>
            </a:r>
            <a:r>
              <a:rPr lang="en-US" dirty="0" err="1">
                <a:ea typeface="+mn-lt"/>
                <a:cs typeface="+mn-lt"/>
              </a:rPr>
              <a:t>cor.test</a:t>
            </a:r>
            <a:r>
              <a:rPr lang="en-US" dirty="0">
                <a:ea typeface="+mn-lt"/>
                <a:cs typeface="+mn-lt"/>
              </a:rPr>
              <a:t>(</a:t>
            </a:r>
            <a:r>
              <a:rPr lang="en-US" dirty="0" err="1">
                <a:ea typeface="+mn-lt"/>
                <a:cs typeface="+mn-lt"/>
              </a:rPr>
              <a:t>adj_cigarette$price_adjust</a:t>
            </a:r>
            <a:r>
              <a:rPr lang="en-US" dirty="0">
                <a:ea typeface="+mn-lt"/>
                <a:cs typeface="+mn-lt"/>
              </a:rPr>
              <a:t>, </a:t>
            </a:r>
            <a:r>
              <a:rPr lang="en-US" dirty="0" err="1">
                <a:ea typeface="+mn-lt"/>
                <a:cs typeface="+mn-lt"/>
              </a:rPr>
              <a:t>adj_cigarette$packpc</a:t>
            </a:r>
            <a:r>
              <a:rPr lang="en-US" dirty="0">
                <a:ea typeface="+mn-lt"/>
                <a:cs typeface="+mn-lt"/>
              </a:rPr>
              <a:t>, method = "</a:t>
            </a:r>
            <a:r>
              <a:rPr lang="en-US" dirty="0" err="1">
                <a:ea typeface="+mn-lt"/>
                <a:cs typeface="+mn-lt"/>
              </a:rPr>
              <a:t>pearson</a:t>
            </a:r>
            <a:r>
              <a:rPr lang="en-US" dirty="0">
                <a:ea typeface="+mn-lt"/>
                <a:cs typeface="+mn-lt"/>
              </a:rPr>
              <a:t>", use= "</a:t>
            </a:r>
            <a:r>
              <a:rPr lang="en-US" dirty="0" err="1">
                <a:ea typeface="+mn-lt"/>
                <a:cs typeface="+mn-lt"/>
              </a:rPr>
              <a:t>complete.obs</a:t>
            </a:r>
            <a:r>
              <a:rPr lang="en-US" dirty="0">
                <a:ea typeface="+mn-lt"/>
                <a:cs typeface="+mn-lt"/>
              </a:rPr>
              <a:t>")</a:t>
            </a:r>
            <a:endParaRPr lang="en-US" dirty="0"/>
          </a:p>
        </p:txBody>
      </p:sp>
    </p:spTree>
    <p:extLst>
      <p:ext uri="{BB962C8B-B14F-4D97-AF65-F5344CB8AC3E}">
        <p14:creationId xmlns:p14="http://schemas.microsoft.com/office/powerpoint/2010/main" val="3433995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813D8-E6A8-668F-B357-C3826206CD7C}"/>
              </a:ext>
            </a:extLst>
          </p:cNvPr>
          <p:cNvSpPr>
            <a:spLocks noGrp="1"/>
          </p:cNvSpPr>
          <p:nvPr>
            <p:ph type="title"/>
          </p:nvPr>
        </p:nvSpPr>
        <p:spPr/>
        <p:txBody>
          <a:bodyPr>
            <a:normAutofit/>
          </a:bodyPr>
          <a:lstStyle/>
          <a:p>
            <a:r>
              <a:rPr lang="en-US" dirty="0">
                <a:ea typeface="+mj-lt"/>
                <a:cs typeface="+mj-lt"/>
              </a:rPr>
              <a:t>linear regression of price adjustment and pack per capita</a:t>
            </a:r>
            <a:endParaRPr lang="en-US" dirty="0"/>
          </a:p>
        </p:txBody>
      </p:sp>
      <p:pic>
        <p:nvPicPr>
          <p:cNvPr id="4" name="Picture 4" descr="Chart, scatter chart&#10;&#10;Description automatically generated">
            <a:extLst>
              <a:ext uri="{FF2B5EF4-FFF2-40B4-BE49-F238E27FC236}">
                <a16:creationId xmlns:a16="http://schemas.microsoft.com/office/drawing/2014/main" id="{70B991FE-35C3-ED55-78C0-77141DFFC960}"/>
              </a:ext>
            </a:extLst>
          </p:cNvPr>
          <p:cNvPicPr>
            <a:picLocks noGrp="1" noChangeAspect="1"/>
          </p:cNvPicPr>
          <p:nvPr>
            <p:ph idx="1"/>
          </p:nvPr>
        </p:nvPicPr>
        <p:blipFill>
          <a:blip r:embed="rId2"/>
          <a:stretch>
            <a:fillRect/>
          </a:stretch>
        </p:blipFill>
        <p:spPr>
          <a:xfrm>
            <a:off x="7112127" y="2172308"/>
            <a:ext cx="4973164" cy="3450613"/>
          </a:xfrm>
        </p:spPr>
      </p:pic>
      <p:sp>
        <p:nvSpPr>
          <p:cNvPr id="5" name="TextBox 4">
            <a:extLst>
              <a:ext uri="{FF2B5EF4-FFF2-40B4-BE49-F238E27FC236}">
                <a16:creationId xmlns:a16="http://schemas.microsoft.com/office/drawing/2014/main" id="{663DB7F9-52D0-ECD9-CE43-8CD0C51F69F0}"/>
              </a:ext>
            </a:extLst>
          </p:cNvPr>
          <p:cNvSpPr txBox="1"/>
          <p:nvPr/>
        </p:nvSpPr>
        <p:spPr>
          <a:xfrm>
            <a:off x="89770" y="2177441"/>
            <a:ext cx="680371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b="1" u="sng" dirty="0"/>
              <a:t>Code:</a:t>
            </a:r>
          </a:p>
          <a:p>
            <a:pPr>
              <a:buFont typeface="Arial"/>
              <a:buChar char="•"/>
            </a:pPr>
            <a:r>
              <a:rPr lang="en-US" dirty="0">
                <a:ea typeface="+mn-lt"/>
                <a:cs typeface="+mn-lt"/>
              </a:rPr>
              <a:t>   cigarette_regression2 &lt;- </a:t>
            </a:r>
            <a:r>
              <a:rPr lang="en-US" dirty="0" err="1">
                <a:ea typeface="+mn-lt"/>
                <a:cs typeface="+mn-lt"/>
              </a:rPr>
              <a:t>lm</a:t>
            </a:r>
            <a:r>
              <a:rPr lang="en-US" dirty="0">
                <a:ea typeface="+mn-lt"/>
                <a:cs typeface="+mn-lt"/>
              </a:rPr>
              <a:t>(</a:t>
            </a:r>
            <a:r>
              <a:rPr lang="en-US" dirty="0" err="1">
                <a:ea typeface="+mn-lt"/>
                <a:cs typeface="+mn-lt"/>
              </a:rPr>
              <a:t>packpc~price_adjust</a:t>
            </a:r>
            <a:r>
              <a:rPr lang="en-US" dirty="0">
                <a:ea typeface="+mn-lt"/>
                <a:cs typeface="+mn-lt"/>
              </a:rPr>
              <a:t>, </a:t>
            </a:r>
            <a:r>
              <a:rPr lang="en-US" dirty="0" err="1">
                <a:ea typeface="+mn-lt"/>
                <a:cs typeface="+mn-lt"/>
              </a:rPr>
              <a:t>adj_cigarette</a:t>
            </a:r>
            <a:r>
              <a:rPr lang="en-US" dirty="0">
                <a:ea typeface="+mn-lt"/>
                <a:cs typeface="+mn-lt"/>
              </a:rPr>
              <a:t>)</a:t>
            </a:r>
            <a:endParaRPr lang="en-US" dirty="0"/>
          </a:p>
          <a:p>
            <a:pPr>
              <a:buFont typeface="Arial"/>
              <a:buChar char="•"/>
            </a:pPr>
            <a:r>
              <a:rPr lang="en-US" dirty="0">
                <a:ea typeface="+mn-lt"/>
                <a:cs typeface="+mn-lt"/>
              </a:rPr>
              <a:t>   cigarette_regression2</a:t>
            </a:r>
            <a:endParaRPr lang="en-US" dirty="0"/>
          </a:p>
          <a:p>
            <a:pPr marL="285750" indent="-285750">
              <a:buFont typeface="Arial"/>
              <a:buChar char="•"/>
            </a:pPr>
            <a:r>
              <a:rPr lang="en-US" dirty="0">
                <a:ea typeface="+mn-lt"/>
                <a:cs typeface="+mn-lt"/>
              </a:rPr>
              <a:t>summary(cigarette_regression2)</a:t>
            </a:r>
          </a:p>
          <a:p>
            <a:pPr>
              <a:buFont typeface="Arial"/>
              <a:buChar char="•"/>
            </a:pPr>
            <a:r>
              <a:rPr lang="en-US" dirty="0">
                <a:ea typeface="+mn-lt"/>
                <a:cs typeface="+mn-lt"/>
              </a:rPr>
              <a:t>   </a:t>
            </a:r>
            <a:r>
              <a:rPr lang="en-US" dirty="0" err="1">
                <a:ea typeface="+mn-lt"/>
                <a:cs typeface="+mn-lt"/>
              </a:rPr>
              <a:t>ggplot</a:t>
            </a:r>
            <a:r>
              <a:rPr lang="en-US" dirty="0">
                <a:ea typeface="+mn-lt"/>
                <a:cs typeface="+mn-lt"/>
              </a:rPr>
              <a:t>(</a:t>
            </a:r>
            <a:r>
              <a:rPr lang="en-US" dirty="0" err="1">
                <a:ea typeface="+mn-lt"/>
                <a:cs typeface="+mn-lt"/>
              </a:rPr>
              <a:t>adj_cigarette</a:t>
            </a:r>
            <a:r>
              <a:rPr lang="en-US" dirty="0">
                <a:ea typeface="+mn-lt"/>
                <a:cs typeface="+mn-lt"/>
              </a:rPr>
              <a:t>, </a:t>
            </a:r>
            <a:r>
              <a:rPr lang="en-US" dirty="0" err="1">
                <a:ea typeface="+mn-lt"/>
                <a:cs typeface="+mn-lt"/>
              </a:rPr>
              <a:t>aes</a:t>
            </a:r>
            <a:r>
              <a:rPr lang="en-US" dirty="0">
                <a:ea typeface="+mn-lt"/>
                <a:cs typeface="+mn-lt"/>
              </a:rPr>
              <a:t>(x=</a:t>
            </a:r>
            <a:r>
              <a:rPr lang="en-US" dirty="0" err="1">
                <a:ea typeface="+mn-lt"/>
                <a:cs typeface="+mn-lt"/>
              </a:rPr>
              <a:t>price_adjust</a:t>
            </a:r>
            <a:r>
              <a:rPr lang="en-US" dirty="0">
                <a:ea typeface="+mn-lt"/>
                <a:cs typeface="+mn-lt"/>
              </a:rPr>
              <a:t>, y=</a:t>
            </a:r>
            <a:r>
              <a:rPr lang="en-US" dirty="0" err="1">
                <a:ea typeface="+mn-lt"/>
                <a:cs typeface="+mn-lt"/>
              </a:rPr>
              <a:t>packpc</a:t>
            </a:r>
            <a:r>
              <a:rPr lang="en-US" dirty="0">
                <a:ea typeface="+mn-lt"/>
                <a:cs typeface="+mn-lt"/>
              </a:rPr>
              <a:t>, col= </a:t>
            </a:r>
            <a:r>
              <a:rPr lang="en-US" dirty="0" err="1">
                <a:ea typeface="+mn-lt"/>
                <a:cs typeface="+mn-lt"/>
              </a:rPr>
              <a:t>packpc</a:t>
            </a:r>
            <a:r>
              <a:rPr lang="en-US" dirty="0">
                <a:ea typeface="+mn-lt"/>
                <a:cs typeface="+mn-lt"/>
              </a:rPr>
              <a:t>))  + </a:t>
            </a:r>
            <a:r>
              <a:rPr lang="en-US" dirty="0" err="1">
                <a:ea typeface="+mn-lt"/>
                <a:cs typeface="+mn-lt"/>
              </a:rPr>
              <a:t>geom_point</a:t>
            </a:r>
            <a:r>
              <a:rPr lang="en-US" dirty="0">
                <a:ea typeface="+mn-lt"/>
                <a:cs typeface="+mn-lt"/>
              </a:rPr>
              <a:t>() + </a:t>
            </a:r>
            <a:r>
              <a:rPr lang="en-US" dirty="0" err="1">
                <a:ea typeface="+mn-lt"/>
                <a:cs typeface="+mn-lt"/>
              </a:rPr>
              <a:t>geom_abline</a:t>
            </a:r>
            <a:r>
              <a:rPr lang="en-US" dirty="0">
                <a:ea typeface="+mn-lt"/>
                <a:cs typeface="+mn-lt"/>
              </a:rPr>
              <a:t>(</a:t>
            </a:r>
            <a:r>
              <a:rPr lang="en-US" dirty="0" err="1">
                <a:ea typeface="+mn-lt"/>
                <a:cs typeface="+mn-lt"/>
              </a:rPr>
              <a:t>aes</a:t>
            </a:r>
            <a:r>
              <a:rPr lang="en-US" dirty="0">
                <a:ea typeface="+mn-lt"/>
                <a:cs typeface="+mn-lt"/>
              </a:rPr>
              <a:t>(intercept= 211.76821, slope = -0.9164))</a:t>
            </a:r>
          </a:p>
          <a:p>
            <a:pPr>
              <a:buFont typeface="Arial"/>
              <a:buChar char="•"/>
            </a:pPr>
            <a:endParaRPr lang="en-US" dirty="0">
              <a:ea typeface="+mn-lt"/>
              <a:cs typeface="+mn-lt"/>
            </a:endParaRPr>
          </a:p>
          <a:p>
            <a:pPr marL="285750" indent="-285750">
              <a:buFont typeface="Arial"/>
              <a:buChar char="•"/>
            </a:pPr>
            <a:r>
              <a:rPr lang="en-US" dirty="0">
                <a:ea typeface="+mn-lt"/>
                <a:cs typeface="+mn-lt"/>
              </a:rPr>
              <a:t> </a:t>
            </a:r>
            <a:r>
              <a:rPr lang="en-US" i="1" dirty="0">
                <a:ea typeface="+mn-lt"/>
                <a:cs typeface="+mn-lt"/>
              </a:rPr>
              <a:t> </a:t>
            </a:r>
            <a:r>
              <a:rPr lang="en-US" dirty="0">
                <a:ea typeface="+mn-lt"/>
                <a:cs typeface="+mn-lt"/>
              </a:rPr>
              <a:t>After the price adjustment, the line explains 37.57% of the variability of the data; the adjusted R-squared value is 0.3757. This means that the average price is able to explain about 37% of the variance of the average number of packs per capita, 3% more than for the old price. </a:t>
            </a:r>
          </a:p>
          <a:p>
            <a:pPr>
              <a:buFont typeface="Arial"/>
              <a:buChar char="•"/>
            </a:pPr>
            <a:endParaRPr lang="en-US" i="1" dirty="0"/>
          </a:p>
          <a:p>
            <a:pPr>
              <a:buFont typeface="Arial"/>
              <a:buChar char="•"/>
            </a:pPr>
            <a:endParaRPr lang="en-US" dirty="0"/>
          </a:p>
        </p:txBody>
      </p:sp>
    </p:spTree>
    <p:extLst>
      <p:ext uri="{BB962C8B-B14F-4D97-AF65-F5344CB8AC3E}">
        <p14:creationId xmlns:p14="http://schemas.microsoft.com/office/powerpoint/2010/main" val="964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8B2C-654E-AD0E-16B1-61AF21CFB868}"/>
              </a:ext>
            </a:extLst>
          </p:cNvPr>
          <p:cNvSpPr>
            <a:spLocks noGrp="1"/>
          </p:cNvSpPr>
          <p:nvPr>
            <p:ph type="title"/>
          </p:nvPr>
        </p:nvSpPr>
        <p:spPr/>
        <p:txBody>
          <a:bodyPr/>
          <a:lstStyle/>
          <a:p>
            <a:r>
              <a:rPr lang="en-US" dirty="0"/>
              <a:t>Data frame of 1985 and 1995</a:t>
            </a:r>
          </a:p>
        </p:txBody>
      </p:sp>
      <p:pic>
        <p:nvPicPr>
          <p:cNvPr id="5" name="Picture 5">
            <a:extLst>
              <a:ext uri="{FF2B5EF4-FFF2-40B4-BE49-F238E27FC236}">
                <a16:creationId xmlns:a16="http://schemas.microsoft.com/office/drawing/2014/main" id="{365D240E-26F4-CADB-80ED-3B20FB2975CD}"/>
              </a:ext>
            </a:extLst>
          </p:cNvPr>
          <p:cNvPicPr>
            <a:picLocks noGrp="1" noChangeAspect="1"/>
          </p:cNvPicPr>
          <p:nvPr>
            <p:ph sz="half" idx="1"/>
          </p:nvPr>
        </p:nvPicPr>
        <p:blipFill>
          <a:blip r:embed="rId2"/>
          <a:stretch>
            <a:fillRect/>
          </a:stretch>
        </p:blipFill>
        <p:spPr>
          <a:xfrm>
            <a:off x="100784" y="2016711"/>
            <a:ext cx="6200466" cy="2852382"/>
          </a:xfrm>
        </p:spPr>
      </p:pic>
      <p:pic>
        <p:nvPicPr>
          <p:cNvPr id="6" name="Picture 6" descr="Table&#10;&#10;Description automatically generated">
            <a:extLst>
              <a:ext uri="{FF2B5EF4-FFF2-40B4-BE49-F238E27FC236}">
                <a16:creationId xmlns:a16="http://schemas.microsoft.com/office/drawing/2014/main" id="{1A1934DE-CCE9-C34C-23AB-0799870C148E}"/>
              </a:ext>
            </a:extLst>
          </p:cNvPr>
          <p:cNvPicPr>
            <a:picLocks noGrp="1" noChangeAspect="1"/>
          </p:cNvPicPr>
          <p:nvPr>
            <p:ph sz="half" idx="2"/>
          </p:nvPr>
        </p:nvPicPr>
        <p:blipFill>
          <a:blip r:embed="rId3"/>
          <a:stretch>
            <a:fillRect/>
          </a:stretch>
        </p:blipFill>
        <p:spPr>
          <a:xfrm>
            <a:off x="6413771" y="2013830"/>
            <a:ext cx="5741179" cy="2853560"/>
          </a:xfrm>
        </p:spPr>
      </p:pic>
      <p:sp>
        <p:nvSpPr>
          <p:cNvPr id="7" name="TextBox 6">
            <a:extLst>
              <a:ext uri="{FF2B5EF4-FFF2-40B4-BE49-F238E27FC236}">
                <a16:creationId xmlns:a16="http://schemas.microsoft.com/office/drawing/2014/main" id="{149BACF5-20C6-84C2-46F1-CFC80AB7AD8E}"/>
              </a:ext>
            </a:extLst>
          </p:cNvPr>
          <p:cNvSpPr txBox="1"/>
          <p:nvPr/>
        </p:nvSpPr>
        <p:spPr>
          <a:xfrm>
            <a:off x="173278" y="5089742"/>
            <a:ext cx="608347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b="1" u="sng" dirty="0"/>
              <a:t>Code:</a:t>
            </a:r>
            <a:endParaRPr lang="en-US"/>
          </a:p>
          <a:p>
            <a:pPr marL="285750" indent="-285750">
              <a:buFont typeface="Arial" panose="020B0604020202020204" pitchFamily="34" charset="0"/>
              <a:buChar char="•"/>
            </a:pPr>
            <a:r>
              <a:rPr lang="en-US" dirty="0">
                <a:ea typeface="+mn-lt"/>
                <a:cs typeface="+mn-lt"/>
              </a:rPr>
              <a:t>Cigarette_85 &lt;- filter(Cigarette, year == 1985)</a:t>
            </a:r>
            <a:endParaRPr lang="en-US" dirty="0"/>
          </a:p>
          <a:p>
            <a:pPr marL="285750" indent="-285750">
              <a:buFont typeface="Arial" panose="020B0604020202020204" pitchFamily="34" charset="0"/>
              <a:buChar char="•"/>
            </a:pPr>
            <a:r>
              <a:rPr lang="en-US" dirty="0">
                <a:ea typeface="+mn-lt"/>
                <a:cs typeface="+mn-lt"/>
              </a:rPr>
              <a:t>View(Cigarette_85)</a:t>
            </a:r>
            <a:endParaRPr lang="en-US" dirty="0"/>
          </a:p>
        </p:txBody>
      </p:sp>
      <p:sp>
        <p:nvSpPr>
          <p:cNvPr id="8" name="TextBox 7">
            <a:extLst>
              <a:ext uri="{FF2B5EF4-FFF2-40B4-BE49-F238E27FC236}">
                <a16:creationId xmlns:a16="http://schemas.microsoft.com/office/drawing/2014/main" id="{C7F37372-F6C7-C297-7AD3-21EC9A7583D4}"/>
              </a:ext>
            </a:extLst>
          </p:cNvPr>
          <p:cNvSpPr txBox="1"/>
          <p:nvPr/>
        </p:nvSpPr>
        <p:spPr>
          <a:xfrm>
            <a:off x="6485220" y="5002974"/>
            <a:ext cx="554067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b="1" u="sng" dirty="0"/>
              <a:t>Code:</a:t>
            </a:r>
            <a:endParaRPr lang="en-US"/>
          </a:p>
          <a:p>
            <a:pPr marL="285750" indent="-285750">
              <a:buFont typeface="Arial" panose="020B0604020202020204" pitchFamily="34" charset="0"/>
              <a:buChar char="•"/>
            </a:pPr>
            <a:r>
              <a:rPr lang="en-US" dirty="0">
                <a:ea typeface="+mn-lt"/>
                <a:cs typeface="+mn-lt"/>
              </a:rPr>
              <a:t>Cigarette_95 &lt;- filter(Cigarette, year == 1995)</a:t>
            </a:r>
            <a:endParaRPr lang="en-US" dirty="0"/>
          </a:p>
          <a:p>
            <a:pPr marL="285750" indent="-285750">
              <a:buFont typeface="Arial" panose="020B0604020202020204" pitchFamily="34" charset="0"/>
              <a:buChar char="•"/>
            </a:pPr>
            <a:r>
              <a:rPr lang="en-US" dirty="0">
                <a:ea typeface="+mn-lt"/>
                <a:cs typeface="+mn-lt"/>
              </a:rPr>
              <a:t>View(Cigarette_95)</a:t>
            </a:r>
            <a:endParaRPr lang="en-US" dirty="0"/>
          </a:p>
        </p:txBody>
      </p:sp>
    </p:spTree>
    <p:extLst>
      <p:ext uri="{BB962C8B-B14F-4D97-AF65-F5344CB8AC3E}">
        <p14:creationId xmlns:p14="http://schemas.microsoft.com/office/powerpoint/2010/main" val="3657945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B6CC4-750F-1B82-739F-9C7BB6E5D23E}"/>
              </a:ext>
            </a:extLst>
          </p:cNvPr>
          <p:cNvSpPr>
            <a:spLocks noGrp="1"/>
          </p:cNvSpPr>
          <p:nvPr>
            <p:ph type="title"/>
          </p:nvPr>
        </p:nvSpPr>
        <p:spPr/>
        <p:txBody>
          <a:bodyPr/>
          <a:lstStyle/>
          <a:p>
            <a:r>
              <a:rPr lang="en-US" dirty="0"/>
              <a:t>Dependent t-test for the average number of packs in 1985 and in 1995</a:t>
            </a:r>
          </a:p>
        </p:txBody>
      </p:sp>
      <p:sp>
        <p:nvSpPr>
          <p:cNvPr id="3" name="Content Placeholder 2">
            <a:extLst>
              <a:ext uri="{FF2B5EF4-FFF2-40B4-BE49-F238E27FC236}">
                <a16:creationId xmlns:a16="http://schemas.microsoft.com/office/drawing/2014/main" id="{310EFCE3-42E9-3C00-3878-EFEA4A7D6205}"/>
              </a:ext>
            </a:extLst>
          </p:cNvPr>
          <p:cNvSpPr>
            <a:spLocks noGrp="1"/>
          </p:cNvSpPr>
          <p:nvPr>
            <p:ph idx="1"/>
          </p:nvPr>
        </p:nvSpPr>
        <p:spPr/>
        <p:txBody>
          <a:bodyPr/>
          <a:lstStyle/>
          <a:p>
            <a:r>
              <a:rPr lang="en-US" b="1" u="sng" dirty="0"/>
              <a:t>Code:</a:t>
            </a:r>
          </a:p>
          <a:p>
            <a:r>
              <a:rPr lang="en-US" dirty="0" err="1">
                <a:ea typeface="+mn-lt"/>
                <a:cs typeface="+mn-lt"/>
              </a:rPr>
              <a:t>t_dep</a:t>
            </a:r>
            <a:r>
              <a:rPr lang="en-US" dirty="0">
                <a:ea typeface="+mn-lt"/>
                <a:cs typeface="+mn-lt"/>
              </a:rPr>
              <a:t> &lt;- </a:t>
            </a:r>
            <a:r>
              <a:rPr lang="en-US" dirty="0" err="1">
                <a:ea typeface="+mn-lt"/>
                <a:cs typeface="+mn-lt"/>
              </a:rPr>
              <a:t>t.test</a:t>
            </a:r>
            <a:r>
              <a:rPr lang="en-US" dirty="0">
                <a:ea typeface="+mn-lt"/>
                <a:cs typeface="+mn-lt"/>
              </a:rPr>
              <a:t>(Cigarette_85$packpc, Cigarette_95$packpc, paired = TRUE)</a:t>
            </a:r>
          </a:p>
          <a:p>
            <a:r>
              <a:rPr lang="en-US" b="1" i="1" dirty="0"/>
              <a:t>Interpretation:</a:t>
            </a:r>
          </a:p>
          <a:p>
            <a:r>
              <a:rPr lang="en-US" i="1" dirty="0">
                <a:ea typeface="+mn-lt"/>
                <a:cs typeface="+mn-lt"/>
              </a:rPr>
              <a:t>The number of packs per capita in 1995 was significantly different than the number of packs per capita in 1985;  p-value very small and less than 0.05. Also, we have a true difference in means!!</a:t>
            </a:r>
            <a:r>
              <a:rPr lang="en-US" dirty="0">
                <a:ea typeface="+mn-lt"/>
                <a:cs typeface="+mn-lt"/>
              </a:rPr>
              <a:t> </a:t>
            </a:r>
            <a:endParaRPr lang="en-US" i="1" dirty="0">
              <a:ea typeface="+mn-lt"/>
              <a:cs typeface="+mn-lt"/>
            </a:endParaRPr>
          </a:p>
          <a:p>
            <a:endParaRPr lang="en-US" i="1" dirty="0"/>
          </a:p>
        </p:txBody>
      </p:sp>
    </p:spTree>
    <p:extLst>
      <p:ext uri="{BB962C8B-B14F-4D97-AF65-F5344CB8AC3E}">
        <p14:creationId xmlns:p14="http://schemas.microsoft.com/office/powerpoint/2010/main" val="3524922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38095-9945-BF3E-D3FA-350826382594}"/>
              </a:ext>
            </a:extLst>
          </p:cNvPr>
          <p:cNvSpPr>
            <a:spLocks noGrp="1"/>
          </p:cNvSpPr>
          <p:nvPr>
            <p:ph type="title"/>
          </p:nvPr>
        </p:nvSpPr>
        <p:spPr/>
        <p:txBody>
          <a:bodyPr/>
          <a:lstStyle/>
          <a:p>
            <a:r>
              <a:rPr lang="en-US" dirty="0"/>
              <a:t>Question 1: </a:t>
            </a:r>
            <a:r>
              <a:rPr lang="en-US" dirty="0">
                <a:ea typeface="+mj-lt"/>
                <a:cs typeface="+mj-lt"/>
              </a:rPr>
              <a:t> are the personal income and the average number of packs correlated?</a:t>
            </a:r>
            <a:endParaRPr lang="en-US" dirty="0"/>
          </a:p>
        </p:txBody>
      </p:sp>
      <p:pic>
        <p:nvPicPr>
          <p:cNvPr id="4" name="Picture 4" descr="Chart, scatter chart&#10;&#10;Description automatically generated">
            <a:extLst>
              <a:ext uri="{FF2B5EF4-FFF2-40B4-BE49-F238E27FC236}">
                <a16:creationId xmlns:a16="http://schemas.microsoft.com/office/drawing/2014/main" id="{1C7B1D63-53B7-0276-9F6B-ACF363041DC9}"/>
              </a:ext>
            </a:extLst>
          </p:cNvPr>
          <p:cNvPicPr>
            <a:picLocks noGrp="1" noChangeAspect="1"/>
          </p:cNvPicPr>
          <p:nvPr>
            <p:ph idx="1"/>
          </p:nvPr>
        </p:nvPicPr>
        <p:blipFill>
          <a:blip r:embed="rId2"/>
          <a:stretch>
            <a:fillRect/>
          </a:stretch>
        </p:blipFill>
        <p:spPr>
          <a:xfrm>
            <a:off x="7451996" y="2047047"/>
            <a:ext cx="4637894" cy="3450613"/>
          </a:xfrm>
        </p:spPr>
      </p:pic>
      <p:sp>
        <p:nvSpPr>
          <p:cNvPr id="5" name="TextBox 4">
            <a:extLst>
              <a:ext uri="{FF2B5EF4-FFF2-40B4-BE49-F238E27FC236}">
                <a16:creationId xmlns:a16="http://schemas.microsoft.com/office/drawing/2014/main" id="{5C4E282A-DAAF-9F45-9AD9-018ABDAF6FA9}"/>
              </a:ext>
            </a:extLst>
          </p:cNvPr>
          <p:cNvSpPr txBox="1"/>
          <p:nvPr/>
        </p:nvSpPr>
        <p:spPr>
          <a:xfrm>
            <a:off x="37578" y="2052181"/>
            <a:ext cx="712730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b="1" u="sng" dirty="0"/>
              <a:t>Code:</a:t>
            </a:r>
            <a:endParaRPr lang="en-US"/>
          </a:p>
          <a:p>
            <a:pPr marL="285750" indent="-285750">
              <a:buFont typeface="Arial" panose="020B0604020202020204" pitchFamily="34" charset="0"/>
              <a:buChar char="•"/>
            </a:pPr>
            <a:r>
              <a:rPr lang="en-US" dirty="0" err="1">
                <a:ea typeface="+mn-lt"/>
                <a:cs typeface="+mn-lt"/>
              </a:rPr>
              <a:t>ggplot</a:t>
            </a:r>
            <a:r>
              <a:rPr lang="en-US" dirty="0">
                <a:ea typeface="+mn-lt"/>
                <a:cs typeface="+mn-lt"/>
              </a:rPr>
              <a:t>(Cigarette, </a:t>
            </a:r>
            <a:r>
              <a:rPr lang="en-US" dirty="0" err="1">
                <a:ea typeface="+mn-lt"/>
                <a:cs typeface="+mn-lt"/>
              </a:rPr>
              <a:t>aes</a:t>
            </a:r>
            <a:r>
              <a:rPr lang="en-US" dirty="0">
                <a:ea typeface="+mn-lt"/>
                <a:cs typeface="+mn-lt"/>
              </a:rPr>
              <a:t>(x=income, y=</a:t>
            </a:r>
            <a:r>
              <a:rPr lang="en-US" dirty="0" err="1">
                <a:ea typeface="+mn-lt"/>
                <a:cs typeface="+mn-lt"/>
              </a:rPr>
              <a:t>packpc</a:t>
            </a:r>
            <a:r>
              <a:rPr lang="en-US" dirty="0">
                <a:ea typeface="+mn-lt"/>
                <a:cs typeface="+mn-lt"/>
              </a:rPr>
              <a:t>)) + </a:t>
            </a:r>
            <a:r>
              <a:rPr lang="en-US" dirty="0" err="1">
                <a:ea typeface="+mn-lt"/>
                <a:cs typeface="+mn-lt"/>
              </a:rPr>
              <a:t>geom_point</a:t>
            </a:r>
            <a:r>
              <a:rPr lang="en-US" dirty="0">
                <a:ea typeface="+mn-lt"/>
                <a:cs typeface="+mn-lt"/>
              </a:rPr>
              <a:t>() + </a:t>
            </a:r>
            <a:endParaRPr lang="en-US"/>
          </a:p>
          <a:p>
            <a:r>
              <a:rPr lang="en-US" dirty="0">
                <a:ea typeface="+mn-lt"/>
                <a:cs typeface="+mn-lt"/>
              </a:rPr>
              <a:t>     </a:t>
            </a:r>
            <a:r>
              <a:rPr lang="en-US" dirty="0" err="1">
                <a:ea typeface="+mn-lt"/>
                <a:cs typeface="+mn-lt"/>
              </a:rPr>
              <a:t>xlab</a:t>
            </a:r>
            <a:r>
              <a:rPr lang="en-US" dirty="0">
                <a:ea typeface="+mn-lt"/>
                <a:cs typeface="+mn-lt"/>
              </a:rPr>
              <a:t>("Personal income") + </a:t>
            </a:r>
            <a:r>
              <a:rPr lang="en-US" dirty="0" err="1">
                <a:ea typeface="+mn-lt"/>
                <a:cs typeface="+mn-lt"/>
              </a:rPr>
              <a:t>ylab</a:t>
            </a:r>
            <a:r>
              <a:rPr lang="en-US" dirty="0">
                <a:ea typeface="+mn-lt"/>
                <a:cs typeface="+mn-lt"/>
              </a:rPr>
              <a:t>("Average numbers of packs") + </a:t>
            </a:r>
            <a:endParaRPr lang="en-US"/>
          </a:p>
          <a:p>
            <a:r>
              <a:rPr lang="en-US" dirty="0">
                <a:ea typeface="+mn-lt"/>
                <a:cs typeface="+mn-lt"/>
              </a:rPr>
              <a:t>     </a:t>
            </a:r>
            <a:r>
              <a:rPr lang="en-US" dirty="0" err="1">
                <a:ea typeface="+mn-lt"/>
                <a:cs typeface="+mn-lt"/>
              </a:rPr>
              <a:t>ggtitle"Scatter</a:t>
            </a:r>
            <a:r>
              <a:rPr lang="en-US" dirty="0">
                <a:ea typeface="+mn-lt"/>
                <a:cs typeface="+mn-lt"/>
              </a:rPr>
              <a:t> Plot Of Personal Income VS Numbers Of Packs") + </a:t>
            </a:r>
            <a:endParaRPr lang="en-US" dirty="0"/>
          </a:p>
          <a:p>
            <a:r>
              <a:rPr lang="en-US" dirty="0">
                <a:ea typeface="+mn-lt"/>
                <a:cs typeface="+mn-lt"/>
              </a:rPr>
              <a:t>     </a:t>
            </a:r>
            <a:r>
              <a:rPr lang="en-US" dirty="0" err="1">
                <a:ea typeface="+mn-lt"/>
                <a:cs typeface="+mn-lt"/>
              </a:rPr>
              <a:t>geom_smooth</a:t>
            </a:r>
            <a:r>
              <a:rPr lang="en-US" dirty="0">
                <a:ea typeface="+mn-lt"/>
                <a:cs typeface="+mn-lt"/>
              </a:rPr>
              <a:t>(method=</a:t>
            </a:r>
            <a:r>
              <a:rPr lang="en-US" dirty="0" err="1">
                <a:ea typeface="+mn-lt"/>
                <a:cs typeface="+mn-lt"/>
              </a:rPr>
              <a:t>lm</a:t>
            </a:r>
            <a:r>
              <a:rPr lang="en-US" dirty="0">
                <a:ea typeface="+mn-lt"/>
                <a:cs typeface="+mn-lt"/>
              </a:rPr>
              <a:t>, se=FALSE, </a:t>
            </a:r>
            <a:r>
              <a:rPr lang="en-US" dirty="0" err="1">
                <a:ea typeface="+mn-lt"/>
                <a:cs typeface="+mn-lt"/>
              </a:rPr>
              <a:t>colour</a:t>
            </a:r>
            <a:r>
              <a:rPr lang="en-US" dirty="0">
                <a:ea typeface="+mn-lt"/>
                <a:cs typeface="+mn-lt"/>
              </a:rPr>
              <a:t> = "red")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Calculating correlation:</a:t>
            </a:r>
          </a:p>
          <a:p>
            <a:pPr marL="285750" indent="-285750">
              <a:buFont typeface="Arial" panose="020B0604020202020204" pitchFamily="34" charset="0"/>
              <a:buChar char="•"/>
            </a:pPr>
            <a:r>
              <a:rPr lang="en-US" dirty="0" err="1">
                <a:ea typeface="+mn-lt"/>
                <a:cs typeface="+mn-lt"/>
              </a:rPr>
              <a:t>cor.test</a:t>
            </a:r>
            <a:r>
              <a:rPr lang="en-US" dirty="0">
                <a:ea typeface="+mn-lt"/>
                <a:cs typeface="+mn-lt"/>
              </a:rPr>
              <a:t>(</a:t>
            </a:r>
            <a:r>
              <a:rPr lang="en-US" dirty="0" err="1">
                <a:ea typeface="+mn-lt"/>
                <a:cs typeface="+mn-lt"/>
              </a:rPr>
              <a:t>Cigarette$income</a:t>
            </a:r>
            <a:r>
              <a:rPr lang="en-US" dirty="0">
                <a:ea typeface="+mn-lt"/>
                <a:cs typeface="+mn-lt"/>
              </a:rPr>
              <a:t>, </a:t>
            </a:r>
            <a:r>
              <a:rPr lang="en-US" dirty="0" err="1">
                <a:ea typeface="+mn-lt"/>
                <a:cs typeface="+mn-lt"/>
              </a:rPr>
              <a:t>Cigarette$packpc</a:t>
            </a:r>
            <a:r>
              <a:rPr lang="en-US" dirty="0">
                <a:ea typeface="+mn-lt"/>
                <a:cs typeface="+mn-lt"/>
              </a:rPr>
              <a:t>, method = "</a:t>
            </a:r>
            <a:r>
              <a:rPr lang="en-US" dirty="0" err="1">
                <a:ea typeface="+mn-lt"/>
                <a:cs typeface="+mn-lt"/>
              </a:rPr>
              <a:t>pearson</a:t>
            </a:r>
            <a:r>
              <a:rPr lang="en-US" dirty="0">
                <a:ea typeface="+mn-lt"/>
                <a:cs typeface="+mn-lt"/>
              </a:rPr>
              <a:t>", use= "</a:t>
            </a:r>
            <a:r>
              <a:rPr lang="en-US" dirty="0" err="1">
                <a:ea typeface="+mn-lt"/>
                <a:cs typeface="+mn-lt"/>
              </a:rPr>
              <a:t>complete.obs</a:t>
            </a:r>
            <a:r>
              <a:rPr lang="en-US" dirty="0">
                <a:ea typeface="+mn-lt"/>
                <a:cs typeface="+mn-lt"/>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i="1" dirty="0">
                <a:ea typeface="+mn-lt"/>
                <a:cs typeface="+mn-lt"/>
              </a:rPr>
              <a:t>Conclusion</a:t>
            </a:r>
            <a:r>
              <a:rPr lang="en-US" dirty="0">
                <a:ea typeface="+mn-lt"/>
                <a:cs typeface="+mn-lt"/>
              </a:rPr>
              <a:t>: The plot and the </a:t>
            </a:r>
            <a:r>
              <a:rPr lang="en-US" dirty="0" err="1">
                <a:ea typeface="+mn-lt"/>
                <a:cs typeface="+mn-lt"/>
              </a:rPr>
              <a:t>cor.test</a:t>
            </a:r>
            <a:r>
              <a:rPr lang="en-US" dirty="0">
                <a:ea typeface="+mn-lt"/>
                <a:cs typeface="+mn-lt"/>
              </a:rPr>
              <a:t>()results show that the variables income and </a:t>
            </a:r>
            <a:r>
              <a:rPr lang="en-US" dirty="0" err="1">
                <a:ea typeface="+mn-lt"/>
                <a:cs typeface="+mn-lt"/>
              </a:rPr>
              <a:t>packpc</a:t>
            </a:r>
            <a:r>
              <a:rPr lang="en-US" dirty="0">
                <a:ea typeface="+mn-lt"/>
                <a:cs typeface="+mn-lt"/>
              </a:rPr>
              <a:t> are uncorrelated or have a weak negative correlation.</a:t>
            </a:r>
          </a:p>
          <a:p>
            <a:pPr marL="285750" indent="-285750">
              <a:buFont typeface="Arial" panose="020B0604020202020204" pitchFamily="34" charset="0"/>
              <a:buChar char="•"/>
            </a:pPr>
            <a:endParaRPr lang="en-US" dirty="0">
              <a:ea typeface="+mn-lt"/>
              <a:cs typeface="+mn-lt"/>
            </a:endParaRPr>
          </a:p>
          <a:p>
            <a:pPr marL="285750" indent="-285750">
              <a:buFont typeface="Arial" panose="020B0604020202020204" pitchFamily="34" charset="0"/>
              <a:buChar char="•"/>
            </a:pPr>
            <a:endParaRPr lang="en-US" dirty="0">
              <a:ea typeface="+mn-lt"/>
              <a:cs typeface="+mn-lt"/>
            </a:endParaRPr>
          </a:p>
          <a:p>
            <a:pPr marL="285750" indent="-285750">
              <a:buFont typeface="Arial" panose="020B0604020202020204" pitchFamily="34" charset="0"/>
              <a:buChar char="•"/>
            </a:pPr>
            <a:endParaRPr lang="en-US" dirty="0">
              <a:ea typeface="+mn-lt"/>
              <a:cs typeface="+mn-lt"/>
            </a:endParaRPr>
          </a:p>
        </p:txBody>
      </p:sp>
    </p:spTree>
    <p:extLst>
      <p:ext uri="{BB962C8B-B14F-4D97-AF65-F5344CB8AC3E}">
        <p14:creationId xmlns:p14="http://schemas.microsoft.com/office/powerpoint/2010/main" val="3898508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B627-AC61-0926-32C5-F3216E7B39A2}"/>
              </a:ext>
            </a:extLst>
          </p:cNvPr>
          <p:cNvSpPr>
            <a:spLocks noGrp="1"/>
          </p:cNvSpPr>
          <p:nvPr>
            <p:ph type="title"/>
          </p:nvPr>
        </p:nvSpPr>
        <p:spPr/>
        <p:txBody>
          <a:bodyPr/>
          <a:lstStyle/>
          <a:p>
            <a:r>
              <a:rPr lang="en-US" dirty="0"/>
              <a:t>Question 2: </a:t>
            </a:r>
            <a:r>
              <a:rPr lang="en-US" dirty="0">
                <a:ea typeface="+mj-lt"/>
                <a:cs typeface="+mj-lt"/>
              </a:rPr>
              <a:t> Are the population and the average number of packs correlated?</a:t>
            </a:r>
            <a:endParaRPr lang="en-US" dirty="0"/>
          </a:p>
        </p:txBody>
      </p:sp>
      <p:pic>
        <p:nvPicPr>
          <p:cNvPr id="4" name="Picture 4" descr="Chart, scatter chart&#10;&#10;Description automatically generated">
            <a:extLst>
              <a:ext uri="{FF2B5EF4-FFF2-40B4-BE49-F238E27FC236}">
                <a16:creationId xmlns:a16="http://schemas.microsoft.com/office/drawing/2014/main" id="{10BDE5A1-4242-475A-12FF-2266B11AB118}"/>
              </a:ext>
            </a:extLst>
          </p:cNvPr>
          <p:cNvPicPr>
            <a:picLocks noGrp="1" noChangeAspect="1"/>
          </p:cNvPicPr>
          <p:nvPr>
            <p:ph idx="1"/>
          </p:nvPr>
        </p:nvPicPr>
        <p:blipFill>
          <a:blip r:embed="rId2"/>
          <a:stretch>
            <a:fillRect/>
          </a:stretch>
        </p:blipFill>
        <p:spPr>
          <a:xfrm>
            <a:off x="7488269" y="1964821"/>
            <a:ext cx="4701045" cy="3802954"/>
          </a:xfrm>
        </p:spPr>
      </p:pic>
      <p:sp>
        <p:nvSpPr>
          <p:cNvPr id="5" name="TextBox 4">
            <a:extLst>
              <a:ext uri="{FF2B5EF4-FFF2-40B4-BE49-F238E27FC236}">
                <a16:creationId xmlns:a16="http://schemas.microsoft.com/office/drawing/2014/main" id="{555EFE38-AE44-06A6-FC44-07FCC7D024AD}"/>
              </a:ext>
            </a:extLst>
          </p:cNvPr>
          <p:cNvSpPr txBox="1"/>
          <p:nvPr/>
        </p:nvSpPr>
        <p:spPr>
          <a:xfrm>
            <a:off x="246345" y="1968674"/>
            <a:ext cx="715862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b="1" u="sng" dirty="0"/>
              <a:t>Code:</a:t>
            </a:r>
            <a:endParaRPr lang="en-US"/>
          </a:p>
          <a:p>
            <a:pPr marL="285750" indent="-285750">
              <a:buFont typeface="Arial" panose="020B0604020202020204" pitchFamily="34" charset="0"/>
              <a:buChar char="•"/>
            </a:pPr>
            <a:r>
              <a:rPr lang="en-US" dirty="0" err="1">
                <a:ea typeface="+mn-lt"/>
                <a:cs typeface="+mn-lt"/>
              </a:rPr>
              <a:t>ggplot</a:t>
            </a:r>
            <a:r>
              <a:rPr lang="en-US" dirty="0">
                <a:ea typeface="+mn-lt"/>
                <a:cs typeface="+mn-lt"/>
              </a:rPr>
              <a:t>(Cigarette, </a:t>
            </a:r>
            <a:r>
              <a:rPr lang="en-US" dirty="0" err="1">
                <a:ea typeface="+mn-lt"/>
                <a:cs typeface="+mn-lt"/>
              </a:rPr>
              <a:t>aes</a:t>
            </a:r>
            <a:r>
              <a:rPr lang="en-US" dirty="0">
                <a:ea typeface="+mn-lt"/>
                <a:cs typeface="+mn-lt"/>
              </a:rPr>
              <a:t>(x=pop, y=</a:t>
            </a:r>
            <a:r>
              <a:rPr lang="en-US" dirty="0" err="1">
                <a:ea typeface="+mn-lt"/>
                <a:cs typeface="+mn-lt"/>
              </a:rPr>
              <a:t>packpc</a:t>
            </a:r>
            <a:r>
              <a:rPr lang="en-US" dirty="0">
                <a:ea typeface="+mn-lt"/>
                <a:cs typeface="+mn-lt"/>
              </a:rPr>
              <a:t>, color=state)) + </a:t>
            </a:r>
            <a:r>
              <a:rPr lang="en-US" dirty="0" err="1">
                <a:ea typeface="+mn-lt"/>
                <a:cs typeface="+mn-lt"/>
              </a:rPr>
              <a:t>geom_point</a:t>
            </a:r>
            <a:r>
              <a:rPr lang="en-US" dirty="0">
                <a:ea typeface="+mn-lt"/>
                <a:cs typeface="+mn-lt"/>
              </a:rPr>
              <a:t>() + </a:t>
            </a:r>
            <a:endParaRPr lang="en-US"/>
          </a:p>
          <a:p>
            <a:r>
              <a:rPr lang="en-US" dirty="0">
                <a:ea typeface="+mn-lt"/>
                <a:cs typeface="+mn-lt"/>
              </a:rPr>
              <a:t>     </a:t>
            </a:r>
            <a:r>
              <a:rPr lang="en-US" dirty="0" err="1">
                <a:ea typeface="+mn-lt"/>
                <a:cs typeface="+mn-lt"/>
              </a:rPr>
              <a:t>xlab</a:t>
            </a:r>
            <a:r>
              <a:rPr lang="en-US" dirty="0">
                <a:ea typeface="+mn-lt"/>
                <a:cs typeface="+mn-lt"/>
              </a:rPr>
              <a:t>("Population") + </a:t>
            </a:r>
            <a:r>
              <a:rPr lang="en-US" dirty="0" err="1">
                <a:ea typeface="+mn-lt"/>
                <a:cs typeface="+mn-lt"/>
              </a:rPr>
              <a:t>ylab</a:t>
            </a:r>
            <a:r>
              <a:rPr lang="en-US" dirty="0">
                <a:ea typeface="+mn-lt"/>
                <a:cs typeface="+mn-lt"/>
              </a:rPr>
              <a:t>("Average numbers of packs") + </a:t>
            </a:r>
            <a:endParaRPr lang="en-US"/>
          </a:p>
          <a:p>
            <a:r>
              <a:rPr lang="en-US" dirty="0">
                <a:ea typeface="+mn-lt"/>
                <a:cs typeface="+mn-lt"/>
              </a:rPr>
              <a:t>     </a:t>
            </a:r>
            <a:r>
              <a:rPr lang="en-US" dirty="0" err="1">
                <a:ea typeface="+mn-lt"/>
                <a:cs typeface="+mn-lt"/>
              </a:rPr>
              <a:t>ggtitle</a:t>
            </a:r>
            <a:r>
              <a:rPr lang="en-US" dirty="0">
                <a:ea typeface="+mn-lt"/>
                <a:cs typeface="+mn-lt"/>
              </a:rPr>
              <a:t>("Scatter Plot Of Population VS Numbers Of Packs") + </a:t>
            </a:r>
            <a:endParaRPr lang="en-US" dirty="0"/>
          </a:p>
          <a:p>
            <a:r>
              <a:rPr lang="en-US" dirty="0">
                <a:ea typeface="+mn-lt"/>
                <a:cs typeface="+mn-lt"/>
              </a:rPr>
              <a:t>     </a:t>
            </a:r>
            <a:r>
              <a:rPr lang="en-US" dirty="0" err="1">
                <a:ea typeface="+mn-lt"/>
                <a:cs typeface="+mn-lt"/>
              </a:rPr>
              <a:t>geom_smooth</a:t>
            </a:r>
            <a:r>
              <a:rPr lang="en-US" dirty="0">
                <a:ea typeface="+mn-lt"/>
                <a:cs typeface="+mn-lt"/>
              </a:rPr>
              <a:t>(method=</a:t>
            </a:r>
            <a:r>
              <a:rPr lang="en-US" dirty="0" err="1">
                <a:ea typeface="+mn-lt"/>
                <a:cs typeface="+mn-lt"/>
              </a:rPr>
              <a:t>lm</a:t>
            </a:r>
            <a:r>
              <a:rPr lang="en-US" dirty="0">
                <a:ea typeface="+mn-lt"/>
                <a:cs typeface="+mn-lt"/>
              </a:rPr>
              <a:t>, se=FALSE, </a:t>
            </a:r>
            <a:r>
              <a:rPr lang="en-US" dirty="0" err="1">
                <a:ea typeface="+mn-lt"/>
                <a:cs typeface="+mn-lt"/>
              </a:rPr>
              <a:t>colour</a:t>
            </a:r>
            <a:r>
              <a:rPr lang="en-US" dirty="0">
                <a:ea typeface="+mn-lt"/>
                <a:cs typeface="+mn-lt"/>
              </a:rPr>
              <a:t> = "red")</a:t>
            </a:r>
          </a:p>
          <a:p>
            <a:pPr marL="285750" indent="-285750">
              <a:buFont typeface="Arial" panose="020B0604020202020204" pitchFamily="34" charset="0"/>
              <a:buChar char="•"/>
            </a:pPr>
            <a:endParaRPr lang="en-US" dirty="0">
              <a:ea typeface="+mn-lt"/>
              <a:cs typeface="+mn-lt"/>
            </a:endParaRPr>
          </a:p>
          <a:p>
            <a:pPr marL="285750" indent="-285750">
              <a:buFont typeface="Arial" panose="020B0604020202020204" pitchFamily="34" charset="0"/>
              <a:buChar char="•"/>
            </a:pPr>
            <a:r>
              <a:rPr lang="en-US" b="1" dirty="0">
                <a:ea typeface="+mn-lt"/>
                <a:cs typeface="+mn-lt"/>
              </a:rPr>
              <a:t>Calculating correlation:</a:t>
            </a:r>
            <a:endParaRPr lang="en-US" b="1" dirty="0"/>
          </a:p>
          <a:p>
            <a:pPr marL="285750" indent="-285750">
              <a:buFont typeface="Arial" panose="020B0604020202020204" pitchFamily="34" charset="0"/>
              <a:buChar char="•"/>
            </a:pPr>
            <a:r>
              <a:rPr lang="en-US" dirty="0" err="1">
                <a:ea typeface="+mn-lt"/>
                <a:cs typeface="+mn-lt"/>
              </a:rPr>
              <a:t>cor.test</a:t>
            </a:r>
            <a:r>
              <a:rPr lang="en-US" dirty="0">
                <a:ea typeface="+mn-lt"/>
                <a:cs typeface="+mn-lt"/>
              </a:rPr>
              <a:t>(</a:t>
            </a:r>
            <a:r>
              <a:rPr lang="en-US" dirty="0" err="1">
                <a:ea typeface="+mn-lt"/>
                <a:cs typeface="+mn-lt"/>
              </a:rPr>
              <a:t>Cigarette$pop</a:t>
            </a:r>
            <a:r>
              <a:rPr lang="en-US" dirty="0">
                <a:ea typeface="+mn-lt"/>
                <a:cs typeface="+mn-lt"/>
              </a:rPr>
              <a:t>, </a:t>
            </a:r>
            <a:r>
              <a:rPr lang="en-US" dirty="0" err="1">
                <a:ea typeface="+mn-lt"/>
                <a:cs typeface="+mn-lt"/>
              </a:rPr>
              <a:t>Cigarette$packpc</a:t>
            </a:r>
            <a:r>
              <a:rPr lang="en-US" dirty="0">
                <a:ea typeface="+mn-lt"/>
                <a:cs typeface="+mn-lt"/>
              </a:rPr>
              <a:t>, method = "</a:t>
            </a:r>
            <a:r>
              <a:rPr lang="en-US" dirty="0" err="1">
                <a:ea typeface="+mn-lt"/>
                <a:cs typeface="+mn-lt"/>
              </a:rPr>
              <a:t>pearson</a:t>
            </a:r>
            <a:r>
              <a:rPr lang="en-US" dirty="0">
                <a:ea typeface="+mn-lt"/>
                <a:cs typeface="+mn-lt"/>
              </a:rPr>
              <a:t>", use= "</a:t>
            </a:r>
            <a:r>
              <a:rPr lang="en-US" dirty="0" err="1">
                <a:ea typeface="+mn-lt"/>
                <a:cs typeface="+mn-lt"/>
              </a:rPr>
              <a:t>complete.obs</a:t>
            </a:r>
            <a:r>
              <a:rPr lang="en-US" dirty="0">
                <a:ea typeface="+mn-lt"/>
                <a:cs typeface="+mn-lt"/>
              </a:rPr>
              <a:t>")</a:t>
            </a:r>
          </a:p>
          <a:p>
            <a:pPr marL="285750" indent="-285750">
              <a:buFont typeface="Arial" panose="020B0604020202020204" pitchFamily="34" charset="0"/>
              <a:buChar char="•"/>
            </a:pPr>
            <a:endParaRPr lang="en-US" dirty="0">
              <a:ea typeface="+mn-lt"/>
              <a:cs typeface="+mn-lt"/>
            </a:endParaRPr>
          </a:p>
          <a:p>
            <a:pPr marL="285750" indent="-285750">
              <a:buFont typeface="Arial" panose="020B0604020202020204" pitchFamily="34" charset="0"/>
              <a:buChar char="•"/>
            </a:pPr>
            <a:r>
              <a:rPr lang="en-US" b="1" i="1" dirty="0">
                <a:ea typeface="+mn-lt"/>
                <a:cs typeface="+mn-lt"/>
              </a:rPr>
              <a:t>Conclusion</a:t>
            </a:r>
            <a:r>
              <a:rPr lang="en-US" dirty="0">
                <a:ea typeface="+mn-lt"/>
                <a:cs typeface="+mn-lt"/>
              </a:rPr>
              <a:t>:</a:t>
            </a:r>
          </a:p>
          <a:p>
            <a:r>
              <a:rPr lang="en-US" dirty="0">
                <a:ea typeface="+mn-lt"/>
                <a:cs typeface="+mn-lt"/>
              </a:rPr>
              <a:t>We can </a:t>
            </a:r>
            <a:r>
              <a:rPr lang="en-US" dirty="0" err="1">
                <a:ea typeface="+mn-lt"/>
                <a:cs typeface="+mn-lt"/>
              </a:rPr>
              <a:t>deduce</a:t>
            </a:r>
            <a:r>
              <a:rPr lang="en-US" dirty="0">
                <a:ea typeface="+mn-lt"/>
                <a:cs typeface="+mn-lt"/>
              </a:rPr>
              <a:t> from the plot and from the </a:t>
            </a:r>
            <a:r>
              <a:rPr lang="en-US" dirty="0" err="1">
                <a:ea typeface="+mn-lt"/>
                <a:cs typeface="+mn-lt"/>
              </a:rPr>
              <a:t>cor.test</a:t>
            </a:r>
            <a:r>
              <a:rPr lang="en-US" dirty="0">
                <a:ea typeface="+mn-lt"/>
                <a:cs typeface="+mn-lt"/>
              </a:rPr>
              <a:t> that the two variables, pop and </a:t>
            </a:r>
            <a:r>
              <a:rPr lang="en-US" dirty="0" err="1">
                <a:ea typeface="+mn-lt"/>
                <a:cs typeface="+mn-lt"/>
              </a:rPr>
              <a:t>packpc</a:t>
            </a:r>
            <a:r>
              <a:rPr lang="en-US" dirty="0">
                <a:ea typeface="+mn-lt"/>
                <a:cs typeface="+mn-lt"/>
              </a:rPr>
              <a:t>, are uncorrelated or they have a weak negative correlation. </a:t>
            </a:r>
          </a:p>
          <a:p>
            <a:endParaRPr lang="en-US" i="1" dirty="0"/>
          </a:p>
        </p:txBody>
      </p:sp>
    </p:spTree>
    <p:extLst>
      <p:ext uri="{BB962C8B-B14F-4D97-AF65-F5344CB8AC3E}">
        <p14:creationId xmlns:p14="http://schemas.microsoft.com/office/powerpoint/2010/main" val="10149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8708-994A-D3C4-377A-6BD3C68E2B2E}"/>
              </a:ext>
            </a:extLst>
          </p:cNvPr>
          <p:cNvSpPr>
            <a:spLocks noGrp="1"/>
          </p:cNvSpPr>
          <p:nvPr>
            <p:ph type="title"/>
          </p:nvPr>
        </p:nvSpPr>
        <p:spPr>
          <a:xfrm>
            <a:off x="1430702" y="115588"/>
            <a:ext cx="9603275" cy="1320632"/>
          </a:xfrm>
        </p:spPr>
        <p:txBody>
          <a:bodyPr>
            <a:normAutofit/>
          </a:bodyPr>
          <a:lstStyle/>
          <a:p>
            <a:r>
              <a:rPr lang="en-US" dirty="0">
                <a:ea typeface="+mj-lt"/>
                <a:cs typeface="+mj-lt"/>
              </a:rPr>
              <a:t>let's see if the population affect the </a:t>
            </a:r>
            <a:r>
              <a:rPr lang="en-US" dirty="0" err="1">
                <a:ea typeface="+mj-lt"/>
                <a:cs typeface="+mj-lt"/>
              </a:rPr>
              <a:t>packpc</a:t>
            </a:r>
            <a:r>
              <a:rPr lang="en-US" dirty="0">
                <a:ea typeface="+mj-lt"/>
                <a:cs typeface="+mj-lt"/>
              </a:rPr>
              <a:t> in a specific state (CA) between1985 and 1995</a:t>
            </a:r>
            <a:endParaRPr lang="en-US" dirty="0"/>
          </a:p>
        </p:txBody>
      </p:sp>
      <p:pic>
        <p:nvPicPr>
          <p:cNvPr id="4" name="Picture 4" descr="Chart, line chart&#10;&#10;Description automatically generated">
            <a:extLst>
              <a:ext uri="{FF2B5EF4-FFF2-40B4-BE49-F238E27FC236}">
                <a16:creationId xmlns:a16="http://schemas.microsoft.com/office/drawing/2014/main" id="{A36C9607-DE64-B04D-D20B-9FF2E67515DE}"/>
              </a:ext>
            </a:extLst>
          </p:cNvPr>
          <p:cNvPicPr>
            <a:picLocks noGrp="1" noChangeAspect="1"/>
          </p:cNvPicPr>
          <p:nvPr>
            <p:ph idx="1"/>
          </p:nvPr>
        </p:nvPicPr>
        <p:blipFill>
          <a:blip r:embed="rId2"/>
          <a:stretch>
            <a:fillRect/>
          </a:stretch>
        </p:blipFill>
        <p:spPr>
          <a:xfrm>
            <a:off x="7792612" y="2082579"/>
            <a:ext cx="4301125" cy="3400425"/>
          </a:xfrm>
        </p:spPr>
      </p:pic>
      <p:sp>
        <p:nvSpPr>
          <p:cNvPr id="5" name="TextBox 4">
            <a:extLst>
              <a:ext uri="{FF2B5EF4-FFF2-40B4-BE49-F238E27FC236}">
                <a16:creationId xmlns:a16="http://schemas.microsoft.com/office/drawing/2014/main" id="{0271A0FF-8BC2-6D39-87A8-D6C5FC7F1B4A}"/>
              </a:ext>
            </a:extLst>
          </p:cNvPr>
          <p:cNvSpPr txBox="1"/>
          <p:nvPr/>
        </p:nvSpPr>
        <p:spPr>
          <a:xfrm>
            <a:off x="246345" y="2083497"/>
            <a:ext cx="737782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u="sng" dirty="0"/>
              <a:t>Code:</a:t>
            </a:r>
            <a:endParaRPr lang="en-US"/>
          </a:p>
          <a:p>
            <a:pPr marL="285750" indent="-285750">
              <a:buFont typeface="Arial" panose="020B0604020202020204" pitchFamily="34" charset="0"/>
              <a:buChar char="•"/>
            </a:pPr>
            <a:r>
              <a:rPr lang="en-US" dirty="0" err="1">
                <a:ea typeface="+mn-lt"/>
                <a:cs typeface="+mn-lt"/>
              </a:rPr>
              <a:t>Cigarette_CA</a:t>
            </a:r>
            <a:r>
              <a:rPr lang="en-US" dirty="0">
                <a:ea typeface="+mn-lt"/>
                <a:cs typeface="+mn-lt"/>
              </a:rPr>
              <a:t> &lt;- filter(Cigarette, state == "CA")</a:t>
            </a:r>
            <a:endParaRPr lang="en-US" dirty="0"/>
          </a:p>
          <a:p>
            <a:pPr marL="285750" indent="-285750">
              <a:buFont typeface="Arial" panose="020B0604020202020204" pitchFamily="34" charset="0"/>
              <a:buChar char="•"/>
            </a:pPr>
            <a:r>
              <a:rPr lang="en-US" dirty="0">
                <a:ea typeface="+mn-lt"/>
                <a:cs typeface="+mn-lt"/>
              </a:rPr>
              <a:t>View(</a:t>
            </a:r>
            <a:r>
              <a:rPr lang="en-US" dirty="0" err="1">
                <a:ea typeface="+mn-lt"/>
                <a:cs typeface="+mn-lt"/>
              </a:rPr>
              <a:t>Cigarette_CA</a:t>
            </a:r>
            <a:r>
              <a:rPr lang="en-US" dirty="0">
                <a:ea typeface="+mn-lt"/>
                <a:cs typeface="+mn-lt"/>
              </a:rPr>
              <a:t>)</a:t>
            </a:r>
            <a:endParaRPr lang="en-US" dirty="0"/>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dirty="0" err="1">
                <a:ea typeface="+mn-lt"/>
                <a:cs typeface="+mn-lt"/>
              </a:rPr>
              <a:t>ggplot</a:t>
            </a:r>
            <a:r>
              <a:rPr lang="en-US" dirty="0">
                <a:ea typeface="+mn-lt"/>
                <a:cs typeface="+mn-lt"/>
              </a:rPr>
              <a:t>(</a:t>
            </a:r>
            <a:r>
              <a:rPr lang="en-US" dirty="0" err="1">
                <a:ea typeface="+mn-lt"/>
                <a:cs typeface="+mn-lt"/>
              </a:rPr>
              <a:t>Cigarette_CA</a:t>
            </a:r>
            <a:r>
              <a:rPr lang="en-US" dirty="0">
                <a:ea typeface="+mn-lt"/>
                <a:cs typeface="+mn-lt"/>
              </a:rPr>
              <a:t>, </a:t>
            </a:r>
            <a:r>
              <a:rPr lang="en-US" dirty="0" err="1">
                <a:ea typeface="+mn-lt"/>
                <a:cs typeface="+mn-lt"/>
              </a:rPr>
              <a:t>aes</a:t>
            </a:r>
            <a:r>
              <a:rPr lang="en-US" dirty="0">
                <a:ea typeface="+mn-lt"/>
                <a:cs typeface="+mn-lt"/>
              </a:rPr>
              <a:t>(x=pop, y=</a:t>
            </a:r>
            <a:r>
              <a:rPr lang="en-US" dirty="0" err="1">
                <a:ea typeface="+mn-lt"/>
                <a:cs typeface="+mn-lt"/>
              </a:rPr>
              <a:t>packpc</a:t>
            </a:r>
            <a:r>
              <a:rPr lang="en-US" dirty="0">
                <a:ea typeface="+mn-lt"/>
                <a:cs typeface="+mn-lt"/>
              </a:rPr>
              <a:t>, color=year)) + </a:t>
            </a:r>
            <a:r>
              <a:rPr lang="en-US" dirty="0" err="1">
                <a:ea typeface="+mn-lt"/>
                <a:cs typeface="+mn-lt"/>
              </a:rPr>
              <a:t>geom_point</a:t>
            </a:r>
            <a:r>
              <a:rPr lang="en-US" dirty="0">
                <a:ea typeface="+mn-lt"/>
                <a:cs typeface="+mn-lt"/>
              </a:rPr>
              <a:t>() + </a:t>
            </a:r>
            <a:endParaRPr lang="en-US">
              <a:ea typeface="+mn-lt"/>
              <a:cs typeface="+mn-lt"/>
            </a:endParaRPr>
          </a:p>
          <a:p>
            <a:r>
              <a:rPr lang="en-US" dirty="0">
                <a:ea typeface="+mn-lt"/>
                <a:cs typeface="+mn-lt"/>
              </a:rPr>
              <a:t>    </a:t>
            </a:r>
            <a:r>
              <a:rPr lang="en-US" dirty="0" err="1">
                <a:ea typeface="+mn-lt"/>
                <a:cs typeface="+mn-lt"/>
              </a:rPr>
              <a:t>xlab</a:t>
            </a:r>
            <a:r>
              <a:rPr lang="en-US" dirty="0">
                <a:ea typeface="+mn-lt"/>
                <a:cs typeface="+mn-lt"/>
              </a:rPr>
              <a:t>("Population") + </a:t>
            </a:r>
            <a:r>
              <a:rPr lang="en-US" dirty="0" err="1">
                <a:ea typeface="+mn-lt"/>
                <a:cs typeface="+mn-lt"/>
              </a:rPr>
              <a:t>ylab</a:t>
            </a:r>
            <a:r>
              <a:rPr lang="en-US" dirty="0">
                <a:ea typeface="+mn-lt"/>
                <a:cs typeface="+mn-lt"/>
              </a:rPr>
              <a:t>("Average numbers of packs") + </a:t>
            </a:r>
            <a:endParaRPr lang="en-US"/>
          </a:p>
          <a:p>
            <a:r>
              <a:rPr lang="en-US" dirty="0">
                <a:ea typeface="+mn-lt"/>
                <a:cs typeface="+mn-lt"/>
              </a:rPr>
              <a:t>    </a:t>
            </a:r>
            <a:r>
              <a:rPr lang="en-US" dirty="0" err="1">
                <a:ea typeface="+mn-lt"/>
                <a:cs typeface="+mn-lt"/>
              </a:rPr>
              <a:t>ggtitle</a:t>
            </a:r>
            <a:r>
              <a:rPr lang="en-US" dirty="0">
                <a:ea typeface="+mn-lt"/>
                <a:cs typeface="+mn-lt"/>
              </a:rPr>
              <a:t>("Scatter Plot Of Population VS Numbers Of Packs") + </a:t>
            </a:r>
            <a:endParaRPr lang="en-US" dirty="0"/>
          </a:p>
          <a:p>
            <a:r>
              <a:rPr lang="en-US" dirty="0">
                <a:ea typeface="+mn-lt"/>
                <a:cs typeface="+mn-lt"/>
              </a:rPr>
              <a:t>    </a:t>
            </a:r>
            <a:r>
              <a:rPr lang="en-US" dirty="0" err="1">
                <a:ea typeface="+mn-lt"/>
                <a:cs typeface="+mn-lt"/>
              </a:rPr>
              <a:t>geom_smooth</a:t>
            </a:r>
            <a:r>
              <a:rPr lang="en-US" dirty="0">
                <a:ea typeface="+mn-lt"/>
                <a:cs typeface="+mn-lt"/>
              </a:rPr>
              <a:t>(method=</a:t>
            </a:r>
            <a:r>
              <a:rPr lang="en-US" dirty="0" err="1">
                <a:ea typeface="+mn-lt"/>
                <a:cs typeface="+mn-lt"/>
              </a:rPr>
              <a:t>lm</a:t>
            </a:r>
            <a:r>
              <a:rPr lang="en-US" dirty="0">
                <a:ea typeface="+mn-lt"/>
                <a:cs typeface="+mn-lt"/>
              </a:rPr>
              <a:t>, se=FALSE, </a:t>
            </a:r>
            <a:r>
              <a:rPr lang="en-US" dirty="0" err="1">
                <a:ea typeface="+mn-lt"/>
                <a:cs typeface="+mn-lt"/>
              </a:rPr>
              <a:t>colour</a:t>
            </a:r>
            <a:r>
              <a:rPr lang="en-US" dirty="0">
                <a:ea typeface="+mn-lt"/>
                <a:cs typeface="+mn-lt"/>
              </a:rPr>
              <a:t> = "red")</a:t>
            </a:r>
            <a:endParaRPr lang="en-US" dirty="0"/>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dirty="0" err="1">
                <a:ea typeface="+mn-lt"/>
                <a:cs typeface="+mn-lt"/>
              </a:rPr>
              <a:t>cor.test</a:t>
            </a:r>
            <a:r>
              <a:rPr lang="en-US" dirty="0">
                <a:ea typeface="+mn-lt"/>
                <a:cs typeface="+mn-lt"/>
              </a:rPr>
              <a:t>(</a:t>
            </a:r>
            <a:r>
              <a:rPr lang="en-US" dirty="0" err="1">
                <a:ea typeface="+mn-lt"/>
                <a:cs typeface="+mn-lt"/>
              </a:rPr>
              <a:t>Cigarette_CA$pop</a:t>
            </a:r>
            <a:r>
              <a:rPr lang="en-US" dirty="0">
                <a:ea typeface="+mn-lt"/>
                <a:cs typeface="+mn-lt"/>
              </a:rPr>
              <a:t>, </a:t>
            </a:r>
            <a:r>
              <a:rPr lang="en-US" dirty="0" err="1">
                <a:ea typeface="+mn-lt"/>
                <a:cs typeface="+mn-lt"/>
              </a:rPr>
              <a:t>Cigarette_CA$packpc</a:t>
            </a:r>
            <a:r>
              <a:rPr lang="en-US" dirty="0">
                <a:ea typeface="+mn-lt"/>
                <a:cs typeface="+mn-lt"/>
              </a:rPr>
              <a:t>, method = "</a:t>
            </a:r>
            <a:r>
              <a:rPr lang="en-US" dirty="0" err="1">
                <a:ea typeface="+mn-lt"/>
                <a:cs typeface="+mn-lt"/>
              </a:rPr>
              <a:t>pearson</a:t>
            </a:r>
            <a:r>
              <a:rPr lang="en-US" dirty="0">
                <a:ea typeface="+mn-lt"/>
                <a:cs typeface="+mn-lt"/>
              </a:rPr>
              <a:t>", use= "</a:t>
            </a:r>
            <a:r>
              <a:rPr lang="en-US" dirty="0" err="1">
                <a:ea typeface="+mn-lt"/>
                <a:cs typeface="+mn-lt"/>
              </a:rPr>
              <a:t>complete.obs</a:t>
            </a:r>
            <a:r>
              <a:rPr lang="en-US" dirty="0">
                <a:ea typeface="+mn-lt"/>
                <a:cs typeface="+mn-lt"/>
              </a:rPr>
              <a:t>")</a:t>
            </a:r>
            <a:endParaRPr lang="en-US" dirty="0"/>
          </a:p>
          <a:p>
            <a:pPr marL="285750" indent="-285750">
              <a:buFont typeface="Arial" panose="020B0604020202020204" pitchFamily="34" charset="0"/>
              <a:buChar char="•"/>
            </a:pPr>
            <a:endParaRPr lang="en-US" i="1" dirty="0">
              <a:solidFill>
                <a:srgbClr val="0070C0"/>
              </a:solidFill>
            </a:endParaRPr>
          </a:p>
        </p:txBody>
      </p:sp>
    </p:spTree>
    <p:extLst>
      <p:ext uri="{BB962C8B-B14F-4D97-AF65-F5344CB8AC3E}">
        <p14:creationId xmlns:p14="http://schemas.microsoft.com/office/powerpoint/2010/main" val="3958608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65D8-D15A-AF99-51C4-7D68B7617172}"/>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37170BFB-792B-D453-3B5F-2CA2EC229F30}"/>
              </a:ext>
            </a:extLst>
          </p:cNvPr>
          <p:cNvSpPr>
            <a:spLocks noGrp="1"/>
          </p:cNvSpPr>
          <p:nvPr>
            <p:ph idx="1"/>
          </p:nvPr>
        </p:nvSpPr>
        <p:spPr/>
        <p:txBody>
          <a:bodyPr/>
          <a:lstStyle/>
          <a:p>
            <a:r>
              <a:rPr lang="en-US" i="1" dirty="0">
                <a:ea typeface="+mn-lt"/>
                <a:cs typeface="+mn-lt"/>
              </a:rPr>
              <a:t>We can see clearly that these two variables are strongly negatively correlated. But this is not what I expected! Since the population has increased in CA, the consumption of cigarettes should be higher! But wait, we see above, while exploring the effect of years on the average number of packs per capita , that the consumption of cigarettes decreased between 1985 and 1995, so there is another factor here affecting the decrease of packs, and it's the time because the population increased through the years in CA. </a:t>
            </a:r>
            <a:r>
              <a:rPr lang="en-US" dirty="0">
                <a:ea typeface="+mn-lt"/>
                <a:cs typeface="+mn-lt"/>
              </a:rPr>
              <a:t> </a:t>
            </a:r>
          </a:p>
          <a:p>
            <a:endParaRPr lang="en-US"/>
          </a:p>
          <a:p>
            <a:endParaRPr lang="en-US" i="1" dirty="0"/>
          </a:p>
        </p:txBody>
      </p:sp>
    </p:spTree>
    <p:extLst>
      <p:ext uri="{BB962C8B-B14F-4D97-AF65-F5344CB8AC3E}">
        <p14:creationId xmlns:p14="http://schemas.microsoft.com/office/powerpoint/2010/main" val="1517886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7A19-0F3D-8ABE-BA13-A7947CA3321F}"/>
              </a:ext>
            </a:extLst>
          </p:cNvPr>
          <p:cNvSpPr>
            <a:spLocks noGrp="1"/>
          </p:cNvSpPr>
          <p:nvPr>
            <p:ph type="title"/>
          </p:nvPr>
        </p:nvSpPr>
        <p:spPr/>
        <p:txBody>
          <a:bodyPr/>
          <a:lstStyle/>
          <a:p>
            <a:r>
              <a:rPr lang="en-US" dirty="0"/>
              <a:t>View cigarette data frame</a:t>
            </a:r>
          </a:p>
        </p:txBody>
      </p:sp>
      <p:pic>
        <p:nvPicPr>
          <p:cNvPr id="4" name="Picture 4" descr="Table&#10;&#10;Description automatically generated">
            <a:extLst>
              <a:ext uri="{FF2B5EF4-FFF2-40B4-BE49-F238E27FC236}">
                <a16:creationId xmlns:a16="http://schemas.microsoft.com/office/drawing/2014/main" id="{904F5946-8841-FDE2-A5F2-8FCD48358281}"/>
              </a:ext>
            </a:extLst>
          </p:cNvPr>
          <p:cNvPicPr>
            <a:picLocks noGrp="1" noChangeAspect="1"/>
          </p:cNvPicPr>
          <p:nvPr>
            <p:ph idx="1"/>
          </p:nvPr>
        </p:nvPicPr>
        <p:blipFill>
          <a:blip r:embed="rId2"/>
          <a:stretch>
            <a:fillRect/>
          </a:stretch>
        </p:blipFill>
        <p:spPr>
          <a:xfrm>
            <a:off x="5180539" y="2078362"/>
            <a:ext cx="6028424" cy="3450613"/>
          </a:xfrm>
        </p:spPr>
      </p:pic>
      <p:sp>
        <p:nvSpPr>
          <p:cNvPr id="5" name="TextBox 4">
            <a:extLst>
              <a:ext uri="{FF2B5EF4-FFF2-40B4-BE49-F238E27FC236}">
                <a16:creationId xmlns:a16="http://schemas.microsoft.com/office/drawing/2014/main" id="{C15092A8-8127-D227-5ECD-DCA30475EB4C}"/>
              </a:ext>
            </a:extLst>
          </p:cNvPr>
          <p:cNvSpPr txBox="1"/>
          <p:nvPr/>
        </p:nvSpPr>
        <p:spPr>
          <a:xfrm>
            <a:off x="475991" y="2657605"/>
            <a:ext cx="443421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ea typeface="+mn-lt"/>
                <a:cs typeface="+mn-lt"/>
              </a:rPr>
              <a:t>First we need to explore our data, so we use the View() function to clearly see our data frame.</a:t>
            </a:r>
          </a:p>
          <a:p>
            <a:pPr marL="285750" indent="-285750">
              <a:buFont typeface="Arial" panose="020B0604020202020204" pitchFamily="34" charset="0"/>
              <a:buChar char="•"/>
            </a:pPr>
            <a:r>
              <a:rPr lang="en-US" b="1" u="sng" dirty="0"/>
              <a:t>Code:</a:t>
            </a:r>
            <a:r>
              <a:rPr lang="en-US" dirty="0"/>
              <a:t> </a:t>
            </a:r>
          </a:p>
          <a:p>
            <a:pPr>
              <a:buFont typeface="Arial" panose="020B0604020202020204" pitchFamily="34" charset="0"/>
              <a:buChar char="•"/>
            </a:pPr>
            <a:r>
              <a:rPr lang="en-US" dirty="0">
                <a:ea typeface="+mn-lt"/>
                <a:cs typeface="+mn-lt"/>
              </a:rPr>
              <a:t>   library(</a:t>
            </a:r>
            <a:r>
              <a:rPr lang="en-US" dirty="0" err="1">
                <a:ea typeface="+mn-lt"/>
                <a:cs typeface="+mn-lt"/>
              </a:rPr>
              <a:t>Ecdat</a:t>
            </a:r>
            <a:r>
              <a:rPr lang="en-US" dirty="0">
                <a:ea typeface="+mn-lt"/>
                <a:cs typeface="+mn-lt"/>
              </a:rPr>
              <a:t>)</a:t>
            </a:r>
            <a:endParaRPr lang="en-US" dirty="0"/>
          </a:p>
          <a:p>
            <a:pPr>
              <a:buFont typeface="Arial" panose="020B0604020202020204" pitchFamily="34" charset="0"/>
              <a:buChar char="•"/>
            </a:pPr>
            <a:r>
              <a:rPr lang="en-US" dirty="0">
                <a:ea typeface="+mn-lt"/>
                <a:cs typeface="+mn-lt"/>
              </a:rPr>
              <a:t>   head(Cigarette)</a:t>
            </a:r>
            <a:endParaRPr lang="en-US" dirty="0"/>
          </a:p>
          <a:p>
            <a:pPr marL="285750" indent="-285750">
              <a:buFont typeface="Arial" panose="020B0604020202020204" pitchFamily="34" charset="0"/>
              <a:buChar char="•"/>
            </a:pPr>
            <a:r>
              <a:rPr lang="en-US" dirty="0">
                <a:ea typeface="+mn-lt"/>
                <a:cs typeface="+mn-lt"/>
              </a:rPr>
              <a:t>View(Cigarette)</a:t>
            </a:r>
            <a:endParaRPr lang="en-US" dirty="0"/>
          </a:p>
        </p:txBody>
      </p:sp>
    </p:spTree>
    <p:extLst>
      <p:ext uri="{BB962C8B-B14F-4D97-AF65-F5344CB8AC3E}">
        <p14:creationId xmlns:p14="http://schemas.microsoft.com/office/powerpoint/2010/main" val="1509639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B8BC9-50E4-B78C-C7CE-FFE4BA31D6D2}"/>
              </a:ext>
            </a:extLst>
          </p:cNvPr>
          <p:cNvSpPr>
            <a:spLocks noGrp="1"/>
          </p:cNvSpPr>
          <p:nvPr>
            <p:ph type="title"/>
          </p:nvPr>
        </p:nvSpPr>
        <p:spPr>
          <a:xfrm>
            <a:off x="1451579" y="543560"/>
            <a:ext cx="9603275" cy="903098"/>
          </a:xfrm>
        </p:spPr>
        <p:txBody>
          <a:bodyPr>
            <a:normAutofit fontScale="90000"/>
          </a:bodyPr>
          <a:lstStyle/>
          <a:p>
            <a:r>
              <a:rPr lang="en-US" dirty="0"/>
              <a:t>Boxplot of the average number of packs per capita by state</a:t>
            </a:r>
          </a:p>
        </p:txBody>
      </p:sp>
      <p:pic>
        <p:nvPicPr>
          <p:cNvPr id="4" name="Picture 4" descr="Chart, box and whisker chart&#10;&#10;Description automatically generated">
            <a:extLst>
              <a:ext uri="{FF2B5EF4-FFF2-40B4-BE49-F238E27FC236}">
                <a16:creationId xmlns:a16="http://schemas.microsoft.com/office/drawing/2014/main" id="{DC73498F-D821-4D55-F13E-1157EF0399EF}"/>
              </a:ext>
            </a:extLst>
          </p:cNvPr>
          <p:cNvPicPr>
            <a:picLocks noGrp="1" noChangeAspect="1"/>
          </p:cNvPicPr>
          <p:nvPr>
            <p:ph idx="1"/>
          </p:nvPr>
        </p:nvPicPr>
        <p:blipFill>
          <a:blip r:embed="rId2"/>
          <a:stretch>
            <a:fillRect/>
          </a:stretch>
        </p:blipFill>
        <p:spPr>
          <a:xfrm>
            <a:off x="334675" y="2165926"/>
            <a:ext cx="11523932" cy="3745213"/>
          </a:xfrm>
        </p:spPr>
      </p:pic>
    </p:spTree>
    <p:extLst>
      <p:ext uri="{BB962C8B-B14F-4D97-AF65-F5344CB8AC3E}">
        <p14:creationId xmlns:p14="http://schemas.microsoft.com/office/powerpoint/2010/main" val="2736672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2C595F-C3A3-ED05-F6CD-7311C77CE4E6}"/>
              </a:ext>
            </a:extLst>
          </p:cNvPr>
          <p:cNvSpPr txBox="1"/>
          <p:nvPr/>
        </p:nvSpPr>
        <p:spPr>
          <a:xfrm>
            <a:off x="952892" y="295276"/>
            <a:ext cx="1011267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u="sng" dirty="0"/>
              <a:t>Code:</a:t>
            </a:r>
            <a:r>
              <a:rPr lang="en-US" dirty="0"/>
              <a:t> </a:t>
            </a:r>
          </a:p>
          <a:p>
            <a:pPr>
              <a:buFont typeface="Arial"/>
              <a:buChar char="•"/>
            </a:pPr>
            <a:r>
              <a:rPr lang="en-US" dirty="0">
                <a:ea typeface="+mn-lt"/>
                <a:cs typeface="+mn-lt"/>
              </a:rPr>
              <a:t>   library(ggplot2)</a:t>
            </a:r>
            <a:endParaRPr lang="en-US" dirty="0"/>
          </a:p>
          <a:p>
            <a:pPr marL="285750" indent="-285750">
              <a:buFont typeface="Arial"/>
              <a:buChar char="•"/>
            </a:pPr>
            <a:r>
              <a:rPr lang="en-US" dirty="0">
                <a:ea typeface="+mn-lt"/>
                <a:cs typeface="+mn-lt"/>
              </a:rPr>
              <a:t>library(</a:t>
            </a:r>
            <a:r>
              <a:rPr lang="en-US" dirty="0" err="1">
                <a:ea typeface="+mn-lt"/>
                <a:cs typeface="+mn-lt"/>
              </a:rPr>
              <a:t>dplyr</a:t>
            </a:r>
            <a:r>
              <a:rPr lang="en-US" dirty="0">
                <a:ea typeface="+mn-lt"/>
                <a:cs typeface="+mn-lt"/>
              </a:rPr>
              <a:t>)</a:t>
            </a:r>
          </a:p>
          <a:p>
            <a:pPr>
              <a:buFont typeface="Arial"/>
              <a:buChar char="•"/>
            </a:pPr>
            <a:r>
              <a:rPr lang="en-US" dirty="0">
                <a:ea typeface="+mn-lt"/>
                <a:cs typeface="+mn-lt"/>
              </a:rPr>
              <a:t>   </a:t>
            </a:r>
            <a:r>
              <a:rPr lang="en-US" dirty="0" err="1">
                <a:ea typeface="+mn-lt"/>
                <a:cs typeface="+mn-lt"/>
              </a:rPr>
              <a:t>boxplot_pack</a:t>
            </a:r>
            <a:r>
              <a:rPr lang="en-US" dirty="0">
                <a:ea typeface="+mn-lt"/>
                <a:cs typeface="+mn-lt"/>
              </a:rPr>
              <a:t> &lt;- </a:t>
            </a:r>
            <a:r>
              <a:rPr lang="en-US" dirty="0" err="1">
                <a:ea typeface="+mn-lt"/>
                <a:cs typeface="+mn-lt"/>
              </a:rPr>
              <a:t>ggplot</a:t>
            </a:r>
            <a:r>
              <a:rPr lang="en-US" dirty="0">
                <a:ea typeface="+mn-lt"/>
                <a:cs typeface="+mn-lt"/>
              </a:rPr>
              <a:t>(Cigarette, </a:t>
            </a:r>
            <a:r>
              <a:rPr lang="en-US" dirty="0" err="1">
                <a:ea typeface="+mn-lt"/>
                <a:cs typeface="+mn-lt"/>
              </a:rPr>
              <a:t>aes</a:t>
            </a:r>
            <a:r>
              <a:rPr lang="en-US" dirty="0">
                <a:ea typeface="+mn-lt"/>
                <a:cs typeface="+mn-lt"/>
              </a:rPr>
              <a:t>(x=state, y=</a:t>
            </a:r>
            <a:r>
              <a:rPr lang="en-US" dirty="0" err="1">
                <a:ea typeface="+mn-lt"/>
                <a:cs typeface="+mn-lt"/>
              </a:rPr>
              <a:t>packpc</a:t>
            </a:r>
            <a:r>
              <a:rPr lang="en-US" dirty="0">
                <a:ea typeface="+mn-lt"/>
                <a:cs typeface="+mn-lt"/>
              </a:rPr>
              <a:t>)) + </a:t>
            </a:r>
            <a:r>
              <a:rPr lang="en-US" dirty="0" err="1">
                <a:ea typeface="+mn-lt"/>
                <a:cs typeface="+mn-lt"/>
              </a:rPr>
              <a:t>geom_boxplot</a:t>
            </a:r>
            <a:r>
              <a:rPr lang="en-US" dirty="0">
                <a:ea typeface="+mn-lt"/>
                <a:cs typeface="+mn-lt"/>
              </a:rPr>
              <a:t>() + </a:t>
            </a:r>
            <a:endParaRPr lang="en-US" dirty="0"/>
          </a:p>
          <a:p>
            <a:r>
              <a:rPr lang="en-US" dirty="0">
                <a:ea typeface="+mn-lt"/>
                <a:cs typeface="+mn-lt"/>
              </a:rPr>
              <a:t>      </a:t>
            </a:r>
            <a:r>
              <a:rPr lang="en-US" dirty="0" err="1">
                <a:ea typeface="+mn-lt"/>
                <a:cs typeface="+mn-lt"/>
              </a:rPr>
              <a:t>xlab</a:t>
            </a:r>
            <a:r>
              <a:rPr lang="en-US" dirty="0">
                <a:ea typeface="+mn-lt"/>
                <a:cs typeface="+mn-lt"/>
              </a:rPr>
              <a:t>("State") + </a:t>
            </a:r>
            <a:r>
              <a:rPr lang="en-US" dirty="0" err="1">
                <a:ea typeface="+mn-lt"/>
                <a:cs typeface="+mn-lt"/>
              </a:rPr>
              <a:t>ylab</a:t>
            </a:r>
            <a:r>
              <a:rPr lang="en-US" dirty="0">
                <a:ea typeface="+mn-lt"/>
                <a:cs typeface="+mn-lt"/>
              </a:rPr>
              <a:t>("Average Number Of Packs") + </a:t>
            </a:r>
            <a:endParaRPr lang="en-US"/>
          </a:p>
          <a:p>
            <a:r>
              <a:rPr lang="en-US" dirty="0">
                <a:ea typeface="+mn-lt"/>
                <a:cs typeface="+mn-lt"/>
              </a:rPr>
              <a:t>      </a:t>
            </a:r>
            <a:r>
              <a:rPr lang="en-US" dirty="0" err="1">
                <a:ea typeface="+mn-lt"/>
                <a:cs typeface="+mn-lt"/>
              </a:rPr>
              <a:t>ggtitle</a:t>
            </a:r>
            <a:r>
              <a:rPr lang="en-US" dirty="0">
                <a:ea typeface="+mn-lt"/>
                <a:cs typeface="+mn-lt"/>
              </a:rPr>
              <a:t>("Boxplot Of The Average Number Of Packs Per Capita By State")</a:t>
            </a:r>
          </a:p>
          <a:p>
            <a:endParaRPr lang="en-US" dirty="0"/>
          </a:p>
          <a:p>
            <a:pPr marL="285750" indent="-285750">
              <a:buFont typeface="Arial,Sans-Serif"/>
              <a:buChar char="•"/>
            </a:pPr>
            <a:r>
              <a:rPr lang="en-US" dirty="0">
                <a:ea typeface="+mn-lt"/>
                <a:cs typeface="+mn-lt"/>
              </a:rPr>
              <a:t>  </a:t>
            </a:r>
            <a:r>
              <a:rPr lang="en-US" i="1" dirty="0">
                <a:ea typeface="+mn-lt"/>
                <a:cs typeface="+mn-lt"/>
              </a:rPr>
              <a:t>I can't decide clearly from this plot which state has the highest average number of packs, so to be </a:t>
            </a:r>
            <a:r>
              <a:rPr lang="en-US" dirty="0">
                <a:ea typeface="+mn-lt"/>
                <a:cs typeface="+mn-lt"/>
              </a:rPr>
              <a:t>more</a:t>
            </a:r>
            <a:r>
              <a:rPr lang="en-US" i="1" dirty="0">
                <a:ea typeface="+mn-lt"/>
                <a:cs typeface="+mn-lt"/>
              </a:rPr>
              <a:t> accurate, I used this code:</a:t>
            </a:r>
          </a:p>
          <a:p>
            <a:pPr>
              <a:buFont typeface="Arial"/>
              <a:buChar char="•"/>
            </a:pPr>
            <a:r>
              <a:rPr lang="en-US" i="1" dirty="0"/>
              <a:t>   </a:t>
            </a:r>
            <a:r>
              <a:rPr lang="en-US" b="1" u="sng" dirty="0"/>
              <a:t>Code:</a:t>
            </a:r>
          </a:p>
          <a:p>
            <a:pPr marL="285750" indent="-285750">
              <a:buFont typeface="Arial"/>
              <a:buChar char="•"/>
            </a:pPr>
            <a:r>
              <a:rPr lang="en-US" dirty="0"/>
              <a:t>     </a:t>
            </a:r>
            <a:r>
              <a:rPr lang="en-US" dirty="0" err="1">
                <a:ea typeface="+mn-lt"/>
                <a:cs typeface="+mn-lt"/>
              </a:rPr>
              <a:t>packpc_state</a:t>
            </a:r>
            <a:r>
              <a:rPr lang="en-US" dirty="0">
                <a:ea typeface="+mn-lt"/>
                <a:cs typeface="+mn-lt"/>
              </a:rPr>
              <a:t> &lt;- Cigarette %&gt;% </a:t>
            </a:r>
            <a:r>
              <a:rPr lang="en-US" dirty="0" err="1">
                <a:ea typeface="+mn-lt"/>
                <a:cs typeface="+mn-lt"/>
              </a:rPr>
              <a:t>group_by</a:t>
            </a:r>
            <a:r>
              <a:rPr lang="en-US" dirty="0">
                <a:ea typeface="+mn-lt"/>
                <a:cs typeface="+mn-lt"/>
              </a:rPr>
              <a:t>(state) %&gt;% </a:t>
            </a:r>
            <a:r>
              <a:rPr lang="en-US" dirty="0" err="1">
                <a:ea typeface="+mn-lt"/>
                <a:cs typeface="+mn-lt"/>
              </a:rPr>
              <a:t>summarise</a:t>
            </a:r>
            <a:r>
              <a:rPr lang="en-US" dirty="0">
                <a:ea typeface="+mn-lt"/>
                <a:cs typeface="+mn-lt"/>
              </a:rPr>
              <a:t>(</a:t>
            </a:r>
            <a:r>
              <a:rPr lang="en-US" dirty="0" err="1">
                <a:ea typeface="+mn-lt"/>
                <a:cs typeface="+mn-lt"/>
              </a:rPr>
              <a:t>mean_pack</a:t>
            </a:r>
            <a:r>
              <a:rPr lang="en-US" dirty="0">
                <a:ea typeface="+mn-lt"/>
                <a:cs typeface="+mn-lt"/>
              </a:rPr>
              <a:t> = mean(</a:t>
            </a:r>
            <a:r>
              <a:rPr lang="en-US" dirty="0" err="1">
                <a:ea typeface="+mn-lt"/>
                <a:cs typeface="+mn-lt"/>
              </a:rPr>
              <a:t>packpc</a:t>
            </a:r>
            <a:r>
              <a:rPr lang="en-US" dirty="0">
                <a:ea typeface="+mn-lt"/>
                <a:cs typeface="+mn-lt"/>
              </a:rPr>
              <a:t>)) %&gt;%       arrange(desc(</a:t>
            </a:r>
            <a:r>
              <a:rPr lang="en-US" dirty="0" err="1">
                <a:ea typeface="+mn-lt"/>
                <a:cs typeface="+mn-lt"/>
              </a:rPr>
              <a:t>mean_pack</a:t>
            </a:r>
            <a:r>
              <a:rPr lang="en-US" dirty="0">
                <a:ea typeface="+mn-lt"/>
                <a:cs typeface="+mn-lt"/>
              </a:rPr>
              <a:t>))</a:t>
            </a:r>
            <a:endParaRPr lang="en-US" dirty="0"/>
          </a:p>
          <a:p>
            <a:pPr marL="285750" indent="-285750">
              <a:buFont typeface="Arial"/>
              <a:buChar char="•"/>
            </a:pPr>
            <a:r>
              <a:rPr lang="en-US" dirty="0">
                <a:ea typeface="+mn-lt"/>
                <a:cs typeface="+mn-lt"/>
              </a:rPr>
              <a:t>     View(</a:t>
            </a:r>
            <a:r>
              <a:rPr lang="en-US" dirty="0" err="1">
                <a:ea typeface="+mn-lt"/>
                <a:cs typeface="+mn-lt"/>
              </a:rPr>
              <a:t>packpc_state</a:t>
            </a:r>
            <a:r>
              <a:rPr lang="en-US" dirty="0">
                <a:ea typeface="+mn-lt"/>
                <a:cs typeface="+mn-lt"/>
              </a:rPr>
              <a:t>)</a:t>
            </a:r>
          </a:p>
          <a:p>
            <a:pPr marL="285750" indent="-285750">
              <a:buFont typeface="Arial"/>
              <a:buChar char="•"/>
            </a:pPr>
            <a:r>
              <a:rPr lang="en-US" b="1" i="1" dirty="0">
                <a:ea typeface="+mn-lt"/>
                <a:cs typeface="+mn-lt"/>
              </a:rPr>
              <a:t>After running this code, KY has the highest average number of packs .</a:t>
            </a:r>
          </a:p>
          <a:p>
            <a:pPr marL="285750" indent="-285750">
              <a:buFont typeface="Arial"/>
              <a:buChar char="•"/>
            </a:pPr>
            <a:r>
              <a:rPr lang="en-US" b="1" u="sng" dirty="0"/>
              <a:t>Code:</a:t>
            </a:r>
          </a:p>
          <a:p>
            <a:pPr>
              <a:buFont typeface="Arial"/>
              <a:buChar char="•"/>
            </a:pPr>
            <a:r>
              <a:rPr lang="en-US" dirty="0">
                <a:ea typeface="+mn-lt"/>
                <a:cs typeface="+mn-lt"/>
              </a:rPr>
              <a:t>   packpc_state1 &lt;- Cigarette %&gt;% </a:t>
            </a:r>
            <a:r>
              <a:rPr lang="en-US" dirty="0" err="1">
                <a:ea typeface="+mn-lt"/>
                <a:cs typeface="+mn-lt"/>
              </a:rPr>
              <a:t>group_by</a:t>
            </a:r>
            <a:r>
              <a:rPr lang="en-US" dirty="0">
                <a:ea typeface="+mn-lt"/>
                <a:cs typeface="+mn-lt"/>
              </a:rPr>
              <a:t>(state) %&gt;% </a:t>
            </a:r>
            <a:r>
              <a:rPr lang="en-US" dirty="0" err="1">
                <a:ea typeface="+mn-lt"/>
                <a:cs typeface="+mn-lt"/>
              </a:rPr>
              <a:t>summarise</a:t>
            </a:r>
            <a:r>
              <a:rPr lang="en-US" dirty="0">
                <a:ea typeface="+mn-lt"/>
                <a:cs typeface="+mn-lt"/>
              </a:rPr>
              <a:t>(</a:t>
            </a:r>
            <a:r>
              <a:rPr lang="en-US" dirty="0" err="1">
                <a:ea typeface="+mn-lt"/>
                <a:cs typeface="+mn-lt"/>
              </a:rPr>
              <a:t>mean_pack</a:t>
            </a:r>
            <a:r>
              <a:rPr lang="en-US" dirty="0">
                <a:ea typeface="+mn-lt"/>
                <a:cs typeface="+mn-lt"/>
              </a:rPr>
              <a:t> = mean(</a:t>
            </a:r>
            <a:r>
              <a:rPr lang="en-US" dirty="0" err="1">
                <a:ea typeface="+mn-lt"/>
                <a:cs typeface="+mn-lt"/>
              </a:rPr>
              <a:t>packpc</a:t>
            </a:r>
            <a:r>
              <a:rPr lang="en-US" dirty="0">
                <a:ea typeface="+mn-lt"/>
                <a:cs typeface="+mn-lt"/>
              </a:rPr>
              <a:t>)) %&gt;%        arrange((</a:t>
            </a:r>
            <a:r>
              <a:rPr lang="en-US" dirty="0" err="1">
                <a:ea typeface="+mn-lt"/>
                <a:cs typeface="+mn-lt"/>
              </a:rPr>
              <a:t>mean_pack</a:t>
            </a:r>
            <a:r>
              <a:rPr lang="en-US" dirty="0">
                <a:ea typeface="+mn-lt"/>
                <a:cs typeface="+mn-lt"/>
              </a:rPr>
              <a:t>))</a:t>
            </a:r>
            <a:endParaRPr lang="en-US"/>
          </a:p>
          <a:p>
            <a:pPr marL="285750" indent="-285750">
              <a:buFont typeface="Arial"/>
              <a:buChar char="•"/>
            </a:pPr>
            <a:r>
              <a:rPr lang="en-US" dirty="0">
                <a:ea typeface="+mn-lt"/>
                <a:cs typeface="+mn-lt"/>
              </a:rPr>
              <a:t>View(packpc_state1)</a:t>
            </a:r>
          </a:p>
          <a:p>
            <a:pPr marL="285750" indent="-285750">
              <a:buFont typeface="Arial"/>
              <a:buChar char="•"/>
            </a:pPr>
            <a:r>
              <a:rPr lang="en-US" b="1" i="1" dirty="0">
                <a:ea typeface="+mn-lt"/>
                <a:cs typeface="+mn-lt"/>
              </a:rPr>
              <a:t>After running this code, UT has the lowest average number of packs.</a:t>
            </a:r>
            <a:endParaRPr lang="en-US" b="1" i="1" dirty="0"/>
          </a:p>
        </p:txBody>
      </p:sp>
    </p:spTree>
    <p:extLst>
      <p:ext uri="{BB962C8B-B14F-4D97-AF65-F5344CB8AC3E}">
        <p14:creationId xmlns:p14="http://schemas.microsoft.com/office/powerpoint/2010/main" val="309006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C2E05-C3F7-07BE-BFBA-4280F03B0324}"/>
              </a:ext>
            </a:extLst>
          </p:cNvPr>
          <p:cNvSpPr>
            <a:spLocks noGrp="1"/>
          </p:cNvSpPr>
          <p:nvPr>
            <p:ph type="title"/>
          </p:nvPr>
        </p:nvSpPr>
        <p:spPr>
          <a:xfrm>
            <a:off x="1499383" y="219615"/>
            <a:ext cx="9607661" cy="1056319"/>
          </a:xfrm>
        </p:spPr>
        <p:txBody>
          <a:bodyPr/>
          <a:lstStyle/>
          <a:p>
            <a:r>
              <a:rPr lang="en-US" dirty="0"/>
              <a:t>Arrange()    Vs    arrange(desc())</a:t>
            </a:r>
          </a:p>
        </p:txBody>
      </p:sp>
      <p:sp>
        <p:nvSpPr>
          <p:cNvPr id="3" name="Text Placeholder 2">
            <a:extLst>
              <a:ext uri="{FF2B5EF4-FFF2-40B4-BE49-F238E27FC236}">
                <a16:creationId xmlns:a16="http://schemas.microsoft.com/office/drawing/2014/main" id="{D2C16641-3C02-1CB2-BE2A-23A6C932FA75}"/>
              </a:ext>
            </a:extLst>
          </p:cNvPr>
          <p:cNvSpPr>
            <a:spLocks noGrp="1"/>
          </p:cNvSpPr>
          <p:nvPr>
            <p:ph type="body" idx="1"/>
          </p:nvPr>
        </p:nvSpPr>
        <p:spPr/>
        <p:txBody>
          <a:bodyPr/>
          <a:lstStyle/>
          <a:p>
            <a:endParaRPr lang="en-US"/>
          </a:p>
        </p:txBody>
      </p:sp>
      <p:pic>
        <p:nvPicPr>
          <p:cNvPr id="7" name="Picture 7" descr="Table&#10;&#10;Description automatically generated">
            <a:extLst>
              <a:ext uri="{FF2B5EF4-FFF2-40B4-BE49-F238E27FC236}">
                <a16:creationId xmlns:a16="http://schemas.microsoft.com/office/drawing/2014/main" id="{1550A651-7751-6F7B-DCF0-27BD46E7A5C8}"/>
              </a:ext>
            </a:extLst>
          </p:cNvPr>
          <p:cNvPicPr>
            <a:picLocks noGrp="1" noChangeAspect="1"/>
          </p:cNvPicPr>
          <p:nvPr>
            <p:ph sz="half" idx="2"/>
          </p:nvPr>
        </p:nvPicPr>
        <p:blipFill>
          <a:blip r:embed="rId2"/>
          <a:stretch>
            <a:fillRect/>
          </a:stretch>
        </p:blipFill>
        <p:spPr>
          <a:xfrm>
            <a:off x="1844933" y="1331585"/>
            <a:ext cx="4047996" cy="4137141"/>
          </a:xfrm>
        </p:spPr>
      </p:pic>
      <p:sp>
        <p:nvSpPr>
          <p:cNvPr id="5" name="Text Placeholder 4">
            <a:extLst>
              <a:ext uri="{FF2B5EF4-FFF2-40B4-BE49-F238E27FC236}">
                <a16:creationId xmlns:a16="http://schemas.microsoft.com/office/drawing/2014/main" id="{F3DBA9DB-6664-44FA-4812-E82CBF06F793}"/>
              </a:ext>
            </a:extLst>
          </p:cNvPr>
          <p:cNvSpPr>
            <a:spLocks noGrp="1"/>
          </p:cNvSpPr>
          <p:nvPr>
            <p:ph type="body" sz="quarter" idx="3"/>
          </p:nvPr>
        </p:nvSpPr>
        <p:spPr/>
        <p:txBody>
          <a:bodyPr/>
          <a:lstStyle/>
          <a:p>
            <a:endParaRPr lang="en-US"/>
          </a:p>
        </p:txBody>
      </p:sp>
      <p:pic>
        <p:nvPicPr>
          <p:cNvPr id="8" name="Picture 8" descr="Table&#10;&#10;Description automatically generated">
            <a:extLst>
              <a:ext uri="{FF2B5EF4-FFF2-40B4-BE49-F238E27FC236}">
                <a16:creationId xmlns:a16="http://schemas.microsoft.com/office/drawing/2014/main" id="{3E73D244-1EB4-4486-0364-4D0A18802C2E}"/>
              </a:ext>
            </a:extLst>
          </p:cNvPr>
          <p:cNvPicPr>
            <a:picLocks noGrp="1" noChangeAspect="1"/>
          </p:cNvPicPr>
          <p:nvPr>
            <p:ph sz="quarter" idx="4"/>
          </p:nvPr>
        </p:nvPicPr>
        <p:blipFill>
          <a:blip r:embed="rId3"/>
          <a:stretch>
            <a:fillRect/>
          </a:stretch>
        </p:blipFill>
        <p:spPr>
          <a:xfrm>
            <a:off x="6556574" y="1328807"/>
            <a:ext cx="4095769" cy="4130055"/>
          </a:xfrm>
        </p:spPr>
      </p:pic>
    </p:spTree>
    <p:extLst>
      <p:ext uri="{BB962C8B-B14F-4D97-AF65-F5344CB8AC3E}">
        <p14:creationId xmlns:p14="http://schemas.microsoft.com/office/powerpoint/2010/main" val="3030846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9E582-149C-8C35-C1F3-EDB45A322CD2}"/>
              </a:ext>
            </a:extLst>
          </p:cNvPr>
          <p:cNvSpPr>
            <a:spLocks noGrp="1"/>
          </p:cNvSpPr>
          <p:nvPr>
            <p:ph type="title"/>
          </p:nvPr>
        </p:nvSpPr>
        <p:spPr>
          <a:xfrm>
            <a:off x="1399387" y="418300"/>
            <a:ext cx="9603275" cy="1049235"/>
          </a:xfrm>
        </p:spPr>
        <p:txBody>
          <a:bodyPr/>
          <a:lstStyle/>
          <a:p>
            <a:r>
              <a:rPr lang="en-US" dirty="0">
                <a:ea typeface="+mj-lt"/>
                <a:cs typeface="+mj-lt"/>
              </a:rPr>
              <a:t>the median over all the states of the number of packs per capita for each year</a:t>
            </a:r>
            <a:endParaRPr lang="en-US" dirty="0"/>
          </a:p>
        </p:txBody>
      </p:sp>
      <p:pic>
        <p:nvPicPr>
          <p:cNvPr id="7" name="Picture 7" descr="Chart, scatter chart&#10;&#10;Description automatically generated">
            <a:extLst>
              <a:ext uri="{FF2B5EF4-FFF2-40B4-BE49-F238E27FC236}">
                <a16:creationId xmlns:a16="http://schemas.microsoft.com/office/drawing/2014/main" id="{1F9A20BB-0764-2E90-D70E-5DF0F71C36DF}"/>
              </a:ext>
            </a:extLst>
          </p:cNvPr>
          <p:cNvPicPr>
            <a:picLocks noGrp="1" noChangeAspect="1"/>
          </p:cNvPicPr>
          <p:nvPr>
            <p:ph idx="1"/>
          </p:nvPr>
        </p:nvPicPr>
        <p:blipFill rotWithShape="1">
          <a:blip r:embed="rId2"/>
          <a:stretch/>
        </p:blipFill>
        <p:spPr>
          <a:xfrm>
            <a:off x="6060204" y="2208037"/>
            <a:ext cx="6127011" cy="3170195"/>
          </a:xfrm>
        </p:spPr>
      </p:pic>
      <p:sp>
        <p:nvSpPr>
          <p:cNvPr id="9" name="TextBox 8">
            <a:extLst>
              <a:ext uri="{FF2B5EF4-FFF2-40B4-BE49-F238E27FC236}">
                <a16:creationId xmlns:a16="http://schemas.microsoft.com/office/drawing/2014/main" id="{2D2EA56D-ADFE-6D71-6893-4D4814D673C0}"/>
              </a:ext>
            </a:extLst>
          </p:cNvPr>
          <p:cNvSpPr txBox="1"/>
          <p:nvPr/>
        </p:nvSpPr>
        <p:spPr>
          <a:xfrm>
            <a:off x="183715" y="2511469"/>
            <a:ext cx="573900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b="1" u="sng" dirty="0"/>
              <a:t>Code:</a:t>
            </a:r>
          </a:p>
          <a:p>
            <a:pPr>
              <a:buFont typeface="Arial"/>
              <a:buChar char="•"/>
            </a:pPr>
            <a:r>
              <a:rPr lang="en-US" dirty="0">
                <a:ea typeface="+mn-lt"/>
                <a:cs typeface="+mn-lt"/>
              </a:rPr>
              <a:t>unique(</a:t>
            </a:r>
            <a:r>
              <a:rPr lang="en-US" dirty="0" err="1">
                <a:ea typeface="+mn-lt"/>
                <a:cs typeface="+mn-lt"/>
              </a:rPr>
              <a:t>Cigarette$year</a:t>
            </a:r>
            <a:r>
              <a:rPr lang="en-US" dirty="0">
                <a:ea typeface="+mn-lt"/>
                <a:cs typeface="+mn-lt"/>
              </a:rPr>
              <a:t>)</a:t>
            </a:r>
            <a:endParaRPr lang="en-US" dirty="0"/>
          </a:p>
          <a:p>
            <a:pPr>
              <a:buFont typeface="Arial"/>
              <a:buChar char="•"/>
            </a:pPr>
            <a:r>
              <a:rPr lang="en-US" dirty="0" err="1">
                <a:ea typeface="+mn-lt"/>
                <a:cs typeface="+mn-lt"/>
              </a:rPr>
              <a:t>med_pack</a:t>
            </a:r>
            <a:r>
              <a:rPr lang="en-US" dirty="0">
                <a:ea typeface="+mn-lt"/>
                <a:cs typeface="+mn-lt"/>
              </a:rPr>
              <a:t> &lt;- Cigarette %&gt;% </a:t>
            </a:r>
            <a:r>
              <a:rPr lang="en-US" dirty="0" err="1">
                <a:ea typeface="+mn-lt"/>
                <a:cs typeface="+mn-lt"/>
              </a:rPr>
              <a:t>group_by</a:t>
            </a:r>
            <a:r>
              <a:rPr lang="en-US" dirty="0">
                <a:ea typeface="+mn-lt"/>
                <a:cs typeface="+mn-lt"/>
              </a:rPr>
              <a:t>(year) %&gt;% </a:t>
            </a:r>
            <a:r>
              <a:rPr lang="en-US" dirty="0" err="1">
                <a:ea typeface="+mn-lt"/>
                <a:cs typeface="+mn-lt"/>
              </a:rPr>
              <a:t>summarise</a:t>
            </a:r>
            <a:r>
              <a:rPr lang="en-US" dirty="0">
                <a:ea typeface="+mn-lt"/>
                <a:cs typeface="+mn-lt"/>
              </a:rPr>
              <a:t>(</a:t>
            </a:r>
            <a:r>
              <a:rPr lang="en-US" dirty="0" err="1">
                <a:ea typeface="+mn-lt"/>
                <a:cs typeface="+mn-lt"/>
              </a:rPr>
              <a:t>medPack</a:t>
            </a:r>
            <a:r>
              <a:rPr lang="en-US" dirty="0">
                <a:ea typeface="+mn-lt"/>
                <a:cs typeface="+mn-lt"/>
              </a:rPr>
              <a:t> = median(</a:t>
            </a:r>
            <a:r>
              <a:rPr lang="en-US" dirty="0" err="1">
                <a:ea typeface="+mn-lt"/>
                <a:cs typeface="+mn-lt"/>
              </a:rPr>
              <a:t>packpc</a:t>
            </a:r>
            <a:r>
              <a:rPr lang="en-US" dirty="0">
                <a:ea typeface="+mn-lt"/>
                <a:cs typeface="+mn-lt"/>
              </a:rPr>
              <a:t>))</a:t>
            </a:r>
            <a:endParaRPr lang="en-US"/>
          </a:p>
          <a:p>
            <a:pPr>
              <a:buFont typeface="Arial"/>
              <a:buChar char="•"/>
            </a:pPr>
            <a:r>
              <a:rPr lang="en-US" dirty="0" err="1">
                <a:ea typeface="+mn-lt"/>
                <a:cs typeface="+mn-lt"/>
              </a:rPr>
              <a:t>ggplot</a:t>
            </a:r>
            <a:r>
              <a:rPr lang="en-US" dirty="0">
                <a:ea typeface="+mn-lt"/>
                <a:cs typeface="+mn-lt"/>
              </a:rPr>
              <a:t>(</a:t>
            </a:r>
            <a:r>
              <a:rPr lang="en-US" dirty="0" err="1">
                <a:ea typeface="+mn-lt"/>
                <a:cs typeface="+mn-lt"/>
              </a:rPr>
              <a:t>med_pack</a:t>
            </a:r>
            <a:r>
              <a:rPr lang="en-US" dirty="0">
                <a:ea typeface="+mn-lt"/>
                <a:cs typeface="+mn-lt"/>
              </a:rPr>
              <a:t>, </a:t>
            </a:r>
            <a:r>
              <a:rPr lang="en-US" dirty="0" err="1">
                <a:ea typeface="+mn-lt"/>
                <a:cs typeface="+mn-lt"/>
              </a:rPr>
              <a:t>aes</a:t>
            </a:r>
            <a:r>
              <a:rPr lang="en-US" dirty="0">
                <a:ea typeface="+mn-lt"/>
                <a:cs typeface="+mn-lt"/>
              </a:rPr>
              <a:t>(x=year, y=</a:t>
            </a:r>
            <a:r>
              <a:rPr lang="en-US" dirty="0" err="1">
                <a:ea typeface="+mn-lt"/>
                <a:cs typeface="+mn-lt"/>
              </a:rPr>
              <a:t>medPack</a:t>
            </a:r>
            <a:r>
              <a:rPr lang="en-US" dirty="0">
                <a:ea typeface="+mn-lt"/>
                <a:cs typeface="+mn-lt"/>
              </a:rPr>
              <a:t>)) + </a:t>
            </a:r>
            <a:r>
              <a:rPr lang="en-US" dirty="0" err="1">
                <a:ea typeface="+mn-lt"/>
                <a:cs typeface="+mn-lt"/>
              </a:rPr>
              <a:t>geom_point</a:t>
            </a:r>
            <a:r>
              <a:rPr lang="en-US" dirty="0">
                <a:ea typeface="+mn-lt"/>
                <a:cs typeface="+mn-lt"/>
              </a:rPr>
              <a:t>() +</a:t>
            </a:r>
            <a:r>
              <a:rPr lang="en-US" dirty="0" err="1">
                <a:ea typeface="+mn-lt"/>
                <a:cs typeface="+mn-lt"/>
              </a:rPr>
              <a:t>ylab</a:t>
            </a:r>
            <a:r>
              <a:rPr lang="en-US" dirty="0">
                <a:ea typeface="+mn-lt"/>
                <a:cs typeface="+mn-lt"/>
              </a:rPr>
              <a:t>("Median Of Numb Of </a:t>
            </a:r>
            <a:r>
              <a:rPr lang="en-US" dirty="0" err="1">
                <a:ea typeface="+mn-lt"/>
                <a:cs typeface="+mn-lt"/>
              </a:rPr>
              <a:t>PackPC</a:t>
            </a:r>
            <a:r>
              <a:rPr lang="en-US" dirty="0">
                <a:ea typeface="+mn-lt"/>
                <a:cs typeface="+mn-lt"/>
              </a:rPr>
              <a:t>")+ </a:t>
            </a:r>
            <a:r>
              <a:rPr lang="en-US" dirty="0" err="1">
                <a:ea typeface="+mn-lt"/>
                <a:cs typeface="+mn-lt"/>
              </a:rPr>
              <a:t>ggtitle</a:t>
            </a:r>
            <a:r>
              <a:rPr lang="en-US" dirty="0">
                <a:ea typeface="+mn-lt"/>
                <a:cs typeface="+mn-lt"/>
              </a:rPr>
              <a:t>("Median Of Numb Of </a:t>
            </a:r>
            <a:r>
              <a:rPr lang="en-US" dirty="0" err="1">
                <a:ea typeface="+mn-lt"/>
                <a:cs typeface="+mn-lt"/>
              </a:rPr>
              <a:t>PackPC</a:t>
            </a:r>
            <a:r>
              <a:rPr lang="en-US" dirty="0">
                <a:ea typeface="+mn-lt"/>
                <a:cs typeface="+mn-lt"/>
              </a:rPr>
              <a:t> For Each Year")</a:t>
            </a:r>
          </a:p>
          <a:p>
            <a:pPr>
              <a:buFont typeface="Arial"/>
              <a:buChar char="•"/>
            </a:pPr>
            <a:endParaRPr lang="en-US" dirty="0"/>
          </a:p>
          <a:p>
            <a:pPr marL="285750" indent="-285750">
              <a:buFont typeface="Arial"/>
              <a:buChar char="•"/>
            </a:pPr>
            <a:r>
              <a:rPr lang="en-US" b="1" i="1" dirty="0"/>
              <a:t>Conclusion: </a:t>
            </a:r>
            <a:r>
              <a:rPr lang="en-US" dirty="0">
                <a:ea typeface="+mn-lt"/>
                <a:cs typeface="+mn-lt"/>
              </a:rPr>
              <a:t>We can notice that the consumption of cigarettes has decreased between 1985 and 1995. </a:t>
            </a:r>
          </a:p>
          <a:p>
            <a:pPr>
              <a:buFont typeface="Arial"/>
              <a:buChar char="•"/>
            </a:pPr>
            <a:endParaRPr lang="en-US" b="1" i="1" dirty="0"/>
          </a:p>
        </p:txBody>
      </p:sp>
    </p:spTree>
    <p:extLst>
      <p:ext uri="{BB962C8B-B14F-4D97-AF65-F5344CB8AC3E}">
        <p14:creationId xmlns:p14="http://schemas.microsoft.com/office/powerpoint/2010/main" val="1696535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4FDA-98FC-76E6-0CC2-5E24048D0117}"/>
              </a:ext>
            </a:extLst>
          </p:cNvPr>
          <p:cNvSpPr>
            <a:spLocks noGrp="1"/>
          </p:cNvSpPr>
          <p:nvPr>
            <p:ph type="title"/>
          </p:nvPr>
        </p:nvSpPr>
        <p:spPr/>
        <p:txBody>
          <a:bodyPr/>
          <a:lstStyle/>
          <a:p>
            <a:r>
              <a:rPr lang="en-US" dirty="0">
                <a:ea typeface="+mj-lt"/>
                <a:cs typeface="+mj-lt"/>
              </a:rPr>
              <a:t>scatter plot of price per pack vs number of packs per capita for all states and years</a:t>
            </a:r>
            <a:endParaRPr lang="en-US" dirty="0"/>
          </a:p>
        </p:txBody>
      </p:sp>
      <p:pic>
        <p:nvPicPr>
          <p:cNvPr id="4" name="Picture 4" descr="Chart, scatter chart&#10;&#10;Description automatically generated">
            <a:extLst>
              <a:ext uri="{FF2B5EF4-FFF2-40B4-BE49-F238E27FC236}">
                <a16:creationId xmlns:a16="http://schemas.microsoft.com/office/drawing/2014/main" id="{41D551EA-2859-FFAA-3094-62B5BC480B15}"/>
              </a:ext>
            </a:extLst>
          </p:cNvPr>
          <p:cNvPicPr>
            <a:picLocks noGrp="1" noChangeAspect="1"/>
          </p:cNvPicPr>
          <p:nvPr>
            <p:ph idx="1"/>
          </p:nvPr>
        </p:nvPicPr>
        <p:blipFill>
          <a:blip r:embed="rId2"/>
          <a:stretch>
            <a:fillRect/>
          </a:stretch>
        </p:blipFill>
        <p:spPr>
          <a:xfrm>
            <a:off x="5696706" y="2005294"/>
            <a:ext cx="6499213" cy="3450613"/>
          </a:xfrm>
        </p:spPr>
      </p:pic>
      <p:sp>
        <p:nvSpPr>
          <p:cNvPr id="5" name="TextBox 4">
            <a:extLst>
              <a:ext uri="{FF2B5EF4-FFF2-40B4-BE49-F238E27FC236}">
                <a16:creationId xmlns:a16="http://schemas.microsoft.com/office/drawing/2014/main" id="{2DCCC9B3-5E75-3226-14C1-FA3AC6134027}"/>
              </a:ext>
            </a:extLst>
          </p:cNvPr>
          <p:cNvSpPr txBox="1"/>
          <p:nvPr/>
        </p:nvSpPr>
        <p:spPr>
          <a:xfrm>
            <a:off x="392482" y="2125249"/>
            <a:ext cx="514402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b="1" u="sng" dirty="0"/>
              <a:t>Code:</a:t>
            </a:r>
          </a:p>
          <a:p>
            <a:pPr>
              <a:buFont typeface="Arial"/>
              <a:buChar char="•"/>
            </a:pPr>
            <a:r>
              <a:rPr lang="en-US" dirty="0">
                <a:ea typeface="+mn-lt"/>
                <a:cs typeface="+mn-lt"/>
              </a:rPr>
              <a:t>   </a:t>
            </a:r>
            <a:r>
              <a:rPr lang="en-US" dirty="0" err="1">
                <a:ea typeface="+mn-lt"/>
                <a:cs typeface="+mn-lt"/>
              </a:rPr>
              <a:t>ggplot</a:t>
            </a:r>
            <a:r>
              <a:rPr lang="en-US" dirty="0">
                <a:ea typeface="+mn-lt"/>
                <a:cs typeface="+mn-lt"/>
              </a:rPr>
              <a:t>(Cigarette, </a:t>
            </a:r>
            <a:r>
              <a:rPr lang="en-US" dirty="0" err="1">
                <a:ea typeface="+mn-lt"/>
                <a:cs typeface="+mn-lt"/>
              </a:rPr>
              <a:t>aes</a:t>
            </a:r>
            <a:r>
              <a:rPr lang="en-US" dirty="0">
                <a:ea typeface="+mn-lt"/>
                <a:cs typeface="+mn-lt"/>
              </a:rPr>
              <a:t>(x=</a:t>
            </a:r>
            <a:r>
              <a:rPr lang="en-US" dirty="0" err="1">
                <a:ea typeface="+mn-lt"/>
                <a:cs typeface="+mn-lt"/>
              </a:rPr>
              <a:t>avgprs</a:t>
            </a:r>
            <a:r>
              <a:rPr lang="en-US" dirty="0">
                <a:ea typeface="+mn-lt"/>
                <a:cs typeface="+mn-lt"/>
              </a:rPr>
              <a:t>, y=</a:t>
            </a:r>
            <a:r>
              <a:rPr lang="en-US" dirty="0" err="1">
                <a:ea typeface="+mn-lt"/>
                <a:cs typeface="+mn-lt"/>
              </a:rPr>
              <a:t>packpc</a:t>
            </a:r>
            <a:r>
              <a:rPr lang="en-US" dirty="0">
                <a:ea typeface="+mn-lt"/>
                <a:cs typeface="+mn-lt"/>
              </a:rPr>
              <a:t>)) +           </a:t>
            </a:r>
            <a:r>
              <a:rPr lang="en-US" dirty="0" err="1">
                <a:ea typeface="+mn-lt"/>
                <a:cs typeface="+mn-lt"/>
              </a:rPr>
              <a:t>geom_point</a:t>
            </a:r>
            <a:r>
              <a:rPr lang="en-US" dirty="0">
                <a:ea typeface="+mn-lt"/>
                <a:cs typeface="+mn-lt"/>
              </a:rPr>
              <a:t>() + </a:t>
            </a:r>
            <a:r>
              <a:rPr lang="en-US" dirty="0" err="1">
                <a:ea typeface="+mn-lt"/>
                <a:cs typeface="+mn-lt"/>
              </a:rPr>
              <a:t>xlab</a:t>
            </a:r>
            <a:r>
              <a:rPr lang="en-US" dirty="0">
                <a:ea typeface="+mn-lt"/>
                <a:cs typeface="+mn-lt"/>
              </a:rPr>
              <a:t>("Average price per pack")   +  </a:t>
            </a:r>
            <a:r>
              <a:rPr lang="en-US" dirty="0" err="1">
                <a:ea typeface="+mn-lt"/>
                <a:cs typeface="+mn-lt"/>
              </a:rPr>
              <a:t>ylab</a:t>
            </a:r>
            <a:r>
              <a:rPr lang="en-US" dirty="0">
                <a:ea typeface="+mn-lt"/>
                <a:cs typeface="+mn-lt"/>
              </a:rPr>
              <a:t>("Average numbers of packs") + </a:t>
            </a:r>
            <a:endParaRPr lang="en-US" dirty="0"/>
          </a:p>
          <a:p>
            <a:r>
              <a:rPr lang="en-US" dirty="0">
                <a:ea typeface="+mn-lt"/>
                <a:cs typeface="+mn-lt"/>
              </a:rPr>
              <a:t>  </a:t>
            </a:r>
            <a:r>
              <a:rPr lang="en-US" dirty="0" err="1">
                <a:ea typeface="+mn-lt"/>
                <a:cs typeface="+mn-lt"/>
              </a:rPr>
              <a:t>ggtitle</a:t>
            </a:r>
            <a:r>
              <a:rPr lang="en-US" dirty="0">
                <a:ea typeface="+mn-lt"/>
                <a:cs typeface="+mn-lt"/>
              </a:rPr>
              <a:t>("Scatter Plot Of Price Per Pack VS  Numbers  Of Packs") + </a:t>
            </a:r>
            <a:endParaRPr lang="en-US" dirty="0"/>
          </a:p>
          <a:p>
            <a:r>
              <a:rPr lang="en-US" dirty="0">
                <a:ea typeface="+mn-lt"/>
                <a:cs typeface="+mn-lt"/>
              </a:rPr>
              <a:t>   </a:t>
            </a:r>
            <a:r>
              <a:rPr lang="en-US" dirty="0" err="1">
                <a:ea typeface="+mn-lt"/>
                <a:cs typeface="+mn-lt"/>
              </a:rPr>
              <a:t>geom_smooth</a:t>
            </a:r>
            <a:r>
              <a:rPr lang="en-US" dirty="0">
                <a:ea typeface="+mn-lt"/>
                <a:cs typeface="+mn-lt"/>
              </a:rPr>
              <a:t>(method=</a:t>
            </a:r>
            <a:r>
              <a:rPr lang="en-US" dirty="0" err="1">
                <a:ea typeface="+mn-lt"/>
                <a:cs typeface="+mn-lt"/>
              </a:rPr>
              <a:t>lm</a:t>
            </a:r>
            <a:r>
              <a:rPr lang="en-US" dirty="0">
                <a:ea typeface="+mn-lt"/>
                <a:cs typeface="+mn-lt"/>
              </a:rPr>
              <a:t>, se=FALSE)</a:t>
            </a:r>
          </a:p>
          <a:p>
            <a:endParaRPr lang="en-US" dirty="0"/>
          </a:p>
          <a:p>
            <a:pPr marL="285750" indent="-285750">
              <a:buFont typeface="Arial,Sans-Serif"/>
              <a:buChar char="•"/>
            </a:pPr>
            <a:r>
              <a:rPr lang="en-US" b="1" i="1" dirty="0">
                <a:ea typeface="+mn-lt"/>
                <a:cs typeface="+mn-lt"/>
              </a:rPr>
              <a:t>From the scatter plot, we can deduce that the average price and the per capita packs are negatively correlated. This is what we should expect because when the price of a product increases, consumption must decrease. </a:t>
            </a:r>
            <a:r>
              <a:rPr lang="en-US" dirty="0">
                <a:ea typeface="+mn-lt"/>
                <a:cs typeface="+mn-lt"/>
              </a:rPr>
              <a:t> </a:t>
            </a:r>
            <a:endParaRPr lang="en-US" b="1" i="1" dirty="0">
              <a:ea typeface="+mn-lt"/>
              <a:cs typeface="+mn-lt"/>
            </a:endParaRPr>
          </a:p>
          <a:p>
            <a:pPr marL="285750" indent="-285750">
              <a:buFont typeface="Arial"/>
              <a:buChar char="•"/>
            </a:pPr>
            <a:endParaRPr lang="en-US" b="1" i="1" dirty="0"/>
          </a:p>
        </p:txBody>
      </p:sp>
    </p:spTree>
    <p:extLst>
      <p:ext uri="{BB962C8B-B14F-4D97-AF65-F5344CB8AC3E}">
        <p14:creationId xmlns:p14="http://schemas.microsoft.com/office/powerpoint/2010/main" val="1377373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ADE3E-5045-04A7-056C-C2E15F66AB59}"/>
              </a:ext>
            </a:extLst>
          </p:cNvPr>
          <p:cNvSpPr>
            <a:spLocks noGrp="1"/>
          </p:cNvSpPr>
          <p:nvPr>
            <p:ph type="title"/>
          </p:nvPr>
        </p:nvSpPr>
        <p:spPr/>
        <p:txBody>
          <a:bodyPr/>
          <a:lstStyle/>
          <a:p>
            <a:r>
              <a:rPr lang="en-US" dirty="0"/>
              <a:t>Calculating correlation</a:t>
            </a:r>
          </a:p>
        </p:txBody>
      </p:sp>
      <p:sp>
        <p:nvSpPr>
          <p:cNvPr id="3" name="Content Placeholder 2">
            <a:extLst>
              <a:ext uri="{FF2B5EF4-FFF2-40B4-BE49-F238E27FC236}">
                <a16:creationId xmlns:a16="http://schemas.microsoft.com/office/drawing/2014/main" id="{BC23BCE5-13D2-3545-7E6E-AEA1D187A647}"/>
              </a:ext>
            </a:extLst>
          </p:cNvPr>
          <p:cNvSpPr>
            <a:spLocks noGrp="1"/>
          </p:cNvSpPr>
          <p:nvPr>
            <p:ph idx="1"/>
          </p:nvPr>
        </p:nvSpPr>
        <p:spPr/>
        <p:txBody>
          <a:bodyPr/>
          <a:lstStyle/>
          <a:p>
            <a:r>
              <a:rPr lang="en-US" dirty="0"/>
              <a:t>To be more accurate, I used the </a:t>
            </a:r>
            <a:r>
              <a:rPr lang="en-US" dirty="0" err="1"/>
              <a:t>cor.test</a:t>
            </a:r>
            <a:r>
              <a:rPr lang="en-US" dirty="0"/>
              <a:t> function to calculate the correlation.</a:t>
            </a:r>
          </a:p>
          <a:p>
            <a:r>
              <a:rPr lang="en-US" b="1" u="sng" dirty="0"/>
              <a:t>Code:</a:t>
            </a:r>
          </a:p>
          <a:p>
            <a:r>
              <a:rPr lang="en-US" dirty="0" err="1">
                <a:ea typeface="+mn-lt"/>
                <a:cs typeface="+mn-lt"/>
              </a:rPr>
              <a:t>cor.test</a:t>
            </a:r>
            <a:r>
              <a:rPr lang="en-US" dirty="0">
                <a:ea typeface="+mn-lt"/>
                <a:cs typeface="+mn-lt"/>
              </a:rPr>
              <a:t>(</a:t>
            </a:r>
            <a:r>
              <a:rPr lang="en-US" dirty="0" err="1">
                <a:ea typeface="+mn-lt"/>
                <a:cs typeface="+mn-lt"/>
              </a:rPr>
              <a:t>Cigarette$avgprs</a:t>
            </a:r>
            <a:r>
              <a:rPr lang="en-US" dirty="0">
                <a:ea typeface="+mn-lt"/>
                <a:cs typeface="+mn-lt"/>
              </a:rPr>
              <a:t>, </a:t>
            </a:r>
            <a:r>
              <a:rPr lang="en-US" dirty="0" err="1">
                <a:ea typeface="+mn-lt"/>
                <a:cs typeface="+mn-lt"/>
              </a:rPr>
              <a:t>Cigarette$packpc</a:t>
            </a:r>
            <a:r>
              <a:rPr lang="en-US" dirty="0">
                <a:ea typeface="+mn-lt"/>
                <a:cs typeface="+mn-lt"/>
              </a:rPr>
              <a:t>, method = "</a:t>
            </a:r>
            <a:r>
              <a:rPr lang="en-US" dirty="0" err="1">
                <a:ea typeface="+mn-lt"/>
                <a:cs typeface="+mn-lt"/>
              </a:rPr>
              <a:t>pearson</a:t>
            </a:r>
            <a:r>
              <a:rPr lang="en-US" dirty="0">
                <a:ea typeface="+mn-lt"/>
                <a:cs typeface="+mn-lt"/>
              </a:rPr>
              <a:t>", use= "</a:t>
            </a:r>
            <a:r>
              <a:rPr lang="en-US" dirty="0" err="1">
                <a:ea typeface="+mn-lt"/>
                <a:cs typeface="+mn-lt"/>
              </a:rPr>
              <a:t>complete.obs</a:t>
            </a:r>
            <a:r>
              <a:rPr lang="en-US" dirty="0">
                <a:ea typeface="+mn-lt"/>
                <a:cs typeface="+mn-lt"/>
              </a:rPr>
              <a:t>")</a:t>
            </a:r>
          </a:p>
          <a:p>
            <a:r>
              <a:rPr lang="en-US" b="1" i="1" dirty="0"/>
              <a:t>Conclusion:</a:t>
            </a:r>
          </a:p>
          <a:p>
            <a:pPr marL="0" indent="0">
              <a:buNone/>
            </a:pPr>
            <a:r>
              <a:rPr lang="en-US" dirty="0">
                <a:ea typeface="+mn-lt"/>
                <a:cs typeface="+mn-lt"/>
              </a:rPr>
              <a:t>   </a:t>
            </a:r>
            <a:r>
              <a:rPr lang="en-US" i="1" dirty="0">
                <a:ea typeface="+mn-lt"/>
                <a:cs typeface="+mn-lt"/>
              </a:rPr>
              <a:t> This is a significant correlation, p-value less than 0.05 and very small, r = -0.58</a:t>
            </a:r>
            <a:endParaRPr lang="en-US" b="1" i="1" dirty="0"/>
          </a:p>
          <a:p>
            <a:pPr marL="0" indent="0">
              <a:buNone/>
            </a:pPr>
            <a:r>
              <a:rPr lang="en-US" i="1" dirty="0">
                <a:ea typeface="+mn-lt"/>
                <a:cs typeface="+mn-lt"/>
              </a:rPr>
              <a:t>    that's mean there is a moderate correlation and they are negatively correlated.</a:t>
            </a:r>
            <a:endParaRPr lang="en-US" i="1" dirty="0"/>
          </a:p>
        </p:txBody>
      </p:sp>
    </p:spTree>
    <p:extLst>
      <p:ext uri="{BB962C8B-B14F-4D97-AF65-F5344CB8AC3E}">
        <p14:creationId xmlns:p14="http://schemas.microsoft.com/office/powerpoint/2010/main" val="321394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11039-4A6A-E630-71A0-B0E9E3460FBE}"/>
              </a:ext>
            </a:extLst>
          </p:cNvPr>
          <p:cNvSpPr>
            <a:spLocks noGrp="1"/>
          </p:cNvSpPr>
          <p:nvPr>
            <p:ph type="title"/>
          </p:nvPr>
        </p:nvSpPr>
        <p:spPr/>
        <p:txBody>
          <a:bodyPr/>
          <a:lstStyle/>
          <a:p>
            <a:r>
              <a:rPr lang="en-US" dirty="0">
                <a:ea typeface="+mj-lt"/>
                <a:cs typeface="+mj-lt"/>
              </a:rPr>
              <a:t>scatter plot showing the points for each year in a different color</a:t>
            </a:r>
            <a:endParaRPr lang="en-US" dirty="0"/>
          </a:p>
        </p:txBody>
      </p:sp>
      <p:pic>
        <p:nvPicPr>
          <p:cNvPr id="4" name="Picture 4" descr="Chart, scatter chart&#10;&#10;Description automatically generated">
            <a:extLst>
              <a:ext uri="{FF2B5EF4-FFF2-40B4-BE49-F238E27FC236}">
                <a16:creationId xmlns:a16="http://schemas.microsoft.com/office/drawing/2014/main" id="{B0718DAB-219B-476C-DCDC-2AC1E3DD5D4E}"/>
              </a:ext>
            </a:extLst>
          </p:cNvPr>
          <p:cNvPicPr>
            <a:picLocks noGrp="1" noChangeAspect="1"/>
          </p:cNvPicPr>
          <p:nvPr>
            <p:ph idx="1"/>
          </p:nvPr>
        </p:nvPicPr>
        <p:blipFill>
          <a:blip r:embed="rId2"/>
          <a:stretch>
            <a:fillRect/>
          </a:stretch>
        </p:blipFill>
        <p:spPr>
          <a:xfrm>
            <a:off x="5553399" y="2015732"/>
            <a:ext cx="6639688" cy="3450613"/>
          </a:xfrm>
        </p:spPr>
      </p:pic>
      <p:sp>
        <p:nvSpPr>
          <p:cNvPr id="5" name="TextBox 4">
            <a:extLst>
              <a:ext uri="{FF2B5EF4-FFF2-40B4-BE49-F238E27FC236}">
                <a16:creationId xmlns:a16="http://schemas.microsoft.com/office/drawing/2014/main" id="{6B08A94D-EB54-E04E-749F-28F7B0484A4D}"/>
              </a:ext>
            </a:extLst>
          </p:cNvPr>
          <p:cNvSpPr txBox="1"/>
          <p:nvPr/>
        </p:nvSpPr>
        <p:spPr>
          <a:xfrm>
            <a:off x="131523" y="2020866"/>
            <a:ext cx="534234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b="1" u="sng" dirty="0"/>
              <a:t>Code:</a:t>
            </a:r>
          </a:p>
          <a:p>
            <a:pPr>
              <a:buFont typeface="Arial"/>
              <a:buChar char="•"/>
            </a:pPr>
            <a:r>
              <a:rPr lang="en-US" dirty="0">
                <a:ea typeface="+mn-lt"/>
                <a:cs typeface="+mn-lt"/>
              </a:rPr>
              <a:t> </a:t>
            </a:r>
            <a:r>
              <a:rPr lang="en-US" dirty="0" err="1">
                <a:ea typeface="+mn-lt"/>
                <a:cs typeface="+mn-lt"/>
              </a:rPr>
              <a:t>ggplot</a:t>
            </a:r>
            <a:r>
              <a:rPr lang="en-US" dirty="0">
                <a:ea typeface="+mn-lt"/>
                <a:cs typeface="+mn-lt"/>
              </a:rPr>
              <a:t>(Cigarette, </a:t>
            </a:r>
            <a:r>
              <a:rPr lang="en-US" dirty="0" err="1">
                <a:ea typeface="+mn-lt"/>
                <a:cs typeface="+mn-lt"/>
              </a:rPr>
              <a:t>aes</a:t>
            </a:r>
            <a:r>
              <a:rPr lang="en-US" dirty="0">
                <a:ea typeface="+mn-lt"/>
                <a:cs typeface="+mn-lt"/>
              </a:rPr>
              <a:t>(x=</a:t>
            </a:r>
            <a:r>
              <a:rPr lang="en-US" dirty="0" err="1">
                <a:ea typeface="+mn-lt"/>
                <a:cs typeface="+mn-lt"/>
              </a:rPr>
              <a:t>avgprs</a:t>
            </a:r>
            <a:r>
              <a:rPr lang="en-US" dirty="0">
                <a:ea typeface="+mn-lt"/>
                <a:cs typeface="+mn-lt"/>
              </a:rPr>
              <a:t>, y=</a:t>
            </a:r>
            <a:r>
              <a:rPr lang="en-US" dirty="0" err="1">
                <a:ea typeface="+mn-lt"/>
                <a:cs typeface="+mn-lt"/>
              </a:rPr>
              <a:t>packpc</a:t>
            </a:r>
            <a:r>
              <a:rPr lang="en-US" dirty="0">
                <a:ea typeface="+mn-lt"/>
                <a:cs typeface="+mn-lt"/>
              </a:rPr>
              <a:t>, color =      year)) + </a:t>
            </a:r>
            <a:r>
              <a:rPr lang="en-US" dirty="0" err="1">
                <a:ea typeface="+mn-lt"/>
                <a:cs typeface="+mn-lt"/>
              </a:rPr>
              <a:t>geom_point</a:t>
            </a:r>
            <a:r>
              <a:rPr lang="en-US" dirty="0">
                <a:ea typeface="+mn-lt"/>
                <a:cs typeface="+mn-lt"/>
              </a:rPr>
              <a:t>() + </a:t>
            </a:r>
            <a:endParaRPr lang="en-US" dirty="0"/>
          </a:p>
          <a:p>
            <a:r>
              <a:rPr lang="en-US" dirty="0">
                <a:ea typeface="+mn-lt"/>
                <a:cs typeface="+mn-lt"/>
              </a:rPr>
              <a:t> </a:t>
            </a:r>
            <a:r>
              <a:rPr lang="en-US" dirty="0" err="1">
                <a:ea typeface="+mn-lt"/>
                <a:cs typeface="+mn-lt"/>
              </a:rPr>
              <a:t>xlab</a:t>
            </a:r>
            <a:r>
              <a:rPr lang="en-US" dirty="0">
                <a:ea typeface="+mn-lt"/>
                <a:cs typeface="+mn-lt"/>
              </a:rPr>
              <a:t>("Average price per pack") + </a:t>
            </a:r>
            <a:endParaRPr lang="en-US">
              <a:ea typeface="+mn-lt"/>
              <a:cs typeface="+mn-lt"/>
            </a:endParaRPr>
          </a:p>
          <a:p>
            <a:r>
              <a:rPr lang="en-US" dirty="0" err="1">
                <a:ea typeface="+mn-lt"/>
                <a:cs typeface="+mn-lt"/>
              </a:rPr>
              <a:t>ylab</a:t>
            </a:r>
            <a:r>
              <a:rPr lang="en-US" dirty="0">
                <a:ea typeface="+mn-lt"/>
                <a:cs typeface="+mn-lt"/>
              </a:rPr>
              <a:t>("Average    numbers of packs") + </a:t>
            </a:r>
          </a:p>
          <a:p>
            <a:r>
              <a:rPr lang="en-US" dirty="0" err="1">
                <a:ea typeface="+mn-lt"/>
                <a:cs typeface="+mn-lt"/>
              </a:rPr>
              <a:t>ggtitle</a:t>
            </a:r>
            <a:r>
              <a:rPr lang="en-US" dirty="0">
                <a:ea typeface="+mn-lt"/>
                <a:cs typeface="+mn-lt"/>
              </a:rPr>
              <a:t>("Scatter Plot Of Price Per Pack VS Numbers Of Packs") + </a:t>
            </a:r>
            <a:endParaRPr lang="en-US"/>
          </a:p>
          <a:p>
            <a:r>
              <a:rPr lang="en-US" dirty="0">
                <a:ea typeface="+mn-lt"/>
                <a:cs typeface="+mn-lt"/>
              </a:rPr>
              <a:t> </a:t>
            </a:r>
            <a:r>
              <a:rPr lang="en-US" dirty="0" err="1">
                <a:ea typeface="+mn-lt"/>
                <a:cs typeface="+mn-lt"/>
              </a:rPr>
              <a:t>geom_smooth</a:t>
            </a:r>
            <a:r>
              <a:rPr lang="en-US" dirty="0">
                <a:ea typeface="+mn-lt"/>
                <a:cs typeface="+mn-lt"/>
              </a:rPr>
              <a:t>(method=</a:t>
            </a:r>
            <a:r>
              <a:rPr lang="en-US" dirty="0" err="1">
                <a:ea typeface="+mn-lt"/>
                <a:cs typeface="+mn-lt"/>
              </a:rPr>
              <a:t>lm</a:t>
            </a:r>
            <a:r>
              <a:rPr lang="en-US" dirty="0">
                <a:ea typeface="+mn-lt"/>
                <a:cs typeface="+mn-lt"/>
              </a:rPr>
              <a:t>, se=FALSE, </a:t>
            </a:r>
            <a:r>
              <a:rPr lang="en-US" dirty="0" err="1">
                <a:ea typeface="+mn-lt"/>
                <a:cs typeface="+mn-lt"/>
              </a:rPr>
              <a:t>colour</a:t>
            </a:r>
            <a:r>
              <a:rPr lang="en-US" dirty="0">
                <a:ea typeface="+mn-lt"/>
                <a:cs typeface="+mn-lt"/>
              </a:rPr>
              <a:t> = "red")</a:t>
            </a:r>
          </a:p>
          <a:p>
            <a:endParaRPr lang="en-US" dirty="0"/>
          </a:p>
          <a:p>
            <a:r>
              <a:rPr lang="en-US" b="1" i="1" dirty="0">
                <a:ea typeface="+mn-lt"/>
                <a:cs typeface="+mn-lt"/>
              </a:rPr>
              <a:t>From this scatter plot, with the addition of years, the relationship between the two variables doesn't change! They are still negatively correlated, so we can </a:t>
            </a:r>
            <a:r>
              <a:rPr lang="en-US" dirty="0">
                <a:ea typeface="+mn-lt"/>
                <a:cs typeface="+mn-lt"/>
              </a:rPr>
              <a:t>assume</a:t>
            </a:r>
            <a:r>
              <a:rPr lang="en-US" b="1" i="1" dirty="0">
                <a:ea typeface="+mn-lt"/>
                <a:cs typeface="+mn-lt"/>
              </a:rPr>
              <a:t> again that the consumption of cigarettes decreased between 1985 and 1995. </a:t>
            </a:r>
            <a:r>
              <a:rPr lang="en-US" dirty="0">
                <a:ea typeface="+mn-lt"/>
                <a:cs typeface="+mn-lt"/>
              </a:rPr>
              <a:t> </a:t>
            </a:r>
            <a:endParaRPr lang="en-US">
              <a:ea typeface="+mn-lt"/>
              <a:cs typeface="+mn-lt"/>
            </a:endParaRPr>
          </a:p>
          <a:p>
            <a:endParaRPr lang="en-US" b="1" i="1" dirty="0"/>
          </a:p>
        </p:txBody>
      </p:sp>
    </p:spTree>
    <p:extLst>
      <p:ext uri="{BB962C8B-B14F-4D97-AF65-F5344CB8AC3E}">
        <p14:creationId xmlns:p14="http://schemas.microsoft.com/office/powerpoint/2010/main" val="26408283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Gallery</vt:lpstr>
      <vt:lpstr>CIGARETTE</vt:lpstr>
      <vt:lpstr>View cigarette data frame</vt:lpstr>
      <vt:lpstr>Boxplot of the average number of packs per capita by state</vt:lpstr>
      <vt:lpstr>PowerPoint Presentation</vt:lpstr>
      <vt:lpstr>Arrange()    Vs    arrange(desc())</vt:lpstr>
      <vt:lpstr>the median over all the states of the number of packs per capita for each year</vt:lpstr>
      <vt:lpstr>scatter plot of price per pack vs number of packs per capita for all states and years</vt:lpstr>
      <vt:lpstr>Calculating correlation</vt:lpstr>
      <vt:lpstr>scatter plot showing the points for each year in a different color</vt:lpstr>
      <vt:lpstr>Linear regression for the average price and the average number of packs per capita</vt:lpstr>
      <vt:lpstr>Price adjustment and the new scatter plot</vt:lpstr>
      <vt:lpstr>linear regression of price adjustment and pack per capita</vt:lpstr>
      <vt:lpstr>Data frame of 1985 and 1995</vt:lpstr>
      <vt:lpstr>Dependent t-test for the average number of packs in 1985 and in 1995</vt:lpstr>
      <vt:lpstr>Question 1:  are the personal income and the average number of packs correlated?</vt:lpstr>
      <vt:lpstr>Question 2:  Are the population and the average number of packs correlated?</vt:lpstr>
      <vt:lpstr>let's see if the population affect the packpc in a specific state (CA) between1985 and 1995</vt:lpstr>
      <vt:lpstr>interpretation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669</cp:revision>
  <dcterms:created xsi:type="dcterms:W3CDTF">2022-04-27T19:05:25Z</dcterms:created>
  <dcterms:modified xsi:type="dcterms:W3CDTF">2022-10-10T13:55:58Z</dcterms:modified>
</cp:coreProperties>
</file>