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7" autoAdjust="0"/>
    <p:restoredTop sz="94157" autoAdjust="0"/>
  </p:normalViewPr>
  <p:slideViewPr>
    <p:cSldViewPr>
      <p:cViewPr varScale="1">
        <p:scale>
          <a:sx n="86" d="100"/>
          <a:sy n="86" d="100"/>
        </p:scale>
        <p:origin x="-804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EBB08-7E6B-44EF-8A4E-63877A858520}" type="datetimeFigureOut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58FE-F77C-417C-91BA-66C47E7C35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54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258FE-F77C-417C-91BA-66C47E7C355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08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1EE8-B102-4B6C-AF30-416829B24A56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4EE3-EBC6-4164-9833-B9C66C26C5D8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F214-7E81-4C3B-824C-9B2943F34B66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0BFE-C96A-4632-B20E-9A3B48C5B752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31-ACD8-4C61-99B2-97AE5F3A626C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39713-964F-47EE-BA60-FBA1248B91AF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6CB0-649D-430A-83BC-DEBB00E719BF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373BF-AA43-4CA1-85A3-9290F3D9FE4A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9A2D-CEA8-4266-98E1-46AB2DAC41B9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363A-72AB-4A5F-9038-EBC91ED2C18D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F3CF-7535-467E-809C-40108A18DE2B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EDB016E-F9AF-4E7E-9CEE-34AA8C183A60}" type="datetime1">
              <a:rPr lang="zh-TW" altLang="en-US" smtClean="0"/>
              <a:t>2013/1/10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ED5F438-FBAE-4AA6-A5B4-137E70EA5DC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image002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18414" y="4572001"/>
            <a:ext cx="1944823" cy="5714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3.0/tw/deed.zh_TW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ocw.aca.ntu.edu.tw/ntu-ocw/index.php/ocw/copyright_declaration" TargetMode="External"/><Relationship Id="rId4" Type="http://schemas.openxmlformats.org/officeDocument/2006/relationships/hyperlink" Target="http://office.microsoft.com/zh-hk/HA010152965.asp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ocw.aca.ntu.edu.tw/ntu-ocw/index.php/ocw/copyright_declar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3.0/tw/deed.zh_T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ocw.aca.ntu.edu.tw/ntu-ocw/index.php/ocw/copyright_declara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ocw.aca.ntu.edu.tw/ntu-ocw/index.php/ocw/copyright_declaration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png"/><Relationship Id="rId3" Type="http://schemas.openxmlformats.org/officeDocument/2006/relationships/hyperlink" Target="http://openclipart.org/detail/20928/computer-workstation-by-kattekrab" TargetMode="External"/><Relationship Id="rId7" Type="http://schemas.openxmlformats.org/officeDocument/2006/relationships/hyperlink" Target="http://ocw.aca.ntu.edu.tw/ntu-ocw/index.php/ocw/copyright_declaration" TargetMode="External"/><Relationship Id="rId12" Type="http://schemas.openxmlformats.org/officeDocument/2006/relationships/image" Target="../media/image7.png"/><Relationship Id="rId2" Type="http://schemas.openxmlformats.org/officeDocument/2006/relationships/hyperlink" Target="http://www.deitel.com/Books/C/CHowtoProgram7e/tabid/3472/Defaul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clipart.org/detail/3982/computer-by-lmproulx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://en.wikipedia.org/wiki/File:Skype_logo.svg" TargetMode="External"/><Relationship Id="rId15" Type="http://schemas.openxmlformats.org/officeDocument/2006/relationships/image" Target="../media/image22.png"/><Relationship Id="rId10" Type="http://schemas.openxmlformats.org/officeDocument/2006/relationships/image" Target="../media/image18.jpeg"/><Relationship Id="rId4" Type="http://schemas.openxmlformats.org/officeDocument/2006/relationships/hyperlink" Target="http://openclipart.org/detail/78217/it-word-icon-by-sheikh_tuhin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7.png"/><Relationship Id="rId3" Type="http://schemas.openxmlformats.org/officeDocument/2006/relationships/hyperlink" Target="http://openclipart.org/detail/3422/mouse-by-aritztg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hyperlink" Target="http://faculty.inverhills.mnscu.edu/speng/cs1126/Notes/Chapter01/JavaDE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3.png"/><Relationship Id="rId4" Type="http://schemas.openxmlformats.org/officeDocument/2006/relationships/hyperlink" Target="http://ocw.aca.ntu.edu.tw/ntu-ocw/index.php/ocw/copyright_declaration" TargetMode="External"/><Relationship Id="rId9" Type="http://schemas.openxmlformats.org/officeDocument/2006/relationships/hyperlink" Target="http://creativecommons.org/licenses/by-nc-sa/3.0/tw/deed.zh_T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ocw.aca.ntu.edu.tw/ntu-ocw/index.php/ocw/copyright_declaration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cw.aca.ntu.edu.tw/ntu-ocw/index.php/ocw/copyright_declarati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2539381" y="577821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計算機程式</a:t>
            </a:r>
            <a:endParaRPr lang="zh-TW" altLang="en-US" sz="6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22078" y="1707654"/>
            <a:ext cx="5428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第一單元 </a:t>
            </a:r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Introduction to Computers,</a:t>
            </a:r>
            <a:endParaRPr lang="en-US" altLang="zh-TW" sz="2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zh-TW" sz="24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the Internet and the WWW</a:t>
            </a:r>
            <a:endParaRPr lang="zh-TW" altLang="en-US" sz="2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內容版面配置區 11"/>
          <p:cNvSpPr txBox="1">
            <a:spLocks/>
          </p:cNvSpPr>
          <p:nvPr/>
        </p:nvSpPr>
        <p:spPr>
          <a:xfrm>
            <a:off x="2220688" y="2635000"/>
            <a:ext cx="4669260" cy="64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"/>
            <a:r>
              <a:rPr kumimoji="1" lang="zh-TW" altLang="en-US" sz="280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授課教師：廖婉君教授</a:t>
            </a:r>
            <a:endParaRPr kumimoji="1" lang="zh-TW" altLang="en-US" sz="2800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1954093" y="3495576"/>
            <a:ext cx="5202447" cy="523875"/>
            <a:chOff x="1169753" y="3867630"/>
            <a:chExt cx="5202447" cy="523875"/>
          </a:xfrm>
        </p:grpSpPr>
        <p:sp>
          <p:nvSpPr>
            <p:cNvPr id="9" name="矩形 18"/>
            <p:cNvSpPr>
              <a:spLocks noChangeArrowheads="1"/>
            </p:cNvSpPr>
            <p:nvPr/>
          </p:nvSpPr>
          <p:spPr bwMode="auto">
            <a:xfrm>
              <a:off x="2339752" y="3867630"/>
              <a:ext cx="403244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kumimoji="0" lang="en-US" altLang="zh-TW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【</a:t>
              </a:r>
              <a:r>
                <a:rPr kumimoji="0" lang="zh-TW" altLang="en-US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本著作除另有註明外，採取</a:t>
              </a:r>
              <a:r>
                <a:rPr kumimoji="0" lang="zh-TW" altLang="en-US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創用</a:t>
              </a:r>
              <a:r>
                <a:rPr kumimoji="0" lang="en-US" altLang="zh-TW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CC</a:t>
              </a:r>
              <a:r>
                <a:rPr kumimoji="0" lang="zh-TW" altLang="en-US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「姓名標示－非商業性－相同方式分享」台灣</a:t>
              </a:r>
              <a:r>
                <a:rPr kumimoji="0" lang="en-US" altLang="zh-TW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3.0</a:t>
              </a:r>
              <a:r>
                <a:rPr kumimoji="0" lang="zh-TW" altLang="en-US" sz="1400" b="1" u="sng" dirty="0">
                  <a:latin typeface="Times New Roman" pitchFamily="18" charset="0"/>
                  <a:ea typeface="標楷體" pitchFamily="65" charset="-120"/>
                  <a:cs typeface="Times New Roman" pitchFamily="18" charset="0"/>
                  <a:hlinkClick r:id="rId2"/>
                </a:rPr>
                <a:t>版</a:t>
              </a:r>
              <a:r>
                <a:rPr kumimoji="0" lang="zh-TW" altLang="en-US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授權釋出</a:t>
              </a:r>
              <a:r>
                <a:rPr kumimoji="0" lang="en-US" altLang="zh-TW" sz="1400" b="1" dirty="0">
                  <a:latin typeface="Times New Roman" pitchFamily="18" charset="0"/>
                  <a:ea typeface="標楷體" pitchFamily="65" charset="-120"/>
                  <a:cs typeface="Times New Roman" pitchFamily="18" charset="0"/>
                </a:rPr>
                <a:t>】</a:t>
              </a:r>
            </a:p>
          </p:txBody>
        </p:sp>
        <p:pic>
          <p:nvPicPr>
            <p:cNvPr id="10" name="Picture 15" descr="cc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9753" y="3949387"/>
              <a:ext cx="1232869" cy="442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文字方塊 10"/>
          <p:cNvSpPr txBox="1"/>
          <p:nvPr/>
        </p:nvSpPr>
        <p:spPr>
          <a:xfrm>
            <a:off x="2364869" y="4083918"/>
            <a:ext cx="4380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本課程指定教材為 </a:t>
            </a:r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C++ How to Program, 7/e, 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Harvey M. </a:t>
            </a:r>
            <a:r>
              <a:rPr lang="en-US" altLang="zh-TW" sz="1200" dirty="0" err="1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Deitel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 and Paul J. </a:t>
            </a:r>
            <a:r>
              <a:rPr lang="en-US" altLang="zh-TW" sz="1200" dirty="0" err="1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Deitel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, both from </a:t>
            </a:r>
            <a:r>
              <a:rPr lang="en-US" altLang="zh-TW" sz="1200" dirty="0" err="1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Deitel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 &amp; Associates, Inc. © 2010</a:t>
            </a:r>
            <a:r>
              <a:rPr lang="zh-TW" altLang="en-US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。</a:t>
            </a:r>
            <a:r>
              <a:rPr lang="en-US" altLang="zh-TW" sz="1200" dirty="0" smtClean="0">
                <a:latin typeface="Calibri" pitchFamily="34" charset="0"/>
                <a:ea typeface="標楷體" pitchFamily="65" charset="-120"/>
                <a:cs typeface="Calibri" pitchFamily="34" charset="0"/>
              </a:rPr>
              <a:t> 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本講義僅引用部分內容，請讀者自行準備。</a:t>
            </a:r>
            <a:endParaRPr lang="zh-TW" altLang="en-US" sz="1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15" name="群組 10"/>
          <p:cNvGrpSpPr/>
          <p:nvPr/>
        </p:nvGrpSpPr>
        <p:grpSpPr>
          <a:xfrm>
            <a:off x="107504" y="4659982"/>
            <a:ext cx="5112568" cy="400110"/>
            <a:chOff x="268121" y="4587529"/>
            <a:chExt cx="5112568" cy="400110"/>
          </a:xfrm>
          <a:noFill/>
        </p:grpSpPr>
        <p:sp>
          <p:nvSpPr>
            <p:cNvPr id="16" name="矩形 15"/>
            <p:cNvSpPr/>
            <p:nvPr/>
          </p:nvSpPr>
          <p:spPr>
            <a:xfrm>
              <a:off x="484121" y="4587529"/>
              <a:ext cx="4896568" cy="40011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本作品轉載自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Microsoft Office 2007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多媒體藝廊，依據</a:t>
              </a:r>
              <a:r>
                <a:rPr lang="en-US" altLang="zh-TW" sz="1000" u="sng" dirty="0" err="1">
                  <a:latin typeface="標楷體" pitchFamily="65" charset="-120"/>
                  <a:ea typeface="標楷體" pitchFamily="65" charset="-120"/>
                  <a:hlinkClick r:id="rId4"/>
                </a:rPr>
                <a:t>Microsoft服務合約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及著作權法第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46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52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、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65</a:t>
              </a:r>
              <a:r>
                <a:rPr lang="zh-TW" altLang="zh-TW" sz="1000" dirty="0">
                  <a:latin typeface="標楷體" pitchFamily="65" charset="-120"/>
                  <a:ea typeface="標楷體" pitchFamily="65" charset="-120"/>
                </a:rPr>
                <a:t>條合理</a:t>
              </a:r>
              <a:r>
                <a:rPr lang="zh-TW" altLang="zh-TW" sz="1000" dirty="0" smtClean="0">
                  <a:latin typeface="標楷體" pitchFamily="65" charset="-120"/>
                  <a:ea typeface="標楷體" pitchFamily="65" charset="-120"/>
                </a:rPr>
                <a:t>使用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。</a:t>
              </a:r>
              <a:endParaRPr lang="zh-TW" altLang="en-US" sz="1000" dirty="0" smtClean="0"/>
            </a:p>
          </p:txBody>
        </p:sp>
        <p:pic>
          <p:nvPicPr>
            <p:cNvPr id="17" name="Picture 77">
              <a:hlinkClick r:id="rId5"/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121" y="4679584"/>
              <a:ext cx="216000" cy="216000"/>
            </a:xfrm>
            <a:prstGeom prst="rect">
              <a:avLst/>
            </a:prstGeom>
            <a:grpFill/>
            <a:ln>
              <a:noFill/>
            </a:ln>
            <a:effectLst/>
            <a:extLst/>
          </p:spPr>
        </p:pic>
      </p:grpSp>
    </p:spTree>
    <p:extLst>
      <p:ext uri="{BB962C8B-B14F-4D97-AF65-F5344CB8AC3E}">
        <p14:creationId xmlns:p14="http://schemas.microsoft.com/office/powerpoint/2010/main" val="294150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000" dirty="0" smtClean="0"/>
              <a:t>Examples (1/2)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3707904" y="2283716"/>
            <a:ext cx="2003156" cy="796179"/>
            <a:chOff x="3707904" y="2283716"/>
            <a:chExt cx="2003156" cy="796179"/>
          </a:xfrm>
        </p:grpSpPr>
        <p:sp>
          <p:nvSpPr>
            <p:cNvPr id="6" name="文字方塊 5"/>
            <p:cNvSpPr txBox="1"/>
            <p:nvPr/>
          </p:nvSpPr>
          <p:spPr>
            <a:xfrm>
              <a:off x="3707904" y="2283716"/>
              <a:ext cx="1082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b="1" dirty="0" smtClean="0">
                  <a:latin typeface="Bradley Hand ITC" pitchFamily="66" charset="0"/>
                  <a:ea typeface="Arial Unicode MS" pitchFamily="34" charset="-120"/>
                  <a:cs typeface="Arial Unicode MS" pitchFamily="34" charset="-120"/>
                </a:rPr>
                <a:t>p.40</a:t>
              </a:r>
              <a:endParaRPr lang="zh-TW" altLang="en-US" sz="3600" b="1" dirty="0">
                <a:latin typeface="Bradley Hand ITC" pitchFamily="66" charset="0"/>
                <a:ea typeface="Arial Unicode MS" pitchFamily="34" charset="-120"/>
                <a:cs typeface="Arial Unicode MS" pitchFamily="34" charset="-120"/>
              </a:endParaRPr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4173617" y="2362101"/>
              <a:ext cx="1537443" cy="717794"/>
              <a:chOff x="4153327" y="2378614"/>
              <a:chExt cx="1537443" cy="717794"/>
            </a:xfrm>
          </p:grpSpPr>
          <p:pic>
            <p:nvPicPr>
              <p:cNvPr id="7170" name="Picture 2" descr="小鼠aritztg  - 這是典型的計算機鼠標。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49680" y="2378614"/>
                <a:ext cx="941090" cy="6248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圖片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53327" y="2910587"/>
                <a:ext cx="596353" cy="1858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0500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67494"/>
            <a:ext cx="7924800" cy="723727"/>
          </a:xfrm>
        </p:spPr>
        <p:txBody>
          <a:bodyPr/>
          <a:lstStyle/>
          <a:p>
            <a:pPr algn="l"/>
            <a:r>
              <a:rPr lang="en-US" altLang="zh-TW" sz="3000" dirty="0"/>
              <a:t>Examples </a:t>
            </a:r>
            <a:r>
              <a:rPr lang="en-US" altLang="zh-TW" sz="3000" dirty="0" smtClean="0"/>
              <a:t>(2/2</a:t>
            </a:r>
            <a:r>
              <a:rPr lang="en-US" altLang="zh-TW" sz="3000" dirty="0"/>
              <a:t>)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609600" y="1200150"/>
            <a:ext cx="7924800" cy="3086100"/>
          </a:xfrm>
          <a:prstGeom prst="rect">
            <a:avLst/>
          </a:prstGeo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3462040" y="2281434"/>
            <a:ext cx="2791419" cy="790362"/>
            <a:chOff x="3462040" y="2281434"/>
            <a:chExt cx="2791419" cy="790362"/>
          </a:xfrm>
        </p:grpSpPr>
        <p:sp>
          <p:nvSpPr>
            <p:cNvPr id="6" name="文字方塊 5"/>
            <p:cNvSpPr txBox="1"/>
            <p:nvPr/>
          </p:nvSpPr>
          <p:spPr>
            <a:xfrm>
              <a:off x="3462040" y="2281434"/>
              <a:ext cx="1805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 smtClean="0">
                  <a:latin typeface="Bradley Hand ITC" pitchFamily="66" charset="0"/>
                </a:rPr>
                <a:t>p.44-45</a:t>
              </a:r>
              <a:endParaRPr lang="zh-TW" altLang="en-US" sz="3600" b="1" dirty="0">
                <a:latin typeface="Bradley Hand ITC" pitchFamily="66" charset="0"/>
              </a:endParaRPr>
            </a:p>
          </p:txBody>
        </p:sp>
        <p:pic>
          <p:nvPicPr>
            <p:cNvPr id="7" name="Picture 2" descr="小鼠aritztg  - 這是典型的計算機鼠標。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2369" y="2354002"/>
              <a:ext cx="941090" cy="62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885975"/>
              <a:ext cx="596353" cy="185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82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1470"/>
            <a:ext cx="7924800" cy="723727"/>
          </a:xfrm>
        </p:spPr>
        <p:txBody>
          <a:bodyPr/>
          <a:lstStyle/>
          <a:p>
            <a:pPr algn="l"/>
            <a:r>
              <a:rPr lang="en-US" altLang="zh-TW" sz="3000" dirty="0" smtClean="0"/>
              <a:t>Escape Characters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9847554"/>
              </p:ext>
            </p:extLst>
          </p:nvPr>
        </p:nvGraphicFramePr>
        <p:xfrm>
          <a:off x="1763688" y="1131590"/>
          <a:ext cx="547260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296"/>
                <a:gridCol w="4340312"/>
              </a:tblGrid>
              <a:tr h="579120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escape sequence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1792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\n</a:t>
                      </a:r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Newline. Position the screen cursor to the beginning of the next line.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1792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\t</a:t>
                      </a:r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Horizontal tab. Move the screen cursor to the next tab stop.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9740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\r</a:t>
                      </a:r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Carriage return. Position the screen cursor to the beginning of the current line; do not advance to the next line.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1792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\a</a:t>
                      </a:r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u="none" strike="noStrike" baseline="0" dirty="0" smtClean="0"/>
                        <a:t>Alert. Sound the system bell. 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1792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\\</a:t>
                      </a:r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Backslash. Used to print a backslash character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1792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\’</a:t>
                      </a:r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u="none" strike="noStrike" baseline="0" dirty="0" smtClean="0"/>
                        <a:t>Single quote. Use to print a single quote character. 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1792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\”</a:t>
                      </a:r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b="0" i="0" u="none" strike="noStrike" baseline="0" dirty="0" smtClean="0"/>
                        <a:t>Double quote. Used to print a double quote character. 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1" descr="圖片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43958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85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23478"/>
            <a:ext cx="7125113" cy="693356"/>
          </a:xfrm>
        </p:spPr>
        <p:txBody>
          <a:bodyPr/>
          <a:lstStyle/>
          <a:p>
            <a:pPr algn="l"/>
            <a:r>
              <a:rPr lang="en-US" altLang="zh-TW" sz="3000" dirty="0" smtClean="0"/>
              <a:t>Another Example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7884368" y="4746178"/>
            <a:ext cx="608287" cy="273844"/>
          </a:xfrm>
        </p:spPr>
        <p:txBody>
          <a:bodyPr/>
          <a:lstStyle/>
          <a:p>
            <a:fld id="{1F6F8A84-5037-479A-B569-EB35F4043180}" type="slidenum">
              <a:rPr lang="zh-TW" altLang="en-US" smtClean="0"/>
              <a:t>13</a:t>
            </a:fld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773023" y="2281434"/>
            <a:ext cx="2152934" cy="739241"/>
            <a:chOff x="3773023" y="2281434"/>
            <a:chExt cx="2152934" cy="739241"/>
          </a:xfrm>
        </p:grpSpPr>
        <p:sp>
          <p:nvSpPr>
            <p:cNvPr id="5" name="文字方塊 4"/>
            <p:cNvSpPr txBox="1"/>
            <p:nvPr/>
          </p:nvSpPr>
          <p:spPr>
            <a:xfrm>
              <a:off x="3773023" y="2281434"/>
              <a:ext cx="11833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 smtClean="0">
                  <a:latin typeface="Bradley Hand ITC" pitchFamily="66" charset="0"/>
                </a:rPr>
                <a:t>p. 45</a:t>
              </a:r>
              <a:endParaRPr lang="zh-TW" altLang="en-US" sz="3600" b="1" dirty="0">
                <a:latin typeface="Bradley Hand ITC" pitchFamily="66" charset="0"/>
              </a:endParaRPr>
            </a:p>
          </p:txBody>
        </p:sp>
        <p:pic>
          <p:nvPicPr>
            <p:cNvPr id="6" name="Picture 2" descr="小鼠aritztg  - 這是典型的計算機鼠標。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4867" y="2302881"/>
              <a:ext cx="941090" cy="62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8514" y="2834854"/>
              <a:ext cx="596353" cy="185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13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721" y="267494"/>
            <a:ext cx="7924800" cy="579711"/>
          </a:xfrm>
        </p:spPr>
        <p:txBody>
          <a:bodyPr/>
          <a:lstStyle/>
          <a:p>
            <a:pPr algn="l"/>
            <a:r>
              <a:rPr lang="en-US" altLang="zh-TW" sz="3000" dirty="0"/>
              <a:t>Another </a:t>
            </a:r>
            <a:r>
              <a:rPr lang="en-US" altLang="zh-TW" sz="3000" dirty="0" smtClean="0"/>
              <a:t>Example (cont.)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14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3275856" y="2281433"/>
            <a:ext cx="2748148" cy="826553"/>
            <a:chOff x="3275856" y="2281433"/>
            <a:chExt cx="2748148" cy="826553"/>
          </a:xfrm>
        </p:grpSpPr>
        <p:sp>
          <p:nvSpPr>
            <p:cNvPr id="5" name="文字方塊 4"/>
            <p:cNvSpPr txBox="1"/>
            <p:nvPr/>
          </p:nvSpPr>
          <p:spPr>
            <a:xfrm>
              <a:off x="3275856" y="2281433"/>
              <a:ext cx="1890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 smtClean="0">
                  <a:latin typeface="Bradley Hand ITC" pitchFamily="66" charset="0"/>
                </a:rPr>
                <a:t>p. 46-49</a:t>
              </a:r>
              <a:endParaRPr lang="zh-TW" altLang="en-US" sz="3600" b="1" dirty="0">
                <a:latin typeface="Bradley Hand ITC" pitchFamily="66" charset="0"/>
              </a:endParaRPr>
            </a:p>
          </p:txBody>
        </p:sp>
        <p:pic>
          <p:nvPicPr>
            <p:cNvPr id="6" name="Picture 2" descr="小鼠aritztg  - 這是典型的計算機鼠標。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2914" y="2390192"/>
              <a:ext cx="941090" cy="62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6561" y="2922165"/>
              <a:ext cx="596353" cy="185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89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23478"/>
            <a:ext cx="7924800" cy="579711"/>
          </a:xfrm>
        </p:spPr>
        <p:txBody>
          <a:bodyPr/>
          <a:lstStyle/>
          <a:p>
            <a:pPr algn="l"/>
            <a:r>
              <a:rPr lang="en-US" altLang="zh-TW" sz="3000" dirty="0" smtClean="0"/>
              <a:t>C++ Keywords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435111106"/>
              </p:ext>
            </p:extLst>
          </p:nvPr>
        </p:nvGraphicFramePr>
        <p:xfrm>
          <a:off x="1259632" y="699542"/>
          <a:ext cx="6336701" cy="381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243"/>
                <a:gridCol w="905243"/>
                <a:gridCol w="905243"/>
                <a:gridCol w="905243"/>
                <a:gridCol w="905243"/>
                <a:gridCol w="905243"/>
                <a:gridCol w="905243"/>
              </a:tblGrid>
              <a:tr h="254428">
                <a:tc gridSpan="7"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C++ Keywords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54428">
                <a:tc gridSpan="7">
                  <a:txBody>
                    <a:bodyPr/>
                    <a:lstStyle/>
                    <a:p>
                      <a:r>
                        <a:rPr lang="en-US" altLang="zh-TW" sz="800" dirty="0" smtClean="0"/>
                        <a:t>Keywords common</a:t>
                      </a:r>
                      <a:r>
                        <a:rPr lang="en-US" altLang="zh-TW" sz="800" baseline="0" dirty="0" smtClean="0"/>
                        <a:t> to the C and C++ programming languages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auto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break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case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char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const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continue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dafault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do 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double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else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enum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extern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float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for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goto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if 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int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long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register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return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short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signed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sizeof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static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struct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switch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typedef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union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unsigned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void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volatile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while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 gridSpan="7">
                  <a:txBody>
                    <a:bodyPr/>
                    <a:lstStyle/>
                    <a:p>
                      <a:r>
                        <a:rPr lang="en-US" altLang="zh-TW" sz="800" dirty="0" smtClean="0"/>
                        <a:t>C++ only</a:t>
                      </a:r>
                      <a:r>
                        <a:rPr lang="en-US" altLang="zh-TW" sz="800" baseline="0" dirty="0" smtClean="0"/>
                        <a:t> keywords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and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and_eq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asm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bitand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bitor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bool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catch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class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compl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const_cast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delete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dynamic_cast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explicit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export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false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friend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inline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mutable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800" dirty="0" smtClean="0"/>
                        <a:t>namespace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new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not 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not_eq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operator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or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or_eq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private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protected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public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TW" sz="800" b="0" i="0" u="none" strike="noStrike" baseline="0" dirty="0" err="1" smtClean="0"/>
                        <a:t>reinterpret_cast</a:t>
                      </a:r>
                      <a:r>
                        <a:rPr lang="en-US" altLang="zh-TW" sz="800" b="0" i="0" u="none" strike="noStrike" baseline="0" dirty="0" smtClean="0"/>
                        <a:t> 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static_cast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template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this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throw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true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try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typeid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typename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using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virtual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254428"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wchar_t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xor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err="1" smtClean="0"/>
                        <a:t>xor_eq</a:t>
                      </a:r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15" descr="cc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15966"/>
            <a:ext cx="782950" cy="28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1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9502"/>
            <a:ext cx="8229600" cy="644624"/>
          </a:xfrm>
        </p:spPr>
        <p:txBody>
          <a:bodyPr/>
          <a:lstStyle/>
          <a:p>
            <a:pPr algn="l"/>
            <a:r>
              <a:rPr lang="en-US" altLang="zh-TW" sz="3000" dirty="0" smtClean="0"/>
              <a:t>Built–in Data Types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1475656" y="1257047"/>
            <a:ext cx="3058501" cy="303857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buClr>
                <a:srgbClr val="C5E1FE"/>
              </a:buClr>
            </a:pPr>
            <a:r>
              <a:rPr lang="en-US" altLang="zh-TW" sz="1900" dirty="0" err="1">
                <a:solidFill>
                  <a:schemeClr val="tx1"/>
                </a:solidFill>
              </a:rPr>
              <a:t>bool</a:t>
            </a:r>
            <a:r>
              <a:rPr lang="en-US" altLang="zh-TW" sz="1900" dirty="0">
                <a:solidFill>
                  <a:schemeClr val="tx1"/>
                </a:solidFill>
              </a:rPr>
              <a:t>					    </a:t>
            </a:r>
          </a:p>
          <a:p>
            <a:pPr lvl="0">
              <a:buClr>
                <a:srgbClr val="C5E1FE"/>
              </a:buClr>
            </a:pPr>
            <a:r>
              <a:rPr lang="en-US" altLang="zh-TW" sz="1900" dirty="0">
                <a:solidFill>
                  <a:schemeClr val="tx1"/>
                </a:solidFill>
              </a:rPr>
              <a:t>char                                      </a:t>
            </a:r>
          </a:p>
          <a:p>
            <a:pPr lvl="0">
              <a:buClr>
                <a:srgbClr val="C5E1FE"/>
              </a:buClr>
            </a:pPr>
            <a:r>
              <a:rPr lang="en-US" altLang="zh-TW" sz="1900" dirty="0">
                <a:solidFill>
                  <a:schemeClr val="tx1"/>
                </a:solidFill>
              </a:rPr>
              <a:t>short </a:t>
            </a:r>
            <a:r>
              <a:rPr lang="en-US" altLang="zh-TW" sz="1900" dirty="0" err="1">
                <a:solidFill>
                  <a:schemeClr val="tx1"/>
                </a:solidFill>
              </a:rPr>
              <a:t>int</a:t>
            </a:r>
            <a:r>
              <a:rPr lang="en-US" altLang="zh-TW" sz="1900" dirty="0">
                <a:solidFill>
                  <a:schemeClr val="tx1"/>
                </a:solidFill>
              </a:rPr>
              <a:t>                                </a:t>
            </a:r>
          </a:p>
          <a:p>
            <a:pPr lvl="0">
              <a:buClr>
                <a:srgbClr val="C5E1FE"/>
              </a:buClr>
            </a:pPr>
            <a:r>
              <a:rPr lang="en-US" altLang="zh-TW" sz="1900" dirty="0">
                <a:solidFill>
                  <a:schemeClr val="tx1"/>
                </a:solidFill>
              </a:rPr>
              <a:t>unsigned short </a:t>
            </a:r>
            <a:r>
              <a:rPr lang="en-US" altLang="zh-TW" sz="1900" dirty="0" err="1">
                <a:solidFill>
                  <a:schemeClr val="tx1"/>
                </a:solidFill>
              </a:rPr>
              <a:t>int</a:t>
            </a:r>
            <a:endParaRPr lang="en-US" altLang="zh-TW" sz="1900" dirty="0">
              <a:solidFill>
                <a:schemeClr val="tx1"/>
              </a:solidFill>
            </a:endParaRPr>
          </a:p>
          <a:p>
            <a:pPr lvl="0">
              <a:buClr>
                <a:srgbClr val="C5E1FE"/>
              </a:buClr>
            </a:pPr>
            <a:r>
              <a:rPr lang="en-US" altLang="zh-TW" sz="1900" dirty="0" err="1">
                <a:solidFill>
                  <a:schemeClr val="tx1"/>
                </a:solidFill>
              </a:rPr>
              <a:t>int</a:t>
            </a:r>
            <a:r>
              <a:rPr lang="en-US" altLang="zh-TW" sz="1900" dirty="0">
                <a:solidFill>
                  <a:schemeClr val="tx1"/>
                </a:solidFill>
              </a:rPr>
              <a:t>                                          </a:t>
            </a:r>
          </a:p>
          <a:p>
            <a:pPr lvl="0">
              <a:buClr>
                <a:srgbClr val="C5E1FE"/>
              </a:buClr>
            </a:pPr>
            <a:r>
              <a:rPr lang="en-US" altLang="zh-TW" sz="1900" dirty="0">
                <a:solidFill>
                  <a:schemeClr val="tx1"/>
                </a:solidFill>
              </a:rPr>
              <a:t>unsigned </a:t>
            </a:r>
            <a:r>
              <a:rPr lang="en-US" altLang="zh-TW" sz="1900" dirty="0" err="1">
                <a:solidFill>
                  <a:schemeClr val="tx1"/>
                </a:solidFill>
              </a:rPr>
              <a:t>int</a:t>
            </a:r>
            <a:endParaRPr lang="en-US" altLang="zh-TW" sz="1900" dirty="0">
              <a:solidFill>
                <a:schemeClr val="tx1"/>
              </a:solidFill>
            </a:endParaRPr>
          </a:p>
          <a:p>
            <a:pPr lvl="0">
              <a:buClr>
                <a:srgbClr val="C5E1FE"/>
              </a:buClr>
            </a:pPr>
            <a:r>
              <a:rPr lang="en-US" altLang="zh-TW" sz="1900" dirty="0" smtClean="0">
                <a:solidFill>
                  <a:schemeClr val="tx1"/>
                </a:solidFill>
              </a:rPr>
              <a:t>long </a:t>
            </a:r>
            <a:r>
              <a:rPr lang="en-US" altLang="zh-TW" sz="1900" dirty="0" err="1" smtClean="0">
                <a:solidFill>
                  <a:schemeClr val="tx1"/>
                </a:solidFill>
              </a:rPr>
              <a:t>int</a:t>
            </a:r>
            <a:endParaRPr lang="en-US" altLang="zh-TW" sz="1900" dirty="0" smtClean="0">
              <a:solidFill>
                <a:schemeClr val="tx1"/>
              </a:solidFill>
            </a:endParaRPr>
          </a:p>
          <a:p>
            <a:pPr lvl="0">
              <a:buClr>
                <a:srgbClr val="C5E1FE"/>
              </a:buClr>
            </a:pPr>
            <a:r>
              <a:rPr lang="en-US" altLang="zh-TW" sz="1900" dirty="0" smtClean="0">
                <a:solidFill>
                  <a:schemeClr val="tx1"/>
                </a:solidFill>
              </a:rPr>
              <a:t>unsigned </a:t>
            </a:r>
            <a:r>
              <a:rPr lang="en-US" altLang="zh-TW" sz="1900" dirty="0">
                <a:solidFill>
                  <a:schemeClr val="tx1"/>
                </a:solidFill>
              </a:rPr>
              <a:t>long </a:t>
            </a:r>
            <a:r>
              <a:rPr lang="en-US" altLang="zh-TW" sz="1900" dirty="0" err="1">
                <a:solidFill>
                  <a:schemeClr val="tx1"/>
                </a:solidFill>
              </a:rPr>
              <a:t>int</a:t>
            </a:r>
            <a:endParaRPr lang="en-US" altLang="zh-TW" sz="1900" dirty="0">
              <a:solidFill>
                <a:schemeClr val="tx1"/>
              </a:solidFill>
            </a:endParaRPr>
          </a:p>
          <a:p>
            <a:pPr lvl="0">
              <a:buClr>
                <a:srgbClr val="C5E1FE"/>
              </a:buClr>
            </a:pPr>
            <a:r>
              <a:rPr lang="en-US" altLang="zh-TW" sz="1900" dirty="0">
                <a:solidFill>
                  <a:schemeClr val="tx1"/>
                </a:solidFill>
              </a:rPr>
              <a:t>float</a:t>
            </a:r>
          </a:p>
          <a:p>
            <a:pPr lvl="0">
              <a:buClr>
                <a:srgbClr val="C5E1FE"/>
              </a:buClr>
            </a:pPr>
            <a:r>
              <a:rPr lang="en-US" altLang="zh-TW" sz="1900" dirty="0">
                <a:solidFill>
                  <a:schemeClr val="tx1"/>
                </a:solidFill>
              </a:rPr>
              <a:t>double</a:t>
            </a:r>
          </a:p>
          <a:p>
            <a:pPr lvl="0">
              <a:buClr>
                <a:srgbClr val="C5E1FE"/>
              </a:buClr>
            </a:pPr>
            <a:r>
              <a:rPr lang="en-US" altLang="zh-TW" sz="1900" dirty="0">
                <a:solidFill>
                  <a:schemeClr val="tx1"/>
                </a:solidFill>
              </a:rPr>
              <a:t>long double</a:t>
            </a:r>
            <a:endParaRPr lang="zh-TW" altLang="en-US" sz="19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1203598"/>
            <a:ext cx="3672408" cy="3145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  <a:buFont typeface="Wingdings 2" charset="2"/>
              <a:buChar char=""/>
            </a:pPr>
            <a:r>
              <a:rPr lang="en-US" altLang="zh-TW" sz="1300" dirty="0" err="1"/>
              <a:t>bool</a:t>
            </a:r>
            <a:r>
              <a:rPr lang="en-US" altLang="zh-TW" sz="1300" dirty="0"/>
              <a:t>					    </a:t>
            </a:r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  <a:buFont typeface="Wingdings 2" charset="2"/>
              <a:buChar char=""/>
            </a:pPr>
            <a:r>
              <a:rPr lang="en-US" altLang="zh-TW" sz="1300" dirty="0"/>
              <a:t>char                                      </a:t>
            </a:r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  <a:buFont typeface="Wingdings 2" charset="2"/>
              <a:buChar char=""/>
            </a:pPr>
            <a:r>
              <a:rPr lang="en-US" altLang="zh-TW" sz="1300" dirty="0"/>
              <a:t>short </a:t>
            </a:r>
            <a:r>
              <a:rPr lang="en-US" altLang="zh-TW" sz="1300" dirty="0" err="1"/>
              <a:t>int</a:t>
            </a:r>
            <a:r>
              <a:rPr lang="en-US" altLang="zh-TW" sz="1300" dirty="0"/>
              <a:t> </a:t>
            </a:r>
            <a:r>
              <a:rPr lang="en-US" altLang="zh-TW" sz="1300" dirty="0" smtClean="0"/>
              <a:t>    </a:t>
            </a:r>
            <a:r>
              <a:rPr lang="en-US" altLang="zh-TW" sz="1300" dirty="0" err="1" smtClean="0"/>
              <a:t>vs</a:t>
            </a:r>
            <a:r>
              <a:rPr lang="en-US" altLang="zh-TW" sz="1300" dirty="0" smtClean="0"/>
              <a:t> .    unsigned </a:t>
            </a:r>
            <a:r>
              <a:rPr lang="en-US" altLang="zh-TW" sz="1300" dirty="0"/>
              <a:t>short </a:t>
            </a:r>
            <a:r>
              <a:rPr lang="en-US" altLang="zh-TW" sz="1300" dirty="0" err="1"/>
              <a:t>int</a:t>
            </a:r>
            <a:endParaRPr lang="en-US" altLang="zh-TW" sz="1300" dirty="0"/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  <a:buFont typeface="Wingdings 2" charset="2"/>
              <a:buChar char=""/>
            </a:pPr>
            <a:r>
              <a:rPr lang="en-US" altLang="zh-TW" sz="1300" dirty="0" err="1"/>
              <a:t>int</a:t>
            </a:r>
            <a:r>
              <a:rPr lang="en-US" altLang="zh-TW" sz="1300" dirty="0"/>
              <a:t>    </a:t>
            </a:r>
            <a:r>
              <a:rPr lang="en-US" altLang="zh-TW" sz="1300" dirty="0" smtClean="0"/>
              <a:t> vs.      unsigned </a:t>
            </a:r>
            <a:r>
              <a:rPr lang="en-US" altLang="zh-TW" sz="1300" dirty="0" err="1"/>
              <a:t>int</a:t>
            </a:r>
            <a:endParaRPr lang="en-US" altLang="zh-TW" sz="1300" dirty="0"/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  <a:buFont typeface="Wingdings 2" charset="2"/>
              <a:buChar char=""/>
            </a:pPr>
            <a:r>
              <a:rPr lang="en-US" altLang="zh-TW" sz="1300" dirty="0"/>
              <a:t>long </a:t>
            </a:r>
            <a:r>
              <a:rPr lang="en-US" altLang="zh-TW" sz="1300" dirty="0" err="1" smtClean="0"/>
              <a:t>int</a:t>
            </a:r>
            <a:r>
              <a:rPr lang="en-US" altLang="zh-TW" sz="1300" dirty="0" smtClean="0"/>
              <a:t>     vs.  unsigned </a:t>
            </a:r>
            <a:r>
              <a:rPr lang="en-US" altLang="zh-TW" sz="1300" dirty="0"/>
              <a:t>long </a:t>
            </a:r>
            <a:r>
              <a:rPr lang="en-US" altLang="zh-TW" sz="1300" dirty="0" err="1"/>
              <a:t>int</a:t>
            </a:r>
            <a:endParaRPr lang="en-US" altLang="zh-TW" sz="1300" dirty="0"/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</a:pPr>
            <a:endParaRPr lang="en-US" altLang="zh-TW" sz="1300" dirty="0" smtClean="0"/>
          </a:p>
          <a:p>
            <a:pPr lvl="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</a:pPr>
            <a:endParaRPr lang="en-US" altLang="zh-TW" sz="1300" dirty="0"/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  <a:buFont typeface="Wingdings 2" charset="2"/>
              <a:buChar char=""/>
            </a:pPr>
            <a:r>
              <a:rPr lang="en-US" altLang="zh-TW" sz="1300" dirty="0" smtClean="0"/>
              <a:t>float</a:t>
            </a:r>
            <a:endParaRPr lang="en-US" altLang="zh-TW" sz="1300" dirty="0"/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  <a:buFont typeface="Wingdings 2" charset="2"/>
              <a:buChar char=""/>
            </a:pPr>
            <a:r>
              <a:rPr lang="en-US" altLang="zh-TW" sz="1300" dirty="0"/>
              <a:t>double</a:t>
            </a:r>
          </a:p>
          <a:p>
            <a:pPr marL="342900" lvl="0" indent="-342900" defTabSz="457200">
              <a:spcBef>
                <a:spcPct val="20000"/>
              </a:spcBef>
              <a:spcAft>
                <a:spcPts val="600"/>
              </a:spcAft>
              <a:buClr>
                <a:srgbClr val="C5E1FE"/>
              </a:buClr>
              <a:buFont typeface="Wingdings 2" charset="2"/>
              <a:buChar char=""/>
            </a:pPr>
            <a:r>
              <a:rPr lang="en-US" altLang="zh-TW" sz="1300" dirty="0"/>
              <a:t>long double</a:t>
            </a:r>
            <a:endParaRPr lang="zh-TW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93162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67494"/>
            <a:ext cx="8229600" cy="788640"/>
          </a:xfrm>
        </p:spPr>
        <p:txBody>
          <a:bodyPr/>
          <a:lstStyle/>
          <a:p>
            <a:pPr algn="l"/>
            <a:r>
              <a:rPr lang="en-US" altLang="zh-TW" sz="3000" dirty="0" smtClean="0"/>
              <a:t>Variables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1115616" y="1203598"/>
            <a:ext cx="3890392" cy="30861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Memory concept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Declaration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date type variable name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e.g., </a:t>
            </a:r>
            <a:r>
              <a:rPr lang="en-US" altLang="zh-TW" dirty="0" err="1" smtClean="0">
                <a:solidFill>
                  <a:schemeClr val="tx1"/>
                </a:solidFill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</a:rPr>
              <a:t> a;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Variables have characteristics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name,type,size</a:t>
            </a:r>
            <a:r>
              <a:rPr lang="en-US" altLang="zh-TW" dirty="0" smtClean="0">
                <a:solidFill>
                  <a:schemeClr val="tx1"/>
                </a:solidFill>
              </a:rPr>
              <a:t> ,and vale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case sensitive: e.g.,</a:t>
            </a:r>
            <a:r>
              <a:rPr lang="en-US" altLang="zh-TW" dirty="0" err="1" smtClean="0">
                <a:solidFill>
                  <a:schemeClr val="tx1"/>
                </a:solidFill>
              </a:rPr>
              <a:t>CAT,Cat,cat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declared before used (anywhere)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legal identifier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I/O: destructive vs. non-destructive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05165"/>
            <a:ext cx="8229600" cy="788640"/>
          </a:xfrm>
        </p:spPr>
        <p:txBody>
          <a:bodyPr/>
          <a:lstStyle/>
          <a:p>
            <a:pPr algn="l"/>
            <a:r>
              <a:rPr lang="en-US" altLang="zh-TW" sz="3000" dirty="0" smtClean="0"/>
              <a:t>More on Operators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25802753"/>
              </p:ext>
            </p:extLst>
          </p:nvPr>
        </p:nvGraphicFramePr>
        <p:xfrm>
          <a:off x="2051720" y="1419622"/>
          <a:ext cx="5184577" cy="30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342"/>
                <a:gridCol w="1659407"/>
                <a:gridCol w="2262828"/>
              </a:tblGrid>
              <a:tr h="382250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Operators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Associativity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()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left to right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parentheses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*      /        %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left to right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multiplicative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+     -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left to right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additive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&lt;&lt;     &gt;&gt;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left to right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stream insertion/extraction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&lt;   &lt;=   &gt;   &gt;=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left to right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relational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==        !=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left to right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equality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=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right to left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assignment</a:t>
                      </a:r>
                      <a:endParaRPr lang="zh-TW" altLang="en-US" sz="1200" dirty="0"/>
                    </a:p>
                  </a:txBody>
                  <a:tcP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979712" y="1203598"/>
            <a:ext cx="19442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1835696" y="1363137"/>
            <a:ext cx="0" cy="2808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4211960" y="99380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associability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99592" y="436932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precedence relation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Picture 1" descr="圖片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360462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4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16632"/>
          </a:xfrm>
        </p:spPr>
        <p:txBody>
          <a:bodyPr/>
          <a:lstStyle/>
          <a:p>
            <a:pPr algn="l"/>
            <a:r>
              <a:rPr lang="en-US" altLang="zh-TW" sz="3000" dirty="0" smtClean="0"/>
              <a:t>One More Example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19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3435591" y="2258068"/>
            <a:ext cx="2799292" cy="758055"/>
            <a:chOff x="3435591" y="2258068"/>
            <a:chExt cx="2799292" cy="758055"/>
          </a:xfrm>
        </p:grpSpPr>
        <p:sp>
          <p:nvSpPr>
            <p:cNvPr id="5" name="文字方塊 4"/>
            <p:cNvSpPr txBox="1"/>
            <p:nvPr/>
          </p:nvSpPr>
          <p:spPr>
            <a:xfrm>
              <a:off x="3435591" y="2258068"/>
              <a:ext cx="18582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 smtClean="0">
                  <a:latin typeface="Bradley Hand ITC" pitchFamily="66" charset="0"/>
                </a:rPr>
                <a:t>p. 55-56</a:t>
              </a:r>
              <a:endParaRPr lang="zh-TW" altLang="en-US" sz="3600" b="1" dirty="0">
                <a:latin typeface="Bradley Hand ITC" pitchFamily="66" charset="0"/>
              </a:endParaRPr>
            </a:p>
          </p:txBody>
        </p:sp>
        <p:pic>
          <p:nvPicPr>
            <p:cNvPr id="6" name="Picture 2" descr="小鼠aritztg  - 這是典型的計算機鼠標。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793" y="2298329"/>
              <a:ext cx="941090" cy="6248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440" y="2830302"/>
              <a:ext cx="596353" cy="1858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55576" y="3494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ea"/>
                <a:ea typeface="+mj-ea"/>
              </a:rPr>
              <a:t>本課程指定教材</a:t>
            </a:r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079600" y="987574"/>
            <a:ext cx="2719800" cy="3528392"/>
            <a:chOff x="971600" y="915566"/>
            <a:chExt cx="2719800" cy="3528392"/>
          </a:xfrm>
        </p:grpSpPr>
        <p:pic>
          <p:nvPicPr>
            <p:cNvPr id="1026" name="Picture 2" descr="C++ How to Program, 7/e Cov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915566"/>
              <a:ext cx="2719800" cy="3528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77">
              <a:hlinkClick r:id="rId4"/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4227958"/>
              <a:ext cx="216000" cy="2160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</p:pic>
      </p:grpSp>
      <p:sp>
        <p:nvSpPr>
          <p:cNvPr id="8" name="文字方塊 7"/>
          <p:cNvSpPr txBox="1"/>
          <p:nvPr/>
        </p:nvSpPr>
        <p:spPr>
          <a:xfrm>
            <a:off x="4149329" y="3315637"/>
            <a:ext cx="44614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書名：</a:t>
            </a:r>
            <a:r>
              <a:rPr lang="en-US" altLang="zh-TW" dirty="0" smtClean="0"/>
              <a:t>C++ How to Program, 7/e</a:t>
            </a:r>
          </a:p>
          <a:p>
            <a:r>
              <a:rPr lang="zh-TW" altLang="en-US" dirty="0" smtClean="0"/>
              <a:t>作者：</a:t>
            </a:r>
            <a:r>
              <a:rPr lang="en-US" altLang="zh-TW" dirty="0" smtClean="0"/>
              <a:t>Harvey M. </a:t>
            </a:r>
            <a:r>
              <a:rPr lang="en-US" altLang="zh-TW" dirty="0" err="1" smtClean="0"/>
              <a:t>Deitel</a:t>
            </a:r>
            <a:r>
              <a:rPr lang="en-US" altLang="zh-TW" dirty="0" smtClean="0"/>
              <a:t> and Paul J. </a:t>
            </a:r>
            <a:r>
              <a:rPr lang="en-US" altLang="zh-TW" dirty="0" err="1" smtClean="0"/>
              <a:t>Deitel</a:t>
            </a:r>
            <a:endParaRPr lang="en-US" altLang="zh-TW" dirty="0" smtClean="0"/>
          </a:p>
          <a:p>
            <a:r>
              <a:rPr lang="zh-TW" altLang="en-US" dirty="0" smtClean="0"/>
              <a:t>出版社：</a:t>
            </a:r>
            <a:r>
              <a:rPr lang="en-US" altLang="zh-TW" dirty="0" err="1"/>
              <a:t>Deitel</a:t>
            </a:r>
            <a:r>
              <a:rPr lang="en-US" altLang="zh-TW" dirty="0"/>
              <a:t> &amp; Associates</a:t>
            </a:r>
            <a:endParaRPr lang="en-US" altLang="zh-TW" dirty="0" smtClean="0"/>
          </a:p>
          <a:p>
            <a:r>
              <a:rPr lang="zh-TW" altLang="en-US" dirty="0"/>
              <a:t>出版</a:t>
            </a:r>
            <a:r>
              <a:rPr lang="zh-TW" altLang="en-US" dirty="0" smtClean="0"/>
              <a:t>日期：</a:t>
            </a:r>
            <a:r>
              <a:rPr lang="en-US" altLang="zh-TW" dirty="0"/>
              <a:t>2010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596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1470"/>
            <a:ext cx="7924800" cy="651719"/>
          </a:xfrm>
        </p:spPr>
        <p:txBody>
          <a:bodyPr/>
          <a:lstStyle/>
          <a:p>
            <a:pPr algn="l"/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版權聲明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>
                <a:latin typeface="標楷體" pitchFamily="65" charset="-120"/>
                <a:ea typeface="標楷體" pitchFamily="65" charset="-120"/>
              </a:rPr>
              <a:t>20</a:t>
            </a:fld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92904364"/>
              </p:ext>
            </p:extLst>
          </p:nvPr>
        </p:nvGraphicFramePr>
        <p:xfrm>
          <a:off x="611560" y="627534"/>
          <a:ext cx="7924800" cy="3869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16"/>
                <a:gridCol w="800945"/>
                <a:gridCol w="1281511"/>
                <a:gridCol w="5003628"/>
              </a:tblGrid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頁碼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作品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版權圖示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來源</a:t>
                      </a:r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</a:tr>
              <a:tr h="4983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1-21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本作品轉載自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Office 2007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多媒體藝廊，依據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服務合約及著作權法第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條合理使用。</a:t>
                      </a:r>
                    </a:p>
                  </a:txBody>
                  <a:tcPr marL="101709" marR="101709" anchor="ctr"/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C++ How to Program, 7/e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Harvey M.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and Paul J.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出版社：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&amp; Associates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，出版日期：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本作品轉載自：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2"/>
                        </a:rPr>
                        <a:t>http://www.deitel.com/Books/C/CHowtoProgram7e/tabid/3472/Default.aspx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依據著作權法第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條合理使用。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3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Open Clip Art Library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kattekrab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</a:rPr>
                        <a:t>，本作品轉載自：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3"/>
                        </a:rPr>
                        <a:t>http://openclipart.org/detail/20928/computer-workstation-by-kattekrab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瀏覽日期：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2013/1/10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101709" marR="101709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Open Clip Art Library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sheikh_tuhin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</a:rPr>
                        <a:t>，本作品轉載自：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4"/>
                        </a:rPr>
                        <a:t>http://openclipart.org/detail/78217/it-word-icon-by-sheikh_tuhin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，瀏覽日期：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2013/1/10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101709" marR="101709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Wikipedia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Microsoft Corporation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，本作品轉載自：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5"/>
                        </a:rPr>
                        <a:t>http://en.wikipedia.org/wiki/File:Skype_logo.svg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，瀏覽日期：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2013/1/10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依據著作權法第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條合理使用。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Open Clip Art Library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lmproulx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</a:rPr>
                        <a:t>，本作品轉載自：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6"/>
                        </a:rPr>
                        <a:t>http://openclipart.org/detail/3982/computer-by-lmproulx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，瀏覽日期：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2013/1/10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101709" marR="101709" anchor="ctr"/>
                </a:tc>
              </a:tr>
            </a:tbl>
          </a:graphicData>
        </a:graphic>
      </p:graphicFrame>
      <p:pic>
        <p:nvPicPr>
          <p:cNvPr id="18" name="Picture 1" descr="圖片1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3" y="1148672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914" y="1046755"/>
            <a:ext cx="7239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C++ How to Program, 7/e Cove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70" y="1563638"/>
            <a:ext cx="437387" cy="5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" descr="圖片1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3" y="1727270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omputer by lmproulx - 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728" y="3948936"/>
            <a:ext cx="570301" cy="4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15" y="4043397"/>
            <a:ext cx="819783" cy="288032"/>
          </a:xfrm>
          <a:prstGeom prst="rect">
            <a:avLst/>
          </a:prstGeom>
        </p:spPr>
      </p:pic>
      <p:pic>
        <p:nvPicPr>
          <p:cNvPr id="25" name="Picture 2" descr="它字的圖標sheikh_tuhin的 -  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98" y="2787774"/>
            <a:ext cx="406125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15" y="2885750"/>
            <a:ext cx="819783" cy="288032"/>
          </a:xfrm>
          <a:prstGeom prst="rect">
            <a:avLst/>
          </a:prstGeom>
        </p:spPr>
      </p:pic>
      <p:pic>
        <p:nvPicPr>
          <p:cNvPr id="27" name="Picture 4" descr=" -  kattekrab圖標式電腦工作站，顯示器，鼠標和鍵盤的計算機工作站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66" y="2260522"/>
            <a:ext cx="677447" cy="45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915" y="2344128"/>
            <a:ext cx="819783" cy="288032"/>
          </a:xfrm>
          <a:prstGeom prst="rect">
            <a:avLst/>
          </a:prstGeom>
        </p:spPr>
      </p:pic>
      <p:pic>
        <p:nvPicPr>
          <p:cNvPr id="29" name="Picture 4" descr="文件：Skype的logo.svg維基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06" y="3480305"/>
            <a:ext cx="792907" cy="3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" descr="圖片1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3" y="3537918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15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1470"/>
            <a:ext cx="7924800" cy="651719"/>
          </a:xfrm>
        </p:spPr>
        <p:txBody>
          <a:bodyPr/>
          <a:lstStyle/>
          <a:p>
            <a:pPr algn="l"/>
            <a:r>
              <a:rPr lang="zh-TW" altLang="en-US" sz="3600" dirty="0" smtClean="0">
                <a:latin typeface="標楷體" pitchFamily="65" charset="-120"/>
                <a:ea typeface="標楷體" pitchFamily="65" charset="-120"/>
              </a:rPr>
              <a:t>版權聲明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>
                <a:latin typeface="標楷體" pitchFamily="65" charset="-120"/>
                <a:ea typeface="標楷體" pitchFamily="65" charset="-120"/>
              </a:rPr>
              <a:t>21</a:t>
            </a:fld>
            <a:endParaRPr lang="zh-TW" altLang="en-US"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93204717"/>
              </p:ext>
            </p:extLst>
          </p:nvPr>
        </p:nvGraphicFramePr>
        <p:xfrm>
          <a:off x="611560" y="627534"/>
          <a:ext cx="7924800" cy="34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716"/>
                <a:gridCol w="800945"/>
                <a:gridCol w="1281511"/>
                <a:gridCol w="5003628"/>
              </a:tblGrid>
              <a:tr h="36003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頁碼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作品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版權圖示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來源</a:t>
                      </a:r>
                      <a:r>
                        <a:rPr lang="en-US" altLang="zh-TW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/</a:t>
                      </a:r>
                      <a:r>
                        <a:rPr lang="zh-TW" altLang="en-US" dirty="0" smtClean="0"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作者</a:t>
                      </a:r>
                      <a:endParaRPr lang="zh-TW" altLang="en-US" dirty="0"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</a:tr>
              <a:tr h="6671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7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Faculty Web Sites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Typical Java Development Environment(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http://faculty.inverhills.mnscu.edu/speng/cs1126/Notes/Chapter01/JavaDE.htm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</a:rPr>
                        <a:t>，瀏覽日期：</a:t>
                      </a:r>
                      <a:r>
                        <a:rPr lang="en-US" altLang="zh-TW" sz="1000" dirty="0" smtClean="0">
                          <a:solidFill>
                            <a:schemeClr val="tx1"/>
                          </a:solidFill>
                        </a:rPr>
                        <a:t>2012/9/14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依據著作權法第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條合理使用。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</a:tr>
              <a:tr h="66711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11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13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14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19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Open Clip Art Library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aritztg</a:t>
                      </a:r>
                      <a:r>
                        <a:rPr lang="zh-TW" altLang="en-US" sz="1000" dirty="0" smtClean="0">
                          <a:solidFill>
                            <a:schemeClr val="tx1"/>
                          </a:solidFill>
                        </a:rPr>
                        <a:t>，本作品轉載自：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  <a:hlinkClick r:id="rId3"/>
                        </a:rPr>
                        <a:t>http://openclipart.org/detail/3422/mouse-by-aritztg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，瀏覽日期：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2013/1/10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</a:p>
                  </a:txBody>
                  <a:tcPr marL="101709" marR="101709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12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C++ How to Program, 7/e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Harvey M.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and Paul J.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出版社：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&amp; Associates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，出版日期：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TW" sz="1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P.41</a:t>
                      </a:r>
                      <a:r>
                        <a:rPr lang="zh-TW" altLang="en-US" sz="1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  <a:endParaRPr lang="en-US" altLang="zh-TW" sz="10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依據著作權法第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條合理使用。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15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臺灣大學電機系　廖婉君教授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18</a:t>
                      </a:r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  <a:tc>
                  <a:txBody>
                    <a:bodyPr/>
                    <a:lstStyle/>
                    <a:p>
                      <a:endParaRPr lang="zh-TW" altLang="en-US" sz="1000" b="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C++ How to Program, 7/e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，作者：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Harvey M.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and Paul J. 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出版社：</a:t>
                      </a:r>
                      <a:r>
                        <a:rPr lang="en-US" altLang="zh-TW" sz="1000" b="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Deitel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 &amp; Associates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，出版日期：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2010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TW" sz="1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P.49</a:t>
                      </a:r>
                      <a:r>
                        <a:rPr lang="zh-TW" altLang="en-US" sz="1000" b="0" kern="1200" baseline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。</a:t>
                      </a:r>
                      <a:endParaRPr lang="en-US" altLang="zh-TW" sz="1000" b="0" kern="1200" baseline="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依據著作權法第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46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52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65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標楷體" pitchFamily="65" charset="-120"/>
                          <a:cs typeface="Times New Roman" pitchFamily="18" charset="0"/>
                        </a:rPr>
                        <a:t>條合理使用。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標楷體" pitchFamily="65" charset="-120"/>
                        <a:cs typeface="Times New Roman" pitchFamily="18" charset="0"/>
                      </a:endParaRPr>
                    </a:p>
                  </a:txBody>
                  <a:tcPr marL="101709" marR="101709" anchor="ctr"/>
                </a:tc>
              </a:tr>
            </a:tbl>
          </a:graphicData>
        </a:graphic>
      </p:graphicFrame>
      <p:pic>
        <p:nvPicPr>
          <p:cNvPr id="7" name="Picture 1" descr="圖片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50" y="1222032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26" y="1050637"/>
            <a:ext cx="437387" cy="577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" descr="圖片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3" y="2530779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C:\Users\clywin123\Desktop\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076" y="2414572"/>
            <a:ext cx="713904" cy="42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75" y="2981504"/>
            <a:ext cx="651491" cy="37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5" descr="cc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59" y="3075806"/>
            <a:ext cx="782950" cy="28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3" descr="C:\Users\clywin123\Desktop\C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07" y="3579862"/>
            <a:ext cx="692627" cy="38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" descr="圖片1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023" y="3654366"/>
            <a:ext cx="269568" cy="2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小鼠aritztg  - 這是典型的計算機鼠標。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147" y="1773630"/>
            <a:ext cx="668843" cy="44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442" y="1851670"/>
            <a:ext cx="819783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2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000" dirty="0" err="1"/>
              <a:t>Computer:At</a:t>
            </a:r>
            <a:r>
              <a:rPr lang="en-US" altLang="zh-TW" sz="3000" dirty="0"/>
              <a:t> A Glance (1/3)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Hardware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Central </a:t>
            </a:r>
            <a:r>
              <a:rPr lang="en-US" altLang="zh-TW" dirty="0" err="1">
                <a:solidFill>
                  <a:schemeClr val="tx1"/>
                </a:solidFill>
              </a:rPr>
              <a:t>Procesing</a:t>
            </a:r>
            <a:r>
              <a:rPr lang="en-US" altLang="zh-TW" dirty="0">
                <a:solidFill>
                  <a:schemeClr val="tx1"/>
                </a:solidFill>
              </a:rPr>
              <a:t> Unit (CPU)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Arithmetic and Logic Unit (ALU)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Secondary Storage Unit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Input unit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Output unit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Network </a:t>
            </a:r>
            <a:r>
              <a:rPr lang="en-US" altLang="zh-TW" dirty="0" smtClean="0">
                <a:solidFill>
                  <a:schemeClr val="tx1"/>
                </a:solidFill>
              </a:rPr>
              <a:t>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438-FBAE-4AA6-A5B4-137E70EA5DCE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004048" y="1518426"/>
            <a:ext cx="3321798" cy="2623400"/>
            <a:chOff x="5004048" y="1518426"/>
            <a:chExt cx="3321798" cy="2623400"/>
          </a:xfrm>
        </p:grpSpPr>
        <p:pic>
          <p:nvPicPr>
            <p:cNvPr id="2052" name="Picture 4" descr=" -  kattekrab圖標式電腦工作站，顯示器，鼠標和鍵盤的計算機工作站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1518426"/>
              <a:ext cx="3321798" cy="2232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6056" y="3853794"/>
              <a:ext cx="819783" cy="28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7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000" dirty="0" err="1"/>
              <a:t>Computer:At</a:t>
            </a:r>
            <a:r>
              <a:rPr lang="en-US" altLang="zh-TW" sz="3000" dirty="0"/>
              <a:t> A Glance </a:t>
            </a:r>
            <a:r>
              <a:rPr lang="en-US" altLang="zh-TW" sz="3000" dirty="0" smtClean="0"/>
              <a:t>(2/3</a:t>
            </a:r>
            <a:r>
              <a:rPr lang="en-US" altLang="zh-TW" sz="3000" dirty="0"/>
              <a:t>)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67544" y="1275606"/>
            <a:ext cx="4178424" cy="30861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Software	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System software</a:t>
            </a:r>
          </a:p>
          <a:p>
            <a:pPr lvl="2"/>
            <a:r>
              <a:rPr lang="en-US" altLang="zh-TW" dirty="0" err="1">
                <a:solidFill>
                  <a:schemeClr val="tx1"/>
                </a:solidFill>
              </a:rPr>
              <a:t>e.g.,Operating</a:t>
            </a:r>
            <a:r>
              <a:rPr lang="en-US" altLang="zh-TW" dirty="0">
                <a:solidFill>
                  <a:schemeClr val="tx1"/>
                </a:solidFill>
              </a:rPr>
              <a:t> System (OS)	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Application software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e.g.,</a:t>
            </a:r>
            <a:r>
              <a:rPr lang="en-US" altLang="zh-TW" dirty="0" err="1" smtClean="0">
                <a:solidFill>
                  <a:schemeClr val="tx1"/>
                </a:solidFill>
              </a:rPr>
              <a:t>Powerpoint,MS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Word,Skype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Programming language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Machine language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Assembly language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High-level language</a:t>
            </a:r>
            <a:endParaRPr lang="en-US" altLang="zh-TW" dirty="0">
              <a:solidFill>
                <a:schemeClr val="tx1"/>
              </a:solidFill>
            </a:endParaRPr>
          </a:p>
          <a:p>
            <a:pPr lvl="2"/>
            <a:endParaRPr lang="en-US" altLang="zh-TW" dirty="0" smtClean="0">
              <a:solidFill>
                <a:schemeClr val="tx1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6158730" y="944371"/>
            <a:ext cx="1198656" cy="1404156"/>
            <a:chOff x="6033607" y="1275605"/>
            <a:chExt cx="2160240" cy="2700299"/>
          </a:xfrm>
        </p:grpSpPr>
        <p:pic>
          <p:nvPicPr>
            <p:cNvPr id="4098" name="Picture 2" descr="它字的圖標sheikh_tuhin的 - 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607" y="1275605"/>
              <a:ext cx="2160240" cy="2700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943" y="3579862"/>
              <a:ext cx="819783" cy="288032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5364088" y="2888172"/>
            <a:ext cx="2521099" cy="1163777"/>
            <a:chOff x="5364088" y="1347614"/>
            <a:chExt cx="2521099" cy="1163777"/>
          </a:xfrm>
        </p:grpSpPr>
        <p:pic>
          <p:nvPicPr>
            <p:cNvPr id="4100" name="Picture 4" descr="文件：Skype的logo.svg維基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1347614"/>
              <a:ext cx="2521099" cy="1111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" descr="圖片1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0002" y="2277075"/>
              <a:ext cx="269568" cy="234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03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000" dirty="0" err="1"/>
              <a:t>Computer:At</a:t>
            </a:r>
            <a:r>
              <a:rPr lang="en-US" altLang="zh-TW" sz="3000" dirty="0"/>
              <a:t> A Glance </a:t>
            </a:r>
            <a:r>
              <a:rPr lang="en-US" altLang="zh-TW" sz="3000" dirty="0" smtClean="0"/>
              <a:t>(3/3</a:t>
            </a:r>
            <a:r>
              <a:rPr lang="en-US" altLang="zh-TW" sz="3000" dirty="0"/>
              <a:t>)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467544" y="1275606"/>
            <a:ext cx="6264696" cy="32403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Evolution of Computing/computer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Main frame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Personal computer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Networked computer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Thin client and clout computing</a:t>
            </a:r>
            <a:endParaRPr lang="en-US" altLang="zh-TW" dirty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Personal computing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Distributed computing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Client/Server computing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Peer-to-peer computing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5364088" y="1930943"/>
            <a:ext cx="2736304" cy="2339046"/>
            <a:chOff x="5292080" y="1347614"/>
            <a:chExt cx="3024336" cy="2915110"/>
          </a:xfrm>
        </p:grpSpPr>
        <p:pic>
          <p:nvPicPr>
            <p:cNvPr id="6" name="Picture 2" descr="computer by lmproulx - 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347614"/>
              <a:ext cx="3024336" cy="2625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1668" y="3974692"/>
              <a:ext cx="819783" cy="28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0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000" dirty="0" smtClean="0"/>
              <a:t>Basics of a Typical C++ Environment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1115616" y="1275606"/>
            <a:ext cx="5112568" cy="30861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C++ system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Program development environment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Language itself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C++ standard </a:t>
            </a:r>
            <a:r>
              <a:rPr lang="en-US" altLang="zh-TW" dirty="0" err="1" smtClean="0">
                <a:solidFill>
                  <a:schemeClr val="tx1"/>
                </a:solidFill>
              </a:rPr>
              <a:t>libraray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altLang="zh-TW" dirty="0" smtClean="0">
                <a:solidFill>
                  <a:schemeClr val="tx1"/>
                </a:solidFill>
              </a:rPr>
              <a:t>Classes and functions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Software IC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Six phases</a:t>
            </a:r>
          </a:p>
          <a:p>
            <a:pPr lvl="1"/>
            <a:r>
              <a:rPr lang="en-US" altLang="zh-TW" dirty="0" err="1" smtClean="0">
                <a:solidFill>
                  <a:schemeClr val="tx1"/>
                </a:solidFill>
              </a:rPr>
              <a:t>Edit,preprocess,compile,link,load,execute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r>
              <a:rPr lang="en-US" altLang="zh-TW" dirty="0" err="1" smtClean="0">
                <a:solidFill>
                  <a:schemeClr val="tx1"/>
                </a:solidFill>
              </a:rPr>
              <a:t>cpp</a:t>
            </a:r>
            <a:r>
              <a:rPr lang="en-US" altLang="zh-TW" dirty="0" smtClean="0">
                <a:solidFill>
                  <a:schemeClr val="tx1"/>
                </a:solidFill>
              </a:rPr>
              <a:t>,.</a:t>
            </a:r>
            <a:r>
              <a:rPr lang="en-US" altLang="zh-TW" dirty="0" err="1" smtClean="0">
                <a:solidFill>
                  <a:schemeClr val="tx1"/>
                </a:solidFill>
              </a:rPr>
              <a:t>cxx,.cc,.c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xx.</a:t>
            </a:r>
            <a:r>
              <a:rPr lang="en-US" altLang="zh-TW" dirty="0" err="1" smtClean="0">
                <a:solidFill>
                  <a:schemeClr val="tx1"/>
                </a:solidFill>
              </a:rPr>
              <a:t>cpp</a:t>
            </a:r>
            <a:r>
              <a:rPr lang="en-US" altLang="zh-TW" dirty="0" smtClean="0">
                <a:solidFill>
                  <a:schemeClr val="tx1"/>
                </a:solidFill>
              </a:rPr>
              <a:t>,#</a:t>
            </a:r>
            <a:r>
              <a:rPr lang="en-US" altLang="zh-TW" dirty="0" err="1" smtClean="0">
                <a:solidFill>
                  <a:schemeClr val="tx1"/>
                </a:solidFill>
              </a:rPr>
              <a:t>something,CC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xx.cpp,a.out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6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51470"/>
            <a:ext cx="7924800" cy="720080"/>
          </a:xfrm>
        </p:spPr>
        <p:txBody>
          <a:bodyPr/>
          <a:lstStyle/>
          <a:p>
            <a:pPr algn="l"/>
            <a:r>
              <a:rPr lang="en-US" altLang="zh-TW" sz="3000" dirty="0" smtClean="0"/>
              <a:t>Six Phases in Program Execution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2943816" y="843558"/>
            <a:ext cx="2880320" cy="3800422"/>
            <a:chOff x="2843808" y="915566"/>
            <a:chExt cx="2880320" cy="3800422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915566"/>
              <a:ext cx="2880320" cy="3800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1" descr="圖片1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3808" y="4449622"/>
              <a:ext cx="269568" cy="266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38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000" dirty="0" smtClean="0"/>
              <a:t>C++ Program Structure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971600" y="1203598"/>
            <a:ext cx="6626696" cy="3086100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Single-line comment line: //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Preprocessor directives: # something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e.g., #include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Main body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Classes and functions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Must come/start with a function called main(),which is delimited by {}.</a:t>
            </a:r>
          </a:p>
          <a:p>
            <a:pPr lvl="1"/>
            <a:r>
              <a:rPr lang="en-US" altLang="zh-TW" dirty="0" smtClean="0">
                <a:solidFill>
                  <a:schemeClr val="tx1"/>
                </a:solidFill>
              </a:rPr>
              <a:t>Mostly come with I/O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879" y="30386"/>
            <a:ext cx="8229600" cy="998820"/>
          </a:xfrm>
        </p:spPr>
        <p:txBody>
          <a:bodyPr/>
          <a:lstStyle/>
          <a:p>
            <a:pPr algn="l"/>
            <a:r>
              <a:rPr lang="en-US" altLang="zh-TW" sz="3000" dirty="0" smtClean="0"/>
              <a:t>A skeleton Outline of a Simple C++ Program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F8A84-5037-479A-B569-EB35F4043180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1043608" y="1059582"/>
            <a:ext cx="6595665" cy="324098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//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#include &lt;</a:t>
            </a:r>
            <a:r>
              <a:rPr lang="en-US" altLang="zh-TW" dirty="0" err="1" smtClean="0">
                <a:solidFill>
                  <a:schemeClr val="tx1"/>
                </a:solidFill>
              </a:rPr>
              <a:t>iostream</a:t>
            </a:r>
            <a:r>
              <a:rPr lang="en-US" altLang="zh-TW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zh-TW" dirty="0" err="1" smtClean="0">
                <a:solidFill>
                  <a:schemeClr val="tx1"/>
                </a:solidFill>
              </a:rPr>
              <a:t>int</a:t>
            </a:r>
            <a:r>
              <a:rPr lang="en-US" altLang="zh-TW" dirty="0" smtClean="0">
                <a:solidFill>
                  <a:schemeClr val="tx1"/>
                </a:solidFill>
              </a:rPr>
              <a:t> main (){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endParaRPr lang="en-US" altLang="zh-TW" dirty="0" smtClean="0">
              <a:solidFill>
                <a:schemeClr val="tx1"/>
              </a:solidFill>
            </a:endParaRPr>
          </a:p>
          <a:p>
            <a:pPr lvl="1"/>
            <a:r>
              <a:rPr lang="en-US" altLang="zh-TW" sz="2400" dirty="0" smtClean="0">
                <a:solidFill>
                  <a:schemeClr val="tx1"/>
                </a:solidFill>
              </a:rPr>
              <a:t>return 0;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}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1403647" y="1491630"/>
            <a:ext cx="225971" cy="28803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993360" y="1901706"/>
            <a:ext cx="629540" cy="36004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肘形接點 8"/>
          <p:cNvCxnSpPr/>
          <p:nvPr/>
        </p:nvCxnSpPr>
        <p:spPr>
          <a:xfrm>
            <a:off x="3264527" y="2160538"/>
            <a:ext cx="1368152" cy="75608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/>
          <p:nvPr/>
        </p:nvCxnSpPr>
        <p:spPr>
          <a:xfrm flipV="1">
            <a:off x="3182829" y="2922207"/>
            <a:ext cx="1448544" cy="711696"/>
          </a:xfrm>
          <a:prstGeom prst="bentConnector3">
            <a:avLst>
              <a:gd name="adj1" fmla="val 53288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5"/>
          </p:cNvCxnSpPr>
          <p:nvPr/>
        </p:nvCxnSpPr>
        <p:spPr>
          <a:xfrm>
            <a:off x="2530706" y="2209019"/>
            <a:ext cx="1046830" cy="192493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1618870" y="1266314"/>
            <a:ext cx="638126" cy="288032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256996" y="11222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preprocessor directive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264527" y="4002618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92D050"/>
                </a:solidFill>
              </a:rPr>
              <a:t>function name</a:t>
            </a:r>
            <a:endParaRPr lang="zh-TW" altLang="en-US" dirty="0">
              <a:solidFill>
                <a:srgbClr val="92D05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716016" y="275211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program goes here!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高階主管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高階主管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高階主管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160</TotalTime>
  <Words>1047</Words>
  <Application>Microsoft Office PowerPoint</Application>
  <PresentationFormat>如螢幕大小 (16:9)</PresentationFormat>
  <Paragraphs>302</Paragraphs>
  <Slides>21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高階主管</vt:lpstr>
      <vt:lpstr>PowerPoint 簡報</vt:lpstr>
      <vt:lpstr>PowerPoint 簡報</vt:lpstr>
      <vt:lpstr>Computer:At A Glance (1/3)</vt:lpstr>
      <vt:lpstr>Computer:At A Glance (2/3)</vt:lpstr>
      <vt:lpstr>Computer:At A Glance (3/3)</vt:lpstr>
      <vt:lpstr>Basics of a Typical C++ Environment</vt:lpstr>
      <vt:lpstr>Six Phases in Program Execution</vt:lpstr>
      <vt:lpstr>C++ Program Structure</vt:lpstr>
      <vt:lpstr>A skeleton Outline of a Simple C++ Program</vt:lpstr>
      <vt:lpstr>Examples (1/2)</vt:lpstr>
      <vt:lpstr>Examples (2/2)</vt:lpstr>
      <vt:lpstr>Escape Characters</vt:lpstr>
      <vt:lpstr>Another Example</vt:lpstr>
      <vt:lpstr>Another Example (cont.)</vt:lpstr>
      <vt:lpstr>C++ Keywords</vt:lpstr>
      <vt:lpstr>Built–in Data Types</vt:lpstr>
      <vt:lpstr>Variables</vt:lpstr>
      <vt:lpstr>More on Operators</vt:lpstr>
      <vt:lpstr>One More Example</vt:lpstr>
      <vt:lpstr>版權聲明</vt:lpstr>
      <vt:lpstr>版權聲明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2013-01-10T02:32:33Z</dcterms:created>
  <dcterms:modified xsi:type="dcterms:W3CDTF">2013-01-10T10:09:36Z</dcterms:modified>
</cp:coreProperties>
</file>