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6"/>
  </p:notesMasterIdLst>
  <p:sldIdLst>
    <p:sldId id="256" r:id="rId3"/>
    <p:sldId id="257" r:id="rId4"/>
    <p:sldId id="258" r:id="rId5"/>
    <p:sldId id="279" r:id="rId6"/>
    <p:sldId id="259" r:id="rId7"/>
    <p:sldId id="282" r:id="rId8"/>
    <p:sldId id="260" r:id="rId9"/>
    <p:sldId id="304" r:id="rId10"/>
    <p:sldId id="285" r:id="rId11"/>
    <p:sldId id="292" r:id="rId12"/>
    <p:sldId id="291" r:id="rId13"/>
    <p:sldId id="293" r:id="rId14"/>
    <p:sldId id="294" r:id="rId15"/>
    <p:sldId id="295" r:id="rId16"/>
    <p:sldId id="312" r:id="rId17"/>
    <p:sldId id="313" r:id="rId18"/>
    <p:sldId id="296" r:id="rId19"/>
    <p:sldId id="297" r:id="rId20"/>
    <p:sldId id="298" r:id="rId21"/>
    <p:sldId id="302" r:id="rId22"/>
    <p:sldId id="303" r:id="rId23"/>
    <p:sldId id="305" r:id="rId24"/>
    <p:sldId id="299" r:id="rId25"/>
    <p:sldId id="309" r:id="rId26"/>
    <p:sldId id="300" r:id="rId27"/>
    <p:sldId id="301" r:id="rId28"/>
    <p:sldId id="311" r:id="rId29"/>
    <p:sldId id="306" r:id="rId30"/>
    <p:sldId id="307" r:id="rId31"/>
    <p:sldId id="308" r:id="rId32"/>
    <p:sldId id="261" r:id="rId33"/>
    <p:sldId id="288" r:id="rId34"/>
    <p:sldId id="262" r:id="rId3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24" autoAdjust="0"/>
    <p:restoredTop sz="88300" autoAdjust="0"/>
  </p:normalViewPr>
  <p:slideViewPr>
    <p:cSldViewPr snapToGrid="0" snapToObjects="1">
      <p:cViewPr varScale="1">
        <p:scale>
          <a:sx n="77" d="100"/>
          <a:sy n="77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下载</a:t>
            </a:r>
            <a:r>
              <a:rPr lang="en-US" altLang="zh-CN" dirty="0"/>
              <a:t>1.71MB</a:t>
            </a:r>
            <a:r>
              <a:rPr lang="zh-CN" altLang="en-US" dirty="0"/>
              <a:t>文件时，一次发送的字节数与下载时间的</a:t>
            </a:r>
            <a:r>
              <a:rPr lang="zh-CN" altLang="en-US" dirty="0" smtClean="0"/>
              <a:t>关系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20000</c:v>
                </c:pt>
                <c:pt idx="11">
                  <c:v>30000</c:v>
                </c:pt>
                <c:pt idx="12">
                  <c:v>40000</c:v>
                </c:pt>
                <c:pt idx="13">
                  <c:v>50000</c:v>
                </c:pt>
                <c:pt idx="14">
                  <c:v>60000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7.48</c:v>
                </c:pt>
                <c:pt idx="1">
                  <c:v>3.59</c:v>
                </c:pt>
                <c:pt idx="2">
                  <c:v>2.81</c:v>
                </c:pt>
                <c:pt idx="3">
                  <c:v>1.94</c:v>
                </c:pt>
                <c:pt idx="4">
                  <c:v>1.68</c:v>
                </c:pt>
                <c:pt idx="5">
                  <c:v>1.36</c:v>
                </c:pt>
                <c:pt idx="6">
                  <c:v>1.08</c:v>
                </c:pt>
                <c:pt idx="7">
                  <c:v>1</c:v>
                </c:pt>
                <c:pt idx="8">
                  <c:v>1.01</c:v>
                </c:pt>
                <c:pt idx="9">
                  <c:v>3.09</c:v>
                </c:pt>
                <c:pt idx="10">
                  <c:v>3.6</c:v>
                </c:pt>
                <c:pt idx="11">
                  <c:v>4.5</c:v>
                </c:pt>
                <c:pt idx="12">
                  <c:v>4.37</c:v>
                </c:pt>
                <c:pt idx="13">
                  <c:v>4.3</c:v>
                </c:pt>
                <c:pt idx="14">
                  <c:v>4.34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B1-4048-978D-E18C4CC608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9759824"/>
        <c:axId val="1399750256"/>
      </c:lineChart>
      <c:catAx>
        <c:axId val="1399759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一次发送的字节数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9750256"/>
        <c:crosses val="autoZero"/>
        <c:auto val="1"/>
        <c:lblAlgn val="ctr"/>
        <c:lblOffset val="100"/>
        <c:noMultiLvlLbl val="0"/>
      </c:catAx>
      <c:valAx>
        <c:axId val="139975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下载时间（秒）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9759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3561A-9830-4400-9DF2-77493EBCA53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DBDB-A726-4F18-B575-32BFBF1CD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1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其他因素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cwnd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rwnd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网络状况等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5DBDB-A726-4F18-B575-32BFBF1CD05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9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以太网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(Ethernet)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数据帧的长度必须在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46-1500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字节之间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数据报大于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MTU.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这个时候发送方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层就需要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分片</a:t>
            </a:r>
            <a:endParaRPr lang="en-US" altLang="zh-CN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5DBDB-A726-4F18-B575-32BFBF1CD05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73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 userDrawn="1"/>
        </p:nvGrpSpPr>
        <p:grpSpPr>
          <a:xfrm>
            <a:off x="1180541" y="726122"/>
            <a:ext cx="6557868" cy="5086478"/>
            <a:chOff x="1180541" y="726122"/>
            <a:chExt cx="6557868" cy="5086478"/>
          </a:xfrm>
        </p:grpSpPr>
        <p:grpSp>
          <p:nvGrpSpPr>
            <p:cNvPr id="3" name="组合 2"/>
            <p:cNvGrpSpPr/>
            <p:nvPr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chemeClr val="accent2"/>
            </a:solidFill>
          </p:grpSpPr>
          <p:sp>
            <p:nvSpPr>
              <p:cNvPr id="20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2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3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5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6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8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1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chemeClr val="accent1"/>
            </a:solidFill>
          </p:grpSpPr>
          <p:sp>
            <p:nvSpPr>
              <p:cNvPr id="9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0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1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2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3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4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5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6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7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8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9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5" name="Group 26"/>
            <p:cNvGrpSpPr>
              <a:grpSpLocks noChangeAspect="1"/>
            </p:cNvGrpSpPr>
            <p:nvPr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chemeClr val="accent4"/>
            </a:solidFill>
          </p:grpSpPr>
          <p:sp>
            <p:nvSpPr>
              <p:cNvPr id="7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6" name="Freeform 111"/>
            <p:cNvSpPr>
              <a:spLocks noChangeAspect="1" noEditPoints="1"/>
            </p:cNvSpPr>
            <p:nvPr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35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chemeClr val="accent4"/>
            </a:solidFill>
          </p:grpSpPr>
          <p:sp>
            <p:nvSpPr>
              <p:cNvPr id="36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7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8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9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0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1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2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3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4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45" name="组合 44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chemeClr val="accent3"/>
            </a:solidFill>
          </p:grpSpPr>
          <p:sp>
            <p:nvSpPr>
              <p:cNvPr id="46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7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8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9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0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1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2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3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4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5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6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7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8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9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0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61" name="组合 60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chemeClr val="accent3"/>
            </a:solidFill>
          </p:grpSpPr>
          <p:sp>
            <p:nvSpPr>
              <p:cNvPr id="62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3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4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5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6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7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8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9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0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1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2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73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chemeClr val="accent2"/>
            </a:solidFill>
          </p:grpSpPr>
          <p:sp>
            <p:nvSpPr>
              <p:cNvPr id="74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5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76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98" name="组合 97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78" name="椭圆 77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79" name="椭圆 78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0" name="椭圆 79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85" name="任意多边形 84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 userDrawn="1"/>
        </p:nvSpPr>
        <p:spPr>
          <a:xfrm flipH="1">
            <a:off x="0" y="0"/>
            <a:ext cx="1032049" cy="6894518"/>
          </a:xfrm>
          <a:custGeom>
            <a:avLst/>
            <a:gdLst>
              <a:gd name="connsiteX0" fmla="*/ 1032049 w 1032049"/>
              <a:gd name="connsiteY0" fmla="*/ 0 h 3392932"/>
              <a:gd name="connsiteX1" fmla="*/ 1032049 w 1032049"/>
              <a:gd name="connsiteY1" fmla="*/ 3392932 h 3392932"/>
              <a:gd name="connsiteX2" fmla="*/ 0 w 1032049"/>
              <a:gd name="connsiteY2" fmla="*/ 3392932 h 3392932"/>
              <a:gd name="connsiteX3" fmla="*/ 150144 w 1032049"/>
              <a:gd name="connsiteY3" fmla="*/ 3158730 h 3392932"/>
              <a:gd name="connsiteX4" fmla="*/ 1032049 w 1032049"/>
              <a:gd name="connsiteY4" fmla="*/ 0 h 33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049" h="3392932">
                <a:moveTo>
                  <a:pt x="1032049" y="0"/>
                </a:moveTo>
                <a:lnTo>
                  <a:pt x="1032049" y="3392932"/>
                </a:lnTo>
                <a:lnTo>
                  <a:pt x="0" y="3392932"/>
                </a:lnTo>
                <a:lnTo>
                  <a:pt x="150144" y="3158730"/>
                </a:lnTo>
                <a:cubicBezTo>
                  <a:pt x="709778" y="2237695"/>
                  <a:pt x="1032049" y="1156483"/>
                  <a:pt x="10320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8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176091" y="2649451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8000" b="1" dirty="0">
                <a:solidFill>
                  <a:schemeClr val="accent4"/>
                </a:solidFill>
                <a:ea typeface="微软雅黑" panose="020B0503020204020204" pitchFamily="34" charset="-122"/>
              </a:defRPr>
            </a:lvl1pPr>
          </a:lstStyle>
          <a:p>
            <a:pPr marL="0" lvl="0" algn="ctr" defTabSz="914377"/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90" name="文本占位符 8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970907" y="3731836"/>
            <a:ext cx="2954655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5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377"/>
            <a:r>
              <a:rPr lang="zh-CN" altLang="en-US" dirty="0"/>
              <a:t>工作汇报</a:t>
            </a:r>
          </a:p>
        </p:txBody>
      </p:sp>
      <p:sp>
        <p:nvSpPr>
          <p:cNvPr id="77" name="文本占位符 76"/>
          <p:cNvSpPr>
            <a:spLocks noGrp="1"/>
          </p:cNvSpPr>
          <p:nvPr>
            <p:ph type="body" sz="quarter" idx="16" hasCustomPrompt="1"/>
          </p:nvPr>
        </p:nvSpPr>
        <p:spPr>
          <a:xfrm>
            <a:off x="6103938" y="5061810"/>
            <a:ext cx="4813300" cy="9239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清新蓝绿风格</a:t>
            </a:r>
          </a:p>
        </p:txBody>
      </p:sp>
      <p:sp>
        <p:nvSpPr>
          <p:cNvPr id="92" name="文本占位符 76"/>
          <p:cNvSpPr>
            <a:spLocks noGrp="1"/>
          </p:cNvSpPr>
          <p:nvPr>
            <p:ph type="body" sz="quarter" idx="17" hasCustomPrompt="1"/>
          </p:nvPr>
        </p:nvSpPr>
        <p:spPr>
          <a:xfrm>
            <a:off x="6103938" y="4781351"/>
            <a:ext cx="4813300" cy="27384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11" name="任意多边形 10"/>
          <p:cNvSpPr/>
          <p:nvPr userDrawn="1"/>
        </p:nvSpPr>
        <p:spPr>
          <a:xfrm rot="5400000">
            <a:off x="5224584" y="-109421"/>
            <a:ext cx="1742837" cy="12192002"/>
          </a:xfrm>
          <a:custGeom>
            <a:avLst/>
            <a:gdLst>
              <a:gd name="connsiteX0" fmla="*/ 0 w 1742837"/>
              <a:gd name="connsiteY0" fmla="*/ 0 h 12192002"/>
              <a:gd name="connsiteX1" fmla="*/ 1082438 w 1742837"/>
              <a:gd name="connsiteY1" fmla="*/ 0 h 12192002"/>
              <a:gd name="connsiteX2" fmla="*/ 1082438 w 1742837"/>
              <a:gd name="connsiteY2" fmla="*/ 3 h 12192002"/>
              <a:gd name="connsiteX3" fmla="*/ 1742837 w 1742837"/>
              <a:gd name="connsiteY3" fmla="*/ 3 h 12192002"/>
              <a:gd name="connsiteX4" fmla="*/ 1742836 w 1742837"/>
              <a:gd name="connsiteY4" fmla="*/ 12192002 h 12192002"/>
              <a:gd name="connsiteX5" fmla="*/ 1082437 w 1742837"/>
              <a:gd name="connsiteY5" fmla="*/ 12192002 h 12192002"/>
              <a:gd name="connsiteX6" fmla="*/ 1082437 w 1742837"/>
              <a:gd name="connsiteY6" fmla="*/ 12191910 h 12192002"/>
              <a:gd name="connsiteX7" fmla="*/ 1077970 w 1742837"/>
              <a:gd name="connsiteY7" fmla="*/ 11363467 h 12192002"/>
              <a:gd name="connsiteX8" fmla="*/ 42084 w 1742837"/>
              <a:gd name="connsiteY8" fmla="*/ 208233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837" h="12192002">
                <a:moveTo>
                  <a:pt x="0" y="0"/>
                </a:moveTo>
                <a:lnTo>
                  <a:pt x="1082438" y="0"/>
                </a:lnTo>
                <a:lnTo>
                  <a:pt x="1082438" y="3"/>
                </a:lnTo>
                <a:lnTo>
                  <a:pt x="1742837" y="3"/>
                </a:lnTo>
                <a:lnTo>
                  <a:pt x="1742836" y="12192002"/>
                </a:lnTo>
                <a:lnTo>
                  <a:pt x="1082437" y="12192002"/>
                </a:lnTo>
                <a:lnTo>
                  <a:pt x="1082437" y="12191910"/>
                </a:lnTo>
                <a:lnTo>
                  <a:pt x="1077970" y="11363467"/>
                </a:lnTo>
                <a:cubicBezTo>
                  <a:pt x="1033429" y="7240206"/>
                  <a:pt x="657858" y="3415267"/>
                  <a:pt x="42084" y="208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3" name="圆角矩形 1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3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4745255"/>
            <a:ext cx="12192000" cy="116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0" y="5534527"/>
            <a:ext cx="12192000" cy="2598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0" y="5265019"/>
            <a:ext cx="12192000" cy="123203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6" name="圆角矩形 15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076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zh-CN" altLang="en-US" dirty="0"/>
              <a:t>目录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en-US" altLang="zh-CN" dirty="0"/>
              <a:t>Add Text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44550" y="3736109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44550" y="3369683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7277734" y="3736109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7277734" y="3369683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44550" y="5148651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44550" y="4782225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42097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zh-CN" altLang="en-US" dirty="0"/>
              <a:t>目录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en-US" altLang="zh-CN" dirty="0"/>
              <a:t>Add Text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6" name="文本占位符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44550" y="3736109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44550" y="3369683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7277734" y="3736109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7277734" y="3369683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44550" y="5148651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44550" y="4782225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28" hasCustomPrompt="1"/>
          </p:nvPr>
        </p:nvSpPr>
        <p:spPr>
          <a:xfrm>
            <a:off x="7277734" y="5148651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29" hasCustomPrompt="1"/>
          </p:nvPr>
        </p:nvSpPr>
        <p:spPr>
          <a:xfrm>
            <a:off x="7277734" y="4782225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67805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zh-CN" altLang="en-US" dirty="0"/>
              <a:t>目录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en-US" altLang="zh-CN" dirty="0"/>
              <a:t>Add Text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4461363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5991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4461363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92995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92995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5" name="文本占位符 29"/>
          <p:cNvSpPr>
            <a:spLocks noGrp="1"/>
          </p:cNvSpPr>
          <p:nvPr>
            <p:ph type="body" sz="quarter" idx="20" hasCustomPrompt="1"/>
          </p:nvPr>
        </p:nvSpPr>
        <p:spPr>
          <a:xfrm>
            <a:off x="5668513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6" name="文本占位符 29"/>
          <p:cNvSpPr>
            <a:spLocks noGrp="1"/>
          </p:cNvSpPr>
          <p:nvPr>
            <p:ph type="body" sz="quarter" idx="21" hasCustomPrompt="1"/>
          </p:nvPr>
        </p:nvSpPr>
        <p:spPr>
          <a:xfrm>
            <a:off x="5668513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9290089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9290089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92995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92995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26" hasCustomPrompt="1"/>
          </p:nvPr>
        </p:nvSpPr>
        <p:spPr>
          <a:xfrm>
            <a:off x="5668513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27" hasCustomPrompt="1"/>
          </p:nvPr>
        </p:nvSpPr>
        <p:spPr>
          <a:xfrm>
            <a:off x="5668513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zh-CN" altLang="en-US" dirty="0"/>
              <a:t>目录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en-US" altLang="zh-CN" dirty="0"/>
              <a:t>Add Text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4461363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5991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4461363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6" name="文本占位符 20"/>
          <p:cNvSpPr>
            <a:spLocks noGrp="1"/>
          </p:cNvSpPr>
          <p:nvPr>
            <p:ph type="body" sz="quarter" idx="17" hasCustomPrompt="1"/>
          </p:nvPr>
        </p:nvSpPr>
        <p:spPr>
          <a:xfrm>
            <a:off x="8059910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92995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92995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5" name="文本占位符 29"/>
          <p:cNvSpPr>
            <a:spLocks noGrp="1"/>
          </p:cNvSpPr>
          <p:nvPr>
            <p:ph type="body" sz="quarter" idx="20" hasCustomPrompt="1"/>
          </p:nvPr>
        </p:nvSpPr>
        <p:spPr>
          <a:xfrm>
            <a:off x="5668513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6" name="文本占位符 29"/>
          <p:cNvSpPr>
            <a:spLocks noGrp="1"/>
          </p:cNvSpPr>
          <p:nvPr>
            <p:ph type="body" sz="quarter" idx="21" hasCustomPrompt="1"/>
          </p:nvPr>
        </p:nvSpPr>
        <p:spPr>
          <a:xfrm>
            <a:off x="5668513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9290089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9290089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92995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92995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26" hasCustomPrompt="1"/>
          </p:nvPr>
        </p:nvSpPr>
        <p:spPr>
          <a:xfrm>
            <a:off x="5668513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27" hasCustomPrompt="1"/>
          </p:nvPr>
        </p:nvSpPr>
        <p:spPr>
          <a:xfrm>
            <a:off x="5668513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28" hasCustomPrompt="1"/>
          </p:nvPr>
        </p:nvSpPr>
        <p:spPr>
          <a:xfrm>
            <a:off x="9290089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29" hasCustomPrompt="1"/>
          </p:nvPr>
        </p:nvSpPr>
        <p:spPr>
          <a:xfrm>
            <a:off x="9290089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8311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2817066" y="726122"/>
            <a:ext cx="6557868" cy="5086478"/>
            <a:chOff x="1180541" y="726122"/>
            <a:chExt cx="6557868" cy="5086478"/>
          </a:xfrm>
        </p:grpSpPr>
        <p:grpSp>
          <p:nvGrpSpPr>
            <p:cNvPr id="4" name="组合 3"/>
            <p:cNvGrpSpPr/>
            <p:nvPr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chemeClr val="accent2"/>
            </a:solidFill>
          </p:grpSpPr>
          <p:sp>
            <p:nvSpPr>
              <p:cNvPr id="67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8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9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0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4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5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9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0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1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5" name="组合 4"/>
            <p:cNvGrpSpPr>
              <a:grpSpLocks noChangeAspect="1"/>
            </p:cNvGrpSpPr>
            <p:nvPr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chemeClr val="accent1"/>
            </a:solidFill>
          </p:grpSpPr>
          <p:sp>
            <p:nvSpPr>
              <p:cNvPr id="56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7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8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9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0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1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2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3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4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5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6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6" name="Group 26"/>
            <p:cNvGrpSpPr>
              <a:grpSpLocks noChangeAspect="1"/>
            </p:cNvGrpSpPr>
            <p:nvPr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chemeClr val="accent4"/>
            </a:solidFill>
          </p:grpSpPr>
          <p:sp>
            <p:nvSpPr>
              <p:cNvPr id="54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5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7" name="Freeform 111"/>
            <p:cNvSpPr>
              <a:spLocks noChangeAspect="1" noEditPoints="1"/>
            </p:cNvSpPr>
            <p:nvPr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8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chemeClr val="accent4"/>
            </a:solidFill>
          </p:grpSpPr>
          <p:sp>
            <p:nvSpPr>
              <p:cNvPr id="45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6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7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8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9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0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1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2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3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chemeClr val="accent3"/>
            </a:solidFill>
          </p:grpSpPr>
          <p:sp>
            <p:nvSpPr>
              <p:cNvPr id="30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7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8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9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0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1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2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3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4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chemeClr val="accent3"/>
            </a:solidFill>
          </p:grpSpPr>
          <p:sp>
            <p:nvSpPr>
              <p:cNvPr id="19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0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1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2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3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4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5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6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7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8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9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11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chemeClr val="accent2"/>
            </a:solidFill>
          </p:grpSpPr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8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12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13" name="组合 12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14" name="椭圆 13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5" name="椭圆 14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6" name="椭圆 15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82" name="任意多边形 81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 userDrawn="1"/>
        </p:nvSpPr>
        <p:spPr>
          <a:xfrm flipH="1">
            <a:off x="0" y="0"/>
            <a:ext cx="1032049" cy="6894518"/>
          </a:xfrm>
          <a:custGeom>
            <a:avLst/>
            <a:gdLst>
              <a:gd name="connsiteX0" fmla="*/ 1032049 w 1032049"/>
              <a:gd name="connsiteY0" fmla="*/ 0 h 3392932"/>
              <a:gd name="connsiteX1" fmla="*/ 1032049 w 1032049"/>
              <a:gd name="connsiteY1" fmla="*/ 3392932 h 3392932"/>
              <a:gd name="connsiteX2" fmla="*/ 0 w 1032049"/>
              <a:gd name="connsiteY2" fmla="*/ 3392932 h 3392932"/>
              <a:gd name="connsiteX3" fmla="*/ 150144 w 1032049"/>
              <a:gd name="connsiteY3" fmla="*/ 3158730 h 3392932"/>
              <a:gd name="connsiteX4" fmla="*/ 1032049 w 1032049"/>
              <a:gd name="connsiteY4" fmla="*/ 0 h 33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049" h="3392932">
                <a:moveTo>
                  <a:pt x="1032049" y="0"/>
                </a:moveTo>
                <a:lnTo>
                  <a:pt x="1032049" y="3392932"/>
                </a:lnTo>
                <a:lnTo>
                  <a:pt x="0" y="3392932"/>
                </a:lnTo>
                <a:lnTo>
                  <a:pt x="150144" y="3158730"/>
                </a:lnTo>
                <a:cubicBezTo>
                  <a:pt x="709778" y="2237695"/>
                  <a:pt x="1032049" y="1156483"/>
                  <a:pt x="10320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/>
          <p:nvPr userDrawn="1"/>
        </p:nvCxnSpPr>
        <p:spPr>
          <a:xfrm>
            <a:off x="4707526" y="3706553"/>
            <a:ext cx="2772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占位符 88"/>
          <p:cNvSpPr>
            <a:spLocks noGrp="1"/>
          </p:cNvSpPr>
          <p:nvPr>
            <p:ph type="body" sz="quarter" idx="10" hasCustomPrompt="1"/>
          </p:nvPr>
        </p:nvSpPr>
        <p:spPr>
          <a:xfrm>
            <a:off x="4707526" y="2649451"/>
            <a:ext cx="28070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7200" b="1" dirty="0">
                <a:solidFill>
                  <a:schemeClr val="accent4"/>
                </a:solidFill>
                <a:ea typeface="微软雅黑" panose="020B0503020204020204" pitchFamily="34" charset="-122"/>
              </a:defRPr>
            </a:lvl1pPr>
          </a:lstStyle>
          <a:p>
            <a:pPr marL="0" lvl="0" algn="ctr" defTabSz="914377"/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86" name="文本占位符 88"/>
          <p:cNvSpPr>
            <a:spLocks noGrp="1"/>
          </p:cNvSpPr>
          <p:nvPr>
            <p:ph type="body" sz="quarter" idx="11" hasCustomPrompt="1"/>
          </p:nvPr>
        </p:nvSpPr>
        <p:spPr>
          <a:xfrm>
            <a:off x="4633699" y="3731836"/>
            <a:ext cx="2954655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5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377"/>
            <a:r>
              <a:rPr lang="zh-CN" altLang="en-US" dirty="0"/>
              <a:t>工作汇报</a:t>
            </a:r>
          </a:p>
        </p:txBody>
      </p:sp>
    </p:spTree>
    <p:extLst>
      <p:ext uri="{BB962C8B-B14F-4D97-AF65-F5344CB8AC3E}">
        <p14:creationId xmlns:p14="http://schemas.microsoft.com/office/powerpoint/2010/main" val="75074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3" name="圆角矩形 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  <p:sp>
        <p:nvSpPr>
          <p:cNvPr id="10" name="任意多边形 9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c.office.msn.com.cn/t/75/EC775E05A9DF44A62710AC19D0BA18D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8078" cy="686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3">
              <a:alpha val="80000"/>
            </a:schemeClr>
          </a:solidFill>
        </p:grpSpPr>
        <p:sp>
          <p:nvSpPr>
            <p:cNvPr id="3" name="圆角矩形 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1599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  <p:sp>
        <p:nvSpPr>
          <p:cNvPr id="13" name="任意多边形 12"/>
          <p:cNvSpPr/>
          <p:nvPr userDrawn="1"/>
        </p:nvSpPr>
        <p:spPr>
          <a:xfrm flipV="1">
            <a:off x="7438414" y="-1"/>
            <a:ext cx="4769663" cy="6865143"/>
          </a:xfrm>
          <a:custGeom>
            <a:avLst/>
            <a:gdLst>
              <a:gd name="connsiteX0" fmla="*/ 1082438 w 4769663"/>
              <a:gd name="connsiteY0" fmla="*/ 6865143 h 6865143"/>
              <a:gd name="connsiteX1" fmla="*/ 4769663 w 4769663"/>
              <a:gd name="connsiteY1" fmla="*/ 6865143 h 6865143"/>
              <a:gd name="connsiteX2" fmla="*/ 4769663 w 4769663"/>
              <a:gd name="connsiteY2" fmla="*/ 0 h 6865143"/>
              <a:gd name="connsiteX3" fmla="*/ 1082438 w 4769663"/>
              <a:gd name="connsiteY3" fmla="*/ 0 h 6865143"/>
              <a:gd name="connsiteX4" fmla="*/ 1082438 w 4769663"/>
              <a:gd name="connsiteY4" fmla="*/ 7142 h 6865143"/>
              <a:gd name="connsiteX5" fmla="*/ 0 w 4769663"/>
              <a:gd name="connsiteY5" fmla="*/ 7142 h 6865143"/>
              <a:gd name="connsiteX6" fmla="*/ 42084 w 4769663"/>
              <a:gd name="connsiteY6" fmla="*/ 124272 h 6865143"/>
              <a:gd name="connsiteX7" fmla="*/ 1082438 w 4769663"/>
              <a:gd name="connsiteY7" fmla="*/ 6865143 h 686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9663" h="6865143">
                <a:moveTo>
                  <a:pt x="1082438" y="6865143"/>
                </a:moveTo>
                <a:lnTo>
                  <a:pt x="4769663" y="6865143"/>
                </a:lnTo>
                <a:lnTo>
                  <a:pt x="4769663" y="0"/>
                </a:lnTo>
                <a:lnTo>
                  <a:pt x="1082438" y="0"/>
                </a:lnTo>
                <a:lnTo>
                  <a:pt x="1082438" y="7142"/>
                </a:lnTo>
                <a:lnTo>
                  <a:pt x="0" y="7142"/>
                </a:lnTo>
                <a:lnTo>
                  <a:pt x="42084" y="124272"/>
                </a:lnTo>
                <a:cubicBezTo>
                  <a:pt x="698909" y="2048493"/>
                  <a:pt x="1082438" y="4368173"/>
                  <a:pt x="1082438" y="68651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92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dc.office.msn.com.cn/t/1/7ED2490309B9A21E19CC4A6B31EDAE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13" t="-599" r="21702" b="-169"/>
          <a:stretch/>
        </p:blipFill>
        <p:spPr bwMode="auto">
          <a:xfrm>
            <a:off x="-1" y="-50800"/>
            <a:ext cx="4484811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平行四边形 4"/>
          <p:cNvSpPr/>
          <p:nvPr userDrawn="1"/>
        </p:nvSpPr>
        <p:spPr>
          <a:xfrm>
            <a:off x="3104250" y="-50800"/>
            <a:ext cx="2180513" cy="6908800"/>
          </a:xfrm>
          <a:prstGeom prst="parallelogram">
            <a:avLst>
              <a:gd name="adj" fmla="val 2411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3">
              <a:alpha val="80000"/>
            </a:schemeClr>
          </a:solidFill>
        </p:grpSpPr>
        <p:sp>
          <p:nvSpPr>
            <p:cNvPr id="12" name="圆角矩形 11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19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2" r:id="rId2"/>
    <p:sldLayoutId id="2147483686" r:id="rId3"/>
    <p:sldLayoutId id="2147483683" r:id="rId4"/>
    <p:sldLayoutId id="2147483693" r:id="rId5"/>
    <p:sldLayoutId id="2147483691" r:id="rId6"/>
    <p:sldLayoutId id="2147483684" r:id="rId7"/>
    <p:sldLayoutId id="2147483688" r:id="rId8"/>
    <p:sldLayoutId id="2147483662" r:id="rId9"/>
    <p:sldLayoutId id="2147483689" r:id="rId10"/>
    <p:sldLayoutId id="2147483690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78409" y="2841041"/>
            <a:ext cx="4339650" cy="840230"/>
          </a:xfrm>
        </p:spPr>
        <p:txBody>
          <a:bodyPr/>
          <a:lstStyle/>
          <a:p>
            <a:r>
              <a:rPr lang="zh-CN" altLang="en-US" sz="5400" dirty="0"/>
              <a:t>计</a:t>
            </a:r>
            <a:r>
              <a:rPr lang="zh-CN" altLang="en-US" sz="5400" dirty="0" smtClean="0"/>
              <a:t>网课程项目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970907" y="3731836"/>
            <a:ext cx="2954655" cy="840230"/>
          </a:xfrm>
        </p:spPr>
        <p:txBody>
          <a:bodyPr/>
          <a:lstStyle/>
          <a:p>
            <a:r>
              <a:rPr lang="zh-CN" altLang="en-US" dirty="0"/>
              <a:t>期末</a:t>
            </a:r>
            <a:r>
              <a:rPr lang="zh-CN" altLang="en-US" dirty="0" smtClean="0"/>
              <a:t>汇报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044734" y="3706553"/>
            <a:ext cx="2772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6829152" y="5061810"/>
            <a:ext cx="4813300" cy="923925"/>
          </a:xfrm>
        </p:spPr>
        <p:txBody>
          <a:bodyPr/>
          <a:lstStyle/>
          <a:p>
            <a:pPr algn="l"/>
            <a:r>
              <a:rPr lang="zh-CN" altLang="en-US" sz="3200" dirty="0" smtClean="0"/>
              <a:t>组长：武平冉</a:t>
            </a:r>
            <a:endParaRPr lang="en-US" altLang="zh-CN" sz="3200" dirty="0" smtClean="0"/>
          </a:p>
          <a:p>
            <a:pPr algn="l"/>
            <a:r>
              <a:rPr lang="zh-CN" altLang="en-US" sz="3200" dirty="0" smtClean="0"/>
              <a:t>组员：梁升，田扬，肖遥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84197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42607" y="831607"/>
            <a:ext cx="3059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数据库设计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6" y="2190451"/>
            <a:ext cx="11078925" cy="41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47825" y="2002877"/>
            <a:ext cx="105441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节点</a:t>
            </a:r>
            <a:r>
              <a:rPr lang="zh-CN" altLang="en-US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：</a:t>
            </a:r>
            <a:endParaRPr lang="zh-CN" altLang="zh-CN" sz="28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r>
              <a:rPr lang="en-US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	</a:t>
            </a:r>
            <a:r>
              <a:rPr lang="zh-CN" altLang="en-US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 </a:t>
            </a:r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向</a:t>
            </a:r>
            <a:r>
              <a:rPr lang="zh-CN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服务器发送下载端口和资源</a:t>
            </a:r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列表</a:t>
            </a:r>
            <a:endParaRPr lang="en-US" altLang="zh-CN" sz="28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r>
              <a:rPr lang="en-US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	</a:t>
            </a:r>
            <a:r>
              <a:rPr lang="en-US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 </a:t>
            </a:r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包括</a:t>
            </a:r>
            <a:r>
              <a:rPr lang="zh-CN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文件名，</a:t>
            </a:r>
            <a:r>
              <a:rPr lang="en-US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MD5</a:t>
            </a:r>
            <a:r>
              <a:rPr lang="zh-CN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值和文件</a:t>
            </a:r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大小</a:t>
            </a:r>
            <a:endParaRPr lang="en-US" altLang="zh-CN" sz="28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endParaRPr lang="zh-CN" altLang="zh-CN" sz="28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服务器</a:t>
            </a:r>
            <a:r>
              <a:rPr lang="zh-CN" altLang="en-US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：</a:t>
            </a:r>
            <a:endParaRPr lang="zh-CN" altLang="zh-CN" sz="28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r>
              <a:rPr lang="en-US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	</a:t>
            </a:r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收到</a:t>
            </a:r>
            <a:r>
              <a:rPr lang="zh-CN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后检查该节点是否注册过</a:t>
            </a:r>
          </a:p>
          <a:p>
            <a:r>
              <a:rPr lang="en-US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	</a:t>
            </a:r>
            <a:r>
              <a:rPr lang="zh-CN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如没有注册，</a:t>
            </a:r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更新</a:t>
            </a:r>
            <a:r>
              <a:rPr lang="zh-CN" altLang="en-US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：</a:t>
            </a:r>
            <a:endParaRPr lang="zh-CN" altLang="zh-CN" sz="28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r>
              <a:rPr lang="en-US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		</a:t>
            </a:r>
            <a:r>
              <a:rPr lang="zh-CN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节点信息数据库 添加此节点</a:t>
            </a:r>
          </a:p>
          <a:p>
            <a:r>
              <a:rPr lang="en-US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		</a:t>
            </a:r>
            <a:r>
              <a:rPr lang="zh-CN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资源信息数据库 添加节点传送过来的资源</a:t>
            </a:r>
          </a:p>
          <a:p>
            <a:r>
              <a:rPr lang="en-US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	</a:t>
            </a:r>
            <a:r>
              <a:rPr lang="zh-CN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给予节点相应的反馈信息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42607" y="831607"/>
            <a:ext cx="3059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节点注册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13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47825" y="2377179"/>
            <a:ext cx="105441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节点</a:t>
            </a:r>
            <a:r>
              <a:rPr lang="zh-CN" altLang="en-US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：</a:t>
            </a:r>
            <a:endParaRPr lang="zh-CN" altLang="zh-CN" sz="28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r>
              <a:rPr lang="en-US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	</a:t>
            </a:r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向</a:t>
            </a:r>
            <a:r>
              <a:rPr lang="zh-CN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服务器发送下载端口和资源</a:t>
            </a:r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列表</a:t>
            </a:r>
            <a:endParaRPr lang="en-US" altLang="zh-CN" sz="28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r>
              <a:rPr lang="en-US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	</a:t>
            </a:r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包括</a:t>
            </a:r>
            <a:r>
              <a:rPr lang="zh-CN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文件名，</a:t>
            </a:r>
            <a:r>
              <a:rPr lang="en-US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MD5</a:t>
            </a:r>
            <a:r>
              <a:rPr lang="zh-CN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值和文件</a:t>
            </a:r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大小</a:t>
            </a:r>
            <a:endParaRPr lang="en-US" altLang="zh-CN" sz="28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endParaRPr lang="zh-CN" altLang="zh-CN" sz="28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服务器</a:t>
            </a:r>
            <a:r>
              <a:rPr lang="zh-CN" altLang="en-US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：</a:t>
            </a:r>
            <a:endParaRPr lang="zh-CN" altLang="zh-CN" sz="28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r>
              <a:rPr lang="en-US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	</a:t>
            </a:r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删除</a:t>
            </a:r>
            <a:r>
              <a:rPr lang="zh-CN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资源信息数据库中该节点的旧的资源信息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	</a:t>
            </a:r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更新</a:t>
            </a:r>
            <a:r>
              <a:rPr lang="zh-CN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新的资源信息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	</a:t>
            </a:r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给予</a:t>
            </a:r>
            <a:r>
              <a:rPr lang="zh-CN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节点相应的反馈信息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09999" y="1307111"/>
            <a:ext cx="3671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更新节点信息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72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47825" y="2377179"/>
            <a:ext cx="10544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节点</a:t>
            </a:r>
            <a:r>
              <a:rPr lang="zh-CN" altLang="en-US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：</a:t>
            </a:r>
            <a:endParaRPr lang="zh-CN" altLang="zh-CN" sz="32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r>
              <a:rPr lang="en-US" altLang="zh-CN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	</a:t>
            </a:r>
            <a:r>
              <a:rPr lang="zh-CN" altLang="zh-CN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向</a:t>
            </a:r>
            <a:r>
              <a:rPr lang="zh-CN" altLang="zh-CN" sz="32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服务器发送删除</a:t>
            </a:r>
            <a:r>
              <a:rPr lang="zh-CN" altLang="zh-CN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指令</a:t>
            </a:r>
            <a:endParaRPr lang="en-US" altLang="zh-CN" sz="32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endParaRPr lang="zh-CN" altLang="zh-CN" sz="32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r>
              <a:rPr lang="zh-CN" altLang="zh-CN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服务器</a:t>
            </a:r>
            <a:r>
              <a:rPr lang="zh-CN" altLang="en-US" sz="32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：</a:t>
            </a:r>
            <a:endParaRPr lang="zh-CN" altLang="zh-CN" sz="32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r>
              <a:rPr lang="en-US" altLang="zh-CN" sz="32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    </a:t>
            </a:r>
            <a:r>
              <a:rPr lang="en-US" altLang="zh-CN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	</a:t>
            </a:r>
            <a:r>
              <a:rPr lang="zh-CN" altLang="zh-CN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节点</a:t>
            </a:r>
            <a:r>
              <a:rPr lang="zh-CN" altLang="zh-CN" sz="32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信息数据库 删除该节点信息</a:t>
            </a:r>
          </a:p>
          <a:p>
            <a:r>
              <a:rPr lang="en-US" altLang="zh-CN" sz="32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	</a:t>
            </a:r>
            <a:r>
              <a:rPr lang="zh-CN" altLang="zh-CN" sz="32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资源信息数据库 删除该节点的资源信息</a:t>
            </a:r>
          </a:p>
          <a:p>
            <a:r>
              <a:rPr lang="en-US" altLang="zh-CN" sz="32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	</a:t>
            </a:r>
            <a:r>
              <a:rPr lang="zh-CN" altLang="zh-CN" sz="32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给予节点相应的反馈信息</a:t>
            </a:r>
          </a:p>
          <a:p>
            <a:endParaRPr lang="zh-CN" altLang="zh-CN" sz="28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09999" y="1307111"/>
            <a:ext cx="3671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删除节点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25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47825" y="2693063"/>
            <a:ext cx="105441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① </a:t>
            </a:r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节点向</a:t>
            </a:r>
            <a:r>
              <a:rPr lang="zh-CN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服务器请求需要的</a:t>
            </a:r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资源</a:t>
            </a:r>
            <a:r>
              <a:rPr lang="zh-CN" altLang="en-US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（或数据库中已有的资源）</a:t>
            </a:r>
            <a:endParaRPr lang="en-US" altLang="zh-CN" sz="28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endParaRPr lang="zh-CN" altLang="zh-CN" sz="28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② </a:t>
            </a:r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服务器收到</a:t>
            </a:r>
            <a:r>
              <a:rPr lang="zh-CN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请求后在资源信息数据库中</a:t>
            </a:r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查找</a:t>
            </a:r>
            <a:endParaRPr lang="en-US" altLang="zh-CN" sz="28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r>
              <a:rPr lang="en-US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    </a:t>
            </a:r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将</a:t>
            </a:r>
            <a:r>
              <a:rPr lang="zh-CN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找到的资源发给</a:t>
            </a:r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节点</a:t>
            </a:r>
            <a:endParaRPr lang="en-US" altLang="zh-CN" sz="28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endParaRPr lang="zh-CN" altLang="zh-CN" sz="28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③ </a:t>
            </a:r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节点如果</a:t>
            </a:r>
            <a:r>
              <a:rPr lang="zh-CN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收到的资源列表为空，显示找不到资源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    </a:t>
            </a:r>
            <a:r>
              <a:rPr lang="zh-CN" altLang="zh-CN" sz="28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收到</a:t>
            </a:r>
            <a:r>
              <a:rPr lang="zh-CN" altLang="zh-CN" sz="28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的资源列表不为空，显示资源列表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09999" y="1307111"/>
            <a:ext cx="3671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请求资源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46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95977" y="2345999"/>
            <a:ext cx="8820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python </a:t>
            </a:r>
            <a:r>
              <a:rPr lang="zh-CN" altLang="en-US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中使用</a:t>
            </a:r>
            <a:r>
              <a:rPr lang="en-US" altLang="zh-CN" sz="2400" b="1" dirty="0" err="1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hashlib</a:t>
            </a:r>
            <a:r>
              <a:rPr lang="zh-CN" altLang="en-US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模块实现常见摘要算法</a:t>
            </a:r>
            <a:r>
              <a:rPr lang="zh-CN" altLang="en-US" sz="24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，如</a:t>
            </a:r>
            <a:r>
              <a:rPr lang="en-US" altLang="zh-CN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MD5</a:t>
            </a:r>
            <a:r>
              <a:rPr lang="zh-CN" altLang="en-US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、</a:t>
            </a:r>
            <a:r>
              <a:rPr lang="en-US" altLang="zh-CN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SHA-1</a:t>
            </a:r>
            <a:r>
              <a:rPr lang="zh-CN" altLang="en-US" sz="24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等</a:t>
            </a:r>
            <a:endParaRPr lang="en-US" altLang="zh-CN" sz="24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>
              <a:defRPr/>
            </a:pPr>
            <a:endParaRPr lang="en-US" altLang="zh-CN" sz="24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小文件：</a:t>
            </a:r>
            <a:r>
              <a:rPr lang="en-US" altLang="zh-CN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md5()</a:t>
            </a:r>
            <a:r>
              <a:rPr lang="zh-CN" altLang="en-US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返回的是</a:t>
            </a:r>
            <a:r>
              <a:rPr lang="en-US" altLang="zh-CN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md5</a:t>
            </a:r>
            <a:r>
              <a:rPr lang="zh-CN" altLang="en-US" sz="24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对象，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hexdigest</a:t>
            </a:r>
            <a:r>
              <a:rPr lang="en-US" altLang="zh-CN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()</a:t>
            </a:r>
            <a:r>
              <a:rPr lang="zh-CN" altLang="en-US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方法获取</a:t>
            </a:r>
            <a:r>
              <a:rPr lang="en-US" altLang="zh-CN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md5</a:t>
            </a:r>
            <a:r>
              <a:rPr lang="zh-CN" altLang="en-US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值</a:t>
            </a:r>
            <a:endParaRPr lang="en-US" altLang="zh-CN" sz="24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大</a:t>
            </a:r>
            <a:r>
              <a:rPr lang="zh-CN" altLang="en-US" sz="24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文件：</a:t>
            </a:r>
            <a:r>
              <a:rPr lang="en-US" altLang="zh-CN" sz="24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md5</a:t>
            </a:r>
            <a:r>
              <a:rPr lang="zh-CN" altLang="en-US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计算时文件数据是放在内存中的</a:t>
            </a:r>
            <a:r>
              <a:rPr lang="en-US" altLang="zh-CN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,</a:t>
            </a:r>
            <a:r>
              <a:rPr lang="zh-CN" altLang="en-US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当我们计算一个大文件时，可以用</a:t>
            </a:r>
            <a:r>
              <a:rPr lang="en-US" altLang="zh-CN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update</a:t>
            </a:r>
            <a:r>
              <a:rPr lang="zh-CN" altLang="en-US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方法进行分步计算，每次添加部分文件数据进行计算，减少内存占用</a:t>
            </a:r>
            <a:endParaRPr lang="zh-CN" altLang="zh-CN" sz="24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09999" y="821071"/>
            <a:ext cx="3671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MD5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计算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0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034403" y="2346363"/>
            <a:ext cx="88202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o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s.stat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获取文件的相关信息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342900" marR="0" lvl="0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342900" marR="0" lvl="0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 err="1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os.path.getsize</a:t>
            </a:r>
            <a:r>
              <a:rPr lang="en-US" altLang="zh-CN" sz="24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 </a:t>
            </a:r>
            <a:r>
              <a:rPr lang="zh-CN" altLang="en-US" sz="24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获取文件的大小</a:t>
            </a:r>
            <a:endParaRPr lang="en-US" altLang="zh-CN" sz="24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342900" marR="0" lvl="0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342900" marR="0" lvl="0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 err="1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os.path.exist</a:t>
            </a:r>
            <a:r>
              <a:rPr lang="en-US" altLang="zh-CN" sz="24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文件</a:t>
            </a:r>
            <a:r>
              <a:rPr lang="zh-CN" altLang="en-US" sz="24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是否存在</a:t>
            </a:r>
            <a:endParaRPr lang="en-US" altLang="zh-CN" sz="24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342900" marR="0" lvl="0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342900" marR="0" lvl="0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 err="1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os.path.abspath</a:t>
            </a:r>
            <a:r>
              <a:rPr lang="en-US" altLang="zh-CN" sz="24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  </a:t>
            </a:r>
            <a:r>
              <a:rPr lang="zh-CN" altLang="en-US" sz="24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获取文件的绝对路径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09999" y="821071"/>
            <a:ext cx="3671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OS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模块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08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16182" y="2345999"/>
            <a:ext cx="105441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① </a:t>
            </a:r>
            <a:r>
              <a:rPr lang="zh-CN" altLang="zh-CN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向</a:t>
            </a:r>
            <a:r>
              <a:rPr lang="zh-CN" altLang="zh-CN" sz="32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某个节点</a:t>
            </a:r>
            <a:r>
              <a:rPr lang="zh-CN" altLang="zh-CN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请求</a:t>
            </a:r>
            <a:r>
              <a:rPr lang="zh-CN" altLang="en-US" sz="32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某</a:t>
            </a:r>
            <a:r>
              <a:rPr lang="zh-CN" altLang="zh-CN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资源</a:t>
            </a:r>
            <a:endParaRPr lang="en-US" altLang="zh-CN" sz="32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endParaRPr lang="zh-CN" altLang="zh-CN" sz="32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r>
              <a:rPr lang="zh-CN" altLang="en-US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② </a:t>
            </a:r>
            <a:r>
              <a:rPr lang="zh-CN" altLang="zh-CN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与</a:t>
            </a:r>
            <a:r>
              <a:rPr lang="zh-CN" altLang="zh-CN" sz="32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该节点建立</a:t>
            </a:r>
            <a:r>
              <a:rPr lang="zh-CN" altLang="zh-CN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连接</a:t>
            </a:r>
            <a:endParaRPr lang="en-US" altLang="zh-CN" sz="32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endParaRPr lang="zh-CN" altLang="zh-CN" sz="32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r>
              <a:rPr lang="zh-CN" altLang="en-US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③ 若该节点有该资源，</a:t>
            </a:r>
            <a:r>
              <a:rPr lang="zh-CN" altLang="zh-CN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传送</a:t>
            </a:r>
            <a:r>
              <a:rPr lang="zh-CN" altLang="zh-CN" sz="32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资源</a:t>
            </a:r>
            <a:r>
              <a:rPr lang="zh-CN" altLang="zh-CN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，</a:t>
            </a:r>
            <a:endParaRPr lang="en-US" altLang="zh-CN" sz="32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endParaRPr lang="en-US" altLang="zh-CN" sz="32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r>
              <a:rPr lang="zh-CN" altLang="en-US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④ 接收并</a:t>
            </a:r>
            <a:r>
              <a:rPr lang="zh-CN" altLang="zh-CN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写入文件</a:t>
            </a:r>
            <a:r>
              <a:rPr lang="zh-CN" altLang="en-US" sz="32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（</a:t>
            </a:r>
            <a:r>
              <a:rPr lang="zh-CN" altLang="zh-CN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利用</a:t>
            </a:r>
            <a:r>
              <a:rPr lang="en-US" altLang="zh-CN" sz="32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MD5</a:t>
            </a:r>
            <a:r>
              <a:rPr lang="zh-CN" altLang="zh-CN" sz="32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检验文件完整性）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919330" y="923479"/>
            <a:ext cx="3671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下载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资源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10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055329" y="2593672"/>
            <a:ext cx="105441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① </a:t>
            </a:r>
            <a:r>
              <a:rPr lang="zh-CN" altLang="en-US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同时向两个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节点请求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某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资源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② 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与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两个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节点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分别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建立连接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③ 若节点有该资源，两个节点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传送资源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④ 接收并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写入文件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（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利用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MD5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检验文件完整性）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191061" y="1163428"/>
            <a:ext cx="5583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下载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资源（双节点）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96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42607" y="831607"/>
            <a:ext cx="3059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接收策略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09935" y="202587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方案一 </a:t>
            </a:r>
            <a:r>
              <a:rPr lang="zh-CN" altLang="en-US" sz="24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：</a:t>
            </a:r>
            <a:endParaRPr lang="en-US" altLang="zh-CN" sz="24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endParaRPr lang="en-US" altLang="zh-CN" sz="24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一</a:t>
            </a:r>
            <a:r>
              <a:rPr lang="zh-CN" altLang="en-US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个节点发送奇数包，一个节点发送偶数</a:t>
            </a:r>
            <a:r>
              <a:rPr lang="zh-CN" altLang="en-US" sz="24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包（编号）</a:t>
            </a:r>
            <a:endParaRPr lang="en-US" altLang="zh-CN" sz="24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800089" lvl="1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从</a:t>
            </a:r>
            <a:r>
              <a:rPr lang="zh-CN" altLang="en-US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两个节点同时</a:t>
            </a:r>
            <a:r>
              <a:rPr lang="zh-CN" altLang="en-US" sz="24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接收数据，</a:t>
            </a:r>
            <a:r>
              <a:rPr lang="zh-CN" altLang="en-US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存入缓存</a:t>
            </a:r>
            <a:r>
              <a:rPr lang="zh-CN" altLang="en-US" sz="24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空间</a:t>
            </a:r>
            <a:endParaRPr lang="en-US" altLang="zh-CN" sz="24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800089" lvl="1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接收</a:t>
            </a:r>
            <a:r>
              <a:rPr lang="zh-CN" altLang="en-US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完毕后，将缓存存入文件</a:t>
            </a:r>
            <a:endParaRPr lang="en-US" altLang="zh-CN" sz="24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endParaRPr lang="en-US" altLang="zh-CN" sz="24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r>
              <a:rPr lang="zh-CN" altLang="en-US" sz="24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缺点： </a:t>
            </a:r>
            <a:endParaRPr lang="en-US" altLang="zh-CN" sz="24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endParaRPr lang="en-US" altLang="zh-CN" sz="24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浪费</a:t>
            </a:r>
            <a:r>
              <a:rPr lang="zh-CN" altLang="en-US" sz="2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缓存空间</a:t>
            </a:r>
            <a:endParaRPr lang="en-US" altLang="zh-CN" sz="24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08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8"/>
          </p:nvPr>
        </p:nvSpPr>
        <p:spPr>
          <a:xfrm>
            <a:off x="2044550" y="3736109"/>
            <a:ext cx="2520000" cy="535531"/>
          </a:xfrm>
        </p:spPr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名称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22"/>
          </p:nvPr>
        </p:nvSpPr>
        <p:spPr>
          <a:xfrm>
            <a:off x="7277734" y="3736109"/>
            <a:ext cx="2520000" cy="535531"/>
          </a:xfrm>
        </p:spPr>
        <p:txBody>
          <a:bodyPr/>
          <a:lstStyle/>
          <a:p>
            <a:r>
              <a:rPr lang="zh-CN" altLang="en-US" dirty="0" smtClean="0"/>
              <a:t>实验原理</a:t>
            </a:r>
            <a:endParaRPr lang="zh-CN" altLang="en-US" dirty="0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24"/>
          </p:nvPr>
        </p:nvSpPr>
        <p:spPr>
          <a:xfrm>
            <a:off x="2044550" y="5148651"/>
            <a:ext cx="2520000" cy="53553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28"/>
          </p:nvPr>
        </p:nvSpPr>
        <p:spPr>
          <a:xfrm>
            <a:off x="7277734" y="5148651"/>
            <a:ext cx="2520000" cy="535531"/>
          </a:xfrm>
        </p:spPr>
        <p:txBody>
          <a:bodyPr/>
          <a:lstStyle/>
          <a:p>
            <a:r>
              <a:rPr lang="zh-CN" altLang="en-US" dirty="0" smtClean="0"/>
              <a:t>不足之处</a:t>
            </a:r>
            <a:endParaRPr lang="zh-CN" altLang="en-US" dirty="0"/>
          </a:p>
        </p:txBody>
      </p:sp>
      <p:pic>
        <p:nvPicPr>
          <p:cNvPr id="30" name="图片 2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4252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42607" y="831607"/>
            <a:ext cx="3059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接收策略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64702" y="202587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方案二 ：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800089" marR="0" lvl="1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一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个节点发送奇数包，一个节点发送偶数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包（编号）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800089" marR="0" lvl="1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800089" marR="0" lvl="1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从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两个节点同时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接收数据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800089" marR="0" lvl="1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800089" marR="0" lvl="1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根据编号按序写入</a:t>
            </a:r>
            <a:endParaRPr lang="en-US" altLang="zh-CN" sz="24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800089" marR="0" lvl="1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800089" marR="0" lvl="1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不是当前要写入的序号的包，写入缓存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837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902" y="98948"/>
            <a:ext cx="8485315" cy="675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1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41357" y="2359123"/>
            <a:ext cx="105441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UDP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 </a:t>
            </a: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发送方发送过快 会导致丢包</a:t>
            </a:r>
            <a:endParaRPr kumimoji="0" lang="en-US" altLang="zh-CN" sz="3200" b="1" i="0" u="none" strike="noStrike" kern="1200" cap="none" spc="0" normalizeH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R="0" lvl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3200" b="1" i="0" u="none" strike="noStrike" kern="1200" cap="none" spc="0" normalizeH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3200" b="1" baseline="0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采用应答机制</a:t>
            </a:r>
            <a:endParaRPr lang="en-US" altLang="zh-CN" sz="3200" b="1" baseline="0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R="0" lvl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3200" b="1" baseline="0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收到回复后再发送新的数据</a:t>
            </a:r>
            <a:endParaRPr kumimoji="0" lang="en-US" altLang="zh-CN" sz="3200" b="1" i="0" u="none" strike="noStrike" kern="1200" cap="none" spc="0" normalizeH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3200" b="1" baseline="0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一旦包丢失，程序就会阻塞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94856" y="937779"/>
            <a:ext cx="5583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大文件传输（一）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5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12965" y="2811859"/>
            <a:ext cx="105441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模拟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TCP</a:t>
            </a:r>
            <a:r>
              <a:rPr lang="zh-CN" altLang="en-US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传输的方式</a:t>
            </a:r>
            <a:endParaRPr lang="en-US" altLang="zh-CN" sz="32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R="0" lvl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32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发送</a:t>
            </a:r>
            <a:r>
              <a:rPr lang="zh-CN" altLang="en-US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端：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seq</a:t>
            </a:r>
            <a:r>
              <a:rPr lang="en-US" altLang="zh-CN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, 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data</a:t>
            </a:r>
            <a:r>
              <a:rPr lang="en-US" altLang="zh-CN" sz="3200" b="1" dirty="0" err="1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,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cwnd</a:t>
            </a:r>
            <a:endParaRPr lang="en-US" altLang="zh-CN" sz="32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R="0" lvl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32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接收</a:t>
            </a:r>
            <a:r>
              <a:rPr lang="zh-CN" altLang="en-US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端：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ack</a:t>
            </a:r>
            <a:r>
              <a:rPr lang="en-US" altLang="zh-CN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, 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rwnd</a:t>
            </a:r>
            <a:endParaRPr lang="en-US" altLang="zh-CN" sz="32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61110" y="1096772"/>
            <a:ext cx="5583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大文件传输（二）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23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22823" y="568940"/>
            <a:ext cx="4206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3200" b="1" dirty="0" smtClean="0">
                <a:solidFill>
                  <a:srgbClr val="0070C0"/>
                </a:solidFill>
                <a:cs typeface="+mn-ea"/>
              </a:rPr>
              <a:t>传输速率的影响因素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854638"/>
              </p:ext>
            </p:extLst>
          </p:nvPr>
        </p:nvGraphicFramePr>
        <p:xfrm>
          <a:off x="1484335" y="1760869"/>
          <a:ext cx="8883650" cy="4504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21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5276" y="2357120"/>
            <a:ext cx="861774" cy="2804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 algn="ctr">
              <a:defRPr/>
            </a:pPr>
            <a:r>
              <a:rPr lang="zh-CN" altLang="en-US" sz="4400" b="1" dirty="0">
                <a:solidFill>
                  <a:srgbClr val="0070C0"/>
                </a:solidFill>
                <a:cs typeface="+mn-ea"/>
              </a:rPr>
              <a:t>接收策略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921" y="88688"/>
            <a:ext cx="8407679" cy="639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5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42607" y="500219"/>
            <a:ext cx="3059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发送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策略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76" y="2228738"/>
            <a:ext cx="10394780" cy="327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42607" y="500219"/>
            <a:ext cx="3059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noProof="0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超时与拥塞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91055" y="2044906"/>
            <a:ext cx="11220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超时重传由发送方解决</a:t>
            </a:r>
            <a:endParaRPr lang="en-US" altLang="zh-CN" sz="32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R="0" lvl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32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数据丢失或确认丢失都由发送方重传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R="0" lvl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32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拥塞控制：慢开始，拥塞避免，快恢复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152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91055" y="2044906"/>
            <a:ext cx="112202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从摄像头捕捉图像</a:t>
            </a:r>
            <a:endParaRPr lang="en-US" altLang="zh-CN" sz="32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32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将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图像数据发给另一个节点，并显示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UDP</a:t>
            </a:r>
            <a:r>
              <a:rPr lang="zh-CN" altLang="en-US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包的最大大小：</a:t>
            </a:r>
            <a:r>
              <a:rPr lang="en-US" altLang="zh-CN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65535 </a:t>
            </a:r>
            <a:r>
              <a:rPr lang="zh-CN" altLang="en-US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字节</a:t>
            </a:r>
            <a:endParaRPr lang="en-US" altLang="zh-CN" sz="32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R="0" lvl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32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因此图像的分别率有限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59381" y="592319"/>
            <a:ext cx="3671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视频流传输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07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849429" y="1824567"/>
            <a:ext cx="112202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不将摄像头捕捉到</a:t>
            </a:r>
            <a:r>
              <a:rPr lang="zh-CN" altLang="en-US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的图像压缩</a:t>
            </a:r>
            <a:endParaRPr lang="en-US" altLang="zh-CN" sz="32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R="0" lvl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32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发送</a:t>
            </a:r>
            <a:r>
              <a:rPr lang="zh-CN" altLang="en-US" sz="3200" b="1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方将图像进行分片</a:t>
            </a:r>
            <a:endParaRPr lang="en-US" altLang="zh-CN" sz="3200" b="1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接收方对图像进行组合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3200" b="1" noProof="0" dirty="0" smtClean="0">
                <a:solidFill>
                  <a:srgbClr val="0070C0"/>
                </a:solidFill>
                <a:latin typeface="Segoe UI"/>
                <a:ea typeface="微软雅黑"/>
                <a:cs typeface="+mn-ea"/>
              </a:rPr>
              <a:t>时间花在数据的转换上</a:t>
            </a:r>
            <a:endParaRPr lang="en-US" altLang="zh-CN" sz="3200" b="1" noProof="0" dirty="0" smtClean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3200" b="1" dirty="0">
              <a:solidFill>
                <a:srgbClr val="0070C0"/>
              </a:solidFill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一旦分辨率提高，帧率就会下降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微软雅黑"/>
                <a:cs typeface="+mn-cs"/>
              </a:rPr>
              <a:t/>
            </a:r>
            <a:b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微软雅黑"/>
                <a:cs typeface="+mn-cs"/>
              </a:rPr>
            </a:b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59381" y="592319"/>
            <a:ext cx="3671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视频流传输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79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zh-CN" sz="7200" dirty="0"/>
              <a:t>Part 1</a:t>
            </a:r>
            <a:endParaRPr lang="zh-CN" altLang="en-US" sz="7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633699" y="3731836"/>
            <a:ext cx="2954655" cy="840230"/>
          </a:xfrm>
        </p:spPr>
        <p:txBody>
          <a:bodyPr/>
          <a:lstStyle/>
          <a:p>
            <a:r>
              <a:rPr lang="zh-CN" altLang="en-US" dirty="0" smtClean="0"/>
              <a:t>项目名称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56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91055" y="2044906"/>
            <a:ext cx="112202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将图像进行压缩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可以大大降低图片的大小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保证图片大小在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65535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字节之内，不用分片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  <a:p>
            <a:pPr marL="457200" marR="0" lvl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分辨率提高，可以降低图像的质量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微软雅黑"/>
                <a:cs typeface="+mn-cs"/>
              </a:rPr>
              <a:t/>
            </a:r>
            <a:b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微软雅黑"/>
                <a:cs typeface="+mn-cs"/>
              </a:rPr>
            </a:b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微软雅黑"/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59381" y="592319"/>
            <a:ext cx="3671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微软雅黑"/>
                <a:cs typeface="+mn-ea"/>
              </a:rPr>
              <a:t>视频流传输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33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7200" dirty="0"/>
              <a:t>Part 4</a:t>
            </a:r>
            <a:endParaRPr lang="zh-CN" altLang="en-US" sz="7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633699" y="3731836"/>
            <a:ext cx="2954655" cy="840230"/>
          </a:xfrm>
        </p:spPr>
        <p:txBody>
          <a:bodyPr/>
          <a:lstStyle/>
          <a:p>
            <a:r>
              <a:rPr lang="zh-CN" altLang="en-US" dirty="0" smtClean="0"/>
              <a:t>不足之处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94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不足之处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77935" y="1842149"/>
            <a:ext cx="9437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只能在局域网内传输</a:t>
            </a:r>
            <a:endParaRPr lang="en-US" altLang="zh-CN" sz="3600" b="1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无良好的界面</a:t>
            </a:r>
            <a:endParaRPr lang="en-US" altLang="zh-CN" sz="3600" b="1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传输策略的改进</a:t>
            </a:r>
            <a:endParaRPr lang="en-US" altLang="zh-CN" sz="3600" b="1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更完善的内容</a:t>
            </a:r>
            <a:r>
              <a:rPr lang="en-US" altLang="zh-CN" sz="36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36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42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819957" y="3265143"/>
            <a:ext cx="3197354" cy="1200329"/>
          </a:xfrm>
        </p:spPr>
        <p:txBody>
          <a:bodyPr/>
          <a:lstStyle/>
          <a:p>
            <a:r>
              <a:rPr lang="en-US" altLang="zh-CN" sz="7200" dirty="0"/>
              <a:t>Thanks</a:t>
            </a:r>
            <a:endParaRPr lang="zh-CN" altLang="en-US" sz="72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dirty="0" smtClean="0"/>
              <a:t>感谢观看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2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项目名称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Part One</a:t>
            </a:r>
          </a:p>
        </p:txBody>
      </p:sp>
      <p:sp>
        <p:nvSpPr>
          <p:cNvPr id="6" name="矩形 5"/>
          <p:cNvSpPr/>
          <p:nvPr/>
        </p:nvSpPr>
        <p:spPr>
          <a:xfrm>
            <a:off x="1381921" y="2887318"/>
            <a:ext cx="94412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zh-CN" altLang="en-US" sz="4400" b="1" dirty="0" smtClean="0">
                <a:solidFill>
                  <a:schemeClr val="accent4"/>
                </a:solidFill>
                <a:cs typeface="+mn-ea"/>
                <a:sym typeface="+mn-lt"/>
              </a:rPr>
              <a:t>基于</a:t>
            </a:r>
            <a:r>
              <a:rPr lang="en-US" altLang="zh-CN" sz="4400" b="1" dirty="0" smtClean="0">
                <a:solidFill>
                  <a:schemeClr val="accent4"/>
                </a:solidFill>
                <a:cs typeface="+mn-ea"/>
                <a:sym typeface="+mn-lt"/>
              </a:rPr>
              <a:t>Python</a:t>
            </a:r>
            <a:r>
              <a:rPr lang="zh-CN" altLang="en-US" sz="4400" b="1" dirty="0" smtClean="0">
                <a:solidFill>
                  <a:schemeClr val="accent4"/>
                </a:solidFill>
                <a:cs typeface="+mn-ea"/>
                <a:sym typeface="+mn-lt"/>
              </a:rPr>
              <a:t>的</a:t>
            </a:r>
            <a:r>
              <a:rPr lang="en-US" altLang="zh-CN" sz="4400" b="1" dirty="0" smtClean="0">
                <a:solidFill>
                  <a:schemeClr val="accent4"/>
                </a:solidFill>
                <a:cs typeface="+mn-ea"/>
                <a:sym typeface="+mn-lt"/>
              </a:rPr>
              <a:t>P2P</a:t>
            </a:r>
            <a:r>
              <a:rPr lang="zh-CN" altLang="en-US" sz="4400" b="1" dirty="0" smtClean="0">
                <a:solidFill>
                  <a:schemeClr val="accent4"/>
                </a:solidFill>
                <a:cs typeface="+mn-ea"/>
                <a:sym typeface="+mn-lt"/>
              </a:rPr>
              <a:t>通信模拟</a:t>
            </a:r>
            <a:endParaRPr lang="zh-CN" altLang="en-US" sz="4400" b="1" dirty="0">
              <a:solidFill>
                <a:schemeClr val="accent4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9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7200" dirty="0"/>
              <a:t>Part 2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633699" y="3731836"/>
            <a:ext cx="2954655" cy="840230"/>
          </a:xfrm>
        </p:spPr>
        <p:txBody>
          <a:bodyPr/>
          <a:lstStyle/>
          <a:p>
            <a:r>
              <a:rPr lang="zh-CN" altLang="en-US" dirty="0" smtClean="0"/>
              <a:t>实验原理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86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实验原理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3894" y="1988912"/>
            <a:ext cx="8163098" cy="385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：特殊的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sz="28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MD5: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报文摘要算法，检查文件完整性</a:t>
            </a:r>
            <a:endParaRPr lang="en-US" altLang="zh-CN" sz="28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Sqlite3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数据库操作</a:t>
            </a:r>
            <a:endParaRPr lang="en-US" altLang="zh-CN" sz="28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模块：文件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的读写等操作</a:t>
            </a:r>
            <a:endParaRPr lang="en-US" altLang="zh-CN" sz="28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 Socket</a:t>
            </a:r>
            <a:endParaRPr lang="en-US" altLang="zh-CN" sz="28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endParaRPr lang="en-US" altLang="zh-CN" sz="2800" b="1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的传输策略</a:t>
            </a:r>
            <a:endParaRPr lang="en-US" altLang="zh-CN" sz="28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83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7200" dirty="0"/>
              <a:t>Part</a:t>
            </a:r>
            <a:r>
              <a:rPr lang="zh-CN" altLang="en-US" sz="7200" dirty="0"/>
              <a:t> </a:t>
            </a:r>
            <a:r>
              <a:rPr lang="en-US" altLang="zh-CN" sz="7200" dirty="0"/>
              <a:t>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633699" y="3731836"/>
            <a:ext cx="2954655" cy="840230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558" y="318842"/>
            <a:ext cx="8523194" cy="59699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59633" y="4460033"/>
            <a:ext cx="2743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4"/>
                </a:solidFill>
                <a:cs typeface="+mn-ea"/>
              </a:rPr>
              <a:t>整体架构</a:t>
            </a:r>
            <a:endParaRPr lang="zh-CN" altLang="en-US" sz="4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49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47825" y="1728786"/>
            <a:ext cx="105441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>
                <a:solidFill>
                  <a:schemeClr val="accent4"/>
                </a:solidFill>
                <a:cs typeface="+mn-ea"/>
              </a:rPr>
              <a:t>服务器</a:t>
            </a:r>
            <a:r>
              <a:rPr lang="zh-CN" altLang="en-US" sz="2400" b="1" dirty="0" smtClean="0">
                <a:solidFill>
                  <a:schemeClr val="accent4"/>
                </a:solidFill>
                <a:cs typeface="+mn-ea"/>
              </a:rPr>
              <a:t>：</a:t>
            </a:r>
            <a:endParaRPr lang="zh-CN" altLang="zh-CN" sz="2400" b="1" dirty="0">
              <a:solidFill>
                <a:schemeClr val="accent4"/>
              </a:solidFill>
              <a:cs typeface="+mn-ea"/>
            </a:endParaRPr>
          </a:p>
          <a:p>
            <a:pPr marL="1257277" lvl="2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4"/>
                </a:solidFill>
                <a:cs typeface="+mn-ea"/>
              </a:rPr>
              <a:t> </a:t>
            </a:r>
            <a:r>
              <a:rPr lang="zh-CN" altLang="zh-CN" sz="2400" b="1" dirty="0" smtClean="0">
                <a:solidFill>
                  <a:schemeClr val="accent4"/>
                </a:solidFill>
                <a:cs typeface="+mn-ea"/>
              </a:rPr>
              <a:t>创建</a:t>
            </a:r>
            <a:r>
              <a:rPr lang="zh-CN" altLang="zh-CN" sz="2400" b="1" dirty="0">
                <a:solidFill>
                  <a:schemeClr val="accent4"/>
                </a:solidFill>
                <a:cs typeface="+mn-ea"/>
              </a:rPr>
              <a:t>两个</a:t>
            </a:r>
            <a:r>
              <a:rPr lang="zh-CN" altLang="zh-CN" sz="2400" b="1" dirty="0" smtClean="0">
                <a:solidFill>
                  <a:schemeClr val="accent4"/>
                </a:solidFill>
                <a:cs typeface="+mn-ea"/>
              </a:rPr>
              <a:t>数据库</a:t>
            </a:r>
            <a:r>
              <a:rPr lang="zh-CN" altLang="en-US" sz="2400" b="1" dirty="0" smtClean="0">
                <a:solidFill>
                  <a:schemeClr val="accent4"/>
                </a:solidFill>
                <a:cs typeface="+mn-ea"/>
              </a:rPr>
              <a:t>：</a:t>
            </a:r>
            <a:endParaRPr lang="zh-CN" altLang="zh-CN" sz="2400" b="1" dirty="0">
              <a:solidFill>
                <a:schemeClr val="accent4"/>
              </a:solidFill>
              <a:cs typeface="+mn-ea"/>
            </a:endParaRPr>
          </a:p>
          <a:p>
            <a:r>
              <a:rPr lang="en-US" altLang="zh-CN" sz="2400" b="1" dirty="0">
                <a:solidFill>
                  <a:schemeClr val="accent4"/>
                </a:solidFill>
                <a:cs typeface="+mn-ea"/>
              </a:rPr>
              <a:t>		</a:t>
            </a:r>
            <a:r>
              <a:rPr lang="zh-CN" altLang="zh-CN" sz="2400" b="1" dirty="0">
                <a:solidFill>
                  <a:schemeClr val="accent4"/>
                </a:solidFill>
                <a:cs typeface="+mn-ea"/>
              </a:rPr>
              <a:t>节点信息数据库 保存已连接服务器的节点信息</a:t>
            </a:r>
          </a:p>
          <a:p>
            <a:r>
              <a:rPr lang="en-US" altLang="zh-CN" sz="2400" b="1" dirty="0">
                <a:solidFill>
                  <a:schemeClr val="accent4"/>
                </a:solidFill>
                <a:cs typeface="+mn-ea"/>
              </a:rPr>
              <a:t>		</a:t>
            </a:r>
            <a:r>
              <a:rPr lang="zh-CN" altLang="zh-CN" sz="2400" b="1" dirty="0">
                <a:solidFill>
                  <a:schemeClr val="accent4"/>
                </a:solidFill>
                <a:cs typeface="+mn-ea"/>
              </a:rPr>
              <a:t>资源信息数据库 保存节点上传的资源信息</a:t>
            </a:r>
          </a:p>
          <a:p>
            <a:pPr marL="1257277" lvl="2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4"/>
                </a:solidFill>
                <a:cs typeface="+mn-ea"/>
              </a:rPr>
              <a:t> </a:t>
            </a:r>
            <a:r>
              <a:rPr lang="zh-CN" altLang="zh-CN" sz="2400" b="1" dirty="0" smtClean="0">
                <a:solidFill>
                  <a:schemeClr val="accent4"/>
                </a:solidFill>
                <a:cs typeface="+mn-ea"/>
              </a:rPr>
              <a:t>连接</a:t>
            </a:r>
            <a:r>
              <a:rPr lang="en-US" altLang="zh-CN" sz="2400" b="1" dirty="0" smtClean="0">
                <a:solidFill>
                  <a:schemeClr val="accent4"/>
                </a:solidFill>
                <a:cs typeface="+mn-ea"/>
              </a:rPr>
              <a:t>socket</a:t>
            </a:r>
          </a:p>
          <a:p>
            <a:endParaRPr lang="zh-CN" altLang="zh-CN" sz="2400" b="1" dirty="0">
              <a:solidFill>
                <a:schemeClr val="accent4"/>
              </a:solidFill>
              <a:cs typeface="+mn-ea"/>
            </a:endParaRPr>
          </a:p>
          <a:p>
            <a:r>
              <a:rPr lang="zh-CN" altLang="zh-CN" sz="2400" b="1" dirty="0" smtClean="0">
                <a:solidFill>
                  <a:schemeClr val="accent4"/>
                </a:solidFill>
                <a:cs typeface="+mn-ea"/>
              </a:rPr>
              <a:t>节点</a:t>
            </a:r>
            <a:r>
              <a:rPr lang="zh-CN" altLang="en-US" sz="2400" b="1" dirty="0" smtClean="0">
                <a:solidFill>
                  <a:schemeClr val="accent4"/>
                </a:solidFill>
                <a:cs typeface="+mn-ea"/>
              </a:rPr>
              <a:t>：</a:t>
            </a:r>
            <a:endParaRPr lang="zh-CN" altLang="zh-CN" sz="2400" b="1" dirty="0">
              <a:solidFill>
                <a:schemeClr val="accent4"/>
              </a:solidFill>
              <a:cs typeface="+mn-ea"/>
            </a:endParaRPr>
          </a:p>
          <a:p>
            <a:pPr marL="1257277" lvl="2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4"/>
                </a:solidFill>
                <a:cs typeface="+mn-ea"/>
              </a:rPr>
              <a:t> </a:t>
            </a:r>
            <a:r>
              <a:rPr lang="zh-CN" altLang="zh-CN" sz="2400" b="1" dirty="0" smtClean="0">
                <a:solidFill>
                  <a:schemeClr val="accent4"/>
                </a:solidFill>
                <a:cs typeface="+mn-ea"/>
              </a:rPr>
              <a:t>创建</a:t>
            </a:r>
            <a:r>
              <a:rPr lang="zh-CN" altLang="zh-CN" sz="2400" b="1" dirty="0">
                <a:solidFill>
                  <a:schemeClr val="accent4"/>
                </a:solidFill>
                <a:cs typeface="+mn-ea"/>
              </a:rPr>
              <a:t>两个</a:t>
            </a:r>
            <a:r>
              <a:rPr lang="zh-CN" altLang="zh-CN" sz="2400" b="1" dirty="0" smtClean="0">
                <a:solidFill>
                  <a:schemeClr val="accent4"/>
                </a:solidFill>
                <a:cs typeface="+mn-ea"/>
              </a:rPr>
              <a:t>线程</a:t>
            </a:r>
            <a:r>
              <a:rPr lang="zh-CN" altLang="en-US" sz="2400" b="1" dirty="0" smtClean="0">
                <a:solidFill>
                  <a:schemeClr val="accent4"/>
                </a:solidFill>
                <a:cs typeface="+mn-ea"/>
              </a:rPr>
              <a:t>：</a:t>
            </a:r>
            <a:endParaRPr lang="zh-CN" altLang="zh-CN" sz="2400" b="1" dirty="0">
              <a:solidFill>
                <a:schemeClr val="accent4"/>
              </a:solidFill>
              <a:cs typeface="+mn-ea"/>
            </a:endParaRPr>
          </a:p>
          <a:p>
            <a:r>
              <a:rPr lang="en-US" altLang="zh-CN" sz="2400" b="1" dirty="0">
                <a:solidFill>
                  <a:schemeClr val="accent4"/>
                </a:solidFill>
                <a:cs typeface="+mn-ea"/>
              </a:rPr>
              <a:t>		</a:t>
            </a:r>
            <a:r>
              <a:rPr lang="zh-CN" altLang="zh-CN" sz="2400" b="1" dirty="0">
                <a:solidFill>
                  <a:schemeClr val="accent4"/>
                </a:solidFill>
                <a:cs typeface="+mn-ea"/>
              </a:rPr>
              <a:t>命令处理线程 接收用户输入的节点命令</a:t>
            </a:r>
          </a:p>
          <a:p>
            <a:r>
              <a:rPr lang="en-US" altLang="zh-CN" sz="2400" b="1" dirty="0">
                <a:solidFill>
                  <a:schemeClr val="accent4"/>
                </a:solidFill>
                <a:cs typeface="+mn-ea"/>
              </a:rPr>
              <a:t>		</a:t>
            </a:r>
            <a:r>
              <a:rPr lang="zh-CN" altLang="zh-CN" sz="2400" b="1" dirty="0">
                <a:solidFill>
                  <a:schemeClr val="accent4"/>
                </a:solidFill>
                <a:cs typeface="+mn-ea"/>
              </a:rPr>
              <a:t>下载请求线程 用来接收其他节点的下载请求</a:t>
            </a:r>
          </a:p>
          <a:p>
            <a:pPr marL="1257277" lvl="2" indent="-342900">
              <a:buFont typeface="Arial" panose="020B0604020202020204" pitchFamily="34" charset="0"/>
              <a:buChar char="•"/>
            </a:pPr>
            <a:r>
              <a:rPr lang="zh-CN" altLang="zh-CN" sz="2400" b="1" dirty="0" smtClean="0">
                <a:solidFill>
                  <a:schemeClr val="accent4"/>
                </a:solidFill>
                <a:cs typeface="+mn-ea"/>
              </a:rPr>
              <a:t>连接</a:t>
            </a:r>
            <a:r>
              <a:rPr lang="en-US" altLang="zh-CN" sz="2400" b="1" dirty="0">
                <a:solidFill>
                  <a:schemeClr val="accent4"/>
                </a:solidFill>
                <a:cs typeface="+mn-ea"/>
              </a:rPr>
              <a:t>socket </a:t>
            </a:r>
            <a:r>
              <a:rPr lang="zh-CN" altLang="en-US" sz="2400" b="1" dirty="0" smtClean="0">
                <a:solidFill>
                  <a:schemeClr val="accent4"/>
                </a:solidFill>
                <a:cs typeface="+mn-ea"/>
              </a:rPr>
              <a:t>：</a:t>
            </a:r>
            <a:endParaRPr lang="zh-CN" altLang="zh-CN" sz="2400" b="1" dirty="0">
              <a:solidFill>
                <a:schemeClr val="accent4"/>
              </a:solidFill>
              <a:cs typeface="+mn-ea"/>
            </a:endParaRPr>
          </a:p>
          <a:p>
            <a:r>
              <a:rPr lang="en-US" altLang="zh-CN" sz="2400" b="1" dirty="0" smtClean="0">
                <a:solidFill>
                  <a:schemeClr val="accent4"/>
                </a:solidFill>
                <a:cs typeface="+mn-ea"/>
              </a:rPr>
              <a:t>		</a:t>
            </a:r>
            <a:r>
              <a:rPr lang="zh-CN" altLang="zh-CN" sz="2400" b="1" dirty="0" smtClean="0">
                <a:solidFill>
                  <a:schemeClr val="accent4"/>
                </a:solidFill>
                <a:cs typeface="+mn-ea"/>
              </a:rPr>
              <a:t>与</a:t>
            </a:r>
            <a:r>
              <a:rPr lang="zh-CN" altLang="zh-CN" sz="2400" b="1" dirty="0">
                <a:solidFill>
                  <a:schemeClr val="accent4"/>
                </a:solidFill>
                <a:cs typeface="+mn-ea"/>
              </a:rPr>
              <a:t>服务器传送信息和下载其他节点资源 </a:t>
            </a:r>
          </a:p>
          <a:p>
            <a:r>
              <a:rPr lang="en-US" altLang="zh-CN" sz="2400" b="1" dirty="0" smtClean="0">
                <a:solidFill>
                  <a:schemeClr val="accent4"/>
                </a:solidFill>
                <a:cs typeface="+mn-ea"/>
              </a:rPr>
              <a:t>		</a:t>
            </a:r>
            <a:r>
              <a:rPr lang="zh-CN" altLang="zh-CN" sz="2400" b="1" dirty="0" smtClean="0">
                <a:solidFill>
                  <a:schemeClr val="accent4"/>
                </a:solidFill>
                <a:cs typeface="+mn-ea"/>
              </a:rPr>
              <a:t>向</a:t>
            </a:r>
            <a:r>
              <a:rPr lang="zh-CN" altLang="zh-CN" sz="2400" b="1" dirty="0">
                <a:solidFill>
                  <a:schemeClr val="accent4"/>
                </a:solidFill>
                <a:cs typeface="+mn-ea"/>
              </a:rPr>
              <a:t>其他节点发送资源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42607" y="831607"/>
            <a:ext cx="3059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accent4"/>
                </a:solidFill>
                <a:cs typeface="+mn-ea"/>
              </a:rPr>
              <a:t>初始阶</a:t>
            </a:r>
            <a:r>
              <a:rPr lang="zh-CN" altLang="en-US" sz="4400" b="1" dirty="0">
                <a:solidFill>
                  <a:schemeClr val="accent4"/>
                </a:solidFill>
                <a:cs typeface="+mn-ea"/>
              </a:rPr>
              <a:t>段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5914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2D050"/>
      </a:accent1>
      <a:accent2>
        <a:srgbClr val="00B050"/>
      </a:accent2>
      <a:accent3>
        <a:srgbClr val="00B0F0"/>
      </a:accent3>
      <a:accent4>
        <a:srgbClr val="0070C0"/>
      </a:accent4>
      <a:accent5>
        <a:srgbClr val="00206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2581</TotalTime>
  <Words>852</Words>
  <Application>Microsoft Office PowerPoint</Application>
  <PresentationFormat>宽屏</PresentationFormat>
  <Paragraphs>253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微软雅黑</vt:lpstr>
      <vt:lpstr>Arial</vt:lpstr>
      <vt:lpstr>Century Gothic</vt:lpstr>
      <vt:lpstr>Segoe UI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346437731@qq.com</cp:lastModifiedBy>
  <cp:revision>98</cp:revision>
  <dcterms:created xsi:type="dcterms:W3CDTF">2015-08-18T02:51:41Z</dcterms:created>
  <dcterms:modified xsi:type="dcterms:W3CDTF">2019-12-30T03:16:48Z</dcterms:modified>
  <cp:category/>
</cp:coreProperties>
</file>