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81" r:id="rId6"/>
    <p:sldId id="286" r:id="rId7"/>
    <p:sldId id="277" r:id="rId8"/>
    <p:sldId id="265" r:id="rId9"/>
    <p:sldId id="287" r:id="rId10"/>
    <p:sldId id="282" r:id="rId11"/>
    <p:sldId id="283" r:id="rId12"/>
    <p:sldId id="288" r:id="rId13"/>
    <p:sldId id="289" r:id="rId14"/>
    <p:sldId id="279" r:id="rId15"/>
    <p:sldId id="284" r:id="rId16"/>
    <p:sldId id="285" r:id="rId17"/>
    <p:sldId id="290" r:id="rId18"/>
    <p:sldId id="291" r:id="rId19"/>
    <p:sldId id="292" r:id="rId20"/>
    <p:sldId id="28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062"/>
    <a:srgbClr val="202020"/>
    <a:srgbClr val="FFE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0243-0E4C-45E6-AC08-D9A9C5D42826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F697-5284-4A62-9B07-370CE14E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19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7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01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8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6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8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5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71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6912-C71D-4B42-85B0-8CED62DA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C65C3-9A14-4CD2-B8FB-90C92B87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2EA7C-9BF2-42B7-9667-3FBC20A9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416C2-32EA-48B2-89DB-40794FBC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4D41C-C2E9-4E0B-A6FA-BB49AE26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2243-51DC-432B-A42D-13B9BC8C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81135-AF1F-4D98-AF0C-467296D8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0480-455A-427B-ADDE-DFD7CDDE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FA774-CA80-4815-B9EF-89F23DAC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FDC0D-FCC7-4A03-A0EE-D5F33FAD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7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E9293-3A84-477A-9D09-A9536A5F3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4617F-2508-4595-A385-011CD279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1AFD0-07C8-45D7-AB4F-BDA8DE95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3B0D0-648C-407C-9700-F4C308A4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97ADA-7070-4D26-A720-860CFC3C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008C-9AB4-4B1C-95CE-D7144F8E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861AA-8C8D-4063-93A5-090CCD7D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94B53-750F-4688-8AC6-001A06F3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11ED-CC16-4589-BA58-93349ABB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BDFCA-5803-4BD5-BE70-D04D386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1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4A44E-1614-4548-A675-49C7437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CB05D-49F0-4191-9DA1-F87371F5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1E541-2AA5-419C-BF5F-D50D9AAB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BE28-1112-4F77-9A75-ADDF2C9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F65D9-5AB4-4F0B-BBC4-5816BC9C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2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1DCB-21D9-4768-81D0-8FDD76B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C4A4-B861-4390-9B1E-B9C5CD784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84C3B-8F96-4007-A1A5-406860FF0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A2F06-7A08-48FC-B324-61E244BC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38B1E-A008-48B0-9842-9518C8E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CD351-D356-45E6-B055-8D918889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4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DBEF1-2A57-4393-ADBA-7FD45999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D6B0D-3913-4113-A650-68D6DCDF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2C145-9938-47EA-B8C2-2A3376E4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4A527F-A113-445E-A2AA-C32EA8D76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0841D-BFD9-41CE-A016-36088946E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3FDF1-D9E0-4796-990D-E0A5E1FE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ECE8F-0819-46A9-9B35-EDA876B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CE455-EC2F-440B-B02A-392EA19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6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ADB3-4629-4990-9BEC-DF146B8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82E34-A4CF-48BF-B612-1FC44263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FCC9D-A492-419B-A35A-A8ACE98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8E80C1-B127-4C64-AD60-CEE94CB4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3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1717F-38DD-4EEA-AFB7-7BD1FE06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10592-DCAF-4E5B-837C-31C80948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08BD7-2A00-493A-BCA2-14FEF6E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0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47978-01C8-4378-A561-1B6BA17A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268C2-337B-4A81-AA37-C0752A11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7D8C3-9924-40F5-A382-A24EA679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02612-5A1D-4D4D-86C7-8B3A0702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46F2C-3ED7-44C9-B04D-3FE1B270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B1D80-305F-4E6E-99FC-BF3D95C7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CE05-210F-4D4E-B74C-434F9B7C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01294-2AE0-4D49-B58D-0B86194B8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C8DDA-8110-4E55-A4F0-19A120E56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375A7-5AD1-411F-91A2-6BA102C3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55CF4-5A26-4CE9-900A-3370011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477B4-025B-457B-A180-3F3263EB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0DE4C-A71B-4BBC-999B-48C3C9C8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E175D-1D69-44EB-B3D8-FFD0C2FA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A452-E5E0-48AD-9CA5-82CC812D4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79151-4CDB-4A0A-A5A6-1E1E65488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67CBD-68D9-47A2-B24B-EF4FD30FE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2C84A7-A93A-49C8-AD38-B907AD80F54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E3C2D8-EB6E-45D7-A678-7F969FC7928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63E64FD-1C22-438B-B135-0B4A59D478C0}"/>
                </a:ext>
              </a:extLst>
            </p:cNvPr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7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13.emf"/><Relationship Id="rId10" Type="http://schemas.openxmlformats.org/officeDocument/2006/relationships/image" Target="../media/image11.emf"/><Relationship Id="rId4" Type="http://schemas.openxmlformats.org/officeDocument/2006/relationships/image" Target="../media/image12.emf"/><Relationship Id="rId9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13.emf"/><Relationship Id="rId10" Type="http://schemas.openxmlformats.org/officeDocument/2006/relationships/image" Target="../media/image11.emf"/><Relationship Id="rId4" Type="http://schemas.openxmlformats.org/officeDocument/2006/relationships/image" Target="../media/image12.emf"/><Relationship Id="rId9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png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7.emf"/><Relationship Id="rId5" Type="http://schemas.openxmlformats.org/officeDocument/2006/relationships/image" Target="../media/image3.emf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13.emf"/><Relationship Id="rId10" Type="http://schemas.openxmlformats.org/officeDocument/2006/relationships/image" Target="../media/image11.emf"/><Relationship Id="rId4" Type="http://schemas.openxmlformats.org/officeDocument/2006/relationships/image" Target="../media/image12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13.emf"/><Relationship Id="rId10" Type="http://schemas.openxmlformats.org/officeDocument/2006/relationships/image" Target="../media/image11.emf"/><Relationship Id="rId4" Type="http://schemas.openxmlformats.org/officeDocument/2006/relationships/image" Target="../media/image12.emf"/><Relationship Id="rId9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B82E62-F95E-4BA0-BE50-377B025E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E72FB9-3880-486F-99AE-41735ED98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CE151-6F05-4BB2-A8D5-54319A9B1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439942-CF85-47DC-8284-2E1D6D526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2008F1-6028-494F-98C1-58EE400AC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543293-B0CE-4503-8AB5-6C1BEE60D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0800FA-E9FE-4973-BEBE-6D14770E39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8FE9E91-0365-467D-8C1D-138DE8E4FE46}"/>
              </a:ext>
            </a:extLst>
          </p:cNvPr>
          <p:cNvSpPr txBox="1"/>
          <p:nvPr/>
        </p:nvSpPr>
        <p:spPr>
          <a:xfrm>
            <a:off x="2145953" y="2050753"/>
            <a:ext cx="78295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物聯網實務</a:t>
            </a:r>
            <a:br>
              <a:rPr lang="en-US" altLang="zh-TW" sz="66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</a:br>
            <a:r>
              <a:rPr lang="zh-TW" altLang="en-US" sz="66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期末專題展示</a:t>
            </a:r>
            <a:br>
              <a:rPr lang="en-US" altLang="zh-TW" sz="66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</a:br>
            <a:r>
              <a:rPr lang="zh-TW" altLang="en-US" sz="44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保全系統</a:t>
            </a:r>
            <a:endParaRPr lang="zh-CN" altLang="en-US" sz="66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07C9A4A-B2F8-439C-BED6-A2BD37CC26CC}"/>
              </a:ext>
            </a:extLst>
          </p:cNvPr>
          <p:cNvCxnSpPr/>
          <p:nvPr/>
        </p:nvCxnSpPr>
        <p:spPr>
          <a:xfrm>
            <a:off x="2612880" y="4082802"/>
            <a:ext cx="72612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6A4AC0-74A9-4F7B-8A1D-28595FD78A2A}"/>
              </a:ext>
            </a:extLst>
          </p:cNvPr>
          <p:cNvSpPr txBox="1"/>
          <p:nvPr/>
        </p:nvSpPr>
        <p:spPr>
          <a:xfrm>
            <a:off x="4305625" y="5023171"/>
            <a:ext cx="38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組員：</a:t>
            </a:r>
            <a:br>
              <a:rPr lang="en-US" altLang="zh-TW" b="1" dirty="0"/>
            </a:br>
            <a:r>
              <a:rPr lang="en-US" altLang="zh-TW" b="1" dirty="0"/>
              <a:t>	ACS104109	</a:t>
            </a:r>
            <a:r>
              <a:rPr lang="zh-TW" altLang="en-US" b="1" dirty="0"/>
              <a:t>陳曉萱</a:t>
            </a:r>
            <a:endParaRPr lang="en-US" altLang="zh-TW" b="1" dirty="0"/>
          </a:p>
          <a:p>
            <a:r>
              <a:rPr lang="en-US" altLang="zh-TW" b="1" dirty="0"/>
              <a:t>	ACS104150	</a:t>
            </a:r>
            <a:r>
              <a:rPr lang="zh-TW" altLang="en-US" b="1" dirty="0"/>
              <a:t>岳    彣</a:t>
            </a:r>
          </a:p>
        </p:txBody>
      </p:sp>
    </p:spTree>
    <p:extLst>
      <p:ext uri="{BB962C8B-B14F-4D97-AF65-F5344CB8AC3E}">
        <p14:creationId xmlns:p14="http://schemas.microsoft.com/office/powerpoint/2010/main" val="7565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E0F27B-4B5D-4D4B-A604-3F1309793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04" y="309069"/>
            <a:ext cx="7698919" cy="623986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4A6718-A036-4AA6-80C4-D86F84652F6C}"/>
              </a:ext>
            </a:extLst>
          </p:cNvPr>
          <p:cNvSpPr txBox="1"/>
          <p:nvPr/>
        </p:nvSpPr>
        <p:spPr>
          <a:xfrm>
            <a:off x="816746" y="2059619"/>
            <a:ext cx="305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設定傳送至</a:t>
            </a:r>
            <a:r>
              <a:rPr lang="en-US" altLang="zh-TW" sz="2400" b="1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ThingSpeak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的參數</a:t>
            </a:r>
          </a:p>
        </p:txBody>
      </p:sp>
    </p:spTree>
    <p:extLst>
      <p:ext uri="{BB962C8B-B14F-4D97-AF65-F5344CB8AC3E}">
        <p14:creationId xmlns:p14="http://schemas.microsoft.com/office/powerpoint/2010/main" val="172627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812EE3-1EE0-40FB-99F6-69E332DE9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89"/>
          <a:stretch/>
        </p:blipFill>
        <p:spPr>
          <a:xfrm>
            <a:off x="4212722" y="407101"/>
            <a:ext cx="7606417" cy="604379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CCB0C18-1460-4437-B932-179315DC0AE8}"/>
              </a:ext>
            </a:extLst>
          </p:cNvPr>
          <p:cNvSpPr txBox="1"/>
          <p:nvPr/>
        </p:nvSpPr>
        <p:spPr>
          <a:xfrm>
            <a:off x="568170" y="1766657"/>
            <a:ext cx="34090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設定</a:t>
            </a: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pin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、</a:t>
            </a: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GPIO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方向</a:t>
            </a:r>
            <a:endParaRPr lang="en-US" altLang="zh-TW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endParaRPr lang="en-US" altLang="zh-TW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讀取</a:t>
            </a: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PIR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的值</a:t>
            </a:r>
            <a:endParaRPr lang="en-US" altLang="zh-TW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endParaRPr lang="en-US" altLang="zh-TW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若是有感測到附近有東西就讓蜂鳴器響，同時傳資料到</a:t>
            </a:r>
            <a:r>
              <a:rPr lang="en-US" altLang="zh-TW" sz="2400" b="1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ThingSpeak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235805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MQTT-SUBSCRIBER.py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20" y="1552709"/>
            <a:ext cx="4965680" cy="44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MQTT-PUBLISHER.py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235" y="1690688"/>
            <a:ext cx="8364750" cy="38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4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3129D-F236-4298-87C7-B58D43A9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3" r="17857"/>
          <a:stretch/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551C9-A24D-4F6F-AE60-DF7D6B83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5FC26-484F-44C8-9E7E-13BEAD0D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D5E1D-C2C7-42A1-9B7D-4E592583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4711A-3FCA-4330-8ED9-45148985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F44616-6C7B-415E-B68B-A7E293A0C99A}"/>
              </a:ext>
            </a:extLst>
          </p:cNvPr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A4829A-448B-41B0-9C1C-1C2555B1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BE1F7BB-409C-40CC-8724-58B453F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DA3AB1B-5B08-4AFC-9C1D-FDA4273D2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8496C4-B844-4FBC-ACD7-B5F323FDFC37}"/>
              </a:ext>
            </a:extLst>
          </p:cNvPr>
          <p:cNvSpPr txBox="1"/>
          <p:nvPr/>
        </p:nvSpPr>
        <p:spPr>
          <a:xfrm>
            <a:off x="5155878" y="1706905"/>
            <a:ext cx="1830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239560-31E7-472A-8D5D-3B96D95E9ED3}"/>
              </a:ext>
            </a:extLst>
          </p:cNvPr>
          <p:cNvSpPr txBox="1"/>
          <p:nvPr/>
        </p:nvSpPr>
        <p:spPr>
          <a:xfrm>
            <a:off x="3803737" y="2933257"/>
            <a:ext cx="45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實際展示</a:t>
            </a:r>
            <a:endParaRPr lang="zh-CN" altLang="en-US" sz="48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E5833-D31D-4366-8251-4E81C7AC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實際電路畫面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54857D-3728-4C75-80BC-CA9CFF29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55" y="1825625"/>
            <a:ext cx="7732690" cy="4351338"/>
          </a:xfrm>
        </p:spPr>
      </p:pic>
    </p:spTree>
    <p:extLst>
      <p:ext uri="{BB962C8B-B14F-4D97-AF65-F5344CB8AC3E}">
        <p14:creationId xmlns:p14="http://schemas.microsoft.com/office/powerpoint/2010/main" val="130702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D74E5C-0FD6-4511-A5D2-38D0F5E785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9" y="837668"/>
            <a:ext cx="5218654" cy="5182664"/>
          </a:xfr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AD8A543-0E0A-438E-9DEC-7AD526EA29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21" y="837668"/>
            <a:ext cx="5181600" cy="3484334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2CE2DC-F185-4F7D-9540-DDC54394AE59}"/>
              </a:ext>
            </a:extLst>
          </p:cNvPr>
          <p:cNvSpPr txBox="1"/>
          <p:nvPr/>
        </p:nvSpPr>
        <p:spPr>
          <a:xfrm>
            <a:off x="6187731" y="4460137"/>
            <a:ext cx="521865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↑上圖為</a:t>
            </a:r>
            <a:r>
              <a:rPr lang="en-US" altLang="zh-TW" sz="2400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ThingSpeak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接收資料畫面：</a:t>
            </a:r>
            <a:b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有入侵者入侵的時間跟日期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← 左圖為 </a:t>
            </a:r>
            <a: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BBGW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上執行畫面</a:t>
            </a:r>
          </a:p>
        </p:txBody>
      </p:sp>
    </p:spTree>
    <p:extLst>
      <p:ext uri="{BB962C8B-B14F-4D97-AF65-F5344CB8AC3E}">
        <p14:creationId xmlns:p14="http://schemas.microsoft.com/office/powerpoint/2010/main" val="44506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實際電路畫面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05" y="1690688"/>
            <a:ext cx="7358349" cy="4140687"/>
          </a:xfrm>
        </p:spPr>
      </p:pic>
    </p:spTree>
    <p:extLst>
      <p:ext uri="{BB962C8B-B14F-4D97-AF65-F5344CB8AC3E}">
        <p14:creationId xmlns:p14="http://schemas.microsoft.com/office/powerpoint/2010/main" val="125380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3129D-F236-4298-87C7-B58D43A9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3" r="17857"/>
          <a:stretch/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551C9-A24D-4F6F-AE60-DF7D6B83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5FC26-484F-44C8-9E7E-13BEAD0D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D5E1D-C2C7-42A1-9B7D-4E592583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4711A-3FCA-4330-8ED9-45148985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F44616-6C7B-415E-B68B-A7E293A0C99A}"/>
              </a:ext>
            </a:extLst>
          </p:cNvPr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A4829A-448B-41B0-9C1C-1C2555B1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BE1F7BB-409C-40CC-8724-58B453F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DA3AB1B-5B08-4AFC-9C1D-FDA4273D2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8496C4-B844-4FBC-ACD7-B5F323FDFC37}"/>
              </a:ext>
            </a:extLst>
          </p:cNvPr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</a:t>
            </a:r>
            <a:r>
              <a:rPr lang="en-US" altLang="zh-TW" sz="6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4</a:t>
            </a:r>
            <a:endParaRPr lang="en-US" altLang="zh-CN" sz="6000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239560-31E7-472A-8D5D-3B96D95E9ED3}"/>
              </a:ext>
            </a:extLst>
          </p:cNvPr>
          <p:cNvSpPr txBox="1"/>
          <p:nvPr/>
        </p:nvSpPr>
        <p:spPr>
          <a:xfrm>
            <a:off x="3803737" y="2954578"/>
            <a:ext cx="45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遇到的問題</a:t>
            </a:r>
            <a:endParaRPr lang="zh-CN" altLang="en-US" sz="48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5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D5CD4-ADBE-4B35-A0F2-39FE086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7DAE64-3A96-44CC-A120-E6B52137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32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忘記把防火牆關掉。</a:t>
            </a:r>
            <a:endParaRPr lang="en-US" altLang="zh-TW" sz="32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zh-TW" altLang="en-US" sz="32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偵測範圍太廣，蜂鳴器叫不完。</a:t>
            </a:r>
          </a:p>
        </p:txBody>
      </p:sp>
      <p:pic>
        <p:nvPicPr>
          <p:cNvPr id="4" name="图片 13">
            <a:extLst>
              <a:ext uri="{FF2B5EF4-FFF2-40B4-BE49-F238E27FC236}">
                <a16:creationId xmlns:a16="http://schemas.microsoft.com/office/drawing/2014/main" id="{93482E1C-5567-4733-B78B-B139ACD0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pic>
        <p:nvPicPr>
          <p:cNvPr id="5" name="图片 20">
            <a:extLst>
              <a:ext uri="{FF2B5EF4-FFF2-40B4-BE49-F238E27FC236}">
                <a16:creationId xmlns:a16="http://schemas.microsoft.com/office/drawing/2014/main" id="{8B081A6E-1196-4E10-BA20-041869AE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711" y="683573"/>
            <a:ext cx="990229" cy="8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C1C84F1-ADAA-4D21-B584-1470DAE14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47" r="25607" b="-3169"/>
          <a:stretch/>
        </p:blipFill>
        <p:spPr>
          <a:xfrm>
            <a:off x="10740383" y="259322"/>
            <a:ext cx="1200150" cy="15314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D30299-16B9-40C3-886C-D26D3668F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56" t="-41660" r="-22977" b="41660"/>
          <a:stretch/>
        </p:blipFill>
        <p:spPr>
          <a:xfrm>
            <a:off x="241081" y="4832943"/>
            <a:ext cx="1305930" cy="17657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3227EA-9B5A-46E6-86D4-43F0852F44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593"/>
          <a:stretch/>
        </p:blipFill>
        <p:spPr>
          <a:xfrm>
            <a:off x="241081" y="260491"/>
            <a:ext cx="1689470" cy="11197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29FA4F-C814-48E1-A176-FD91444C0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03" y="2676898"/>
            <a:ext cx="1422712" cy="11813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31188D-2617-4A50-B7D7-63B48748F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3510">
            <a:off x="1567750" y="1825451"/>
            <a:ext cx="2604071" cy="12957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467A907-6915-4330-9F22-C0F164D48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678" y="3778386"/>
            <a:ext cx="2756504" cy="11178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0880D7-D85E-4A76-8206-3B56DE026C30}"/>
              </a:ext>
            </a:extLst>
          </p:cNvPr>
          <p:cNvGrpSpPr/>
          <p:nvPr/>
        </p:nvGrpSpPr>
        <p:grpSpPr>
          <a:xfrm>
            <a:off x="10230836" y="4629150"/>
            <a:ext cx="1715737" cy="1962272"/>
            <a:chOff x="8194080" y="3408873"/>
            <a:chExt cx="2724693" cy="318254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23A5C81-BB92-42C7-BBDA-00D785ED1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9213"/>
            <a:stretch/>
          </p:blipFill>
          <p:spPr>
            <a:xfrm>
              <a:off x="8194080" y="4487627"/>
              <a:ext cx="2477043" cy="210379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F12F273-4548-4B78-A714-65F49E914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45250" y="3408873"/>
              <a:ext cx="1473523" cy="1473563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20459C5-55FB-403D-8275-826601681079}"/>
              </a:ext>
            </a:extLst>
          </p:cNvPr>
          <p:cNvSpPr txBox="1"/>
          <p:nvPr/>
        </p:nvSpPr>
        <p:spPr>
          <a:xfrm>
            <a:off x="1885825" y="2383020"/>
            <a:ext cx="3353629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zh-TW" altLang="en-US" sz="66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目錄</a:t>
            </a:r>
            <a:r>
              <a:rPr lang="en-US" altLang="zh-CN" sz="44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CONTENTS</a:t>
            </a:r>
            <a:endParaRPr lang="zh-CN" altLang="en-US" sz="44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72B370-30AA-47CD-A6B8-EF6D0D2A2793}"/>
              </a:ext>
            </a:extLst>
          </p:cNvPr>
          <p:cNvSpPr txBox="1"/>
          <p:nvPr/>
        </p:nvSpPr>
        <p:spPr>
          <a:xfrm>
            <a:off x="6873756" y="1685347"/>
            <a:ext cx="386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硬體說明</a:t>
            </a:r>
            <a:endParaRPr lang="zh-CN" altLang="en-US" sz="3600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DFC0D2-A591-469A-9396-6D9783A00476}"/>
              </a:ext>
            </a:extLst>
          </p:cNvPr>
          <p:cNvGrpSpPr/>
          <p:nvPr/>
        </p:nvGrpSpPr>
        <p:grpSpPr>
          <a:xfrm>
            <a:off x="6164539" y="1777795"/>
            <a:ext cx="676275" cy="572576"/>
            <a:chOff x="5995723" y="2676898"/>
            <a:chExt cx="676275" cy="572576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885BFDA-33F1-44C6-9A40-DB61D2EBC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B9D2162-3EF8-49C7-9674-C68B5DD8D3FE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1144981-432A-4746-B95F-8054C4D08C98}"/>
              </a:ext>
            </a:extLst>
          </p:cNvPr>
          <p:cNvSpPr txBox="1"/>
          <p:nvPr/>
        </p:nvSpPr>
        <p:spPr>
          <a:xfrm>
            <a:off x="6873756" y="2633638"/>
            <a:ext cx="386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程式碼說明</a:t>
            </a:r>
            <a:endParaRPr lang="zh-CN" altLang="en-US" sz="3600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893A0DF-AF0F-4E53-A621-5A6C858FF938}"/>
              </a:ext>
            </a:extLst>
          </p:cNvPr>
          <p:cNvGrpSpPr/>
          <p:nvPr/>
        </p:nvGrpSpPr>
        <p:grpSpPr>
          <a:xfrm>
            <a:off x="6164539" y="2726086"/>
            <a:ext cx="676275" cy="572576"/>
            <a:chOff x="5995723" y="2676898"/>
            <a:chExt cx="676275" cy="572576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EA13D9C0-9AB9-4219-A5AF-9B464E3C8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4129BB-5493-4919-918C-3E64DFFCAD6F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41CE646-FBEF-420B-89FC-D1A6D3903BE9}"/>
              </a:ext>
            </a:extLst>
          </p:cNvPr>
          <p:cNvSpPr txBox="1"/>
          <p:nvPr/>
        </p:nvSpPr>
        <p:spPr>
          <a:xfrm>
            <a:off x="6873756" y="3581929"/>
            <a:ext cx="386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實際展示</a:t>
            </a:r>
            <a:endParaRPr lang="zh-CN" altLang="en-US" sz="3600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B440DF-8280-4F29-BEEA-0B52D3366850}"/>
              </a:ext>
            </a:extLst>
          </p:cNvPr>
          <p:cNvGrpSpPr/>
          <p:nvPr/>
        </p:nvGrpSpPr>
        <p:grpSpPr>
          <a:xfrm>
            <a:off x="6164539" y="3674377"/>
            <a:ext cx="676275" cy="572576"/>
            <a:chOff x="5995723" y="2676898"/>
            <a:chExt cx="676275" cy="572576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814FC07-19B1-451C-83CC-AE9698D9B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9CFBC5A-C5C6-4ECC-B43B-409C24DF0BE9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25" name="文本框 35">
            <a:extLst>
              <a:ext uri="{FF2B5EF4-FFF2-40B4-BE49-F238E27FC236}">
                <a16:creationId xmlns:a16="http://schemas.microsoft.com/office/drawing/2014/main" id="{44B93256-F97F-490A-9632-F557C827C83E}"/>
              </a:ext>
            </a:extLst>
          </p:cNvPr>
          <p:cNvSpPr txBox="1"/>
          <p:nvPr/>
        </p:nvSpPr>
        <p:spPr>
          <a:xfrm>
            <a:off x="6891512" y="4530220"/>
            <a:ext cx="386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遇到的問題</a:t>
            </a:r>
            <a:endParaRPr lang="zh-CN" altLang="en-US" sz="3600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26" name="组合 37">
            <a:extLst>
              <a:ext uri="{FF2B5EF4-FFF2-40B4-BE49-F238E27FC236}">
                <a16:creationId xmlns:a16="http://schemas.microsoft.com/office/drawing/2014/main" id="{2C7C2384-C6A2-4E66-8806-EE620E8CEF07}"/>
              </a:ext>
            </a:extLst>
          </p:cNvPr>
          <p:cNvGrpSpPr/>
          <p:nvPr/>
        </p:nvGrpSpPr>
        <p:grpSpPr>
          <a:xfrm>
            <a:off x="6182295" y="4622668"/>
            <a:ext cx="676275" cy="572576"/>
            <a:chOff x="5995723" y="2676898"/>
            <a:chExt cx="676275" cy="572576"/>
          </a:xfrm>
        </p:grpSpPr>
        <p:pic>
          <p:nvPicPr>
            <p:cNvPr id="27" name="图片 38">
              <a:extLst>
                <a:ext uri="{FF2B5EF4-FFF2-40B4-BE49-F238E27FC236}">
                  <a16:creationId xmlns:a16="http://schemas.microsoft.com/office/drawing/2014/main" id="{26423983-C616-491F-AFF8-08267A2E0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29" name="文本框 39">
              <a:extLst>
                <a:ext uri="{FF2B5EF4-FFF2-40B4-BE49-F238E27FC236}">
                  <a16:creationId xmlns:a16="http://schemas.microsoft.com/office/drawing/2014/main" id="{D08901EC-6B3A-493C-A9CC-C0DE4D396A35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</a:t>
              </a:r>
              <a:r>
                <a:rPr lang="en-US" altLang="zh-TW" sz="2800" b="1" dirty="0">
                  <a:solidFill>
                    <a:schemeClr val="bg1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3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5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95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1" grpId="0"/>
      <p:bldP spid="36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B82E62-F95E-4BA0-BE50-377B025E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E72FB9-3880-486F-99AE-41735ED98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CE151-6F05-4BB2-A8D5-54319A9B1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439942-CF85-47DC-8284-2E1D6D526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2008F1-6028-494F-98C1-58EE400AC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543293-B0CE-4503-8AB5-6C1BEE60D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BCBC73-585B-4467-9022-ED5BE26DB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274B52-4135-4E0A-B7FD-F27CFDDDCC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0800FA-E9FE-4973-BEBE-6D14770E3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8FE9E91-0365-467D-8C1D-138DE8E4FE46}"/>
              </a:ext>
            </a:extLst>
          </p:cNvPr>
          <p:cNvSpPr txBox="1"/>
          <p:nvPr/>
        </p:nvSpPr>
        <p:spPr>
          <a:xfrm>
            <a:off x="2181225" y="2797119"/>
            <a:ext cx="7829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報告到此結束</a:t>
            </a:r>
            <a:endParaRPr lang="zh-CN" altLang="en-US" sz="48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D94408-01F8-47CD-A395-A9F060D2CA2B}"/>
              </a:ext>
            </a:extLst>
          </p:cNvPr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8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3129D-F236-4298-87C7-B58D43A9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3" r="17857"/>
          <a:stretch/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551C9-A24D-4F6F-AE60-DF7D6B83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5FC26-484F-44C8-9E7E-13BEAD0D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D5E1D-C2C7-42A1-9B7D-4E592583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4711A-3FCA-4330-8ED9-45148985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F44616-6C7B-415E-B68B-A7E293A0C99A}"/>
              </a:ext>
            </a:extLst>
          </p:cNvPr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A4829A-448B-41B0-9C1C-1C2555B1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BE1F7BB-409C-40CC-8724-58B453F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DA3AB1B-5B08-4AFC-9C1D-FDA4273D2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8496C4-B844-4FBC-ACD7-B5F323FDFC37}"/>
              </a:ext>
            </a:extLst>
          </p:cNvPr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239560-31E7-472A-8D5D-3B96D95E9ED3}"/>
              </a:ext>
            </a:extLst>
          </p:cNvPr>
          <p:cNvSpPr txBox="1"/>
          <p:nvPr/>
        </p:nvSpPr>
        <p:spPr>
          <a:xfrm>
            <a:off x="3803737" y="2954578"/>
            <a:ext cx="45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硬體說明</a:t>
            </a:r>
            <a:endParaRPr lang="zh-CN" altLang="en-US" sz="48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0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45C898-5E71-46B3-B671-EBFD8F85BCC4}"/>
              </a:ext>
            </a:extLst>
          </p:cNvPr>
          <p:cNvSpPr txBox="1"/>
          <p:nvPr/>
        </p:nvSpPr>
        <p:spPr>
          <a:xfrm>
            <a:off x="1507038" y="500329"/>
            <a:ext cx="3866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硬體說明</a:t>
            </a:r>
            <a:endParaRPr lang="zh-CN" altLang="en-US" sz="40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880B401-5D6A-4C56-8541-A6F11C9DA1BA}"/>
              </a:ext>
            </a:extLst>
          </p:cNvPr>
          <p:cNvSpPr/>
          <p:nvPr/>
        </p:nvSpPr>
        <p:spPr>
          <a:xfrm>
            <a:off x="5912504" y="3210517"/>
            <a:ext cx="3806319" cy="91976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華康秀風體W3" panose="03000309000000000000" pitchFamily="65" charset="-120"/>
              <a:ea typeface="華康秀風體W3" panose="03000309000000000000" pitchFamily="65" charset="-120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1DAF16-94D0-4CAD-81D3-0CEF6F7138CC}"/>
              </a:ext>
            </a:extLst>
          </p:cNvPr>
          <p:cNvSpPr/>
          <p:nvPr/>
        </p:nvSpPr>
        <p:spPr>
          <a:xfrm>
            <a:off x="5858058" y="3236311"/>
            <a:ext cx="3561150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當有人走入它的探測範圍時，</a:t>
            </a:r>
            <a:r>
              <a:rPr lang="en-US" altLang="zh-TW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PIR</a:t>
            </a:r>
            <a:r>
              <a:rPr lang="zh-TW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就會在它的</a:t>
            </a:r>
            <a:r>
              <a:rPr lang="en-US" altLang="zh-TW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SIG</a:t>
            </a:r>
            <a:r>
              <a:rPr lang="zh-TW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腳上輸出一個</a:t>
            </a:r>
            <a:r>
              <a:rPr lang="en-US" altLang="zh-TW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HIGH</a:t>
            </a:r>
            <a:r>
              <a:rPr lang="zh-TW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信號。</a:t>
            </a:r>
            <a:endParaRPr lang="zh-CN" altLang="en-US" sz="2400" dirty="0">
              <a:solidFill>
                <a:srgbClr val="000000">
                  <a:lumMod val="65000"/>
                  <a:lumOff val="35000"/>
                </a:srgbClr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2BA4B1-A999-4775-AFD1-23B573AC7ADE}"/>
              </a:ext>
            </a:extLst>
          </p:cNvPr>
          <p:cNvSpPr/>
          <p:nvPr/>
        </p:nvSpPr>
        <p:spPr>
          <a:xfrm>
            <a:off x="5858058" y="1867765"/>
            <a:ext cx="5203192" cy="122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PIR Motion Sensor </a:t>
            </a:r>
            <a:br>
              <a:rPr lang="en-US" altLang="zh-CN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</a:br>
            <a:r>
              <a:rPr lang="zh-CN" altLang="en-US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紅外線人體移動探測感測器</a:t>
            </a:r>
          </a:p>
        </p:txBody>
      </p:sp>
      <p:pic>
        <p:nvPicPr>
          <p:cNvPr id="1026" name="Picture 2" descr="ãpir motion sensorãçåçæå°çµæ">
            <a:extLst>
              <a:ext uri="{FF2B5EF4-FFF2-40B4-BE49-F238E27FC236}">
                <a16:creationId xmlns:a16="http://schemas.microsoft.com/office/drawing/2014/main" id="{4A1222E0-D051-4E46-A5F0-11CC1B79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45" y="2037860"/>
            <a:ext cx="3813620" cy="286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D57FB40-1316-4892-A650-7A8DAD84610A}"/>
              </a:ext>
            </a:extLst>
          </p:cNvPr>
          <p:cNvSpPr txBox="1"/>
          <p:nvPr/>
        </p:nvSpPr>
        <p:spPr>
          <a:xfrm>
            <a:off x="284086" y="6200390"/>
            <a:ext cx="3823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圖片來源：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https://www.seeedstudio.com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45C898-5E71-46B3-B671-EBFD8F85BCC4}"/>
              </a:ext>
            </a:extLst>
          </p:cNvPr>
          <p:cNvSpPr txBox="1"/>
          <p:nvPr/>
        </p:nvSpPr>
        <p:spPr>
          <a:xfrm>
            <a:off x="1507038" y="500329"/>
            <a:ext cx="3866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硬體說明</a:t>
            </a:r>
            <a:endParaRPr lang="zh-CN" altLang="en-US" sz="40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880B401-5D6A-4C56-8541-A6F11C9DA1BA}"/>
              </a:ext>
            </a:extLst>
          </p:cNvPr>
          <p:cNvSpPr/>
          <p:nvPr/>
        </p:nvSpPr>
        <p:spPr>
          <a:xfrm>
            <a:off x="5912504" y="2778623"/>
            <a:ext cx="3806319" cy="91976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1DAF16-94D0-4CAD-81D3-0CEF6F7138CC}"/>
              </a:ext>
            </a:extLst>
          </p:cNvPr>
          <p:cNvSpPr/>
          <p:nvPr/>
        </p:nvSpPr>
        <p:spPr>
          <a:xfrm>
            <a:off x="5858057" y="3236311"/>
            <a:ext cx="3806319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在</a:t>
            </a:r>
            <a:r>
              <a:rPr lang="en-US" altLang="zh-TW" sz="2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SIG</a:t>
            </a:r>
            <a:r>
              <a:rPr lang="zh-TW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 輸入 </a:t>
            </a:r>
            <a:r>
              <a:rPr lang="en-US" altLang="zh-TW" sz="2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“HIGH”</a:t>
            </a:r>
            <a:r>
              <a:rPr lang="zh-TW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會叫</a:t>
            </a:r>
            <a:endParaRPr lang="zh-CN" altLang="en-US" sz="2400" b="1" dirty="0">
              <a:solidFill>
                <a:srgbClr val="000000">
                  <a:lumMod val="65000"/>
                  <a:lumOff val="35000"/>
                </a:srgbClr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2BA4B1-A999-4775-AFD1-23B573AC7ADE}"/>
              </a:ext>
            </a:extLst>
          </p:cNvPr>
          <p:cNvSpPr/>
          <p:nvPr/>
        </p:nvSpPr>
        <p:spPr>
          <a:xfrm>
            <a:off x="5850359" y="2054196"/>
            <a:ext cx="5203192" cy="662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Grove-Buzzer</a:t>
            </a:r>
            <a:endParaRPr lang="zh-CN" altLang="en-US" sz="2800" b="1" dirty="0">
              <a:solidFill>
                <a:srgbClr val="FCC062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2050" name="Picture 2" descr="ãgrove buzzerãçåçæå°çµæ">
            <a:extLst>
              <a:ext uri="{FF2B5EF4-FFF2-40B4-BE49-F238E27FC236}">
                <a16:creationId xmlns:a16="http://schemas.microsoft.com/office/drawing/2014/main" id="{F64DCB47-0F86-4654-8F6B-E7F6CC872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49" y="1917576"/>
            <a:ext cx="4403324" cy="330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CDE660D-9209-45E4-8F42-86406C4C9D94}"/>
              </a:ext>
            </a:extLst>
          </p:cNvPr>
          <p:cNvSpPr txBox="1"/>
          <p:nvPr/>
        </p:nvSpPr>
        <p:spPr>
          <a:xfrm>
            <a:off x="284086" y="6200390"/>
            <a:ext cx="3823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圖片來源：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https://www.seeedstudio.com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45C898-5E71-46B3-B671-EBFD8F85BCC4}"/>
              </a:ext>
            </a:extLst>
          </p:cNvPr>
          <p:cNvSpPr txBox="1"/>
          <p:nvPr/>
        </p:nvSpPr>
        <p:spPr>
          <a:xfrm>
            <a:off x="1507038" y="500329"/>
            <a:ext cx="3866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硬體說明</a:t>
            </a:r>
            <a:endParaRPr lang="zh-CN" altLang="en-US" sz="40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880B401-5D6A-4C56-8541-A6F11C9DA1BA}"/>
              </a:ext>
            </a:extLst>
          </p:cNvPr>
          <p:cNvSpPr/>
          <p:nvPr/>
        </p:nvSpPr>
        <p:spPr>
          <a:xfrm>
            <a:off x="5912504" y="2778623"/>
            <a:ext cx="3806319" cy="91976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1DAF16-94D0-4CAD-81D3-0CEF6F7138CC}"/>
              </a:ext>
            </a:extLst>
          </p:cNvPr>
          <p:cNvSpPr/>
          <p:nvPr/>
        </p:nvSpPr>
        <p:spPr>
          <a:xfrm>
            <a:off x="5858057" y="3236311"/>
            <a:ext cx="38063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當有人走入它的探測範圍時，</a:t>
            </a:r>
            <a:r>
              <a:rPr lang="en-US" altLang="zh-TW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LV-</a:t>
            </a:r>
            <a:r>
              <a:rPr lang="en-US" altLang="zh-TW" sz="24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Maxsonar</a:t>
            </a:r>
            <a:r>
              <a:rPr lang="en-US" altLang="zh-TW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-EZ</a:t>
            </a:r>
            <a:r>
              <a:rPr lang="zh-TW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就會在它的</a:t>
            </a:r>
            <a:r>
              <a:rPr lang="en-US" altLang="zh-TW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AN</a:t>
            </a:r>
            <a:r>
              <a:rPr lang="zh-TW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腳上輸出一個</a:t>
            </a:r>
            <a:r>
              <a:rPr lang="en-US" altLang="zh-TW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analog</a:t>
            </a:r>
            <a:r>
              <a:rPr lang="zh-TW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訊號。</a:t>
            </a:r>
            <a:endParaRPr lang="zh-CN" altLang="en-US" sz="2400" dirty="0">
              <a:solidFill>
                <a:srgbClr val="000000">
                  <a:lumMod val="65000"/>
                  <a:lumOff val="35000"/>
                </a:srgbClr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2BA4B1-A999-4775-AFD1-23B573AC7ADE}"/>
              </a:ext>
            </a:extLst>
          </p:cNvPr>
          <p:cNvSpPr/>
          <p:nvPr/>
        </p:nvSpPr>
        <p:spPr>
          <a:xfrm>
            <a:off x="5850359" y="2054196"/>
            <a:ext cx="520319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LV-</a:t>
            </a:r>
            <a:r>
              <a:rPr lang="en-US" altLang="zh-CN" sz="2800" b="1" dirty="0" err="1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Maxsonar</a:t>
            </a:r>
            <a:r>
              <a:rPr lang="en-US" altLang="zh-CN" sz="28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-EZ</a:t>
            </a:r>
            <a:endParaRPr lang="zh-CN" altLang="en-US" sz="2800" b="1" dirty="0">
              <a:solidFill>
                <a:srgbClr val="FCC062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DE660D-9209-45E4-8F42-86406C4C9D94}"/>
              </a:ext>
            </a:extLst>
          </p:cNvPr>
          <p:cNvSpPr txBox="1"/>
          <p:nvPr/>
        </p:nvSpPr>
        <p:spPr>
          <a:xfrm>
            <a:off x="284086" y="6200390"/>
            <a:ext cx="3823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圖片來源：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https://www.seeedstudio.com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2" descr="ãlv-maxsonar-ez1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89" y="2198759"/>
            <a:ext cx="2837572" cy="283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3129D-F236-4298-87C7-B58D43A9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3" r="17857"/>
          <a:stretch/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551C9-A24D-4F6F-AE60-DF7D6B83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5FC26-484F-44C8-9E7E-13BEAD0D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D5E1D-C2C7-42A1-9B7D-4E592583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4711A-3FCA-4330-8ED9-45148985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F44616-6C7B-415E-B68B-A7E293A0C99A}"/>
              </a:ext>
            </a:extLst>
          </p:cNvPr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A4829A-448B-41B0-9C1C-1C2555B1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BE1F7BB-409C-40CC-8724-58B453F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DA3AB1B-5B08-4AFC-9C1D-FDA4273D2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8496C4-B844-4FBC-ACD7-B5F323FDFC37}"/>
              </a:ext>
            </a:extLst>
          </p:cNvPr>
          <p:cNvSpPr txBox="1"/>
          <p:nvPr/>
        </p:nvSpPr>
        <p:spPr>
          <a:xfrm>
            <a:off x="5155878" y="1706905"/>
            <a:ext cx="1830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239560-31E7-472A-8D5D-3B96D95E9ED3}"/>
              </a:ext>
            </a:extLst>
          </p:cNvPr>
          <p:cNvSpPr txBox="1"/>
          <p:nvPr/>
        </p:nvSpPr>
        <p:spPr>
          <a:xfrm>
            <a:off x="3753633" y="2950354"/>
            <a:ext cx="45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程式碼說明</a:t>
            </a:r>
            <a:endParaRPr lang="zh-CN" altLang="en-US" sz="48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9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4AB2C1-F9D1-465A-8E4B-1B5DA2094389}"/>
              </a:ext>
            </a:extLst>
          </p:cNvPr>
          <p:cNvSpPr txBox="1"/>
          <p:nvPr/>
        </p:nvSpPr>
        <p:spPr>
          <a:xfrm>
            <a:off x="1507038" y="500329"/>
            <a:ext cx="376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程式碼說明</a:t>
            </a:r>
            <a:r>
              <a:rPr lang="en-US" altLang="zh-TW" sz="40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(1)</a:t>
            </a:r>
            <a:endParaRPr lang="zh-CN" altLang="en-US" sz="40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B79F4E-21C4-4691-8986-1AFD6D770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685" y="2470118"/>
            <a:ext cx="1658256" cy="15911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381FDB-DF32-47CA-9DCB-E9DFB36F9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95" y="889129"/>
            <a:ext cx="1658256" cy="15911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DC3960-C9B3-4E9E-BAAE-9093A20BE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236" y="2667460"/>
            <a:ext cx="1658256" cy="159119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BE9740A-9EDA-43D9-BF63-90FEC917E14B}"/>
              </a:ext>
            </a:extLst>
          </p:cNvPr>
          <p:cNvGrpSpPr/>
          <p:nvPr/>
        </p:nvGrpSpPr>
        <p:grpSpPr>
          <a:xfrm>
            <a:off x="6464500" y="1005180"/>
            <a:ext cx="1317874" cy="1362778"/>
            <a:chOff x="5327445" y="2586169"/>
            <a:chExt cx="1317874" cy="136277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3B69E83-1B0F-44D4-B084-3F54FF21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7445" y="3007056"/>
              <a:ext cx="477999" cy="45644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526CB12-AB1E-4E1E-9C58-5EF149EA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9868" y="2586169"/>
              <a:ext cx="477999" cy="45644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756414B-5105-4AA2-BA48-DF312B70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9944" y="3470460"/>
              <a:ext cx="477999" cy="45644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E10B972-4641-444D-8FB4-3C5F0893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7320" y="3492500"/>
              <a:ext cx="477999" cy="45644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C4EA040-323A-4471-BFCF-366129FBB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4168" y="3029470"/>
              <a:ext cx="477999" cy="456447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ABB8-AC30-462C-A669-93EB7E807EF7}"/>
              </a:ext>
            </a:extLst>
          </p:cNvPr>
          <p:cNvGrpSpPr/>
          <p:nvPr/>
        </p:nvGrpSpPr>
        <p:grpSpPr>
          <a:xfrm>
            <a:off x="3329461" y="3006610"/>
            <a:ext cx="1277935" cy="945697"/>
            <a:chOff x="2184238" y="3006610"/>
            <a:chExt cx="1277935" cy="94569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FC897CB-A034-427F-BE6E-67E1A8002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4238" y="3006610"/>
              <a:ext cx="477999" cy="45644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F87953E-6BC5-47DB-BE3E-7B6CE406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6591" y="3483161"/>
              <a:ext cx="477999" cy="45644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3BA438C-2270-4F08-83A4-31FE990F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4174" y="3495860"/>
              <a:ext cx="477999" cy="45644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DC6940F-9B6F-45EB-B271-AC41EA13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0863" y="3023353"/>
              <a:ext cx="477999" cy="456447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B0077AF-6D45-4084-AA26-C23B90E500CF}"/>
              </a:ext>
            </a:extLst>
          </p:cNvPr>
          <p:cNvGrpSpPr/>
          <p:nvPr/>
        </p:nvGrpSpPr>
        <p:grpSpPr>
          <a:xfrm>
            <a:off x="6641453" y="2773426"/>
            <a:ext cx="1555821" cy="1350984"/>
            <a:chOff x="8506389" y="2592306"/>
            <a:chExt cx="1555821" cy="1350984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A617E18-6908-4C2E-B440-271D50B46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5547" y="3036053"/>
              <a:ext cx="477999" cy="45644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79DAA46-94C5-4650-9448-8BDD47F24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2991" y="2592306"/>
              <a:ext cx="477999" cy="45644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B220755-B60E-4B0E-9B80-C7D208E05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4211" y="3037491"/>
              <a:ext cx="477999" cy="45644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69D1483-F2A6-463A-9BDC-4155B4A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9879" y="3486843"/>
              <a:ext cx="477999" cy="456447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7D59DB3-5E63-45DF-A9CF-264DFCA15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0416" y="3463057"/>
              <a:ext cx="477999" cy="45644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D425FFB-E35C-468F-BFFF-D4550778F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6389" y="3002337"/>
              <a:ext cx="477999" cy="456447"/>
            </a:xfrm>
            <a:prstGeom prst="rect">
              <a:avLst/>
            </a:prstGeom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90FFE9C-5C5C-40CE-A1B6-ADB4B9F0F315}"/>
              </a:ext>
            </a:extLst>
          </p:cNvPr>
          <p:cNvSpPr/>
          <p:nvPr/>
        </p:nvSpPr>
        <p:spPr>
          <a:xfrm>
            <a:off x="2782128" y="4802776"/>
            <a:ext cx="6232587" cy="96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感測器感測到附近有活動物體時啟動蜂鳴器，同時傳送訊號至</a:t>
            </a:r>
            <a:r>
              <a:rPr lang="en-US" altLang="zh-TW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ThingSpeak</a:t>
            </a:r>
            <a:r>
              <a:rPr lang="zh-TW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 平台。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16D5FE7-4C00-4A3F-9FB8-731DF264C676}"/>
              </a:ext>
            </a:extLst>
          </p:cNvPr>
          <p:cNvSpPr/>
          <p:nvPr/>
        </p:nvSpPr>
        <p:spPr>
          <a:xfrm>
            <a:off x="2458101" y="4176701"/>
            <a:ext cx="326342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PIR</a:t>
            </a:r>
            <a:r>
              <a:rPr lang="zh-TW" altLang="en-US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r>
              <a:rPr lang="en-US" altLang="zh-TW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Motion Sensor</a:t>
            </a:r>
            <a:endParaRPr lang="zh-CN" altLang="en-US" sz="2400" b="1" dirty="0">
              <a:solidFill>
                <a:srgbClr val="FCC062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91D590-1946-4B36-BF35-E02108680CD7}"/>
              </a:ext>
            </a:extLst>
          </p:cNvPr>
          <p:cNvSpPr/>
          <p:nvPr/>
        </p:nvSpPr>
        <p:spPr>
          <a:xfrm>
            <a:off x="6434333" y="4271811"/>
            <a:ext cx="212744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Buzzer</a:t>
            </a:r>
            <a:endParaRPr lang="zh-CN" altLang="en-US" sz="2400" b="1" dirty="0">
              <a:solidFill>
                <a:srgbClr val="FCC062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495A4B-A5B7-4C45-9770-E674F39E6107}"/>
              </a:ext>
            </a:extLst>
          </p:cNvPr>
          <p:cNvSpPr/>
          <p:nvPr/>
        </p:nvSpPr>
        <p:spPr>
          <a:xfrm>
            <a:off x="8197274" y="1125753"/>
            <a:ext cx="2127443" cy="101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ThingSpeak</a:t>
            </a:r>
            <a:endParaRPr lang="en-US" altLang="zh-CN" sz="2400" b="1" dirty="0">
              <a:solidFill>
                <a:srgbClr val="FCC062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  <a:p>
            <a:pPr lvl="0" algn="r">
              <a:lnSpc>
                <a:spcPct val="150000"/>
              </a:lnSpc>
            </a:pP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677425E-57AB-4AB8-A9CC-33E377DDF5E4}"/>
              </a:ext>
            </a:extLst>
          </p:cNvPr>
          <p:cNvCxnSpPr>
            <a:cxnSpLocks/>
          </p:cNvCxnSpPr>
          <p:nvPr/>
        </p:nvCxnSpPr>
        <p:spPr>
          <a:xfrm flipV="1">
            <a:off x="5176847" y="2555496"/>
            <a:ext cx="1000654" cy="864947"/>
          </a:xfrm>
          <a:prstGeom prst="straightConnector1">
            <a:avLst/>
          </a:prstGeom>
          <a:ln w="28575">
            <a:solidFill>
              <a:srgbClr val="FCC0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132D0F1-0623-4C04-B52C-C27912E96234}"/>
              </a:ext>
            </a:extLst>
          </p:cNvPr>
          <p:cNvCxnSpPr>
            <a:cxnSpLocks/>
          </p:cNvCxnSpPr>
          <p:nvPr/>
        </p:nvCxnSpPr>
        <p:spPr>
          <a:xfrm>
            <a:off x="5303032" y="3675058"/>
            <a:ext cx="1161468" cy="23786"/>
          </a:xfrm>
          <a:prstGeom prst="straightConnector1">
            <a:avLst/>
          </a:prstGeom>
          <a:ln w="28575">
            <a:solidFill>
              <a:srgbClr val="FCC0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5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4AB2C1-F9D1-465A-8E4B-1B5DA2094389}"/>
              </a:ext>
            </a:extLst>
          </p:cNvPr>
          <p:cNvSpPr txBox="1"/>
          <p:nvPr/>
        </p:nvSpPr>
        <p:spPr>
          <a:xfrm>
            <a:off x="1507038" y="500329"/>
            <a:ext cx="376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程式碼說明</a:t>
            </a:r>
            <a:r>
              <a:rPr lang="en-US" altLang="zh-TW" sz="4000" b="1" dirty="0"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(2)</a:t>
            </a:r>
            <a:endParaRPr lang="zh-CN" altLang="en-US" sz="4000" b="1" dirty="0"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B79F4E-21C4-4691-8986-1AFD6D770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462" y="2470118"/>
            <a:ext cx="1658256" cy="15911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381FDB-DF32-47CA-9DCB-E9DFB36F9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040" y="2470118"/>
            <a:ext cx="1658256" cy="15911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DC3960-C9B3-4E9E-BAAE-9093A20BE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619" y="2470118"/>
            <a:ext cx="1658256" cy="159119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BE9740A-9EDA-43D9-BF63-90FEC917E14B}"/>
              </a:ext>
            </a:extLst>
          </p:cNvPr>
          <p:cNvGrpSpPr/>
          <p:nvPr/>
        </p:nvGrpSpPr>
        <p:grpSpPr>
          <a:xfrm>
            <a:off x="5327445" y="2586169"/>
            <a:ext cx="1317874" cy="1362778"/>
            <a:chOff x="5327445" y="2586169"/>
            <a:chExt cx="1317874" cy="136277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3B69E83-1B0F-44D4-B084-3F54FF21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7445" y="3007056"/>
              <a:ext cx="477999" cy="45644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526CB12-AB1E-4E1E-9C58-5EF149EA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9868" y="2586169"/>
              <a:ext cx="477999" cy="45644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756414B-5105-4AA2-BA48-DF312B70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9944" y="3470460"/>
              <a:ext cx="477999" cy="45644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E10B972-4641-444D-8FB4-3C5F0893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7320" y="3492500"/>
              <a:ext cx="477999" cy="45644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C4EA040-323A-4471-BFCF-366129FBB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4168" y="3029470"/>
              <a:ext cx="477999" cy="456447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ABB8-AC30-462C-A669-93EB7E807EF7}"/>
              </a:ext>
            </a:extLst>
          </p:cNvPr>
          <p:cNvGrpSpPr/>
          <p:nvPr/>
        </p:nvGrpSpPr>
        <p:grpSpPr>
          <a:xfrm>
            <a:off x="2184238" y="3006610"/>
            <a:ext cx="1277935" cy="945697"/>
            <a:chOff x="2184238" y="3006610"/>
            <a:chExt cx="1277935" cy="94569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FC897CB-A034-427F-BE6E-67E1A8002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4238" y="3006610"/>
              <a:ext cx="477999" cy="45644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F87953E-6BC5-47DB-BE3E-7B6CE406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6591" y="3483161"/>
              <a:ext cx="477999" cy="45644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3BA438C-2270-4F08-83A4-31FE990F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4174" y="3495860"/>
              <a:ext cx="477999" cy="45644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DC6940F-9B6F-45EB-B271-AC41EA13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0863" y="3023353"/>
              <a:ext cx="477999" cy="456447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B0077AF-6D45-4084-AA26-C23B90E500CF}"/>
              </a:ext>
            </a:extLst>
          </p:cNvPr>
          <p:cNvGrpSpPr/>
          <p:nvPr/>
        </p:nvGrpSpPr>
        <p:grpSpPr>
          <a:xfrm>
            <a:off x="8485836" y="2576084"/>
            <a:ext cx="1555821" cy="1350984"/>
            <a:chOff x="8506389" y="2592306"/>
            <a:chExt cx="1555821" cy="1350984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A617E18-6908-4C2E-B440-271D50B46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5547" y="3036053"/>
              <a:ext cx="477999" cy="45644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79DAA46-94C5-4650-9448-8BDD47F24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2991" y="2592306"/>
              <a:ext cx="477999" cy="45644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B220755-B60E-4B0E-9B80-C7D208E05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4211" y="3037491"/>
              <a:ext cx="477999" cy="45644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69D1483-F2A6-463A-9BDC-4155B4A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9879" y="3486843"/>
              <a:ext cx="477999" cy="456447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7D59DB3-5E63-45DF-A9CF-264DFCA15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0416" y="3463057"/>
              <a:ext cx="477999" cy="45644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D425FFB-E35C-468F-BFFF-D4550778F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6389" y="3002337"/>
              <a:ext cx="477999" cy="456447"/>
            </a:xfrm>
            <a:prstGeom prst="rect">
              <a:avLst/>
            </a:prstGeom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90FFE9C-5C5C-40CE-A1B6-ADB4B9F0F315}"/>
              </a:ext>
            </a:extLst>
          </p:cNvPr>
          <p:cNvSpPr/>
          <p:nvPr/>
        </p:nvSpPr>
        <p:spPr>
          <a:xfrm>
            <a:off x="2933226" y="5151542"/>
            <a:ext cx="6232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感測器感測到附近有活動物體時透過</a:t>
            </a:r>
            <a:r>
              <a:rPr lang="en-US" altLang="zh-TW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MQTT</a:t>
            </a:r>
            <a:r>
              <a:rPr lang="zh-TW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萝莉体 第二版" panose="02000500000000000000" pitchFamily="2" charset="-122"/>
                <a:sym typeface="HYXiaRiTiW" panose="00020600040101010101" pitchFamily="18" charset="-122"/>
              </a:rPr>
              <a:t>傳至蜂鳴器。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16D5FE7-4C00-4A3F-9FB8-731DF264C676}"/>
              </a:ext>
            </a:extLst>
          </p:cNvPr>
          <p:cNvSpPr/>
          <p:nvPr/>
        </p:nvSpPr>
        <p:spPr>
          <a:xfrm>
            <a:off x="1312878" y="4176701"/>
            <a:ext cx="3263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LV-</a:t>
            </a:r>
            <a:r>
              <a:rPr lang="en-US" altLang="zh-TW" sz="2400" b="1" dirty="0" err="1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Maxsonar</a:t>
            </a:r>
            <a:r>
              <a:rPr lang="en-US" altLang="zh-TW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-EZ</a:t>
            </a:r>
            <a:r>
              <a:rPr lang="zh-TW" altLang="en-US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r>
              <a:rPr lang="en-US" altLang="zh-TW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Motion Sensor</a:t>
            </a:r>
            <a:endParaRPr lang="zh-CN" altLang="en-US" sz="2400" b="1" dirty="0">
              <a:solidFill>
                <a:srgbClr val="FCC062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91D590-1946-4B36-BF35-E02108680CD7}"/>
              </a:ext>
            </a:extLst>
          </p:cNvPr>
          <p:cNvSpPr/>
          <p:nvPr/>
        </p:nvSpPr>
        <p:spPr>
          <a:xfrm>
            <a:off x="5032278" y="4229921"/>
            <a:ext cx="21274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MQTT</a:t>
            </a:r>
            <a:endParaRPr lang="zh-CN" altLang="en-US" sz="2400" b="1" dirty="0">
              <a:solidFill>
                <a:srgbClr val="FCC062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495A4B-A5B7-4C45-9770-E674F39E6107}"/>
              </a:ext>
            </a:extLst>
          </p:cNvPr>
          <p:cNvSpPr/>
          <p:nvPr/>
        </p:nvSpPr>
        <p:spPr>
          <a:xfrm>
            <a:off x="8245604" y="4251626"/>
            <a:ext cx="212744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FCC06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Buzzer</a:t>
            </a:r>
          </a:p>
          <a:p>
            <a:pPr lvl="0" algn="r">
              <a:lnSpc>
                <a:spcPct val="150000"/>
              </a:lnSpc>
            </a:pP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677425E-57AB-4AB8-A9CC-33E377DDF5E4}"/>
              </a:ext>
            </a:extLst>
          </p:cNvPr>
          <p:cNvCxnSpPr>
            <a:cxnSpLocks/>
          </p:cNvCxnSpPr>
          <p:nvPr/>
        </p:nvCxnSpPr>
        <p:spPr>
          <a:xfrm flipV="1">
            <a:off x="4031624" y="3093299"/>
            <a:ext cx="836995" cy="327143"/>
          </a:xfrm>
          <a:prstGeom prst="straightConnector1">
            <a:avLst/>
          </a:prstGeom>
          <a:ln w="28575">
            <a:solidFill>
              <a:srgbClr val="FCC0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132D0F1-0623-4C04-B52C-C27912E96234}"/>
              </a:ext>
            </a:extLst>
          </p:cNvPr>
          <p:cNvCxnSpPr>
            <a:cxnSpLocks/>
          </p:cNvCxnSpPr>
          <p:nvPr/>
        </p:nvCxnSpPr>
        <p:spPr>
          <a:xfrm>
            <a:off x="7220215" y="3093299"/>
            <a:ext cx="836995" cy="327143"/>
          </a:xfrm>
          <a:prstGeom prst="straightConnector1">
            <a:avLst/>
          </a:prstGeom>
          <a:ln w="28575">
            <a:solidFill>
              <a:srgbClr val="FCC0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5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1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小蜜蜂手绘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273</Words>
  <Application>Microsoft Office PowerPoint</Application>
  <PresentationFormat>寬螢幕</PresentationFormat>
  <Paragraphs>72</Paragraphs>
  <Slides>20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汉仪夏日体W</vt:lpstr>
      <vt:lpstr>華康秀風體W3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MQTT-SUBSCRIBER.py</vt:lpstr>
      <vt:lpstr>MQTT-PUBLISHER.py</vt:lpstr>
      <vt:lpstr>PowerPoint 簡報</vt:lpstr>
      <vt:lpstr>實際電路畫面</vt:lpstr>
      <vt:lpstr>PowerPoint 簡報</vt:lpstr>
      <vt:lpstr>實際電路畫面</vt:lpstr>
      <vt:lpstr>PowerPoint 簡報</vt:lpstr>
      <vt:lpstr>遇到的問題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嵐 葉</cp:lastModifiedBy>
  <cp:revision>286</cp:revision>
  <dcterms:created xsi:type="dcterms:W3CDTF">2017-07-29T07:01:59Z</dcterms:created>
  <dcterms:modified xsi:type="dcterms:W3CDTF">2019-01-16T04:22:08Z</dcterms:modified>
</cp:coreProperties>
</file>