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1" r:id="rId5"/>
    <p:sldId id="260" r:id="rId6"/>
    <p:sldId id="259" r:id="rId7"/>
    <p:sldId id="269" r:id="rId8"/>
    <p:sldId id="27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939" y="1266092"/>
            <a:ext cx="8482988" cy="4060052"/>
          </a:xfrm>
        </p:spPr>
        <p:txBody>
          <a:bodyPr>
            <a:normAutofit fontScale="90000"/>
          </a:bodyPr>
          <a:lstStyle/>
          <a:p>
            <a:pPr algn="ctr"/>
            <a:r>
              <a:rPr lang="en-US" sz="6000" b="1" spc="300" dirty="0" smtClean="0">
                <a:solidFill>
                  <a:srgbClr val="001F5C"/>
                </a:solidFill>
                <a:latin typeface="Arial Black" panose="020B0A04020102020204" pitchFamily="34" charset="0"/>
              </a:rPr>
              <a:t/>
            </a:r>
            <a:br>
              <a:rPr lang="en-US" sz="6000" b="1" spc="300" dirty="0" smtClean="0">
                <a:solidFill>
                  <a:srgbClr val="001F5C"/>
                </a:solidFill>
                <a:latin typeface="Arial Black" panose="020B0A04020102020204" pitchFamily="34" charset="0"/>
              </a:rPr>
            </a:br>
            <a:r>
              <a:rPr lang="en-US" sz="6000" b="1" spc="300" dirty="0" smtClean="0">
                <a:solidFill>
                  <a:srgbClr val="001F5C"/>
                </a:solidFill>
                <a:latin typeface="Arial Black" panose="020B0A04020102020204" pitchFamily="34" charset="0"/>
              </a:rPr>
              <a:t/>
            </a:r>
            <a:br>
              <a:rPr lang="en-US" sz="6000" b="1" spc="300" dirty="0" smtClean="0">
                <a:solidFill>
                  <a:srgbClr val="001F5C"/>
                </a:solidFill>
                <a:latin typeface="Arial Black" panose="020B0A04020102020204" pitchFamily="34" charset="0"/>
              </a:rPr>
            </a:br>
            <a:r>
              <a:rPr lang="en-US" sz="6000" b="1" spc="300" dirty="0" smtClean="0">
                <a:solidFill>
                  <a:srgbClr val="001F5C"/>
                </a:solidFill>
                <a:latin typeface="Arial Black" panose="020B0A04020102020204" pitchFamily="34" charset="0"/>
              </a:rPr>
              <a:t>group 7</a:t>
            </a:r>
            <a:br>
              <a:rPr lang="en-US" sz="6000" b="1" spc="300" dirty="0" smtClean="0">
                <a:solidFill>
                  <a:srgbClr val="001F5C"/>
                </a:solidFill>
                <a:latin typeface="Arial Black" panose="020B0A04020102020204" pitchFamily="34" charset="0"/>
              </a:rPr>
            </a:br>
            <a:r>
              <a:rPr lang="en-US" sz="6000" b="1" spc="300" dirty="0">
                <a:solidFill>
                  <a:srgbClr val="001F5C"/>
                </a:solidFill>
                <a:latin typeface="Arial Black" panose="020B0A04020102020204" pitchFamily="34" charset="0"/>
              </a:rPr>
              <a:t/>
            </a:r>
            <a:br>
              <a:rPr lang="en-US" sz="6000" b="1" spc="300" dirty="0">
                <a:solidFill>
                  <a:srgbClr val="001F5C"/>
                </a:solidFill>
                <a:latin typeface="Arial Black" panose="020B0A04020102020204" pitchFamily="34" charset="0"/>
              </a:rPr>
            </a:br>
            <a:r>
              <a:rPr lang="en-US" sz="6000" b="1" spc="300" dirty="0" smtClean="0">
                <a:solidFill>
                  <a:srgbClr val="001F5C"/>
                </a:solidFill>
                <a:latin typeface="Arial Black" panose="020B0A04020102020204" pitchFamily="34" charset="0"/>
              </a:rPr>
              <a:t>AIRLINES </a:t>
            </a:r>
            <a:r>
              <a:rPr lang="en-US" sz="6000" b="1" spc="300" dirty="0" smtClean="0">
                <a:solidFill>
                  <a:srgbClr val="001F5C"/>
                </a:solidFill>
                <a:latin typeface="Arial Black" panose="020B0A04020102020204" pitchFamily="34" charset="0"/>
              </a:rPr>
              <a:t>data analysis with </a:t>
            </a:r>
            <a:r>
              <a:rPr lang="en-US" sz="6000" b="1" spc="300" dirty="0" smtClean="0">
                <a:solidFill>
                  <a:srgbClr val="001F5C"/>
                </a:solidFill>
                <a:latin typeface="Arial Black" panose="020B0A04020102020204" pitchFamily="34" charset="0"/>
              </a:rPr>
              <a:t>python</a:t>
            </a:r>
            <a:endParaRPr lang="en-US" sz="6000" b="1" spc="300" dirty="0">
              <a:solidFill>
                <a:srgbClr val="001F5C"/>
              </a:solidFill>
              <a:latin typeface="Arial Black" panose="020B0A04020102020204" pitchFamily="34" charset="0"/>
            </a:endParaRPr>
          </a:p>
        </p:txBody>
      </p:sp>
    </p:spTree>
    <p:extLst>
      <p:ext uri="{BB962C8B-B14F-4D97-AF65-F5344CB8AC3E}">
        <p14:creationId xmlns:p14="http://schemas.microsoft.com/office/powerpoint/2010/main" val="2732502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7" y="1822098"/>
            <a:ext cx="6890994" cy="4739545"/>
          </a:xfrm>
          <a:prstGeom prst="rect">
            <a:avLst/>
          </a:prstGeom>
        </p:spPr>
      </p:pic>
      <p:sp>
        <p:nvSpPr>
          <p:cNvPr id="3" name="TextBox 2"/>
          <p:cNvSpPr txBox="1"/>
          <p:nvPr/>
        </p:nvSpPr>
        <p:spPr>
          <a:xfrm>
            <a:off x="2102177" y="433633"/>
            <a:ext cx="7258639" cy="1015663"/>
          </a:xfrm>
          <a:prstGeom prst="rect">
            <a:avLst/>
          </a:prstGeom>
          <a:noFill/>
        </p:spPr>
        <p:txBody>
          <a:bodyPr wrap="square" rtlCol="0">
            <a:spAutoFit/>
          </a:bodyPr>
          <a:lstStyle/>
          <a:p>
            <a:pPr algn="ctr"/>
            <a:r>
              <a:rPr lang="en-US" sz="3000" b="1" dirty="0" smtClean="0">
                <a:solidFill>
                  <a:schemeClr val="bg2">
                    <a:lumMod val="75000"/>
                  </a:schemeClr>
                </a:solidFill>
                <a:latin typeface="Arial Black" panose="020B0A04020102020204" pitchFamily="34" charset="0"/>
              </a:rPr>
              <a:t>THE AIRLINE WITH THE LONGEST WAIT MINUTES</a:t>
            </a:r>
            <a:endParaRPr lang="en-US" sz="3000" b="1" dirty="0">
              <a:solidFill>
                <a:schemeClr val="bg2">
                  <a:lumMod val="75000"/>
                </a:schemeClr>
              </a:solidFill>
              <a:latin typeface="Arial Black" panose="020B0A04020102020204" pitchFamily="34" charset="0"/>
            </a:endParaRPr>
          </a:p>
        </p:txBody>
      </p:sp>
    </p:spTree>
    <p:extLst>
      <p:ext uri="{BB962C8B-B14F-4D97-AF65-F5344CB8AC3E}">
        <p14:creationId xmlns:p14="http://schemas.microsoft.com/office/powerpoint/2010/main" val="2271910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37" y="2020269"/>
            <a:ext cx="6647761" cy="4213475"/>
          </a:xfrm>
          <a:prstGeom prst="rect">
            <a:avLst/>
          </a:prstGeom>
        </p:spPr>
      </p:pic>
      <p:sp>
        <p:nvSpPr>
          <p:cNvPr id="3" name="TextBox 2"/>
          <p:cNvSpPr txBox="1"/>
          <p:nvPr/>
        </p:nvSpPr>
        <p:spPr>
          <a:xfrm>
            <a:off x="2102177" y="433633"/>
            <a:ext cx="7258639" cy="1477328"/>
          </a:xfrm>
          <a:prstGeom prst="rect">
            <a:avLst/>
          </a:prstGeom>
          <a:noFill/>
        </p:spPr>
        <p:txBody>
          <a:bodyPr wrap="square" rtlCol="0">
            <a:spAutoFit/>
          </a:bodyPr>
          <a:lstStyle/>
          <a:p>
            <a:pPr algn="ctr"/>
            <a:r>
              <a:rPr lang="en-US" sz="3000" b="1" dirty="0" smtClean="0">
                <a:solidFill>
                  <a:schemeClr val="bg2">
                    <a:lumMod val="75000"/>
                  </a:schemeClr>
                </a:solidFill>
                <a:latin typeface="Arial Black" panose="020B0A04020102020204" pitchFamily="34" charset="0"/>
              </a:rPr>
              <a:t>DESTINATION REGION WITH THE LONGEST WAIT MINUTES IN PERCENTAGE</a:t>
            </a:r>
            <a:endParaRPr lang="en-US" sz="3000" b="1" dirty="0">
              <a:solidFill>
                <a:schemeClr val="bg2">
                  <a:lumMod val="75000"/>
                </a:schemeClr>
              </a:solidFill>
              <a:latin typeface="Arial Black" panose="020B0A04020102020204" pitchFamily="34" charset="0"/>
            </a:endParaRPr>
          </a:p>
        </p:txBody>
      </p:sp>
    </p:spTree>
    <p:extLst>
      <p:ext uri="{BB962C8B-B14F-4D97-AF65-F5344CB8AC3E}">
        <p14:creationId xmlns:p14="http://schemas.microsoft.com/office/powerpoint/2010/main" val="1025075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495" y="1563220"/>
            <a:ext cx="7739406" cy="4881541"/>
          </a:xfrm>
          <a:prstGeom prst="rect">
            <a:avLst/>
          </a:prstGeom>
        </p:spPr>
      </p:pic>
      <p:sp>
        <p:nvSpPr>
          <p:cNvPr id="3" name="TextBox 2"/>
          <p:cNvSpPr txBox="1"/>
          <p:nvPr/>
        </p:nvSpPr>
        <p:spPr>
          <a:xfrm>
            <a:off x="2102177" y="433633"/>
            <a:ext cx="7258639" cy="1015663"/>
          </a:xfrm>
          <a:prstGeom prst="rect">
            <a:avLst/>
          </a:prstGeom>
          <a:noFill/>
        </p:spPr>
        <p:txBody>
          <a:bodyPr wrap="square" rtlCol="0">
            <a:spAutoFit/>
          </a:bodyPr>
          <a:lstStyle/>
          <a:p>
            <a:pPr algn="ctr"/>
            <a:r>
              <a:rPr lang="en-US" sz="3000" b="1" dirty="0" smtClean="0">
                <a:solidFill>
                  <a:schemeClr val="bg2">
                    <a:lumMod val="75000"/>
                  </a:schemeClr>
                </a:solidFill>
                <a:latin typeface="Arial Black" panose="020B0A04020102020204" pitchFamily="34" charset="0"/>
              </a:rPr>
              <a:t>BOARDING AREA WITH THE BUSIEST GATE</a:t>
            </a:r>
            <a:endParaRPr lang="en-US" sz="3000" b="1" dirty="0">
              <a:solidFill>
                <a:schemeClr val="bg2">
                  <a:lumMod val="75000"/>
                </a:schemeClr>
              </a:solidFill>
              <a:latin typeface="Arial Black" panose="020B0A04020102020204" pitchFamily="34" charset="0"/>
            </a:endParaRPr>
          </a:p>
        </p:txBody>
      </p:sp>
    </p:spTree>
    <p:extLst>
      <p:ext uri="{BB962C8B-B14F-4D97-AF65-F5344CB8AC3E}">
        <p14:creationId xmlns:p14="http://schemas.microsoft.com/office/powerpoint/2010/main" val="278655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64" y="1891725"/>
            <a:ext cx="7268067" cy="4625800"/>
          </a:xfrm>
          <a:prstGeom prst="rect">
            <a:avLst/>
          </a:prstGeom>
        </p:spPr>
      </p:pic>
      <p:sp>
        <p:nvSpPr>
          <p:cNvPr id="3" name="TextBox 2"/>
          <p:cNvSpPr txBox="1"/>
          <p:nvPr/>
        </p:nvSpPr>
        <p:spPr>
          <a:xfrm>
            <a:off x="2102177" y="433633"/>
            <a:ext cx="7258639" cy="1477328"/>
          </a:xfrm>
          <a:prstGeom prst="rect">
            <a:avLst/>
          </a:prstGeom>
          <a:noFill/>
        </p:spPr>
        <p:txBody>
          <a:bodyPr wrap="square" rtlCol="0">
            <a:spAutoFit/>
          </a:bodyPr>
          <a:lstStyle/>
          <a:p>
            <a:pPr algn="ctr"/>
            <a:r>
              <a:rPr lang="en-US" sz="3000" b="1" dirty="0" smtClean="0">
                <a:solidFill>
                  <a:schemeClr val="bg2">
                    <a:lumMod val="75000"/>
                  </a:schemeClr>
                </a:solidFill>
                <a:latin typeface="Arial Black" panose="020B0A04020102020204" pitchFamily="34" charset="0"/>
              </a:rPr>
              <a:t>AIRLINE WITH THE BEST SAFETY RATING BASED ON VERY SATISFIED CUSTOMERS</a:t>
            </a:r>
            <a:endParaRPr lang="en-US" sz="3000" b="1" dirty="0">
              <a:solidFill>
                <a:schemeClr val="bg2">
                  <a:lumMod val="75000"/>
                </a:schemeClr>
              </a:solidFill>
              <a:latin typeface="Arial Black" panose="020B0A04020102020204" pitchFamily="34" charset="0"/>
            </a:endParaRPr>
          </a:p>
        </p:txBody>
      </p:sp>
    </p:spTree>
    <p:extLst>
      <p:ext uri="{BB962C8B-B14F-4D97-AF65-F5344CB8AC3E}">
        <p14:creationId xmlns:p14="http://schemas.microsoft.com/office/powerpoint/2010/main" val="1788066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358750"/>
            <a:ext cx="9813237" cy="6103596"/>
          </a:xfrm>
          <a:prstGeom prst="rect">
            <a:avLst/>
          </a:prstGeom>
        </p:spPr>
      </p:pic>
    </p:spTree>
    <p:extLst>
      <p:ext uri="{BB962C8B-B14F-4D97-AF65-F5344CB8AC3E}">
        <p14:creationId xmlns:p14="http://schemas.microsoft.com/office/powerpoint/2010/main" val="3038339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955" y="394755"/>
            <a:ext cx="8941775" cy="6209846"/>
          </a:xfrm>
          <a:prstGeom prst="rect">
            <a:avLst/>
          </a:prstGeom>
        </p:spPr>
      </p:pic>
    </p:spTree>
    <p:extLst>
      <p:ext uri="{BB962C8B-B14F-4D97-AF65-F5344CB8AC3E}">
        <p14:creationId xmlns:p14="http://schemas.microsoft.com/office/powerpoint/2010/main" val="1898928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718" y="626207"/>
            <a:ext cx="8534401" cy="1000370"/>
          </a:xfrm>
        </p:spPr>
        <p:txBody>
          <a:bodyPr anchor="t">
            <a:normAutofit/>
          </a:bodyPr>
          <a:lstStyle/>
          <a:p>
            <a:pPr algn="ctr"/>
            <a:r>
              <a:rPr lang="en-US" sz="4800" dirty="0" smtClean="0">
                <a:solidFill>
                  <a:srgbClr val="001F5C"/>
                </a:solidFill>
                <a:latin typeface="Arial Black" panose="020B0A04020102020204" pitchFamily="34" charset="0"/>
              </a:rPr>
              <a:t>SUMMARY</a:t>
            </a:r>
            <a:endParaRPr lang="en-US" sz="4800" dirty="0">
              <a:solidFill>
                <a:srgbClr val="001F5C"/>
              </a:solidFill>
              <a:latin typeface="Arial Black" panose="020B0A04020102020204" pitchFamily="34" charset="0"/>
            </a:endParaRPr>
          </a:p>
        </p:txBody>
      </p:sp>
      <p:sp>
        <p:nvSpPr>
          <p:cNvPr id="3" name="Text Placeholder 2"/>
          <p:cNvSpPr>
            <a:spLocks noGrp="1"/>
          </p:cNvSpPr>
          <p:nvPr>
            <p:ph type="body" idx="1"/>
          </p:nvPr>
        </p:nvSpPr>
        <p:spPr>
          <a:xfrm>
            <a:off x="1055076" y="1691054"/>
            <a:ext cx="9917723" cy="3795346"/>
          </a:xfrm>
        </p:spPr>
        <p:txBody>
          <a:bodyPr>
            <a:normAutofit/>
          </a:bodyPr>
          <a:lstStyle/>
          <a:p>
            <a:r>
              <a:rPr lang="en-US" sz="2500" dirty="0" smtClean="0">
                <a:solidFill>
                  <a:schemeClr val="tx1">
                    <a:lumMod val="95000"/>
                  </a:schemeClr>
                </a:solidFill>
                <a:latin typeface="Arial Black" panose="020B0A04020102020204" pitchFamily="34" charset="0"/>
              </a:rPr>
              <a:t>Conclusively, we found out from our analysis that most of the airlines provide better customer services but there is always  more room for improvement. Thus, airlines should put the necessary safety and other measures in place to ensure customer satisfaction.</a:t>
            </a:r>
          </a:p>
          <a:p>
            <a:r>
              <a:rPr lang="en-US" sz="4800" dirty="0" smtClean="0">
                <a:solidFill>
                  <a:schemeClr val="tx1">
                    <a:lumMod val="95000"/>
                  </a:schemeClr>
                </a:solidFill>
                <a:latin typeface="Arial Black" panose="020B0A04020102020204" pitchFamily="34" charset="0"/>
              </a:rPr>
              <a:t>                </a:t>
            </a:r>
            <a:r>
              <a:rPr lang="en-US" sz="4800" dirty="0" smtClean="0">
                <a:latin typeface="Arial Black" panose="020B0A04020102020204" pitchFamily="34" charset="0"/>
              </a:rPr>
              <a:t>Thank you.</a:t>
            </a:r>
            <a:endParaRPr lang="en-US" sz="4800" dirty="0">
              <a:latin typeface="Arial Black" panose="020B0A04020102020204" pitchFamily="34" charset="0"/>
            </a:endParaRPr>
          </a:p>
        </p:txBody>
      </p:sp>
    </p:spTree>
    <p:extLst>
      <p:ext uri="{BB962C8B-B14F-4D97-AF65-F5344CB8AC3E}">
        <p14:creationId xmlns:p14="http://schemas.microsoft.com/office/powerpoint/2010/main" val="223184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173" y="573453"/>
            <a:ext cx="8534401" cy="1003301"/>
          </a:xfrm>
        </p:spPr>
        <p:txBody>
          <a:bodyPr anchor="t">
            <a:normAutofit/>
          </a:bodyPr>
          <a:lstStyle/>
          <a:p>
            <a:pPr algn="ctr"/>
            <a:r>
              <a:rPr lang="en-US" sz="3300" dirty="0" smtClean="0">
                <a:solidFill>
                  <a:srgbClr val="001F5C"/>
                </a:solidFill>
                <a:latin typeface="Arial Black" panose="020B0A04020102020204" pitchFamily="34" charset="0"/>
              </a:rPr>
              <a:t>Our project objective</a:t>
            </a:r>
            <a:endParaRPr lang="en-US" sz="3300" dirty="0">
              <a:solidFill>
                <a:srgbClr val="001F5C"/>
              </a:solidFill>
              <a:latin typeface="Arial Black" panose="020B0A04020102020204" pitchFamily="34" charset="0"/>
            </a:endParaRPr>
          </a:p>
        </p:txBody>
      </p:sp>
      <p:sp>
        <p:nvSpPr>
          <p:cNvPr id="3" name="Text Placeholder 2"/>
          <p:cNvSpPr>
            <a:spLocks noGrp="1"/>
          </p:cNvSpPr>
          <p:nvPr>
            <p:ph type="body" idx="1"/>
          </p:nvPr>
        </p:nvSpPr>
        <p:spPr>
          <a:xfrm>
            <a:off x="719381" y="1576753"/>
            <a:ext cx="10402887" cy="5026269"/>
          </a:xfrm>
        </p:spPr>
        <p:txBody>
          <a:bodyPr>
            <a:noAutofit/>
          </a:bodyPr>
          <a:lstStyle/>
          <a:p>
            <a:r>
              <a:rPr lang="en-US" sz="2200" dirty="0" smtClean="0">
                <a:solidFill>
                  <a:schemeClr val="tx1">
                    <a:lumMod val="95000"/>
                  </a:schemeClr>
                </a:solidFill>
                <a:latin typeface="Arial Black" panose="020B0A04020102020204" pitchFamily="34" charset="0"/>
              </a:rPr>
              <a:t>Our goal is to analyze a data from January 2018 to December 2018 and extract a meaningful information (how to improve airline customer services) from this data.</a:t>
            </a:r>
            <a:endParaRPr lang="en-US" sz="2200" dirty="0">
              <a:solidFill>
                <a:schemeClr val="tx1">
                  <a:lumMod val="95000"/>
                </a:schemeClr>
              </a:solidFill>
              <a:latin typeface="Arial Black" panose="020B0A04020102020204" pitchFamily="34" charset="0"/>
            </a:endParaRPr>
          </a:p>
          <a:p>
            <a:r>
              <a:rPr lang="en-US" sz="2200" dirty="0" smtClean="0">
                <a:solidFill>
                  <a:schemeClr val="tx1">
                    <a:lumMod val="95000"/>
                  </a:schemeClr>
                </a:solidFill>
                <a:latin typeface="Arial Black" panose="020B0A04020102020204" pitchFamily="34" charset="0"/>
              </a:rPr>
              <a:t>For this project, we analyzed over 33 different airlines </a:t>
            </a:r>
            <a:r>
              <a:rPr lang="en-US" sz="2200" dirty="0" smtClean="0">
                <a:solidFill>
                  <a:schemeClr val="tx1">
                    <a:lumMod val="95000"/>
                  </a:schemeClr>
                </a:solidFill>
                <a:latin typeface="Arial Black" panose="020B0A04020102020204" pitchFamily="34" charset="0"/>
              </a:rPr>
              <a:t>from </a:t>
            </a:r>
            <a:r>
              <a:rPr lang="en-US" sz="2200" dirty="0" smtClean="0">
                <a:solidFill>
                  <a:schemeClr val="tx1">
                    <a:lumMod val="95000"/>
                  </a:schemeClr>
                </a:solidFill>
                <a:latin typeface="Arial Black" panose="020B0A04020102020204" pitchFamily="34" charset="0"/>
              </a:rPr>
              <a:t>our data. We then set out to answer the follow questions:</a:t>
            </a:r>
          </a:p>
          <a:p>
            <a:pPr marL="342900" indent="-342900">
              <a:buFont typeface="+mj-lt"/>
              <a:buAutoNum type="arabicPeriod"/>
            </a:pPr>
            <a:r>
              <a:rPr lang="en-US" sz="2200" dirty="0" smtClean="0">
                <a:solidFill>
                  <a:schemeClr val="tx1">
                    <a:lumMod val="95000"/>
                  </a:schemeClr>
                </a:solidFill>
                <a:latin typeface="Arial Black" panose="020B0A04020102020204" pitchFamily="34" charset="0"/>
              </a:rPr>
              <a:t>How does customer satisfaction distributions look like?</a:t>
            </a:r>
          </a:p>
          <a:p>
            <a:pPr marL="342900" indent="-342900">
              <a:buFont typeface="+mj-lt"/>
              <a:buAutoNum type="arabicPeriod"/>
            </a:pPr>
            <a:r>
              <a:rPr lang="en-US" sz="2200" dirty="0" smtClean="0">
                <a:solidFill>
                  <a:schemeClr val="tx1">
                    <a:lumMod val="95000"/>
                  </a:schemeClr>
                </a:solidFill>
                <a:latin typeface="Arial Black" panose="020B0A04020102020204" pitchFamily="34" charset="0"/>
              </a:rPr>
              <a:t>How does the average waiting minutes affect </a:t>
            </a:r>
            <a:r>
              <a:rPr lang="en-US" sz="2200" dirty="0" smtClean="0">
                <a:solidFill>
                  <a:schemeClr val="tx1">
                    <a:lumMod val="95000"/>
                  </a:schemeClr>
                </a:solidFill>
                <a:latin typeface="Arial Black" panose="020B0A04020102020204" pitchFamily="34" charset="0"/>
              </a:rPr>
              <a:t>customer </a:t>
            </a:r>
            <a:r>
              <a:rPr lang="en-US" sz="2200" dirty="0" smtClean="0">
                <a:solidFill>
                  <a:schemeClr val="tx1">
                    <a:lumMod val="95000"/>
                  </a:schemeClr>
                </a:solidFill>
                <a:latin typeface="Arial Black" panose="020B0A04020102020204" pitchFamily="34" charset="0"/>
              </a:rPr>
              <a:t>satisfaction?</a:t>
            </a:r>
          </a:p>
          <a:p>
            <a:pPr marL="342900" indent="-342900">
              <a:buFont typeface="+mj-lt"/>
              <a:buAutoNum type="arabicPeriod"/>
            </a:pPr>
            <a:r>
              <a:rPr lang="en-US" sz="2200" dirty="0" smtClean="0">
                <a:solidFill>
                  <a:schemeClr val="tx1">
                    <a:lumMod val="95000"/>
                  </a:schemeClr>
                </a:solidFill>
                <a:latin typeface="Arial Black" panose="020B0A04020102020204" pitchFamily="34" charset="0"/>
              </a:rPr>
              <a:t>How </a:t>
            </a:r>
            <a:r>
              <a:rPr lang="en-US" sz="2200" dirty="0" smtClean="0">
                <a:solidFill>
                  <a:schemeClr val="tx1">
                    <a:lumMod val="95000"/>
                  </a:schemeClr>
                </a:solidFill>
                <a:latin typeface="Arial Black" panose="020B0A04020102020204" pitchFamily="34" charset="0"/>
              </a:rPr>
              <a:t>does a flight’s </a:t>
            </a:r>
            <a:r>
              <a:rPr lang="en-US" sz="2200" dirty="0" smtClean="0">
                <a:solidFill>
                  <a:schemeClr val="tx1">
                    <a:lumMod val="95000"/>
                  </a:schemeClr>
                </a:solidFill>
                <a:latin typeface="Arial Black" panose="020B0A04020102020204" pitchFamily="34" charset="0"/>
              </a:rPr>
              <a:t>cleanliness, safety and boarding area affect </a:t>
            </a:r>
            <a:r>
              <a:rPr lang="en-US" sz="2200" dirty="0" smtClean="0">
                <a:solidFill>
                  <a:schemeClr val="tx1">
                    <a:lumMod val="95000"/>
                  </a:schemeClr>
                </a:solidFill>
                <a:latin typeface="Arial Black" panose="020B0A04020102020204" pitchFamily="34" charset="0"/>
              </a:rPr>
              <a:t>customer </a:t>
            </a:r>
            <a:r>
              <a:rPr lang="en-US" sz="2200" dirty="0" smtClean="0">
                <a:solidFill>
                  <a:schemeClr val="tx1">
                    <a:lumMod val="95000"/>
                  </a:schemeClr>
                </a:solidFill>
                <a:latin typeface="Arial Black" panose="020B0A04020102020204" pitchFamily="34" charset="0"/>
              </a:rPr>
              <a:t>satisfaction.</a:t>
            </a:r>
          </a:p>
          <a:p>
            <a:pPr marL="342900" indent="-342900">
              <a:buFont typeface="+mj-lt"/>
              <a:buAutoNum type="arabicPeriod"/>
            </a:pPr>
            <a:endParaRPr lang="en-US" sz="2200" dirty="0">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349022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341" y="423984"/>
            <a:ext cx="8534401" cy="2281600"/>
          </a:xfrm>
        </p:spPr>
        <p:txBody>
          <a:bodyPr/>
          <a:lstStyle/>
          <a:p>
            <a:r>
              <a:rPr lang="en-US" dirty="0" smtClean="0">
                <a:solidFill>
                  <a:srgbClr val="002060"/>
                </a:solidFill>
                <a:latin typeface="Arial Black" panose="020B0A04020102020204" pitchFamily="34" charset="0"/>
              </a:rPr>
              <a:t>LIBRARIES USED FOR THIS PROJECT</a:t>
            </a:r>
            <a:endParaRPr lang="en-US" dirty="0">
              <a:solidFill>
                <a:srgbClr val="002060"/>
              </a:solidFill>
              <a:latin typeface="Arial Black" panose="020B0A04020102020204" pitchFamily="34" charset="0"/>
            </a:endParaRPr>
          </a:p>
        </p:txBody>
      </p:sp>
      <p:sp>
        <p:nvSpPr>
          <p:cNvPr id="3" name="Text Placeholder 2"/>
          <p:cNvSpPr>
            <a:spLocks noGrp="1"/>
          </p:cNvSpPr>
          <p:nvPr>
            <p:ph type="body" idx="1"/>
          </p:nvPr>
        </p:nvSpPr>
        <p:spPr>
          <a:xfrm>
            <a:off x="684213" y="3525715"/>
            <a:ext cx="8534400" cy="2468685"/>
          </a:xfrm>
        </p:spPr>
        <p:txBody>
          <a:bodyPr>
            <a:noAutofit/>
          </a:bodyPr>
          <a:lstStyle/>
          <a:p>
            <a:pPr marL="285750" indent="-285750">
              <a:buFont typeface="Wingdings" panose="05000000000000000000" pitchFamily="2" charset="2"/>
              <a:buChar char="ü"/>
            </a:pPr>
            <a:r>
              <a:rPr lang="en-US" sz="2500" b="1" dirty="0" smtClean="0">
                <a:solidFill>
                  <a:schemeClr val="tx1">
                    <a:lumMod val="95000"/>
                  </a:schemeClr>
                </a:solidFill>
              </a:rPr>
              <a:t>NUMPY</a:t>
            </a:r>
          </a:p>
          <a:p>
            <a:pPr marL="285750" indent="-285750">
              <a:buFont typeface="Wingdings" panose="05000000000000000000" pitchFamily="2" charset="2"/>
              <a:buChar char="ü"/>
            </a:pPr>
            <a:r>
              <a:rPr lang="en-US" sz="2500" b="1" dirty="0" smtClean="0">
                <a:solidFill>
                  <a:schemeClr val="tx1">
                    <a:lumMod val="95000"/>
                  </a:schemeClr>
                </a:solidFill>
              </a:rPr>
              <a:t>PANDAS</a:t>
            </a:r>
          </a:p>
          <a:p>
            <a:pPr marL="285750" indent="-285750">
              <a:buFont typeface="Wingdings" panose="05000000000000000000" pitchFamily="2" charset="2"/>
              <a:buChar char="ü"/>
            </a:pPr>
            <a:r>
              <a:rPr lang="en-US" sz="2500" b="1" dirty="0" smtClean="0">
                <a:solidFill>
                  <a:schemeClr val="tx1">
                    <a:lumMod val="95000"/>
                  </a:schemeClr>
                </a:solidFill>
              </a:rPr>
              <a:t>MATPLOTLIB</a:t>
            </a:r>
          </a:p>
          <a:p>
            <a:pPr marL="285750" indent="-285750">
              <a:buFont typeface="Wingdings" panose="05000000000000000000" pitchFamily="2" charset="2"/>
              <a:buChar char="ü"/>
            </a:pPr>
            <a:r>
              <a:rPr lang="en-US" sz="2500" b="1" dirty="0" smtClean="0">
                <a:solidFill>
                  <a:schemeClr val="tx1">
                    <a:lumMod val="95000"/>
                  </a:schemeClr>
                </a:solidFill>
              </a:rPr>
              <a:t>MISSINGNO</a:t>
            </a:r>
          </a:p>
          <a:p>
            <a:pPr marL="285750" indent="-285750">
              <a:buFont typeface="Wingdings" panose="05000000000000000000" pitchFamily="2" charset="2"/>
              <a:buChar char="ü"/>
            </a:pPr>
            <a:r>
              <a:rPr lang="en-US" sz="2500" b="1" dirty="0" smtClean="0">
                <a:solidFill>
                  <a:schemeClr val="tx1">
                    <a:lumMod val="95000"/>
                  </a:schemeClr>
                </a:solidFill>
              </a:rPr>
              <a:t>SEABORN</a:t>
            </a:r>
          </a:p>
        </p:txBody>
      </p:sp>
    </p:spTree>
    <p:extLst>
      <p:ext uri="{BB962C8B-B14F-4D97-AF65-F5344CB8AC3E}">
        <p14:creationId xmlns:p14="http://schemas.microsoft.com/office/powerpoint/2010/main" val="999457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896" y="661377"/>
            <a:ext cx="8534401" cy="1264138"/>
          </a:xfrm>
        </p:spPr>
        <p:txBody>
          <a:bodyPr anchor="t">
            <a:normAutofit/>
          </a:bodyPr>
          <a:lstStyle/>
          <a:p>
            <a:pPr algn="ctr"/>
            <a:r>
              <a:rPr lang="en-US" sz="5400" dirty="0" smtClean="0">
                <a:solidFill>
                  <a:srgbClr val="001F5C"/>
                </a:solidFill>
                <a:latin typeface="Arial Black" panose="020B0A04020102020204" pitchFamily="34" charset="0"/>
              </a:rPr>
              <a:t>Our data</a:t>
            </a:r>
            <a:endParaRPr lang="en-US" sz="5400" dirty="0">
              <a:solidFill>
                <a:srgbClr val="001F5C"/>
              </a:solidFill>
              <a:latin typeface="Arial Black" panose="020B0A04020102020204" pitchFamily="34" charset="0"/>
            </a:endParaRPr>
          </a:p>
        </p:txBody>
      </p:sp>
      <p:sp>
        <p:nvSpPr>
          <p:cNvPr id="3" name="Text Placeholder 2"/>
          <p:cNvSpPr>
            <a:spLocks noGrp="1"/>
          </p:cNvSpPr>
          <p:nvPr>
            <p:ph type="body" idx="1"/>
          </p:nvPr>
        </p:nvSpPr>
        <p:spPr>
          <a:xfrm>
            <a:off x="1783251" y="2543908"/>
            <a:ext cx="8534400" cy="1498600"/>
          </a:xfrm>
        </p:spPr>
        <p:txBody>
          <a:bodyPr>
            <a:noAutofit/>
          </a:bodyPr>
          <a:lstStyle/>
          <a:p>
            <a:r>
              <a:rPr lang="en-US" sz="2500" dirty="0" smtClean="0">
                <a:solidFill>
                  <a:schemeClr val="tx1">
                    <a:lumMod val="95000"/>
                  </a:schemeClr>
                </a:solidFill>
                <a:latin typeface="Arial Black" panose="020B0A04020102020204" pitchFamily="34" charset="0"/>
              </a:rPr>
              <a:t>The dataset contains satisfaction rates and data on factors such as airline type, boarding area, wait minutes, cleanliness, safety, destination and others from over 30 airlines</a:t>
            </a:r>
            <a:endParaRPr lang="en-US" sz="2500" dirty="0">
              <a:solidFill>
                <a:schemeClr val="tx1">
                  <a:lumMod val="95000"/>
                </a:schemeClr>
              </a:solidFill>
              <a:latin typeface="Arial Black" panose="020B0A04020102020204" pitchFamily="34" charset="0"/>
            </a:endParaRPr>
          </a:p>
        </p:txBody>
      </p:sp>
    </p:spTree>
    <p:extLst>
      <p:ext uri="{BB962C8B-B14F-4D97-AF65-F5344CB8AC3E}">
        <p14:creationId xmlns:p14="http://schemas.microsoft.com/office/powerpoint/2010/main" val="365931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7076" y="309686"/>
            <a:ext cx="8534401" cy="622299"/>
          </a:xfrm>
        </p:spPr>
        <p:txBody>
          <a:bodyPr anchor="t">
            <a:normAutofit/>
          </a:bodyPr>
          <a:lstStyle/>
          <a:p>
            <a:pPr algn="ctr"/>
            <a:r>
              <a:rPr lang="en-US" sz="3300" dirty="0" smtClean="0">
                <a:solidFill>
                  <a:srgbClr val="001F5C"/>
                </a:solidFill>
                <a:latin typeface="Arial Black" panose="020B0A04020102020204" pitchFamily="34" charset="0"/>
              </a:rPr>
              <a:t>Data cleaning</a:t>
            </a:r>
            <a:endParaRPr lang="en-US" sz="3300" dirty="0">
              <a:solidFill>
                <a:srgbClr val="001F5C"/>
              </a:solidFill>
              <a:latin typeface="Arial Black" panose="020B0A04020102020204" pitchFamily="34" charset="0"/>
            </a:endParaRPr>
          </a:p>
        </p:txBody>
      </p:sp>
      <p:sp>
        <p:nvSpPr>
          <p:cNvPr id="4" name="Text Placeholder 3"/>
          <p:cNvSpPr>
            <a:spLocks noGrp="1"/>
          </p:cNvSpPr>
          <p:nvPr>
            <p:ph type="body" idx="1"/>
          </p:nvPr>
        </p:nvSpPr>
        <p:spPr>
          <a:xfrm>
            <a:off x="650630" y="996110"/>
            <a:ext cx="10867292" cy="1192823"/>
          </a:xfrm>
        </p:spPr>
        <p:txBody>
          <a:bodyPr>
            <a:noAutofit/>
          </a:bodyPr>
          <a:lstStyle/>
          <a:p>
            <a:r>
              <a:rPr lang="en-US" sz="2500" dirty="0" smtClean="0">
                <a:solidFill>
                  <a:schemeClr val="tx1">
                    <a:lumMod val="95000"/>
                  </a:schemeClr>
                </a:solidFill>
                <a:latin typeface="Arial Black" panose="020B0A04020102020204" pitchFamily="34" charset="0"/>
              </a:rPr>
              <a:t>During our data observation in excel, </a:t>
            </a:r>
            <a:r>
              <a:rPr lang="en-US" sz="2500" dirty="0">
                <a:solidFill>
                  <a:schemeClr val="tx1">
                    <a:lumMod val="95000"/>
                  </a:schemeClr>
                </a:solidFill>
                <a:latin typeface="Arial Black" panose="020B0A04020102020204" pitchFamily="34" charset="0"/>
              </a:rPr>
              <a:t>we </a:t>
            </a:r>
            <a:r>
              <a:rPr lang="en-US" sz="2500" dirty="0" smtClean="0">
                <a:solidFill>
                  <a:schemeClr val="tx1">
                    <a:lumMod val="95000"/>
                  </a:schemeClr>
                </a:solidFill>
                <a:latin typeface="Arial Black" panose="020B0A04020102020204" pitchFamily="34" charset="0"/>
              </a:rPr>
              <a:t>identified white </a:t>
            </a:r>
            <a:r>
              <a:rPr lang="en-US" sz="2500" dirty="0">
                <a:solidFill>
                  <a:schemeClr val="tx1">
                    <a:lumMod val="95000"/>
                  </a:schemeClr>
                </a:solidFill>
                <a:latin typeface="Arial Black" panose="020B0A04020102020204" pitchFamily="34" charset="0"/>
              </a:rPr>
              <a:t>spaces </a:t>
            </a:r>
            <a:r>
              <a:rPr lang="en-US" sz="2500" dirty="0" smtClean="0">
                <a:solidFill>
                  <a:schemeClr val="tx1">
                    <a:lumMod val="95000"/>
                  </a:schemeClr>
                </a:solidFill>
                <a:latin typeface="Arial Black" panose="020B0A04020102020204" pitchFamily="34" charset="0"/>
              </a:rPr>
              <a:t>in some of columns so we imported the data and set; “</a:t>
            </a:r>
            <a:r>
              <a:rPr lang="en-US" sz="2500" dirty="0" err="1" smtClean="0">
                <a:solidFill>
                  <a:schemeClr val="tx1">
                    <a:lumMod val="95000"/>
                  </a:schemeClr>
                </a:solidFill>
                <a:latin typeface="Arial Black" panose="020B0A04020102020204" pitchFamily="34" charset="0"/>
              </a:rPr>
              <a:t>skipinitialspace</a:t>
            </a:r>
            <a:r>
              <a:rPr lang="en-US" sz="2500" dirty="0" smtClean="0">
                <a:solidFill>
                  <a:schemeClr val="tx1">
                    <a:lumMod val="95000"/>
                  </a:schemeClr>
                </a:solidFill>
                <a:latin typeface="Arial Black" panose="020B0A04020102020204" pitchFamily="34" charset="0"/>
              </a:rPr>
              <a:t>=True”, to get rid of the white spaces.</a:t>
            </a:r>
            <a:endParaRPr lang="en-US" sz="2500" dirty="0">
              <a:solidFill>
                <a:schemeClr val="tx1">
                  <a:lumMod val="95000"/>
                </a:schemeClr>
              </a:solidFill>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752" y="2340864"/>
            <a:ext cx="9134856" cy="4389120"/>
          </a:xfrm>
          <a:prstGeom prst="rect">
            <a:avLst/>
          </a:prstGeom>
        </p:spPr>
      </p:pic>
    </p:spTree>
    <p:extLst>
      <p:ext uri="{BB962C8B-B14F-4D97-AF65-F5344CB8AC3E}">
        <p14:creationId xmlns:p14="http://schemas.microsoft.com/office/powerpoint/2010/main" val="680620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66344" y="426720"/>
            <a:ext cx="10941148" cy="752856"/>
          </a:xfrm>
        </p:spPr>
        <p:txBody>
          <a:bodyPr>
            <a:noAutofit/>
          </a:bodyPr>
          <a:lstStyle/>
          <a:p>
            <a:r>
              <a:rPr lang="en-US" sz="2500" dirty="0" smtClean="0">
                <a:solidFill>
                  <a:schemeClr val="tx1">
                    <a:lumMod val="95000"/>
                  </a:schemeClr>
                </a:solidFill>
                <a:latin typeface="Arial Black" panose="020B0A04020102020204" pitchFamily="34" charset="0"/>
              </a:rPr>
              <a:t>Our data is clean and </a:t>
            </a:r>
            <a:r>
              <a:rPr lang="en-US" sz="2500" dirty="0" smtClean="0">
                <a:solidFill>
                  <a:schemeClr val="tx1">
                    <a:lumMod val="95000"/>
                  </a:schemeClr>
                </a:solidFill>
                <a:latin typeface="Arial Black" panose="020B0A04020102020204" pitchFamily="34" charset="0"/>
              </a:rPr>
              <a:t>needs </a:t>
            </a:r>
            <a:r>
              <a:rPr lang="en-US" sz="2500" dirty="0" smtClean="0">
                <a:solidFill>
                  <a:schemeClr val="tx1">
                    <a:lumMod val="95000"/>
                  </a:schemeClr>
                </a:solidFill>
                <a:latin typeface="Arial Black" panose="020B0A04020102020204" pitchFamily="34" charset="0"/>
              </a:rPr>
              <a:t>no further cleaning as you can see from the figure below. </a:t>
            </a:r>
            <a:endParaRPr lang="en-US" sz="2500" dirty="0">
              <a:solidFill>
                <a:schemeClr val="tx1">
                  <a:lumMod val="95000"/>
                </a:schemeClr>
              </a:solidFill>
              <a:latin typeface="Arial Black" panose="020B0A04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817" y="1395476"/>
            <a:ext cx="5776461" cy="5319221"/>
          </a:xfrm>
          <a:prstGeom prst="rect">
            <a:avLst/>
          </a:prstGeom>
        </p:spPr>
      </p:pic>
    </p:spTree>
    <p:extLst>
      <p:ext uri="{BB962C8B-B14F-4D97-AF65-F5344CB8AC3E}">
        <p14:creationId xmlns:p14="http://schemas.microsoft.com/office/powerpoint/2010/main" val="212551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344853"/>
            <a:ext cx="8534401" cy="842108"/>
          </a:xfrm>
        </p:spPr>
        <p:txBody>
          <a:bodyPr anchor="t"/>
          <a:lstStyle/>
          <a:p>
            <a:pPr algn="ctr"/>
            <a:r>
              <a:rPr lang="en-US" dirty="0" smtClean="0">
                <a:solidFill>
                  <a:srgbClr val="001F5C"/>
                </a:solidFill>
                <a:latin typeface="Arial Black" panose="020B0A04020102020204" pitchFamily="34" charset="0"/>
              </a:rPr>
              <a:t>Data </a:t>
            </a:r>
            <a:r>
              <a:rPr lang="en-US" dirty="0">
                <a:solidFill>
                  <a:srgbClr val="001F5C"/>
                </a:solidFill>
                <a:latin typeface="Arial Black" panose="020B0A04020102020204" pitchFamily="34" charset="0"/>
              </a:rPr>
              <a:t>analysis</a:t>
            </a:r>
            <a:endParaRPr lang="en-US" dirty="0"/>
          </a:p>
        </p:txBody>
      </p:sp>
      <p:sp>
        <p:nvSpPr>
          <p:cNvPr id="3" name="Text Placeholder 2"/>
          <p:cNvSpPr>
            <a:spLocks noGrp="1"/>
          </p:cNvSpPr>
          <p:nvPr>
            <p:ph type="body" idx="1"/>
          </p:nvPr>
        </p:nvSpPr>
        <p:spPr>
          <a:xfrm>
            <a:off x="914400" y="1594337"/>
            <a:ext cx="8990012" cy="2441331"/>
          </a:xfrm>
        </p:spPr>
        <p:txBody>
          <a:bodyPr>
            <a:normAutofit/>
          </a:bodyPr>
          <a:lstStyle/>
          <a:p>
            <a:r>
              <a:rPr lang="en-US" sz="2500" dirty="0" smtClean="0">
                <a:solidFill>
                  <a:schemeClr val="tx1">
                    <a:lumMod val="95000"/>
                  </a:schemeClr>
                </a:solidFill>
                <a:latin typeface="Arial Black" panose="020B0A04020102020204" pitchFamily="34" charset="0"/>
              </a:rPr>
              <a:t>During the data </a:t>
            </a:r>
            <a:r>
              <a:rPr lang="en-US" sz="2500" dirty="0" smtClean="0">
                <a:solidFill>
                  <a:schemeClr val="tx1">
                    <a:lumMod val="95000"/>
                  </a:schemeClr>
                </a:solidFill>
                <a:latin typeface="Arial Black" panose="020B0A04020102020204" pitchFamily="34" charset="0"/>
              </a:rPr>
              <a:t>analysis, </a:t>
            </a:r>
            <a:r>
              <a:rPr lang="en-US" sz="2500" dirty="0" smtClean="0">
                <a:solidFill>
                  <a:schemeClr val="tx1">
                    <a:lumMod val="95000"/>
                  </a:schemeClr>
                </a:solidFill>
                <a:latin typeface="Arial Black" panose="020B0A04020102020204" pitchFamily="34" charset="0"/>
              </a:rPr>
              <a:t>we identified that our airlines dataset is incomplete.</a:t>
            </a:r>
          </a:p>
          <a:p>
            <a:r>
              <a:rPr lang="en-US" sz="2500" dirty="0" smtClean="0">
                <a:solidFill>
                  <a:schemeClr val="tx1">
                    <a:lumMod val="95000"/>
                  </a:schemeClr>
                </a:solidFill>
                <a:latin typeface="Arial Black" panose="020B0A04020102020204" pitchFamily="34" charset="0"/>
              </a:rPr>
              <a:t>The “day</a:t>
            </a:r>
            <a:r>
              <a:rPr lang="en-US" sz="2500" dirty="0" smtClean="0">
                <a:solidFill>
                  <a:schemeClr val="tx1">
                    <a:lumMod val="95000"/>
                  </a:schemeClr>
                </a:solidFill>
                <a:latin typeface="Arial Black" panose="020B0A04020102020204" pitchFamily="34" charset="0"/>
              </a:rPr>
              <a:t>” column has all the seven (7) days of the week </a:t>
            </a:r>
            <a:r>
              <a:rPr lang="en-US" sz="2500" dirty="0" smtClean="0">
                <a:solidFill>
                  <a:schemeClr val="tx1">
                    <a:lumMod val="95000"/>
                  </a:schemeClr>
                </a:solidFill>
                <a:latin typeface="Arial Black" panose="020B0A04020102020204" pitchFamily="34" charset="0"/>
              </a:rPr>
              <a:t>but the </a:t>
            </a:r>
            <a:r>
              <a:rPr lang="en-US" sz="2500" dirty="0">
                <a:solidFill>
                  <a:schemeClr val="tx1">
                    <a:lumMod val="95000"/>
                  </a:schemeClr>
                </a:solidFill>
                <a:latin typeface="Arial Black" panose="020B0A04020102020204" pitchFamily="34" charset="0"/>
              </a:rPr>
              <a:t>“</a:t>
            </a:r>
            <a:r>
              <a:rPr lang="en-US" sz="2500" dirty="0" err="1">
                <a:solidFill>
                  <a:schemeClr val="tx1">
                    <a:lumMod val="95000"/>
                  </a:schemeClr>
                </a:solidFill>
                <a:latin typeface="Arial Black" panose="020B0A04020102020204" pitchFamily="34" charset="0"/>
              </a:rPr>
              <a:t>dept_time</a:t>
            </a:r>
            <a:r>
              <a:rPr lang="en-US" sz="2500" dirty="0">
                <a:solidFill>
                  <a:schemeClr val="tx1">
                    <a:lumMod val="95000"/>
                  </a:schemeClr>
                </a:solidFill>
                <a:latin typeface="Arial Black" panose="020B0A04020102020204" pitchFamily="34" charset="0"/>
              </a:rPr>
              <a:t>” has on two (2) different dates as </a:t>
            </a:r>
            <a:r>
              <a:rPr lang="en-US" sz="2500" dirty="0" smtClean="0">
                <a:solidFill>
                  <a:schemeClr val="tx1">
                    <a:lumMod val="95000"/>
                  </a:schemeClr>
                </a:solidFill>
                <a:latin typeface="Arial Black" panose="020B0A04020102020204" pitchFamily="34" charset="0"/>
              </a:rPr>
              <a:t>we can see </a:t>
            </a:r>
            <a:r>
              <a:rPr lang="en-US" sz="2500" dirty="0" smtClean="0">
                <a:solidFill>
                  <a:schemeClr val="tx1">
                    <a:lumMod val="95000"/>
                  </a:schemeClr>
                </a:solidFill>
                <a:latin typeface="Arial Black" panose="020B0A04020102020204" pitchFamily="34" charset="0"/>
              </a:rPr>
              <a:t>from </a:t>
            </a:r>
            <a:r>
              <a:rPr lang="en-US" sz="2500" dirty="0" smtClean="0">
                <a:solidFill>
                  <a:schemeClr val="tx1">
                    <a:lumMod val="95000"/>
                  </a:schemeClr>
                </a:solidFill>
                <a:latin typeface="Arial Black" panose="020B0A04020102020204" pitchFamily="34" charset="0"/>
              </a:rPr>
              <a:t>the next slide.</a:t>
            </a:r>
          </a:p>
        </p:txBody>
      </p:sp>
    </p:spTree>
    <p:extLst>
      <p:ext uri="{BB962C8B-B14F-4D97-AF65-F5344CB8AC3E}">
        <p14:creationId xmlns:p14="http://schemas.microsoft.com/office/powerpoint/2010/main" val="3085048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88" y="754148"/>
            <a:ext cx="11904698" cy="5391675"/>
          </a:xfrm>
          <a:prstGeom prst="rect">
            <a:avLst/>
          </a:prstGeom>
        </p:spPr>
      </p:pic>
    </p:spTree>
    <p:extLst>
      <p:ext uri="{BB962C8B-B14F-4D97-AF65-F5344CB8AC3E}">
        <p14:creationId xmlns:p14="http://schemas.microsoft.com/office/powerpoint/2010/main" val="3474406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06600"/>
            <a:ext cx="8534401" cy="2281600"/>
          </a:xfrm>
        </p:spPr>
        <p:txBody>
          <a:bodyPr anchor="ctr">
            <a:normAutofit/>
          </a:bodyPr>
          <a:lstStyle/>
          <a:p>
            <a:pPr algn="ctr"/>
            <a:r>
              <a:rPr lang="en-US" sz="5400" b="1" dirty="0" smtClean="0">
                <a:solidFill>
                  <a:srgbClr val="001F5C"/>
                </a:solidFill>
                <a:latin typeface="Arial Black" panose="020B0A04020102020204" pitchFamily="34" charset="0"/>
              </a:rPr>
              <a:t>Data visualization</a:t>
            </a:r>
            <a:endParaRPr lang="en-US" sz="5400" b="1" dirty="0">
              <a:solidFill>
                <a:srgbClr val="001F5C"/>
              </a:solidFill>
              <a:latin typeface="Arial Black" panose="020B0A04020102020204" pitchFamily="34" charset="0"/>
            </a:endParaRPr>
          </a:p>
        </p:txBody>
      </p:sp>
    </p:spTree>
    <p:extLst>
      <p:ext uri="{BB962C8B-B14F-4D97-AF65-F5344CB8AC3E}">
        <p14:creationId xmlns:p14="http://schemas.microsoft.com/office/powerpoint/2010/main" val="2793489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477</TotalTime>
  <Words>324</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Century Gothic</vt:lpstr>
      <vt:lpstr>Wingdings</vt:lpstr>
      <vt:lpstr>Wingdings 3</vt:lpstr>
      <vt:lpstr>Slice</vt:lpstr>
      <vt:lpstr>  group 7  AIRLINES data analysis with python</vt:lpstr>
      <vt:lpstr>Our project objective</vt:lpstr>
      <vt:lpstr>LIBRARIES USED FOR THIS PROJECT</vt:lpstr>
      <vt:lpstr>Our data</vt:lpstr>
      <vt:lpstr>Data cleaning</vt:lpstr>
      <vt:lpstr>PowerPoint Presentation</vt:lpstr>
      <vt:lpstr>Data analysis</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AIRLINLINES</dc:title>
  <dc:creator>Joe Creative</dc:creator>
  <cp:lastModifiedBy>Joe Creative</cp:lastModifiedBy>
  <cp:revision>35</cp:revision>
  <dcterms:created xsi:type="dcterms:W3CDTF">2024-02-29T21:17:41Z</dcterms:created>
  <dcterms:modified xsi:type="dcterms:W3CDTF">2024-03-01T10:52:07Z</dcterms:modified>
</cp:coreProperties>
</file>