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5_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15"/>
  </p:notesMasterIdLst>
  <p:sldIdLst>
    <p:sldId id="256" r:id="rId2"/>
    <p:sldId id="264" r:id="rId3"/>
    <p:sldId id="257" r:id="rId4"/>
    <p:sldId id="258" r:id="rId5"/>
    <p:sldId id="261" r:id="rId6"/>
    <p:sldId id="259" r:id="rId7"/>
    <p:sldId id="268" r:id="rId8"/>
    <p:sldId id="269" r:id="rId9"/>
    <p:sldId id="260" r:id="rId10"/>
    <p:sldId id="265" r:id="rId11"/>
    <p:sldId id="266" r:id="rId12"/>
    <p:sldId id="263" r:id="rId13"/>
    <p:sldId id="267" r:id="rId14"/>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C8ECFD-D075-F47A-E305-2DE661FAE87B}" name="Coleman Freda" initials="CF" userId="5cc4f05077f198a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7" d="100"/>
          <a:sy n="67" d="100"/>
        </p:scale>
        <p:origin x="5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5_0.xml><?xml version="1.0" encoding="utf-8"?>
<p188:cmLst xmlns:a="http://schemas.openxmlformats.org/drawingml/2006/main" xmlns:r="http://schemas.openxmlformats.org/officeDocument/2006/relationships" xmlns:p188="http://schemas.microsoft.com/office/powerpoint/2018/8/main">
  <p188:cm id="{D52338A1-1D69-434D-8FDE-3D6F3A01FDD2}" authorId="{F5C8ECFD-D075-F47A-E305-2DE661FAE87B}" created="2024-02-29T23:16:27.591">
    <ac:deMkLst xmlns:ac="http://schemas.microsoft.com/office/drawing/2013/main/command">
      <pc:docMk xmlns:pc="http://schemas.microsoft.com/office/powerpoint/2013/main/command"/>
      <pc:sldMk xmlns:pc="http://schemas.microsoft.com/office/powerpoint/2013/main/command" cId="0" sldId="261"/>
      <ac:picMk id="16" creationId="{7AB6B8E7-C76D-D8E1-F86D-AE040770C1F9}"/>
    </ac:deMkLst>
    <p188:txBody>
      <a:bodyPr/>
      <a:lstStyle/>
      <a:p>
        <a:r>
          <a:rPr lang="en-US"/>
          <a:t>4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939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C5D4F-3925-0F48-8B49-62FD41B69E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4B5212-74D3-3D0C-1AFB-D1F32DC78C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052B8D-7D7C-7210-DF87-0C289A558C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9B6962-2DC9-B2B6-ED17-12A68C4A35BE}"/>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70028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8B6D5-1AC9-8C05-5A21-77EFC0D0A7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442122-D8C2-3140-76F2-5F6CAA29B1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E51F97-AD5B-C3F1-978F-F4E8336122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273EF0-A059-5B75-1390-23720C3E8375}"/>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03705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03AA2-195D-7316-B2F1-6F0DD1BD32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2BCC7-5A40-AC25-E286-0F3F340231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E076DD-D3B3-9B12-52E1-B2B55DC92A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80803F-78D5-1E2E-5B56-E84C03A47742}"/>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36442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0140E-E859-25E0-F7B1-E1802F5C10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B0B5E4-7049-29D4-360C-62D13D0F0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ED3E8E-2E79-E3FC-C356-B97CBDBA09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8388C0-C014-D4AB-514C-2DB750E94864}"/>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65877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B9A3D-2C46-192D-E0B4-8460D70050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7F95-3B3A-1836-6EA0-4C12920271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C3BFBE-33EA-E893-DE29-BF029F3929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1AED6C-B6AE-0A7F-D5AD-0682EC8238E5}"/>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83802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FC6D6-B7B2-F0A5-236F-2E38C34B51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86ED0A-C8FA-B7D2-679A-91E10CEDCA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E9612-58E9-B09A-4EFB-3E8830622E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1FE100-8463-20B7-6752-8F82FF3B1741}"/>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35544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0160"/>
            <a:ext cx="14630400" cy="823976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6290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0383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48408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2005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444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0906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789303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67995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97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66358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5830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352551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99471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2230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84774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775333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6/27/2024</a:t>
            </a:fld>
            <a:endParaRPr lang="en-US" dirty="0"/>
          </a:p>
        </p:txBody>
      </p:sp>
    </p:spTree>
    <p:extLst>
      <p:ext uri="{BB962C8B-B14F-4D97-AF65-F5344CB8AC3E}">
        <p14:creationId xmlns:p14="http://schemas.microsoft.com/office/powerpoint/2010/main" val="39147281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30776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5_0.xml"/><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159134" y="0"/>
            <a:ext cx="14630400" cy="8229600"/>
          </a:xfrm>
          <a:prstGeom prst="rect">
            <a:avLst/>
          </a:prstGeom>
          <a:solidFill>
            <a:srgbClr val="FFFFFF"/>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159134" y="463576"/>
            <a:ext cx="8886534" cy="1525839"/>
          </a:xfrm>
          <a:prstGeom prst="rect">
            <a:avLst/>
          </a:prstGeom>
          <a:noFill/>
          <a:ln/>
        </p:spPr>
        <p:txBody>
          <a:bodyPr wrap="square" rtlCol="0" anchor="t"/>
          <a:lstStyle/>
          <a:p>
            <a:pPr marL="0" indent="0" algn="ctr">
              <a:lnSpc>
                <a:spcPts val="6561"/>
              </a:lnSpc>
              <a:buNone/>
            </a:pPr>
            <a:r>
              <a:rPr lang="en-US" sz="4400" b="1" dirty="0">
                <a:latin typeface="Times New Roman" panose="02020603050405020304" pitchFamily="18" charset="0"/>
                <a:cs typeface="Times New Roman" panose="02020603050405020304" pitchFamily="18" charset="0"/>
              </a:rPr>
              <a:t>DATA ANALYTICS WITH PYTHON</a:t>
            </a:r>
          </a:p>
          <a:p>
            <a:pPr marL="0" indent="0" algn="ctr">
              <a:lnSpc>
                <a:spcPts val="6561"/>
              </a:lnSpc>
              <a:buNone/>
            </a:pPr>
            <a:endParaRPr lang="en-US" sz="4400" b="1" dirty="0">
              <a:latin typeface="Times New Roman" panose="02020603050405020304" pitchFamily="18" charset="0"/>
              <a:cs typeface="Times New Roman" panose="02020603050405020304" pitchFamily="18" charset="0"/>
            </a:endParaRPr>
          </a:p>
          <a:p>
            <a:pPr marL="0" indent="0" algn="ctr">
              <a:lnSpc>
                <a:spcPts val="6561"/>
              </a:lnSpc>
              <a:buNone/>
            </a:pPr>
            <a:r>
              <a:rPr lang="en-US" sz="3200" b="1" dirty="0">
                <a:latin typeface="Times New Roman" panose="02020603050405020304" pitchFamily="18" charset="0"/>
                <a:cs typeface="Times New Roman" panose="02020603050405020304" pitchFamily="18" charset="0"/>
              </a:rPr>
              <a:t>A Presentation on </a:t>
            </a:r>
            <a:r>
              <a:rPr lang="en-US" sz="3200" b="1" dirty="0" err="1">
                <a:latin typeface="Times New Roman" panose="02020603050405020304" pitchFamily="18" charset="0"/>
                <a:cs typeface="Times New Roman" panose="02020603050405020304" pitchFamily="18" charset="0"/>
              </a:rPr>
              <a:t>Ride_Sharing</a:t>
            </a:r>
            <a:r>
              <a:rPr lang="en-US" sz="3200" b="1" dirty="0">
                <a:latin typeface="Times New Roman" panose="02020603050405020304" pitchFamily="18" charset="0"/>
                <a:cs typeface="Times New Roman" panose="02020603050405020304" pitchFamily="18" charset="0"/>
              </a:rPr>
              <a:t> Dataset</a:t>
            </a:r>
          </a:p>
          <a:p>
            <a:pPr marL="0" indent="0" algn="ctr">
              <a:lnSpc>
                <a:spcPts val="6561"/>
              </a:lnSpc>
              <a:buNone/>
            </a:pPr>
            <a:endParaRPr lang="en-US" sz="3200" b="1" dirty="0">
              <a:latin typeface="Times New Roman" panose="02020603050405020304" pitchFamily="18" charset="0"/>
              <a:cs typeface="Times New Roman" panose="02020603050405020304" pitchFamily="18" charset="0"/>
            </a:endParaRPr>
          </a:p>
        </p:txBody>
      </p:sp>
      <p:sp>
        <p:nvSpPr>
          <p:cNvPr id="8" name="Text 5"/>
          <p:cNvSpPr/>
          <p:nvPr/>
        </p:nvSpPr>
        <p:spPr>
          <a:xfrm>
            <a:off x="919996" y="6093857"/>
            <a:ext cx="181689" cy="146328"/>
          </a:xfrm>
          <a:prstGeom prst="rect">
            <a:avLst/>
          </a:prstGeom>
          <a:noFill/>
          <a:ln/>
        </p:spPr>
        <p:txBody>
          <a:bodyPr wrap="none" rtlCol="0" anchor="t"/>
          <a:lstStyle/>
          <a:p>
            <a:pPr marL="0" indent="0" algn="ctr">
              <a:lnSpc>
                <a:spcPts val="1152"/>
              </a:lnSpc>
              <a:buNone/>
            </a:pPr>
            <a:r>
              <a:rPr lang="en-US" sz="1152" kern="0" spc="-35" dirty="0">
                <a:solidFill>
                  <a:srgbClr val="FFFFFF"/>
                </a:solidFill>
                <a:latin typeface="Inter" pitchFamily="34" charset="0"/>
                <a:ea typeface="Inter" pitchFamily="34" charset="-122"/>
                <a:cs typeface="Inter" pitchFamily="34" charset="-120"/>
              </a:rPr>
              <a:t>Ea</a:t>
            </a:r>
            <a:endParaRPr lang="en-US" sz="1152"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039B7-39E5-2092-6FFD-AC9EF146F3B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BD8BD7D3-82B3-2C80-E556-A6696F31898C}"/>
              </a:ext>
            </a:extLst>
          </p:cNvPr>
          <p:cNvSpPr/>
          <p:nvPr/>
        </p:nvSpPr>
        <p:spPr>
          <a:xfrm>
            <a:off x="0" y="0"/>
            <a:ext cx="14630400" cy="8229600"/>
          </a:xfrm>
          <a:prstGeom prst="rect">
            <a:avLst/>
          </a:prstGeom>
          <a:solidFill>
            <a:srgbClr val="F6F4F4"/>
          </a:solidFill>
          <a:ln/>
        </p:spPr>
      </p:sp>
      <p:sp>
        <p:nvSpPr>
          <p:cNvPr id="3" name="Shape 1">
            <a:extLst>
              <a:ext uri="{FF2B5EF4-FFF2-40B4-BE49-F238E27FC236}">
                <a16:creationId xmlns:a16="http://schemas.microsoft.com/office/drawing/2014/main" id="{FD876D9B-7E4B-01E4-B717-48E30EE741A7}"/>
              </a:ext>
            </a:extLst>
          </p:cNvPr>
          <p:cNvSpPr/>
          <p:nvPr/>
        </p:nvSpPr>
        <p:spPr>
          <a:xfrm>
            <a:off x="0" y="0"/>
            <a:ext cx="14630400" cy="8230791"/>
          </a:xfrm>
          <a:prstGeom prst="rect">
            <a:avLst/>
          </a:prstGeom>
          <a:solidFill>
            <a:srgbClr val="FFFFFF"/>
          </a:solidFill>
          <a:ln/>
        </p:spPr>
        <p:txBody>
          <a:bodyPr/>
          <a:lstStyle/>
          <a:p>
            <a:endParaRPr lang="en-US" dirty="0"/>
          </a:p>
        </p:txBody>
      </p:sp>
      <p:pic>
        <p:nvPicPr>
          <p:cNvPr id="17" name="Picture 16">
            <a:extLst>
              <a:ext uri="{FF2B5EF4-FFF2-40B4-BE49-F238E27FC236}">
                <a16:creationId xmlns:a16="http://schemas.microsoft.com/office/drawing/2014/main" id="{60D2BE73-8681-12F1-13CA-D0AA8AA7C0F6}"/>
              </a:ext>
            </a:extLst>
          </p:cNvPr>
          <p:cNvPicPr>
            <a:picLocks noChangeAspect="1"/>
          </p:cNvPicPr>
          <p:nvPr/>
        </p:nvPicPr>
        <p:blipFill>
          <a:blip r:embed="rId3"/>
          <a:stretch>
            <a:fillRect/>
          </a:stretch>
        </p:blipFill>
        <p:spPr>
          <a:xfrm>
            <a:off x="812800" y="710791"/>
            <a:ext cx="13817600" cy="7442200"/>
          </a:xfrm>
          <a:prstGeom prst="rect">
            <a:avLst/>
          </a:prstGeom>
        </p:spPr>
      </p:pic>
      <p:sp>
        <p:nvSpPr>
          <p:cNvPr id="18" name="Rectangle 1">
            <a:extLst>
              <a:ext uri="{FF2B5EF4-FFF2-40B4-BE49-F238E27FC236}">
                <a16:creationId xmlns:a16="http://schemas.microsoft.com/office/drawing/2014/main" id="{67538436-44EC-5B8D-D598-3E2664D4FB9D}"/>
              </a:ext>
            </a:extLst>
          </p:cNvPr>
          <p:cNvSpPr>
            <a:spLocks noChangeArrowheads="1"/>
          </p:cNvSpPr>
          <p:nvPr/>
        </p:nvSpPr>
        <p:spPr bwMode="auto">
          <a:xfrm>
            <a:off x="135466" y="42743"/>
            <a:ext cx="1411501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birth year for users who take the most rides: 1988 Average number of rides for users born in 1988: 1741 </a:t>
            </a:r>
          </a:p>
        </p:txBody>
      </p:sp>
    </p:spTree>
    <p:extLst>
      <p:ext uri="{BB962C8B-B14F-4D97-AF65-F5344CB8AC3E}">
        <p14:creationId xmlns:p14="http://schemas.microsoft.com/office/powerpoint/2010/main" val="73376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D74ED-AB56-6107-62A4-1F3FF0F1756A}"/>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15A31B62-A43D-FAEE-29FC-218DA205799B}"/>
              </a:ext>
            </a:extLst>
          </p:cNvPr>
          <p:cNvSpPr/>
          <p:nvPr/>
        </p:nvSpPr>
        <p:spPr>
          <a:xfrm>
            <a:off x="0" y="0"/>
            <a:ext cx="14630400" cy="8229600"/>
          </a:xfrm>
          <a:prstGeom prst="rect">
            <a:avLst/>
          </a:prstGeom>
          <a:solidFill>
            <a:srgbClr val="F6F4F4"/>
          </a:solidFill>
          <a:ln/>
        </p:spPr>
      </p:sp>
      <p:sp>
        <p:nvSpPr>
          <p:cNvPr id="3" name="Shape 1">
            <a:extLst>
              <a:ext uri="{FF2B5EF4-FFF2-40B4-BE49-F238E27FC236}">
                <a16:creationId xmlns:a16="http://schemas.microsoft.com/office/drawing/2014/main" id="{F3E51255-BA97-53F5-3B66-278B3C2A7560}"/>
              </a:ext>
            </a:extLst>
          </p:cNvPr>
          <p:cNvSpPr/>
          <p:nvPr/>
        </p:nvSpPr>
        <p:spPr>
          <a:xfrm>
            <a:off x="0" y="0"/>
            <a:ext cx="14630400" cy="8230791"/>
          </a:xfrm>
          <a:prstGeom prst="rect">
            <a:avLst/>
          </a:prstGeom>
          <a:solidFill>
            <a:srgbClr val="FFFFFF"/>
          </a:solidFill>
          <a:ln/>
        </p:spPr>
      </p:sp>
      <p:pic>
        <p:nvPicPr>
          <p:cNvPr id="5" name="Picture 4">
            <a:extLst>
              <a:ext uri="{FF2B5EF4-FFF2-40B4-BE49-F238E27FC236}">
                <a16:creationId xmlns:a16="http://schemas.microsoft.com/office/drawing/2014/main" id="{24629A75-0487-BF1F-3B01-F4EA75BC340C}"/>
              </a:ext>
            </a:extLst>
          </p:cNvPr>
          <p:cNvPicPr>
            <a:picLocks noChangeAspect="1"/>
          </p:cNvPicPr>
          <p:nvPr/>
        </p:nvPicPr>
        <p:blipFill>
          <a:blip r:embed="rId3"/>
          <a:stretch>
            <a:fillRect/>
          </a:stretch>
        </p:blipFill>
        <p:spPr>
          <a:xfrm>
            <a:off x="0" y="-1"/>
            <a:ext cx="14274800" cy="8229599"/>
          </a:xfrm>
          <a:prstGeom prst="rect">
            <a:avLst/>
          </a:prstGeom>
        </p:spPr>
      </p:pic>
    </p:spTree>
    <p:extLst>
      <p:ext uri="{BB962C8B-B14F-4D97-AF65-F5344CB8AC3E}">
        <p14:creationId xmlns:p14="http://schemas.microsoft.com/office/powerpoint/2010/main" val="226771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1AFF406-DEAE-9DCA-30E5-41CAAA12668E}"/>
              </a:ext>
            </a:extLst>
          </p:cNvPr>
          <p:cNvSpPr/>
          <p:nvPr/>
        </p:nvSpPr>
        <p:spPr>
          <a:xfrm>
            <a:off x="276145" y="421152"/>
            <a:ext cx="12208934" cy="7808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3200" b="1" dirty="0">
                <a:solidFill>
                  <a:schemeClr val="tx1"/>
                </a:solidFill>
                <a:latin typeface="Times New Roman" panose="02020603050405020304" pitchFamily="18" charset="0"/>
                <a:cs typeface="Times New Roman" panose="02020603050405020304" pitchFamily="18" charset="0"/>
              </a:rPr>
              <a:t>CONCLUSION</a:t>
            </a:r>
            <a:r>
              <a:rPr lang="en-US" sz="2000" dirty="0">
                <a:solidFill>
                  <a:schemeClr val="tx1"/>
                </a:solidFill>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At the end of our analysis :</a:t>
            </a:r>
          </a:p>
          <a:p>
            <a:r>
              <a:rPr lang="en-US" sz="2400" dirty="0">
                <a:solidFill>
                  <a:schemeClr val="tx1"/>
                </a:solidFill>
                <a:latin typeface="Times New Roman" panose="02020603050405020304" pitchFamily="18" charset="0"/>
                <a:cs typeface="Times New Roman" panose="02020603050405020304" pitchFamily="18" charset="0"/>
              </a:rPr>
              <a:t>We were able to provide a solution and visualize information that will help the company to strategized and make a developmental decision in the company, whiles providing their customers with satisfaction when it comes to the kind of bicycles they prefer and use the  most and on the station they use frequently</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CBAFF-CBC8-8925-EEE7-B78E8E84D559}"/>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C5E19768-78EF-EDF5-7375-0483859D409A}"/>
              </a:ext>
            </a:extLst>
          </p:cNvPr>
          <p:cNvSpPr/>
          <p:nvPr/>
        </p:nvSpPr>
        <p:spPr>
          <a:xfrm>
            <a:off x="733345" y="474132"/>
            <a:ext cx="12208934" cy="74337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Times New Roman" panose="02020603050405020304" pitchFamily="18" charset="0"/>
                <a:cs typeface="Times New Roman" panose="02020603050405020304" pitchFamily="18" charset="0"/>
              </a:rPr>
              <a:t>RECOMMENDATIONS</a:t>
            </a:r>
          </a:p>
          <a:p>
            <a:r>
              <a:rPr lang="en-US" sz="2000" dirty="0">
                <a:solidFill>
                  <a:schemeClr val="tx1"/>
                </a:solidFill>
                <a:latin typeface="Times New Roman" panose="02020603050405020304" pitchFamily="18" charset="0"/>
                <a:cs typeface="Times New Roman" panose="02020603050405020304" pitchFamily="18" charset="0"/>
              </a:rPr>
              <a:t>The company should develop a real time ride tracking and estimated </a:t>
            </a:r>
          </a:p>
          <a:p>
            <a:r>
              <a:rPr lang="en-US" sz="2000" dirty="0">
                <a:solidFill>
                  <a:schemeClr val="tx1"/>
                </a:solidFill>
                <a:latin typeface="Times New Roman" panose="02020603050405020304" pitchFamily="18" charset="0"/>
                <a:cs typeface="Times New Roman" panose="02020603050405020304" pitchFamily="18" charset="0"/>
              </a:rPr>
              <a:t>arrival times.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The company should develop an advance algorithm to forecast demand trend, helping in proactive ride scheduling</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Establish a data analytics team to regularly monitor key metrics and trends.</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55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8F21B-8F5B-AF99-775A-8814BD737EBA}"/>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2E9CC6FA-2FB6-D7C4-BEB0-43DFBF1C736B}"/>
              </a:ext>
            </a:extLst>
          </p:cNvPr>
          <p:cNvSpPr/>
          <p:nvPr/>
        </p:nvSpPr>
        <p:spPr>
          <a:xfrm>
            <a:off x="0" y="0"/>
            <a:ext cx="14630400" cy="8229600"/>
          </a:xfrm>
          <a:prstGeom prst="rect">
            <a:avLst/>
          </a:prstGeom>
          <a:solidFill>
            <a:srgbClr val="F6F4F4"/>
          </a:solidFill>
          <a:ln/>
        </p:spPr>
      </p:sp>
      <p:sp>
        <p:nvSpPr>
          <p:cNvPr id="3" name="Shape 1">
            <a:extLst>
              <a:ext uri="{FF2B5EF4-FFF2-40B4-BE49-F238E27FC236}">
                <a16:creationId xmlns:a16="http://schemas.microsoft.com/office/drawing/2014/main" id="{60C61EE2-06CF-406C-009A-891592E1A8A3}"/>
              </a:ext>
            </a:extLst>
          </p:cNvPr>
          <p:cNvSpPr/>
          <p:nvPr/>
        </p:nvSpPr>
        <p:spPr>
          <a:xfrm>
            <a:off x="-77998" y="21351"/>
            <a:ext cx="14630400" cy="8229838"/>
          </a:xfrm>
          <a:prstGeom prst="rect">
            <a:avLst/>
          </a:prstGeom>
          <a:solidFill>
            <a:srgbClr val="FFFFFF"/>
          </a:solidFill>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pPr algn="ctr"/>
            <a:endParaRPr lang="en-US" dirty="0"/>
          </a:p>
        </p:txBody>
      </p:sp>
      <p:sp>
        <p:nvSpPr>
          <p:cNvPr id="4" name="Text 2">
            <a:extLst>
              <a:ext uri="{FF2B5EF4-FFF2-40B4-BE49-F238E27FC236}">
                <a16:creationId xmlns:a16="http://schemas.microsoft.com/office/drawing/2014/main" id="{59C40E63-A9D7-8B25-B8CA-6FA0F0886974}"/>
              </a:ext>
            </a:extLst>
          </p:cNvPr>
          <p:cNvSpPr/>
          <p:nvPr/>
        </p:nvSpPr>
        <p:spPr>
          <a:xfrm>
            <a:off x="7438535" y="979990"/>
            <a:ext cx="10222931" cy="1148239"/>
          </a:xfrm>
          <a:prstGeom prst="rect">
            <a:avLst/>
          </a:prstGeom>
          <a:noFill/>
          <a:ln/>
        </p:spPr>
        <p:txBody>
          <a:bodyPr wrap="square" rtlCol="0" anchor="t"/>
          <a:lstStyle/>
          <a:p>
            <a:pPr marL="0" indent="0">
              <a:lnSpc>
                <a:spcPts val="4521"/>
              </a:lnSpc>
              <a:buNone/>
            </a:pPr>
            <a:r>
              <a:rPr lang="en-US" sz="4400" b="1" kern="0" spc="-109" dirty="0">
                <a:solidFill>
                  <a:srgbClr val="000000"/>
                </a:solidFill>
                <a:latin typeface="Times New Roman" panose="02020603050405020304" pitchFamily="18" charset="0"/>
                <a:ea typeface="Inter" pitchFamily="34" charset="-122"/>
                <a:cs typeface="Times New Roman" panose="02020603050405020304" pitchFamily="18" charset="0"/>
              </a:rPr>
              <a:t>Table Of Content</a:t>
            </a:r>
            <a:endParaRPr lang="en-US" sz="4400" dirty="0">
              <a:latin typeface="Times New Roman" panose="02020603050405020304" pitchFamily="18" charset="0"/>
              <a:cs typeface="Times New Roman" panose="02020603050405020304" pitchFamily="18" charset="0"/>
            </a:endParaRPr>
          </a:p>
        </p:txBody>
      </p:sp>
      <p:pic>
        <p:nvPicPr>
          <p:cNvPr id="7" name="Image 0" descr="preencoded.png">
            <a:extLst>
              <a:ext uri="{FF2B5EF4-FFF2-40B4-BE49-F238E27FC236}">
                <a16:creationId xmlns:a16="http://schemas.microsoft.com/office/drawing/2014/main" id="{D68E08AA-D57F-2925-62E2-FE2359520878}"/>
              </a:ext>
            </a:extLst>
          </p:cNvPr>
          <p:cNvPicPr>
            <a:picLocks noChangeAspect="1"/>
          </p:cNvPicPr>
          <p:nvPr/>
        </p:nvPicPr>
        <p:blipFill>
          <a:blip r:embed="rId3"/>
          <a:stretch>
            <a:fillRect/>
          </a:stretch>
        </p:blipFill>
        <p:spPr>
          <a:xfrm>
            <a:off x="0" y="1391920"/>
            <a:ext cx="5046484" cy="5926667"/>
          </a:xfrm>
          <a:prstGeom prst="rect">
            <a:avLst/>
          </a:prstGeom>
        </p:spPr>
      </p:pic>
      <p:sp>
        <p:nvSpPr>
          <p:cNvPr id="14" name="Rectangle 13">
            <a:extLst>
              <a:ext uri="{FF2B5EF4-FFF2-40B4-BE49-F238E27FC236}">
                <a16:creationId xmlns:a16="http://schemas.microsoft.com/office/drawing/2014/main" id="{154C52ED-4C28-42E8-18A2-79812B940782}"/>
              </a:ext>
            </a:extLst>
          </p:cNvPr>
          <p:cNvSpPr/>
          <p:nvPr/>
        </p:nvSpPr>
        <p:spPr>
          <a:xfrm>
            <a:off x="6028268" y="2103119"/>
            <a:ext cx="7399866" cy="50461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Ø"/>
            </a:pPr>
            <a:r>
              <a:rPr lang="en-US" sz="2800" dirty="0">
                <a:solidFill>
                  <a:schemeClr val="tx1"/>
                </a:solidFill>
              </a:rPr>
              <a:t>Case Study</a:t>
            </a:r>
          </a:p>
          <a:p>
            <a:pPr marL="457200" indent="-457200">
              <a:buFont typeface="Wingdings" panose="05000000000000000000" pitchFamily="2" charset="2"/>
              <a:buChar char="Ø"/>
            </a:pPr>
            <a:endParaRPr lang="en-US" sz="2800" dirty="0">
              <a:solidFill>
                <a:schemeClr val="tx1"/>
              </a:solidFill>
            </a:endParaRPr>
          </a:p>
          <a:p>
            <a:pPr marL="457200" indent="-457200">
              <a:buFont typeface="Wingdings" panose="05000000000000000000" pitchFamily="2" charset="2"/>
              <a:buChar char="Ø"/>
            </a:pPr>
            <a:r>
              <a:rPr lang="en-US" sz="2800" dirty="0">
                <a:solidFill>
                  <a:schemeClr val="tx1"/>
                </a:solidFill>
              </a:rPr>
              <a:t>Objectives</a:t>
            </a:r>
          </a:p>
          <a:p>
            <a:pPr marL="457200" indent="-457200">
              <a:buFont typeface="Wingdings" panose="05000000000000000000" pitchFamily="2" charset="2"/>
              <a:buChar char="Ø"/>
            </a:pPr>
            <a:endParaRPr lang="en-US" sz="2800" dirty="0">
              <a:solidFill>
                <a:schemeClr val="tx1"/>
              </a:solidFill>
            </a:endParaRPr>
          </a:p>
          <a:p>
            <a:pPr marL="457200" indent="-457200">
              <a:buFont typeface="Wingdings" panose="05000000000000000000" pitchFamily="2" charset="2"/>
              <a:buChar char="Ø"/>
            </a:pPr>
            <a:r>
              <a:rPr lang="en-US" sz="2800" dirty="0">
                <a:solidFill>
                  <a:schemeClr val="tx1"/>
                </a:solidFill>
              </a:rPr>
              <a:t>Python Modules Libraries Used</a:t>
            </a:r>
          </a:p>
          <a:p>
            <a:pPr marL="457200" indent="-457200">
              <a:buFont typeface="Wingdings" panose="05000000000000000000" pitchFamily="2" charset="2"/>
              <a:buChar char="Ø"/>
            </a:pPr>
            <a:endParaRPr lang="en-US" sz="2800" dirty="0">
              <a:solidFill>
                <a:schemeClr val="tx1"/>
              </a:solidFill>
            </a:endParaRPr>
          </a:p>
          <a:p>
            <a:pPr marL="457200" indent="-457200">
              <a:buFont typeface="Wingdings" panose="05000000000000000000" pitchFamily="2" charset="2"/>
              <a:buChar char="Ø"/>
            </a:pPr>
            <a:r>
              <a:rPr lang="en-US" sz="2800" dirty="0">
                <a:solidFill>
                  <a:schemeClr val="tx1"/>
                </a:solidFill>
              </a:rPr>
              <a:t>Analysis Made</a:t>
            </a:r>
          </a:p>
          <a:p>
            <a:pPr marL="457200" indent="-457200">
              <a:buFont typeface="Wingdings" panose="05000000000000000000" pitchFamily="2" charset="2"/>
              <a:buChar char="Ø"/>
            </a:pPr>
            <a:endParaRPr lang="en-US" sz="2800" dirty="0">
              <a:solidFill>
                <a:schemeClr val="tx1"/>
              </a:solidFill>
            </a:endParaRPr>
          </a:p>
          <a:p>
            <a:pPr marL="457200" indent="-457200">
              <a:buFont typeface="Wingdings" panose="05000000000000000000" pitchFamily="2" charset="2"/>
              <a:buChar char="Ø"/>
            </a:pPr>
            <a:r>
              <a:rPr lang="en-US" sz="2800" dirty="0">
                <a:solidFill>
                  <a:schemeClr val="tx1"/>
                </a:solidFill>
              </a:rPr>
              <a:t>Conclusion</a:t>
            </a:r>
          </a:p>
          <a:p>
            <a:pPr marL="457200" indent="-457200">
              <a:buFont typeface="Wingdings" panose="05000000000000000000" pitchFamily="2" charset="2"/>
              <a:buChar char="Ø"/>
            </a:pPr>
            <a:endParaRPr lang="en-US" sz="2800" dirty="0">
              <a:solidFill>
                <a:schemeClr val="tx1"/>
              </a:solidFill>
            </a:endParaRPr>
          </a:p>
          <a:p>
            <a:pPr marL="457200" indent="-457200">
              <a:buFont typeface="Wingdings" panose="05000000000000000000" pitchFamily="2" charset="2"/>
              <a:buChar char="Ø"/>
            </a:pPr>
            <a:r>
              <a:rPr lang="en-US" sz="2800" dirty="0">
                <a:solidFill>
                  <a:schemeClr val="tx1"/>
                </a:solidFill>
              </a:rPr>
              <a:t>Recommendations</a:t>
            </a:r>
          </a:p>
          <a:p>
            <a:pPr marL="457200" indent="-457200">
              <a:buFont typeface="Wingdings" panose="05000000000000000000" pitchFamily="2" charset="2"/>
              <a:buChar char="Ø"/>
            </a:pPr>
            <a:endParaRPr lang="en-US" sz="2800" dirty="0">
              <a:solidFill>
                <a:schemeClr val="tx1"/>
              </a:solidFill>
            </a:endParaRPr>
          </a:p>
          <a:p>
            <a:pPr marL="457200" indent="-457200">
              <a:buFont typeface="Wingdings" panose="05000000000000000000" pitchFamily="2" charset="2"/>
              <a:buChar char="Ø"/>
            </a:pPr>
            <a:endParaRPr lang="en-US" sz="2800"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7687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txBody>
          <a:bodyPr/>
          <a:lstStyle/>
          <a:p>
            <a:endParaRPr lang="en-US" dirty="0"/>
          </a:p>
        </p:txBody>
      </p:sp>
      <p:sp>
        <p:nvSpPr>
          <p:cNvPr id="5" name="Text 2"/>
          <p:cNvSpPr/>
          <p:nvPr/>
        </p:nvSpPr>
        <p:spPr>
          <a:xfrm>
            <a:off x="2655093" y="1041083"/>
            <a:ext cx="9320213" cy="1377077"/>
          </a:xfrm>
          <a:prstGeom prst="rect">
            <a:avLst/>
          </a:prstGeom>
          <a:noFill/>
          <a:ln/>
        </p:spPr>
        <p:txBody>
          <a:bodyPr wrap="square" rtlCol="0" anchor="t"/>
          <a:lstStyle/>
          <a:p>
            <a:pPr marL="0" indent="0">
              <a:lnSpc>
                <a:spcPts val="5422"/>
              </a:lnSpc>
              <a:buNone/>
            </a:pPr>
            <a:r>
              <a:rPr lang="en-US" sz="4338" b="1" kern="0" spc="-130" dirty="0">
                <a:solidFill>
                  <a:srgbClr val="000000"/>
                </a:solidFill>
                <a:latin typeface="Inter" pitchFamily="34" charset="0"/>
                <a:ea typeface="Inter" pitchFamily="34" charset="-122"/>
              </a:rPr>
              <a:t>CASE STUDY:</a:t>
            </a:r>
            <a:endParaRPr lang="en-US" sz="4338" dirty="0"/>
          </a:p>
        </p:txBody>
      </p:sp>
      <p:sp>
        <p:nvSpPr>
          <p:cNvPr id="14" name="Text 11"/>
          <p:cNvSpPr/>
          <p:nvPr/>
        </p:nvSpPr>
        <p:spPr>
          <a:xfrm>
            <a:off x="4712494" y="4371023"/>
            <a:ext cx="203835" cy="413147"/>
          </a:xfrm>
          <a:prstGeom prst="rect">
            <a:avLst/>
          </a:prstGeom>
          <a:noFill/>
          <a:ln/>
        </p:spPr>
        <p:txBody>
          <a:bodyPr wrap="none" rtlCol="0" anchor="t"/>
          <a:lstStyle/>
          <a:p>
            <a:pPr marL="0" indent="0" algn="ctr">
              <a:lnSpc>
                <a:spcPts val="3253"/>
              </a:lnSpc>
              <a:buNone/>
            </a:pPr>
            <a:endParaRPr lang="en-US" sz="2603" dirty="0"/>
          </a:p>
        </p:txBody>
      </p:sp>
      <p:sp>
        <p:nvSpPr>
          <p:cNvPr id="19" name="Text 16"/>
          <p:cNvSpPr/>
          <p:nvPr/>
        </p:nvSpPr>
        <p:spPr>
          <a:xfrm>
            <a:off x="4707612" y="6213396"/>
            <a:ext cx="213479" cy="413147"/>
          </a:xfrm>
          <a:prstGeom prst="rect">
            <a:avLst/>
          </a:prstGeom>
          <a:noFill/>
          <a:ln/>
        </p:spPr>
        <p:txBody>
          <a:bodyPr wrap="none" rtlCol="0" anchor="t"/>
          <a:lstStyle/>
          <a:p>
            <a:pPr marL="0" indent="0" algn="ctr">
              <a:lnSpc>
                <a:spcPts val="3253"/>
              </a:lnSpc>
              <a:buNone/>
            </a:pPr>
            <a:endParaRPr lang="en-US" sz="2603" dirty="0"/>
          </a:p>
        </p:txBody>
      </p:sp>
      <p:pic>
        <p:nvPicPr>
          <p:cNvPr id="23" name="Image 3" descr="preencoded.png">
            <a:extLst>
              <a:ext uri="{FF2B5EF4-FFF2-40B4-BE49-F238E27FC236}">
                <a16:creationId xmlns:a16="http://schemas.microsoft.com/office/drawing/2014/main" id="{E1402685-875A-BDBB-524A-D442D13E6386}"/>
              </a:ext>
            </a:extLst>
          </p:cNvPr>
          <p:cNvPicPr>
            <a:picLocks noChangeAspect="1"/>
          </p:cNvPicPr>
          <p:nvPr/>
        </p:nvPicPr>
        <p:blipFill>
          <a:blip r:embed="rId3"/>
          <a:stretch>
            <a:fillRect/>
          </a:stretch>
        </p:blipFill>
        <p:spPr>
          <a:xfrm>
            <a:off x="9330267" y="1296114"/>
            <a:ext cx="5181219" cy="5945624"/>
          </a:xfrm>
          <a:prstGeom prst="rect">
            <a:avLst/>
          </a:prstGeom>
        </p:spPr>
      </p:pic>
      <p:sp>
        <p:nvSpPr>
          <p:cNvPr id="24" name="Rectangle 23">
            <a:extLst>
              <a:ext uri="{FF2B5EF4-FFF2-40B4-BE49-F238E27FC236}">
                <a16:creationId xmlns:a16="http://schemas.microsoft.com/office/drawing/2014/main" id="{BC504381-C560-00F7-C380-26F9784E574D}"/>
              </a:ext>
            </a:extLst>
          </p:cNvPr>
          <p:cNvSpPr/>
          <p:nvPr/>
        </p:nvSpPr>
        <p:spPr>
          <a:xfrm>
            <a:off x="592667" y="1862667"/>
            <a:ext cx="8009466" cy="53258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Bicycle Ride company wants to have an insight and upgrade of its company  based on the following:</a:t>
            </a:r>
          </a:p>
          <a:p>
            <a:endParaRPr lang="en-US" sz="2000" dirty="0">
              <a:solidFill>
                <a:schemeClr val="tx1"/>
              </a:solidFill>
            </a:endParaRPr>
          </a:p>
          <a:p>
            <a:pPr marL="285750" indent="-28575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User Retention and Growth</a:t>
            </a:r>
          </a:p>
          <a:p>
            <a:pPr marL="285750" indent="-28575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User Experience Improvements </a:t>
            </a:r>
          </a:p>
          <a:p>
            <a:pPr marL="285750" indent="-28575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Target Marketing</a:t>
            </a:r>
          </a:p>
          <a:p>
            <a:pPr marL="285750" indent="-28575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Optimize Bike Allocation</a:t>
            </a:r>
          </a:p>
          <a:p>
            <a:pPr marL="285750" indent="-28575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Station Management (Target Expansion and Optimize Infrastructure).</a:t>
            </a:r>
          </a:p>
          <a:p>
            <a:pPr marL="285750" indent="-28575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endParaRPr>
          </a:p>
          <a:p>
            <a:r>
              <a:rPr lang="en-US" sz="2000" dirty="0">
                <a:solidFill>
                  <a:schemeClr val="tx1"/>
                </a:solidFill>
              </a:rPr>
              <a:t>As a Data Analyst, analyze the given dataset of the company to make a strategized and developmental upgrade.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130140"/>
            <a:ext cx="14630400" cy="8229600"/>
          </a:xfrm>
          <a:prstGeom prst="rect">
            <a:avLst/>
          </a:prstGeom>
          <a:solidFill>
            <a:srgbClr val="FFFFFF"/>
          </a:solidFill>
          <a:ln/>
        </p:spPr>
        <p:txBody>
          <a:bodyPr/>
          <a:lstStyle/>
          <a:p>
            <a:endParaRPr lang="en-US" dirty="0"/>
          </a:p>
        </p:txBody>
      </p:sp>
      <p:sp>
        <p:nvSpPr>
          <p:cNvPr id="4" name="Text 2"/>
          <p:cNvSpPr/>
          <p:nvPr/>
        </p:nvSpPr>
        <p:spPr>
          <a:xfrm>
            <a:off x="4057031" y="1348067"/>
            <a:ext cx="577127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rPr>
              <a:t>OBJECTIVES</a:t>
            </a:r>
            <a:endParaRPr lang="en-US" sz="4374" dirty="0"/>
          </a:p>
        </p:txBody>
      </p:sp>
      <p:sp>
        <p:nvSpPr>
          <p:cNvPr id="16" name="Rectangle 15">
            <a:extLst>
              <a:ext uri="{FF2B5EF4-FFF2-40B4-BE49-F238E27FC236}">
                <a16:creationId xmlns:a16="http://schemas.microsoft.com/office/drawing/2014/main" id="{78612A19-5CEF-1C50-8F41-FE333268DE52}"/>
              </a:ext>
            </a:extLst>
          </p:cNvPr>
          <p:cNvSpPr/>
          <p:nvPr/>
        </p:nvSpPr>
        <p:spPr>
          <a:xfrm>
            <a:off x="829733" y="2116666"/>
            <a:ext cx="12225867" cy="60478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Distribution of User Gender Across Different Bike IDs</a:t>
            </a:r>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Proportions of Male and Female Users among user types</a:t>
            </a:r>
          </a:p>
          <a:p>
            <a:pPr marL="457200" indent="-457200">
              <a:buFont typeface="Wingdings" panose="05000000000000000000" pitchFamily="2" charset="2"/>
              <a:buChar char="Ø"/>
            </a:pP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Average rides per birth year</a:t>
            </a:r>
          </a:p>
          <a:p>
            <a:pPr marL="457200" indent="-457200">
              <a:buFont typeface="Wingdings" panose="05000000000000000000" pitchFamily="2" charset="2"/>
              <a:buChar char="Ø"/>
            </a:pP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Duration  by user gender and bike ID</a:t>
            </a:r>
          </a:p>
          <a:p>
            <a:pPr marL="457200" indent="-457200">
              <a:buFont typeface="Wingdings" panose="05000000000000000000" pitchFamily="2" charset="2"/>
              <a:buChar char="Ø"/>
            </a:pP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Top 5 Frequently Used Station Name in Station A and User Gender</a:t>
            </a:r>
          </a:p>
          <a:p>
            <a:pPr marL="457200" indent="-457200">
              <a:buFont typeface="Wingdings" panose="05000000000000000000" pitchFamily="2" charset="2"/>
              <a:buChar char="Ø"/>
            </a:pP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Top 5 Frequently Used Station Name in Station A and User Gender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17522" y="-8818"/>
            <a:ext cx="14630400" cy="8230791"/>
          </a:xfrm>
          <a:prstGeom prst="rect">
            <a:avLst/>
          </a:prstGeom>
          <a:solidFill>
            <a:srgbClr val="FFFFFF"/>
          </a:solidFill>
          <a:ln/>
        </p:spPr>
        <p:txBody>
          <a:bodyPr/>
          <a:lstStyle/>
          <a:p>
            <a:endParaRPr lang="en-US" sz="1600" dirty="0">
              <a:latin typeface="Times New Roman" panose="02020603050405020304" pitchFamily="18" charset="0"/>
              <a:cs typeface="Times New Roman" panose="02020603050405020304" pitchFamily="18" charset="0"/>
            </a:endParaRPr>
          </a:p>
        </p:txBody>
      </p:sp>
      <p:pic>
        <p:nvPicPr>
          <p:cNvPr id="4" name="Image 0" descr="preencoded.png"/>
          <p:cNvPicPr>
            <a:picLocks noChangeAspect="1"/>
          </p:cNvPicPr>
          <p:nvPr/>
        </p:nvPicPr>
        <p:blipFill>
          <a:blip r:embed="rId4"/>
          <a:stretch>
            <a:fillRect/>
          </a:stretch>
        </p:blipFill>
        <p:spPr>
          <a:xfrm>
            <a:off x="10972800" y="0"/>
            <a:ext cx="3657600" cy="8230791"/>
          </a:xfrm>
          <a:prstGeom prst="rect">
            <a:avLst/>
          </a:prstGeom>
        </p:spPr>
      </p:pic>
      <p:sp>
        <p:nvSpPr>
          <p:cNvPr id="5" name="Text 2"/>
          <p:cNvSpPr/>
          <p:nvPr/>
        </p:nvSpPr>
        <p:spPr>
          <a:xfrm>
            <a:off x="2590211" y="191334"/>
            <a:ext cx="9720911" cy="1381125"/>
          </a:xfrm>
          <a:prstGeom prst="rect">
            <a:avLst/>
          </a:prstGeom>
          <a:noFill/>
          <a:ln/>
        </p:spPr>
        <p:txBody>
          <a:bodyPr wrap="square" rtlCol="0" anchor="t"/>
          <a:lstStyle/>
          <a:p>
            <a:pPr marL="0" indent="0">
              <a:lnSpc>
                <a:spcPts val="5437"/>
              </a:lnSpc>
              <a:buNone/>
            </a:pPr>
            <a:r>
              <a:rPr lang="en-US" sz="1600" b="1" kern="0" spc="-130" dirty="0">
                <a:solidFill>
                  <a:srgbClr val="000000"/>
                </a:solidFill>
                <a:latin typeface="Times New Roman" panose="02020603050405020304" pitchFamily="18" charset="0"/>
                <a:ea typeface="Inter" pitchFamily="34" charset="-122"/>
                <a:cs typeface="Times New Roman" panose="02020603050405020304" pitchFamily="18" charset="0"/>
              </a:rPr>
              <a:t> </a:t>
            </a:r>
            <a:r>
              <a:rPr lang="en-US" sz="3600" b="1" kern="0" spc="-130" dirty="0">
                <a:solidFill>
                  <a:srgbClr val="000000"/>
                </a:solidFill>
                <a:latin typeface="Times New Roman" panose="02020603050405020304" pitchFamily="18" charset="0"/>
                <a:ea typeface="Inter" pitchFamily="34" charset="-122"/>
                <a:cs typeface="Times New Roman" panose="02020603050405020304" pitchFamily="18" charset="0"/>
              </a:rPr>
              <a:t>Python Libraries Used</a:t>
            </a:r>
            <a:endParaRPr lang="en-US" sz="1600"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5"/>
          <a:stretch>
            <a:fillRect/>
          </a:stretch>
        </p:blipFill>
        <p:spPr>
          <a:xfrm>
            <a:off x="828555" y="1380947"/>
            <a:ext cx="1104781" cy="1311413"/>
          </a:xfrm>
          <a:prstGeom prst="rect">
            <a:avLst/>
          </a:prstGeom>
        </p:spPr>
      </p:pic>
      <p:sp>
        <p:nvSpPr>
          <p:cNvPr id="8" name="Text 4"/>
          <p:cNvSpPr/>
          <p:nvPr/>
        </p:nvSpPr>
        <p:spPr>
          <a:xfrm>
            <a:off x="2161490" y="1380774"/>
            <a:ext cx="7791099" cy="1086856"/>
          </a:xfrm>
          <a:prstGeom prst="rect">
            <a:avLst/>
          </a:prstGeom>
          <a:noFill/>
          <a:ln/>
        </p:spPr>
        <p:txBody>
          <a:bodyPr wrap="square" rtlCol="0" anchor="t"/>
          <a:lstStyle/>
          <a:p>
            <a:pPr marL="0" indent="0" algn="l">
              <a:lnSpc>
                <a:spcPts val="2784"/>
              </a:lnSpc>
              <a:buNone/>
            </a:pPr>
            <a:r>
              <a:rPr lang="en-US" sz="1600" b="1" kern="0" spc="-35" dirty="0">
                <a:solidFill>
                  <a:srgbClr val="272525"/>
                </a:solidFill>
                <a:latin typeface="Times New Roman" panose="02020603050405020304" pitchFamily="18" charset="0"/>
                <a:ea typeface="Inter" pitchFamily="34" charset="-122"/>
                <a:cs typeface="Times New Roman" panose="02020603050405020304" pitchFamily="18" charset="0"/>
              </a:rPr>
              <a:t>NUMPY</a:t>
            </a:r>
          </a:p>
          <a:p>
            <a:pPr marL="0" indent="0" algn="l">
              <a:lnSpc>
                <a:spcPts val="2784"/>
              </a:lnSpc>
              <a:buNone/>
            </a:pP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Multi-dimensional array objects, Data manipulation</a:t>
            </a:r>
          </a:p>
          <a:p>
            <a:pPr marL="0" indent="0" algn="l">
              <a:lnSpc>
                <a:spcPts val="2784"/>
              </a:lnSpc>
              <a:buNone/>
            </a:pP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Scientific computations Statistics for machine learning algorithms.</a:t>
            </a:r>
            <a:endParaRPr lang="en-US" sz="1600"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6"/>
          <a:stretch>
            <a:fillRect/>
          </a:stretch>
        </p:blipFill>
        <p:spPr>
          <a:xfrm>
            <a:off x="828554" y="2674262"/>
            <a:ext cx="1104781" cy="1228605"/>
          </a:xfrm>
          <a:prstGeom prst="rect">
            <a:avLst/>
          </a:prstGeom>
        </p:spPr>
      </p:pic>
      <p:sp>
        <p:nvSpPr>
          <p:cNvPr id="11" name="Text 6"/>
          <p:cNvSpPr/>
          <p:nvPr/>
        </p:nvSpPr>
        <p:spPr>
          <a:xfrm>
            <a:off x="2213299" y="3969530"/>
            <a:ext cx="8102623" cy="1086856"/>
          </a:xfrm>
          <a:prstGeom prst="rect">
            <a:avLst/>
          </a:prstGeom>
          <a:noFill/>
          <a:ln/>
        </p:spPr>
        <p:txBody>
          <a:bodyPr wrap="square" rtlCol="0" anchor="t"/>
          <a:lstStyle/>
          <a:p>
            <a:pPr marL="0" indent="0" algn="l">
              <a:lnSpc>
                <a:spcPts val="2784"/>
              </a:lnSpc>
              <a:buNone/>
            </a:pPr>
            <a:r>
              <a:rPr lang="en-US" sz="1600" b="1" kern="0" spc="-35" dirty="0">
                <a:solidFill>
                  <a:srgbClr val="272525"/>
                </a:solidFill>
                <a:latin typeface="Times New Roman" panose="02020603050405020304" pitchFamily="18" charset="0"/>
                <a:ea typeface="Inter" pitchFamily="34" charset="-122"/>
                <a:cs typeface="Times New Roman" panose="02020603050405020304" pitchFamily="18" charset="0"/>
              </a:rPr>
              <a:t>SCIPY</a:t>
            </a:r>
          </a:p>
          <a:p>
            <a:pPr marL="0" indent="0" algn="l">
              <a:lnSpc>
                <a:spcPts val="2784"/>
              </a:lnSpc>
              <a:buNone/>
            </a:pP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Collection of sub-package, Mathematical computations</a:t>
            </a:r>
          </a:p>
          <a:p>
            <a:pPr marL="0" indent="0" algn="l">
              <a:lnSpc>
                <a:spcPts val="2784"/>
              </a:lnSpc>
              <a:buNone/>
            </a:pP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Advance linear algebra </a:t>
            </a:r>
            <a:r>
              <a:rPr lang="en-US" sz="1600" kern="0" spc="-35" dirty="0" err="1">
                <a:solidFill>
                  <a:srgbClr val="272525"/>
                </a:solidFill>
                <a:latin typeface="Times New Roman" panose="02020603050405020304" pitchFamily="18" charset="0"/>
                <a:ea typeface="Inter" pitchFamily="34" charset="-122"/>
                <a:cs typeface="Times New Roman" panose="02020603050405020304" pitchFamily="18" charset="0"/>
              </a:rPr>
              <a:t>functions,upport</a:t>
            </a: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 signal processing</a:t>
            </a:r>
            <a:endParaRPr lang="en-US" sz="1600" dirty="0">
              <a:latin typeface="Times New Roman" panose="02020603050405020304" pitchFamily="18" charset="0"/>
              <a:cs typeface="Times New Roman" panose="02020603050405020304" pitchFamily="18" charset="0"/>
            </a:endParaRPr>
          </a:p>
        </p:txBody>
      </p:sp>
      <p:pic>
        <p:nvPicPr>
          <p:cNvPr id="12" name="Image 3" descr="preencoded.png"/>
          <p:cNvPicPr>
            <a:picLocks noChangeAspect="1"/>
          </p:cNvPicPr>
          <p:nvPr/>
        </p:nvPicPr>
        <p:blipFill>
          <a:blip r:embed="rId7"/>
          <a:stretch>
            <a:fillRect/>
          </a:stretch>
        </p:blipFill>
        <p:spPr>
          <a:xfrm>
            <a:off x="828553" y="4024426"/>
            <a:ext cx="1104781" cy="1184790"/>
          </a:xfrm>
          <a:prstGeom prst="rect">
            <a:avLst/>
          </a:prstGeom>
        </p:spPr>
      </p:pic>
      <p:sp>
        <p:nvSpPr>
          <p:cNvPr id="14" name="Text 8"/>
          <p:cNvSpPr/>
          <p:nvPr/>
        </p:nvSpPr>
        <p:spPr>
          <a:xfrm>
            <a:off x="2176231" y="6661595"/>
            <a:ext cx="7879556" cy="1086856"/>
          </a:xfrm>
          <a:prstGeom prst="rect">
            <a:avLst/>
          </a:prstGeom>
          <a:noFill/>
          <a:ln/>
        </p:spPr>
        <p:txBody>
          <a:bodyPr wrap="square" rtlCol="0" anchor="t"/>
          <a:lstStyle/>
          <a:p>
            <a:pPr marL="0" indent="0" algn="l">
              <a:lnSpc>
                <a:spcPts val="2784"/>
              </a:lnSpc>
              <a:buNone/>
            </a:pPr>
            <a:r>
              <a:rPr lang="en-US" sz="1600" b="1" kern="0" spc="-35" dirty="0">
                <a:solidFill>
                  <a:srgbClr val="272525"/>
                </a:solidFill>
                <a:latin typeface="Times New Roman" panose="02020603050405020304" pitchFamily="18" charset="0"/>
                <a:ea typeface="Inter" pitchFamily="34" charset="-122"/>
                <a:cs typeface="Times New Roman" panose="02020603050405020304" pitchFamily="18" charset="0"/>
              </a:rPr>
              <a:t>MATPLOTLIB</a:t>
            </a:r>
          </a:p>
          <a:p>
            <a:pPr marL="0" indent="0" algn="l">
              <a:lnSpc>
                <a:spcPts val="2784"/>
              </a:lnSpc>
              <a:buNone/>
            </a:pP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Extract </a:t>
            </a:r>
            <a:r>
              <a:rPr lang="en-US" sz="1600" kern="0" spc="-35" dirty="0" err="1">
                <a:solidFill>
                  <a:srgbClr val="272525"/>
                </a:solidFill>
                <a:latin typeface="Times New Roman" panose="02020603050405020304" pitchFamily="18" charset="0"/>
                <a:ea typeface="Inter" pitchFamily="34" charset="-122"/>
                <a:cs typeface="Times New Roman" panose="02020603050405020304" pitchFamily="18" charset="0"/>
              </a:rPr>
              <a:t>quantitive</a:t>
            </a: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 information ,Plot a variety of graphs</a:t>
            </a:r>
          </a:p>
          <a:p>
            <a:pPr marL="0" indent="0" algn="l">
              <a:lnSpc>
                <a:spcPts val="2784"/>
              </a:lnSpc>
              <a:buNone/>
            </a:pP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Integrate with tools</a:t>
            </a:r>
            <a:endParaRPr lang="en-US" sz="1600" dirty="0">
              <a:latin typeface="Times New Roman" panose="02020603050405020304" pitchFamily="18" charset="0"/>
              <a:cs typeface="Times New Roman" panose="02020603050405020304" pitchFamily="18" charset="0"/>
            </a:endParaRPr>
          </a:p>
        </p:txBody>
      </p:sp>
      <p:pic>
        <p:nvPicPr>
          <p:cNvPr id="17" name="Image 3" descr="preencoded.png">
            <a:extLst>
              <a:ext uri="{FF2B5EF4-FFF2-40B4-BE49-F238E27FC236}">
                <a16:creationId xmlns:a16="http://schemas.microsoft.com/office/drawing/2014/main" id="{C82EC948-9956-9454-FD63-769E42BCA1C3}"/>
              </a:ext>
            </a:extLst>
          </p:cNvPr>
          <p:cNvPicPr>
            <a:picLocks noChangeAspect="1"/>
          </p:cNvPicPr>
          <p:nvPr/>
        </p:nvPicPr>
        <p:blipFill>
          <a:blip r:embed="rId7"/>
          <a:stretch>
            <a:fillRect/>
          </a:stretch>
        </p:blipFill>
        <p:spPr>
          <a:xfrm>
            <a:off x="828556" y="6722925"/>
            <a:ext cx="1104781" cy="1069062"/>
          </a:xfrm>
          <a:prstGeom prst="rect">
            <a:avLst/>
          </a:prstGeom>
        </p:spPr>
      </p:pic>
      <p:sp>
        <p:nvSpPr>
          <p:cNvPr id="18" name="Text 4">
            <a:extLst>
              <a:ext uri="{FF2B5EF4-FFF2-40B4-BE49-F238E27FC236}">
                <a16:creationId xmlns:a16="http://schemas.microsoft.com/office/drawing/2014/main" id="{48A1827E-22A6-145A-C695-87CC56A1ADC8}"/>
              </a:ext>
            </a:extLst>
          </p:cNvPr>
          <p:cNvSpPr/>
          <p:nvPr/>
        </p:nvSpPr>
        <p:spPr>
          <a:xfrm>
            <a:off x="2225265" y="2671999"/>
            <a:ext cx="7879556" cy="1146160"/>
          </a:xfrm>
          <a:prstGeom prst="rect">
            <a:avLst/>
          </a:prstGeom>
          <a:noFill/>
          <a:ln/>
        </p:spPr>
        <p:txBody>
          <a:bodyPr wrap="square" rtlCol="0" anchor="t"/>
          <a:lstStyle/>
          <a:p>
            <a:pPr algn="l"/>
            <a:r>
              <a:rPr lang="en-US" sz="1600" b="1" i="0" dirty="0">
                <a:effectLst/>
                <a:latin typeface="Times New Roman" panose="02020603050405020304" pitchFamily="18" charset="0"/>
                <a:cs typeface="Times New Roman" panose="02020603050405020304" pitchFamily="18" charset="0"/>
              </a:rPr>
              <a:t>SEABORN</a:t>
            </a:r>
            <a:r>
              <a:rPr lang="en-US" sz="1600" i="0" dirty="0">
                <a:effectLst/>
                <a:latin typeface="Times New Roman" panose="02020603050405020304" pitchFamily="18" charset="0"/>
                <a:cs typeface="Times New Roman" panose="02020603050405020304" pitchFamily="18" charset="0"/>
              </a:rPr>
              <a:t> </a:t>
            </a:r>
            <a:br>
              <a:rPr lang="en-US" sz="1600" i="0" dirty="0">
                <a:effectLst/>
                <a:latin typeface="Times New Roman" panose="02020603050405020304" pitchFamily="18" charset="0"/>
                <a:cs typeface="Times New Roman" panose="02020603050405020304" pitchFamily="18" charset="0"/>
              </a:rPr>
            </a:br>
            <a:r>
              <a:rPr lang="en-US" sz="1600" i="0" dirty="0">
                <a:effectLst/>
                <a:latin typeface="Times New Roman" panose="02020603050405020304" pitchFamily="18" charset="0"/>
                <a:cs typeface="Times New Roman" panose="02020603050405020304" pitchFamily="18" charset="0"/>
              </a:rPr>
              <a:t>It a powerful Python data visualization library built on top of Matplotlib.</a:t>
            </a:r>
          </a:p>
          <a:p>
            <a:pPr algn="l"/>
            <a:r>
              <a:rPr lang="en-US" sz="1600" i="0" dirty="0">
                <a:effectLst/>
                <a:latin typeface="Times New Roman" panose="02020603050405020304" pitchFamily="18" charset="0"/>
                <a:cs typeface="Times New Roman" panose="02020603050405020304" pitchFamily="18" charset="0"/>
              </a:rPr>
              <a:t>It provides a high-level interface for creating visually appealing and informative statistical graphics.</a:t>
            </a:r>
          </a:p>
          <a:p>
            <a:pPr marL="0" indent="0" algn="l">
              <a:lnSpc>
                <a:spcPts val="2784"/>
              </a:lnSpc>
              <a:buNone/>
            </a:pPr>
            <a:endPar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p:txBody>
      </p:sp>
      <p:sp>
        <p:nvSpPr>
          <p:cNvPr id="19" name="Text 4">
            <a:extLst>
              <a:ext uri="{FF2B5EF4-FFF2-40B4-BE49-F238E27FC236}">
                <a16:creationId xmlns:a16="http://schemas.microsoft.com/office/drawing/2014/main" id="{4E909D6E-5867-7F4E-2B73-C11E2E42E102}"/>
              </a:ext>
            </a:extLst>
          </p:cNvPr>
          <p:cNvSpPr/>
          <p:nvPr/>
        </p:nvSpPr>
        <p:spPr>
          <a:xfrm>
            <a:off x="2220459" y="5359129"/>
            <a:ext cx="7791099" cy="1086856"/>
          </a:xfrm>
          <a:prstGeom prst="rect">
            <a:avLst/>
          </a:prstGeom>
          <a:noFill/>
          <a:ln/>
        </p:spPr>
        <p:txBody>
          <a:bodyPr wrap="square" rtlCol="0" anchor="t"/>
          <a:lstStyle/>
          <a:p>
            <a:pPr marL="0" indent="0" algn="l">
              <a:lnSpc>
                <a:spcPts val="2784"/>
              </a:lnSpc>
              <a:buNone/>
            </a:pPr>
            <a:r>
              <a:rPr lang="en-US" sz="1600" b="1" kern="0" spc="-35" dirty="0">
                <a:solidFill>
                  <a:srgbClr val="272525"/>
                </a:solidFill>
                <a:latin typeface="Times New Roman" panose="02020603050405020304" pitchFamily="18" charset="0"/>
                <a:ea typeface="Inter" pitchFamily="34" charset="-122"/>
                <a:cs typeface="Times New Roman" panose="02020603050405020304" pitchFamily="18" charset="0"/>
              </a:rPr>
              <a:t>PANDAS</a:t>
            </a:r>
          </a:p>
          <a:p>
            <a:pPr marL="0" indent="0" algn="l">
              <a:lnSpc>
                <a:spcPts val="2784"/>
              </a:lnSpc>
              <a:buNone/>
            </a:pP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Process large data </a:t>
            </a:r>
            <a:r>
              <a:rPr lang="en-US" sz="1600" kern="0" spc="-35" dirty="0" err="1">
                <a:solidFill>
                  <a:srgbClr val="272525"/>
                </a:solidFill>
                <a:latin typeface="Times New Roman" panose="02020603050405020304" pitchFamily="18" charset="0"/>
                <a:ea typeface="Inter" pitchFamily="34" charset="-122"/>
                <a:cs typeface="Times New Roman" panose="02020603050405020304" pitchFamily="18" charset="0"/>
              </a:rPr>
              <a:t>sets,Complex</a:t>
            </a: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 data analysis</a:t>
            </a:r>
          </a:p>
          <a:p>
            <a:pPr marL="0" indent="0" algn="l">
              <a:lnSpc>
                <a:spcPts val="2784"/>
              </a:lnSpc>
              <a:buNone/>
            </a:pP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Data frame </a:t>
            </a:r>
            <a:r>
              <a:rPr lang="en-US" sz="1600" kern="0" spc="-35" dirty="0" err="1">
                <a:solidFill>
                  <a:srgbClr val="272525"/>
                </a:solidFill>
                <a:latin typeface="Times New Roman" panose="02020603050405020304" pitchFamily="18" charset="0"/>
                <a:ea typeface="Inter" pitchFamily="34" charset="-122"/>
                <a:cs typeface="Times New Roman" panose="02020603050405020304" pitchFamily="18" charset="0"/>
              </a:rPr>
              <a:t>objects,Time</a:t>
            </a:r>
            <a:r>
              <a:rPr lang="en-US" sz="1600" kern="0" spc="-35" dirty="0">
                <a:solidFill>
                  <a:srgbClr val="272525"/>
                </a:solidFill>
                <a:latin typeface="Times New Roman" panose="02020603050405020304" pitchFamily="18" charset="0"/>
                <a:ea typeface="Inter" pitchFamily="34" charset="-122"/>
                <a:cs typeface="Times New Roman" panose="02020603050405020304" pitchFamily="18" charset="0"/>
              </a:rPr>
              <a:t> series data</a:t>
            </a:r>
          </a:p>
        </p:txBody>
      </p:sp>
      <p:pic>
        <p:nvPicPr>
          <p:cNvPr id="16" name="Image 3" descr="4&#10;">
            <a:extLst>
              <a:ext uri="{FF2B5EF4-FFF2-40B4-BE49-F238E27FC236}">
                <a16:creationId xmlns:a16="http://schemas.microsoft.com/office/drawing/2014/main" id="{7AB6B8E7-C76D-D8E1-F86D-AE040770C1F9}"/>
              </a:ext>
              <a:ext uri="{C183D7F6-B498-43B3-948B-1728B52AA6E4}">
                <adec:decorative xmlns:adec="http://schemas.microsoft.com/office/drawing/2017/decorative" val="0"/>
              </a:ext>
            </a:extLst>
          </p:cNvPr>
          <p:cNvPicPr>
            <a:picLocks noChangeAspect="1"/>
          </p:cNvPicPr>
          <p:nvPr/>
        </p:nvPicPr>
        <p:blipFill>
          <a:blip r:embed="rId7"/>
          <a:stretch>
            <a:fillRect/>
          </a:stretch>
        </p:blipFill>
        <p:spPr>
          <a:xfrm>
            <a:off x="828556" y="5365380"/>
            <a:ext cx="1104781" cy="1188773"/>
          </a:xfrm>
          <a:prstGeom prst="rect">
            <a:avLst/>
          </a:prstGeom>
        </p:spPr>
      </p:pic>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54697" y="-477"/>
            <a:ext cx="14630400" cy="8229838"/>
          </a:xfrm>
          <a:prstGeom prst="rect">
            <a:avLst/>
          </a:prstGeom>
          <a:solidFill>
            <a:srgbClr val="FFFFFF"/>
          </a:solidFill>
          <a:ln/>
        </p:spPr>
        <p:txBody>
          <a:bodyPr/>
          <a:lstStyle/>
          <a:p>
            <a:endParaRPr lang="en-US" dirty="0"/>
          </a:p>
        </p:txBody>
      </p:sp>
      <p:sp>
        <p:nvSpPr>
          <p:cNvPr id="4" name="Text 2"/>
          <p:cNvSpPr/>
          <p:nvPr/>
        </p:nvSpPr>
        <p:spPr>
          <a:xfrm>
            <a:off x="2951202" y="505301"/>
            <a:ext cx="8727996" cy="1148239"/>
          </a:xfrm>
          <a:prstGeom prst="rect">
            <a:avLst/>
          </a:prstGeom>
          <a:noFill/>
          <a:ln/>
        </p:spPr>
        <p:txBody>
          <a:bodyPr wrap="square" rtlCol="0" anchor="t"/>
          <a:lstStyle/>
          <a:p>
            <a:pPr marL="0" indent="0">
              <a:lnSpc>
                <a:spcPts val="4521"/>
              </a:lnSpc>
              <a:buNone/>
            </a:pPr>
            <a:endParaRPr lang="en-US" sz="3617" dirty="0"/>
          </a:p>
        </p:txBody>
      </p:sp>
      <p:pic>
        <p:nvPicPr>
          <p:cNvPr id="16" name="Picture 15">
            <a:extLst>
              <a:ext uri="{FF2B5EF4-FFF2-40B4-BE49-F238E27FC236}">
                <a16:creationId xmlns:a16="http://schemas.microsoft.com/office/drawing/2014/main" id="{0BC699E7-3ADB-C3FA-6077-EF7CDE429400}"/>
              </a:ext>
            </a:extLst>
          </p:cNvPr>
          <p:cNvPicPr>
            <a:picLocks noChangeAspect="1"/>
          </p:cNvPicPr>
          <p:nvPr/>
        </p:nvPicPr>
        <p:blipFill>
          <a:blip r:embed="rId3"/>
          <a:stretch>
            <a:fillRect/>
          </a:stretch>
        </p:blipFill>
        <p:spPr>
          <a:xfrm>
            <a:off x="321733" y="254000"/>
            <a:ext cx="14037734" cy="7670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E4DEF-3949-F41E-7104-9827DFEE62A6}"/>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1409469F-71FA-E75B-03C7-B6C60D02D2B8}"/>
              </a:ext>
            </a:extLst>
          </p:cNvPr>
          <p:cNvSpPr/>
          <p:nvPr/>
        </p:nvSpPr>
        <p:spPr>
          <a:xfrm>
            <a:off x="0" y="0"/>
            <a:ext cx="14630400" cy="8229600"/>
          </a:xfrm>
          <a:prstGeom prst="rect">
            <a:avLst/>
          </a:prstGeom>
          <a:solidFill>
            <a:srgbClr val="F6F4F4"/>
          </a:solidFill>
          <a:ln/>
        </p:spPr>
      </p:sp>
      <p:sp>
        <p:nvSpPr>
          <p:cNvPr id="3" name="Shape 1">
            <a:extLst>
              <a:ext uri="{FF2B5EF4-FFF2-40B4-BE49-F238E27FC236}">
                <a16:creationId xmlns:a16="http://schemas.microsoft.com/office/drawing/2014/main" id="{5D3E3339-B7AB-5EA3-9D61-007AC0CAFA5E}"/>
              </a:ext>
            </a:extLst>
          </p:cNvPr>
          <p:cNvSpPr/>
          <p:nvPr/>
        </p:nvSpPr>
        <p:spPr>
          <a:xfrm>
            <a:off x="54697" y="-477"/>
            <a:ext cx="14630400" cy="8229838"/>
          </a:xfrm>
          <a:prstGeom prst="rect">
            <a:avLst/>
          </a:prstGeom>
          <a:solidFill>
            <a:srgbClr val="FFFFFF"/>
          </a:solidFill>
          <a:ln/>
        </p:spPr>
        <p:txBody>
          <a:bodyPr/>
          <a:lstStyle/>
          <a:p>
            <a:endParaRPr lang="en-US" dirty="0"/>
          </a:p>
        </p:txBody>
      </p:sp>
      <p:sp>
        <p:nvSpPr>
          <p:cNvPr id="4" name="Text 2">
            <a:extLst>
              <a:ext uri="{FF2B5EF4-FFF2-40B4-BE49-F238E27FC236}">
                <a16:creationId xmlns:a16="http://schemas.microsoft.com/office/drawing/2014/main" id="{F0AF0064-C882-B6A3-859A-31CEEE366905}"/>
              </a:ext>
            </a:extLst>
          </p:cNvPr>
          <p:cNvSpPr/>
          <p:nvPr/>
        </p:nvSpPr>
        <p:spPr>
          <a:xfrm>
            <a:off x="2951202" y="505301"/>
            <a:ext cx="8727996" cy="1148239"/>
          </a:xfrm>
          <a:prstGeom prst="rect">
            <a:avLst/>
          </a:prstGeom>
          <a:noFill/>
          <a:ln/>
        </p:spPr>
        <p:txBody>
          <a:bodyPr wrap="square" rtlCol="0" anchor="t"/>
          <a:lstStyle/>
          <a:p>
            <a:pPr marL="0" indent="0">
              <a:lnSpc>
                <a:spcPts val="4521"/>
              </a:lnSpc>
              <a:buNone/>
            </a:pPr>
            <a:endParaRPr lang="en-US" sz="3617" dirty="0"/>
          </a:p>
        </p:txBody>
      </p:sp>
      <p:sp>
        <p:nvSpPr>
          <p:cNvPr id="14" name="Rectangle 13">
            <a:extLst>
              <a:ext uri="{FF2B5EF4-FFF2-40B4-BE49-F238E27FC236}">
                <a16:creationId xmlns:a16="http://schemas.microsoft.com/office/drawing/2014/main" id="{B8D11CAA-F670-3FB3-41F3-DA62987ED99E}"/>
              </a:ext>
            </a:extLst>
          </p:cNvPr>
          <p:cNvSpPr/>
          <p:nvPr/>
        </p:nvSpPr>
        <p:spPr>
          <a:xfrm>
            <a:off x="-37764" y="541627"/>
            <a:ext cx="4284133" cy="384386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rPr>
              <a:t>Cross checked and got to know there are non-null values</a:t>
            </a:r>
          </a:p>
        </p:txBody>
      </p:sp>
      <p:pic>
        <p:nvPicPr>
          <p:cNvPr id="6" name="Picture 5">
            <a:extLst>
              <a:ext uri="{FF2B5EF4-FFF2-40B4-BE49-F238E27FC236}">
                <a16:creationId xmlns:a16="http://schemas.microsoft.com/office/drawing/2014/main" id="{3AF1F70D-E5AB-8107-5929-BB3AB7CDA9EC}"/>
              </a:ext>
            </a:extLst>
          </p:cNvPr>
          <p:cNvPicPr>
            <a:picLocks noChangeAspect="1"/>
          </p:cNvPicPr>
          <p:nvPr/>
        </p:nvPicPr>
        <p:blipFill>
          <a:blip r:embed="rId3"/>
          <a:stretch>
            <a:fillRect/>
          </a:stretch>
        </p:blipFill>
        <p:spPr>
          <a:xfrm>
            <a:off x="4086368" y="1653541"/>
            <a:ext cx="10097552" cy="5898726"/>
          </a:xfrm>
          <a:prstGeom prst="rect">
            <a:avLst/>
          </a:prstGeom>
        </p:spPr>
      </p:pic>
    </p:spTree>
    <p:extLst>
      <p:ext uri="{BB962C8B-B14F-4D97-AF65-F5344CB8AC3E}">
        <p14:creationId xmlns:p14="http://schemas.microsoft.com/office/powerpoint/2010/main" val="71675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2F814-131E-C5EA-BDF4-EC520A00367F}"/>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FA9C1EDC-83C3-A209-3949-A2C07BC4B896}"/>
              </a:ext>
            </a:extLst>
          </p:cNvPr>
          <p:cNvSpPr/>
          <p:nvPr/>
        </p:nvSpPr>
        <p:spPr>
          <a:xfrm>
            <a:off x="0" y="0"/>
            <a:ext cx="14630400" cy="8229600"/>
          </a:xfrm>
          <a:prstGeom prst="rect">
            <a:avLst/>
          </a:prstGeom>
          <a:solidFill>
            <a:srgbClr val="F6F4F4"/>
          </a:solidFill>
          <a:ln/>
        </p:spPr>
      </p:sp>
      <p:sp>
        <p:nvSpPr>
          <p:cNvPr id="3" name="Shape 1">
            <a:extLst>
              <a:ext uri="{FF2B5EF4-FFF2-40B4-BE49-F238E27FC236}">
                <a16:creationId xmlns:a16="http://schemas.microsoft.com/office/drawing/2014/main" id="{5D18AECA-55F0-9047-4EA0-84A055A29934}"/>
              </a:ext>
            </a:extLst>
          </p:cNvPr>
          <p:cNvSpPr/>
          <p:nvPr/>
        </p:nvSpPr>
        <p:spPr>
          <a:xfrm>
            <a:off x="54697" y="-477"/>
            <a:ext cx="14630400" cy="8229838"/>
          </a:xfrm>
          <a:prstGeom prst="rect">
            <a:avLst/>
          </a:prstGeom>
          <a:solidFill>
            <a:srgbClr val="FFFFFF"/>
          </a:solidFill>
          <a:ln/>
        </p:spPr>
        <p:txBody>
          <a:bodyPr/>
          <a:lstStyle/>
          <a:p>
            <a:endParaRPr lang="en-US" dirty="0"/>
          </a:p>
        </p:txBody>
      </p:sp>
      <p:sp>
        <p:nvSpPr>
          <p:cNvPr id="4" name="Text 2">
            <a:extLst>
              <a:ext uri="{FF2B5EF4-FFF2-40B4-BE49-F238E27FC236}">
                <a16:creationId xmlns:a16="http://schemas.microsoft.com/office/drawing/2014/main" id="{13256AE6-9971-41EC-204D-33069FA2475F}"/>
              </a:ext>
            </a:extLst>
          </p:cNvPr>
          <p:cNvSpPr/>
          <p:nvPr/>
        </p:nvSpPr>
        <p:spPr>
          <a:xfrm>
            <a:off x="2951202" y="505301"/>
            <a:ext cx="8727996" cy="1148239"/>
          </a:xfrm>
          <a:prstGeom prst="rect">
            <a:avLst/>
          </a:prstGeom>
          <a:noFill/>
          <a:ln/>
        </p:spPr>
        <p:txBody>
          <a:bodyPr wrap="square" rtlCol="0" anchor="t"/>
          <a:lstStyle/>
          <a:p>
            <a:pPr marL="0" indent="0">
              <a:lnSpc>
                <a:spcPts val="4521"/>
              </a:lnSpc>
              <a:buNone/>
            </a:pPr>
            <a:endParaRPr lang="en-US" sz="3617" dirty="0"/>
          </a:p>
        </p:txBody>
      </p:sp>
      <p:pic>
        <p:nvPicPr>
          <p:cNvPr id="13" name="Picture 12">
            <a:extLst>
              <a:ext uri="{FF2B5EF4-FFF2-40B4-BE49-F238E27FC236}">
                <a16:creationId xmlns:a16="http://schemas.microsoft.com/office/drawing/2014/main" id="{7B01E416-50B8-6753-F9BB-2D55CBFE7EB2}"/>
              </a:ext>
            </a:extLst>
          </p:cNvPr>
          <p:cNvPicPr>
            <a:picLocks noChangeAspect="1"/>
          </p:cNvPicPr>
          <p:nvPr/>
        </p:nvPicPr>
        <p:blipFill>
          <a:blip r:embed="rId3"/>
          <a:stretch>
            <a:fillRect/>
          </a:stretch>
        </p:blipFill>
        <p:spPr>
          <a:xfrm>
            <a:off x="3810000" y="113458"/>
            <a:ext cx="10711006" cy="8002445"/>
          </a:xfrm>
          <a:prstGeom prst="rect">
            <a:avLst/>
          </a:prstGeom>
        </p:spPr>
      </p:pic>
      <p:sp>
        <p:nvSpPr>
          <p:cNvPr id="14" name="Rectangle 13">
            <a:extLst>
              <a:ext uri="{FF2B5EF4-FFF2-40B4-BE49-F238E27FC236}">
                <a16:creationId xmlns:a16="http://schemas.microsoft.com/office/drawing/2014/main" id="{A45684BE-94E7-89BD-01E3-2D39E0B76BA9}"/>
              </a:ext>
            </a:extLst>
          </p:cNvPr>
          <p:cNvSpPr/>
          <p:nvPr/>
        </p:nvSpPr>
        <p:spPr>
          <a:xfrm>
            <a:off x="-37764" y="541627"/>
            <a:ext cx="4284133" cy="384386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rPr>
              <a:t>This analysis helps the company to know how to optimize bike allocation as mentioned in the case study of the  presentation. </a:t>
            </a:r>
          </a:p>
        </p:txBody>
      </p:sp>
    </p:spTree>
    <p:extLst>
      <p:ext uri="{BB962C8B-B14F-4D97-AF65-F5344CB8AC3E}">
        <p14:creationId xmlns:p14="http://schemas.microsoft.com/office/powerpoint/2010/main" val="334429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50800" y="0"/>
            <a:ext cx="14630400" cy="8229600"/>
          </a:xfrm>
          <a:prstGeom prst="rect">
            <a:avLst/>
          </a:prstGeom>
          <a:solidFill>
            <a:srgbClr val="FFFFFF"/>
          </a:solidFill>
          <a:ln>
            <a:noFill/>
          </a:ln>
        </p:spPr>
        <p:txBody>
          <a:bodyPr/>
          <a:lstStyle/>
          <a:p>
            <a:endParaRPr lang="en-US" dirty="0"/>
          </a:p>
        </p:txBody>
      </p:sp>
      <p:pic>
        <p:nvPicPr>
          <p:cNvPr id="19" name="Picture 18">
            <a:extLst>
              <a:ext uri="{FF2B5EF4-FFF2-40B4-BE49-F238E27FC236}">
                <a16:creationId xmlns:a16="http://schemas.microsoft.com/office/drawing/2014/main" id="{D4E66FB1-32B3-DDF6-42A6-73066AB64C32}"/>
              </a:ext>
            </a:extLst>
          </p:cNvPr>
          <p:cNvPicPr>
            <a:picLocks noChangeAspect="1"/>
          </p:cNvPicPr>
          <p:nvPr/>
        </p:nvPicPr>
        <p:blipFill>
          <a:blip r:embed="rId3"/>
          <a:stretch>
            <a:fillRect/>
          </a:stretch>
        </p:blipFill>
        <p:spPr>
          <a:xfrm>
            <a:off x="152400" y="355600"/>
            <a:ext cx="10193867" cy="7992533"/>
          </a:xfrm>
          <a:prstGeom prst="rect">
            <a:avLst/>
          </a:prstGeom>
        </p:spPr>
      </p:pic>
      <p:sp>
        <p:nvSpPr>
          <p:cNvPr id="20" name="Rectangle 19">
            <a:extLst>
              <a:ext uri="{FF2B5EF4-FFF2-40B4-BE49-F238E27FC236}">
                <a16:creationId xmlns:a16="http://schemas.microsoft.com/office/drawing/2014/main" id="{3A6A6018-6DFC-DAE9-6C8C-8413C365ADD0}"/>
              </a:ext>
            </a:extLst>
          </p:cNvPr>
          <p:cNvSpPr/>
          <p:nvPr/>
        </p:nvSpPr>
        <p:spPr>
          <a:xfrm>
            <a:off x="10363201" y="2514599"/>
            <a:ext cx="4284133" cy="384386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rPr>
              <a:t>With the help of this graph we got to know that there is no proportional difference of gender users among the company’s user type.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878</TotalTime>
  <Words>437</Words>
  <Application>Microsoft Office PowerPoint</Application>
  <PresentationFormat>Custom</PresentationFormat>
  <Paragraphs>100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Inter</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CASHIZZ</cp:lastModifiedBy>
  <cp:revision>4</cp:revision>
  <dcterms:created xsi:type="dcterms:W3CDTF">2024-02-29T20:55:23Z</dcterms:created>
  <dcterms:modified xsi:type="dcterms:W3CDTF">2024-06-27T13:35:57Z</dcterms:modified>
</cp:coreProperties>
</file>