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ppt/notesSlides/notesSlide12.xml" ContentType="application/vnd.openxmlformats-officedocument.presentationml.notesSlide+xml"/>
  <Override PartName="/ppt/comments/comment2.xml" ContentType="application/vnd.openxmlformats-officedocument.presentationml.comments+xml"/>
  <Override PartName="/ppt/notesSlides/notesSlide13.xml" ContentType="application/vnd.openxmlformats-officedocument.presentationml.notesSlide+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6"/>
  </p:notesMasterIdLst>
  <p:sldIdLst>
    <p:sldId id="256" r:id="rId2"/>
    <p:sldId id="516" r:id="rId3"/>
    <p:sldId id="596" r:id="rId4"/>
    <p:sldId id="597" r:id="rId5"/>
    <p:sldId id="593" r:id="rId6"/>
    <p:sldId id="594" r:id="rId7"/>
    <p:sldId id="313" r:id="rId8"/>
    <p:sldId id="327" r:id="rId9"/>
    <p:sldId id="328" r:id="rId10"/>
    <p:sldId id="330" r:id="rId11"/>
    <p:sldId id="591" r:id="rId12"/>
    <p:sldId id="258" r:id="rId13"/>
    <p:sldId id="598" r:id="rId14"/>
    <p:sldId id="599" r:id="rId15"/>
  </p:sldIdLst>
  <p:sldSz cx="9144000" cy="5143500" type="screen16x9"/>
  <p:notesSz cx="6858000" cy="9144000"/>
  <p:embeddedFontLst>
    <p:embeddedFont>
      <p:font typeface="Arial Black" panose="020B0A04020102020204" pitchFamily="34" charset="0"/>
      <p:bold r:id="rId17"/>
    </p:embeddedFont>
    <p:embeddedFont>
      <p:font typeface="Barlow Semi Condensed" panose="00000506000000000000" pitchFamily="2" charset="0"/>
      <p:regular r:id="rId18"/>
      <p:bold r:id="rId19"/>
      <p:italic r:id="rId20"/>
      <p:boldItalic r:id="rId21"/>
    </p:embeddedFont>
    <p:embeddedFont>
      <p:font typeface="Barlow Semi Condensed Medium" panose="00000606000000000000" pitchFamily="2" charset="0"/>
      <p:regular r:id="rId22"/>
      <p:bold r:id="rId23"/>
      <p:italic r:id="rId24"/>
      <p:boldItalic r:id="rId25"/>
    </p:embeddedFont>
    <p:embeddedFont>
      <p:font typeface="Fjalla One" panose="02000506040000020004" pitchFamily="2" charset="0"/>
      <p:regular r:id="rId26"/>
    </p:embeddedFont>
    <p:embeddedFont>
      <p:font typeface="Montserrat ExtraBold" panose="00000900000000000000" pitchFamily="2" charset="0"/>
      <p:bold r:id="rId27"/>
      <p:boldItalic r:id="rId28"/>
    </p:embeddedFont>
    <p:embeddedFont>
      <p:font typeface="Montserrat SemiBold" panose="00000700000000000000" pitchFamily="2" charset="0"/>
      <p:bold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ssine Hassini" initials="YH" lastIdx="10" clrIdx="0">
    <p:extLst>
      <p:ext uri="{19B8F6BF-5375-455C-9EA6-DF929625EA0E}">
        <p15:presenceInfo xmlns:p15="http://schemas.microsoft.com/office/powerpoint/2012/main" userId="b7afdf713734b7d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CF39281-5A4D-4BB8-B861-52ED42682147}">
  <a:tblStyle styleId="{0CF39281-5A4D-4BB8-B861-52ED426821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59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ableStyles" Target="tableStyle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2-21T17:49:05.493" idx="1">
    <p:pos x="10" y="10"/>
    <p:text>https://nightlies.apache.org/flink/flink-docs-release-1.1/internals/general_arch.html</p:text>
    <p:extLst>
      <p:ext uri="{C676402C-5697-4E1C-873F-D02D1690AC5C}">
        <p15:threadingInfo xmlns:p15="http://schemas.microsoft.com/office/powerpoint/2012/main" timeZoneBias="-60"/>
      </p:ext>
    </p:extLst>
  </p:cm>
  <p:cm authorId="1" dt="2023-12-21T17:50:09.865" idx="2">
    <p:pos x="106" y="106"/>
    <p:text>En tant que pile logicielle, Flink est un système en couches. Les différentes couches de la pile se superposent et élèvent le niveau d'abstraction des représentations de programme qu'elles acceptent :
La couche d'exécution reçoit un programme sous la forme d'un JobGraph . Un JobGraph est un flux de données parallèle générique avec des tâches arbitraires qui consomment et produisent des flux de données.
L' API DataStream et l' API DataSet génèrent des JobGraphs via des processus de compilation distincts. L'API DataSet utilise un optimiseur pour déterminer le plan optimal pour le programme, tandis que l'API DataStream utilise un générateur de flux.
Le JobGraph est exécuté selon une variété d'options de déploiement disponibles dans Flink (par exemple, local, distant, YARN, etc.)
Les bibliothèques et les API fournies avec Flink génèrent des programmes API DataSet ou DataStream. Il s'agit de Table pour les requêtes sur les tables logiques, de FlinkML pour le Machine Learning et de Gelly pour le traitement des graphiques.</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12-21T17:49:05.493" idx="3">
    <p:pos x="10" y="10"/>
    <p:text>https://nightlies.apache.org/flink/flink-docs-release-1.1/internals/general_arch.html</p:text>
    <p:extLst>
      <p:ext uri="{C676402C-5697-4E1C-873F-D02D1690AC5C}">
        <p15:threadingInfo xmlns:p15="http://schemas.microsoft.com/office/powerpoint/2012/main" timeZoneBias="-60"/>
      </p:ext>
    </p:extLst>
  </p:cm>
  <p:cm authorId="1" dt="2023-12-21T17:50:09.865" idx="4">
    <p:pos x="106" y="106"/>
    <p:text>En tant que pile logicielle, Flink est un système en couches. Les différentes couches de la pile se superposent et élèvent le niveau d'abstraction des représentations de programme qu'elles acceptent :
La couche d'exécution reçoit un programme sous la forme d'un JobGraph . Un JobGraph est un flux de données parallèle générique avec des tâches arbitraires qui consomment et produisent des flux de données.
L' API DataStream et l' API DataSet génèrent des JobGraphs via des processus de compilation distincts. L'API DataSet utilise un optimiseur pour déterminer le plan optimal pour le programme, tandis que l'API DataStream utilise un générateur de flux.
Le JobGraph est exécuté selon une variété d'options de déploiement disponibles dans Flink (par exemple, local, distant, YARN, etc.)
Les bibliothèques et les API fournies avec Flink génèrent des programmes API DataSet ou DataStream. Il s'agit de Table pour les requêtes sur les tables logiques, de FlinkML pour le Machine Learning et de Gelly pour le traitement des graphiques.</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3-12-21T17:49:05.493" idx="5">
    <p:pos x="10" y="10"/>
    <p:text>https://nightlies.apache.org/flink/flink-docs-release-1.1/internals/general_arch.html</p:text>
    <p:extLst>
      <p:ext uri="{C676402C-5697-4E1C-873F-D02D1690AC5C}">
        <p15:threadingInfo xmlns:p15="http://schemas.microsoft.com/office/powerpoint/2012/main" timeZoneBias="-60"/>
      </p:ext>
    </p:extLst>
  </p:cm>
  <p:cm authorId="1" dt="2023-12-21T17:50:09.865" idx="6">
    <p:pos x="106" y="106"/>
    <p:text>En tant que pile logicielle, Flink est un système en couches. Les différentes couches de la pile se superposent et élèvent le niveau d'abstraction des représentations de programme qu'elles acceptent :
La couche d'exécution reçoit un programme sous la forme d'un JobGraph . Un JobGraph est un flux de données parallèle générique avec des tâches arbitraires qui consomment et produisent des flux de données.
L' API DataStream et l' API DataSet génèrent des JobGraphs via des processus de compilation distincts. L'API DataSet utilise un optimiseur pour déterminer le plan optimal pour le programme, tandis que l'API DataStream utilise un générateur de flux.
Le JobGraph est exécuté selon une variété d'options de déploiement disponibles dans Flink (par exemple, local, distant, YARN, etc.)
Les bibliothèques et les API fournies avec Flink génèrent des programmes API DataSet ou DataStream. Il s'agit de Table pour les requêtes sur les tables logiques, de FlinkML pour le Machine Learning et de Gelly pour le traitement des graphiques.</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7382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6831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284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en-US" dirty="0"/>
              <a:t>Who: Who is the end-user and are they a known user inside of your active directory? What: What is the end-user trying to access on your network? Where: Where are they connecting to the network? (The office, the cafeteria, hotel room, dorms) When: When are your end-users or IoT devices accessing the network? Knowing this will also give you insights into when they are most active and least active, helping you to distribute bandwidth more efficiently. How: How your end-users are accessing your network (smartphones, laptops, tablets)? This also includes what IoT devices/systems are accessing your network (security cameras, vending machines, HVAC, scanners, printers, POS systems, etc.)</a:t>
            </a:r>
            <a:endParaRPr lang="fr-FR" dirty="0"/>
          </a:p>
        </p:txBody>
      </p:sp>
      <p:sp>
        <p:nvSpPr>
          <p:cNvPr id="4" name="Espace réservé du numéro de diapositive 3"/>
          <p:cNvSpPr>
            <a:spLocks noGrp="1"/>
          </p:cNvSpPr>
          <p:nvPr>
            <p:ph type="sldNum" sz="quarter" idx="10"/>
          </p:nvPr>
        </p:nvSpPr>
        <p:spPr/>
        <p:txBody>
          <a:bodyPr/>
          <a:lstStyle/>
          <a:p>
            <a:fld id="{A044BA47-61A8-427C-9BDE-E4BB72788E78}" type="slidenum">
              <a:rPr lang="fr-FR" smtClean="0"/>
              <a:t>3</a:t>
            </a:fld>
            <a:endParaRPr lang="fr-FR"/>
          </a:p>
        </p:txBody>
      </p:sp>
    </p:spTree>
    <p:extLst>
      <p:ext uri="{BB962C8B-B14F-4D97-AF65-F5344CB8AC3E}">
        <p14:creationId xmlns:p14="http://schemas.microsoft.com/office/powerpoint/2010/main" val="95362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en-US" dirty="0"/>
              <a:t>Who: Who is the end-user and are they a known user inside of your active directory? What: What is the end-user trying to access on your network? Where: Where are they connecting to the network? (The office, the cafeteria, hotel room, dorms) When: When are your end-users or IoT devices accessing the network? Knowing this will also give you insights into when they are most active and least active, helping you to distribute bandwidth more efficiently. How: How your end-users are accessing your network (smartphones, laptops, tablets)? This also includes what IoT devices/systems are accessing your network (security cameras, vending machines, HVAC, scanners, printers, POS systems, etc.)</a:t>
            </a:r>
            <a:endParaRPr lang="fr-FR" dirty="0"/>
          </a:p>
        </p:txBody>
      </p:sp>
      <p:sp>
        <p:nvSpPr>
          <p:cNvPr id="4" name="Espace réservé du numéro de diapositive 3"/>
          <p:cNvSpPr>
            <a:spLocks noGrp="1"/>
          </p:cNvSpPr>
          <p:nvPr>
            <p:ph type="sldNum" sz="quarter" idx="10"/>
          </p:nvPr>
        </p:nvSpPr>
        <p:spPr/>
        <p:txBody>
          <a:bodyPr/>
          <a:lstStyle/>
          <a:p>
            <a:fld id="{A044BA47-61A8-427C-9BDE-E4BB72788E78}" type="slidenum">
              <a:rPr lang="fr-FR" smtClean="0"/>
              <a:t>4</a:t>
            </a:fld>
            <a:endParaRPr lang="fr-FR"/>
          </a:p>
        </p:txBody>
      </p:sp>
    </p:spTree>
    <p:extLst>
      <p:ext uri="{BB962C8B-B14F-4D97-AF65-F5344CB8AC3E}">
        <p14:creationId xmlns:p14="http://schemas.microsoft.com/office/powerpoint/2010/main" val="3074049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en-US" dirty="0"/>
              <a:t>Who: Who is the end-user and are they a known user inside of your active directory? What: What is the end-user trying to access on your network? Where: Where are they connecting to the network? (The office, the cafeteria, hotel room, dorms) When: When are your end-users or IoT devices accessing the network? Knowing this will also give you insights into when they are most active and least active, helping you to distribute bandwidth more efficiently. How: How your end-users are accessing your network (smartphones, laptops, tablets)? This also includes what IoT devices/systems are accessing your network (security cameras, vending machines, HVAC, scanners, printers, POS systems, etc.)</a:t>
            </a:r>
            <a:endParaRPr lang="fr-FR" dirty="0"/>
          </a:p>
        </p:txBody>
      </p:sp>
      <p:sp>
        <p:nvSpPr>
          <p:cNvPr id="4" name="Espace réservé du numéro de diapositive 3"/>
          <p:cNvSpPr>
            <a:spLocks noGrp="1"/>
          </p:cNvSpPr>
          <p:nvPr>
            <p:ph type="sldNum" sz="quarter" idx="10"/>
          </p:nvPr>
        </p:nvSpPr>
        <p:spPr/>
        <p:txBody>
          <a:bodyPr/>
          <a:lstStyle/>
          <a:p>
            <a:fld id="{A044BA47-61A8-427C-9BDE-E4BB72788E78}" type="slidenum">
              <a:rPr lang="fr-FR" smtClean="0"/>
              <a:t>5</a:t>
            </a:fld>
            <a:endParaRPr lang="fr-FR"/>
          </a:p>
        </p:txBody>
      </p:sp>
    </p:spTree>
    <p:extLst>
      <p:ext uri="{BB962C8B-B14F-4D97-AF65-F5344CB8AC3E}">
        <p14:creationId xmlns:p14="http://schemas.microsoft.com/office/powerpoint/2010/main" val="3696885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en-US" dirty="0"/>
              <a:t>Who: Who is the end-user and are they a known user inside of your active directory? What: What is the end-user trying to access on your network? Where: Where are they connecting to the network? (The office, the cafeteria, hotel room, dorms) When: When are your end-users or IoT devices accessing the network? Knowing this will also give you insights into when they are most active and least active, helping you to distribute bandwidth more efficiently. How: How your end-users are accessing your network (smartphones, laptops, tablets)? This also includes what IoT devices/systems are accessing your network (security cameras, vending machines, HVAC, scanners, printers, POS systems, etc.)</a:t>
            </a:r>
            <a:endParaRPr lang="fr-FR" dirty="0"/>
          </a:p>
        </p:txBody>
      </p:sp>
      <p:sp>
        <p:nvSpPr>
          <p:cNvPr id="4" name="Espace réservé du numéro de diapositive 3"/>
          <p:cNvSpPr>
            <a:spLocks noGrp="1"/>
          </p:cNvSpPr>
          <p:nvPr>
            <p:ph type="sldNum" sz="quarter" idx="10"/>
          </p:nvPr>
        </p:nvSpPr>
        <p:spPr/>
        <p:txBody>
          <a:bodyPr/>
          <a:lstStyle/>
          <a:p>
            <a:fld id="{A044BA47-61A8-427C-9BDE-E4BB72788E78}" type="slidenum">
              <a:rPr lang="fr-FR" smtClean="0"/>
              <a:t>6</a:t>
            </a:fld>
            <a:endParaRPr lang="fr-FR"/>
          </a:p>
        </p:txBody>
      </p:sp>
    </p:spTree>
    <p:extLst>
      <p:ext uri="{BB962C8B-B14F-4D97-AF65-F5344CB8AC3E}">
        <p14:creationId xmlns:p14="http://schemas.microsoft.com/office/powerpoint/2010/main" val="2512402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9"/>
        <p:cNvGrpSpPr/>
        <p:nvPr/>
      </p:nvGrpSpPr>
      <p:grpSpPr>
        <a:xfrm>
          <a:off x="0" y="0"/>
          <a:ext cx="0" cy="0"/>
          <a:chOff x="0" y="0"/>
          <a:chExt cx="0" cy="0"/>
        </a:xfrm>
      </p:grpSpPr>
      <p:sp>
        <p:nvSpPr>
          <p:cNvPr id="3510" name="Google Shape;3510;g8714a43093_3_1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1" name="Google Shape;3511;g8714a43093_3_1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1007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4"/>
        <p:cNvGrpSpPr/>
        <p:nvPr/>
      </p:nvGrpSpPr>
      <p:grpSpPr>
        <a:xfrm>
          <a:off x="0" y="0"/>
          <a:ext cx="0" cy="0"/>
          <a:chOff x="0" y="0"/>
          <a:chExt cx="0" cy="0"/>
        </a:xfrm>
      </p:grpSpPr>
      <p:sp>
        <p:nvSpPr>
          <p:cNvPr id="3495" name="Google Shape;3495;g881d70bc06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6" name="Google Shape;3496;g881d70bc06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2600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4"/>
        <p:cNvGrpSpPr/>
        <p:nvPr/>
      </p:nvGrpSpPr>
      <p:grpSpPr>
        <a:xfrm>
          <a:off x="0" y="0"/>
          <a:ext cx="0" cy="0"/>
          <a:chOff x="0" y="0"/>
          <a:chExt cx="0" cy="0"/>
        </a:xfrm>
      </p:grpSpPr>
      <p:sp>
        <p:nvSpPr>
          <p:cNvPr id="3495" name="Google Shape;3495;g881d70bc06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6" name="Google Shape;3496;g881d70bc06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4076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4"/>
        <p:cNvGrpSpPr/>
        <p:nvPr/>
      </p:nvGrpSpPr>
      <p:grpSpPr>
        <a:xfrm>
          <a:off x="0" y="0"/>
          <a:ext cx="0" cy="0"/>
          <a:chOff x="0" y="0"/>
          <a:chExt cx="0" cy="0"/>
        </a:xfrm>
      </p:grpSpPr>
      <p:sp>
        <p:nvSpPr>
          <p:cNvPr id="3495" name="Google Shape;3495;g881d70bc06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6" name="Google Shape;3496;g881d70bc06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3096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7_Title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DB0F0D6-BBD7-4EF0-8C32-EE31BC2D8F7B}"/>
              </a:ext>
            </a:extLst>
          </p:cNvPr>
          <p:cNvSpPr/>
          <p:nvPr userDrawn="1"/>
        </p:nvSpPr>
        <p:spPr>
          <a:xfrm>
            <a:off x="0" y="0"/>
            <a:ext cx="9144000" cy="2679762"/>
          </a:xfrm>
          <a:prstGeom prst="rect">
            <a:avLst/>
          </a:prstGeom>
          <a:gradFill>
            <a:gsLst>
              <a:gs pos="0">
                <a:schemeClr val="accent1"/>
              </a:gs>
              <a:gs pos="99000">
                <a:schemeClr val="accent2"/>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12" name="TextBox 11">
            <a:extLst>
              <a:ext uri="{FF2B5EF4-FFF2-40B4-BE49-F238E27FC236}">
                <a16:creationId xmlns:a16="http://schemas.microsoft.com/office/drawing/2014/main" id="{3FBDD1B9-4DB4-41BB-946D-34BC4B728BFC}"/>
              </a:ext>
            </a:extLst>
          </p:cNvPr>
          <p:cNvSpPr txBox="1"/>
          <p:nvPr userDrawn="1"/>
        </p:nvSpPr>
        <p:spPr>
          <a:xfrm flipH="1">
            <a:off x="190824" y="309805"/>
            <a:ext cx="381485" cy="388889"/>
          </a:xfrm>
          <a:prstGeom prst="rect">
            <a:avLst/>
          </a:prstGeom>
          <a:noFill/>
        </p:spPr>
        <p:txBody>
          <a:bodyPr wrap="square" rtlCol="0">
            <a:spAutoFit/>
          </a:bodyPr>
          <a:lstStyle/>
          <a:p>
            <a:pPr algn="r">
              <a:lnSpc>
                <a:spcPct val="80000"/>
              </a:lnSpc>
            </a:pPr>
            <a:r>
              <a:rPr lang="en-US" sz="1200" b="1" dirty="0">
                <a:solidFill>
                  <a:schemeClr val="bg1"/>
                </a:solidFill>
                <a:latin typeface="Montserrat ExtraBold" panose="00000900000000000000" pitchFamily="2" charset="0"/>
                <a:ea typeface="Inter Extra Bold" panose="020B0902040000000004" pitchFamily="34" charset="0"/>
                <a:cs typeface="Poppins" panose="00000500000000000000" pitchFamily="2" charset="0"/>
              </a:rPr>
              <a:t>20</a:t>
            </a:r>
          </a:p>
          <a:p>
            <a:pPr algn="r">
              <a:lnSpc>
                <a:spcPct val="80000"/>
              </a:lnSpc>
            </a:pPr>
            <a:r>
              <a:rPr lang="en-US" sz="1200" b="1" dirty="0">
                <a:solidFill>
                  <a:schemeClr val="bg1"/>
                </a:solidFill>
                <a:latin typeface="Montserrat ExtraBold" panose="00000900000000000000" pitchFamily="2" charset="0"/>
                <a:ea typeface="Inter Extra Bold" panose="020B0902040000000004" pitchFamily="34" charset="0"/>
                <a:cs typeface="Poppins" panose="00000500000000000000" pitchFamily="2" charset="0"/>
              </a:rPr>
              <a:t>22</a:t>
            </a:r>
          </a:p>
        </p:txBody>
      </p:sp>
      <p:cxnSp>
        <p:nvCxnSpPr>
          <p:cNvPr id="13" name="Straight Connector 12">
            <a:extLst>
              <a:ext uri="{FF2B5EF4-FFF2-40B4-BE49-F238E27FC236}">
                <a16:creationId xmlns:a16="http://schemas.microsoft.com/office/drawing/2014/main" id="{13CD532E-66FA-4A22-88C8-9FBEE3289ACA}"/>
              </a:ext>
            </a:extLst>
          </p:cNvPr>
          <p:cNvCxnSpPr>
            <a:cxnSpLocks/>
          </p:cNvCxnSpPr>
          <p:nvPr userDrawn="1"/>
        </p:nvCxnSpPr>
        <p:spPr>
          <a:xfrm>
            <a:off x="665985" y="334312"/>
            <a:ext cx="0" cy="4474879"/>
          </a:xfrm>
          <a:prstGeom prst="line">
            <a:avLst/>
          </a:prstGeom>
          <a:ln>
            <a:solidFill>
              <a:schemeClr val="bg1">
                <a:alpha val="26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697034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63" presetClass="path" presetSubtype="0" accel="14000" decel="86000" fill="hold" grpId="1" nodeType="withEffect">
                                  <p:stCondLst>
                                    <p:cond delay="0"/>
                                  </p:stCondLst>
                                  <p:childTnLst>
                                    <p:animMotion origin="layout" path="M -4.88736E-6 3.33333E-6 L -4.88736E-6 -0.43241 " pathEditMode="relative" rAng="0" ptsTypes="AA">
                                      <p:cBhvr>
                                        <p:cTn id="9" dur="1250" spd="-100000" fill="hold"/>
                                        <p:tgtEl>
                                          <p:spTgt spid="11"/>
                                        </p:tgtEl>
                                        <p:attrNameLst>
                                          <p:attrName>ppt_x</p:attrName>
                                          <p:attrName>ppt_y</p:attrName>
                                        </p:attrNameLst>
                                      </p:cBhvr>
                                      <p:rCtr x="0" y="-21620"/>
                                    </p:animMotion>
                                  </p:childTnLst>
                                </p:cTn>
                              </p:par>
                              <p:par>
                                <p:cTn id="10" presetID="10" presetClass="entr" presetSubtype="0" fill="hold" grpId="0" nodeType="withEffect">
                                  <p:stCondLst>
                                    <p:cond delay="25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nodeType="withEffect">
                                  <p:stCondLst>
                                    <p:cond delay="25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1807671" y="338325"/>
            <a:ext cx="5528700" cy="61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77" name="Google Shape;177;p5"/>
          <p:cNvSpPr txBox="1">
            <a:spLocks noGrp="1"/>
          </p:cNvSpPr>
          <p:nvPr>
            <p:ph type="subTitle" idx="1"/>
          </p:nvPr>
        </p:nvSpPr>
        <p:spPr>
          <a:xfrm>
            <a:off x="4956048"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8" name="Google Shape;178;p5"/>
          <p:cNvSpPr txBox="1">
            <a:spLocks noGrp="1"/>
          </p:cNvSpPr>
          <p:nvPr>
            <p:ph type="subTitle" idx="2"/>
          </p:nvPr>
        </p:nvSpPr>
        <p:spPr>
          <a:xfrm>
            <a:off x="2093976"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9" name="Google Shape;179;p5"/>
          <p:cNvSpPr txBox="1">
            <a:spLocks noGrp="1"/>
          </p:cNvSpPr>
          <p:nvPr>
            <p:ph type="subTitle" idx="3"/>
          </p:nvPr>
        </p:nvSpPr>
        <p:spPr>
          <a:xfrm>
            <a:off x="4956048" y="2221992"/>
            <a:ext cx="2084700" cy="283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0" name="Google Shape;180;p5"/>
          <p:cNvSpPr txBox="1">
            <a:spLocks noGrp="1"/>
          </p:cNvSpPr>
          <p:nvPr>
            <p:ph type="subTitle" idx="4"/>
          </p:nvPr>
        </p:nvSpPr>
        <p:spPr>
          <a:xfrm>
            <a:off x="2093976" y="2203704"/>
            <a:ext cx="2084700" cy="3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1" name="Google Shape;181;p5"/>
          <p:cNvSpPr txBox="1">
            <a:spLocks noGrp="1"/>
          </p:cNvSpPr>
          <p:nvPr>
            <p:ph type="title" idx="5" hasCustomPrompt="1"/>
          </p:nvPr>
        </p:nvSpPr>
        <p:spPr>
          <a:xfrm>
            <a:off x="2779776"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82" name="Google Shape;182;p5"/>
          <p:cNvSpPr txBox="1">
            <a:spLocks noGrp="1"/>
          </p:cNvSpPr>
          <p:nvPr>
            <p:ph type="title" idx="6" hasCustomPrompt="1"/>
          </p:nvPr>
        </p:nvSpPr>
        <p:spPr>
          <a:xfrm>
            <a:off x="5641848"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2" name="Google Shape;202;p5"/>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6" name="Google Shape;236;p5"/>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5"/>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1"/>
        <p:cNvGrpSpPr/>
        <p:nvPr/>
      </p:nvGrpSpPr>
      <p:grpSpPr>
        <a:xfrm>
          <a:off x="0" y="0"/>
          <a:ext cx="0" cy="0"/>
          <a:chOff x="0" y="0"/>
          <a:chExt cx="0" cy="0"/>
        </a:xfrm>
      </p:grpSpPr>
      <p:sp>
        <p:nvSpPr>
          <p:cNvPr id="502" name="Google Shape;502;p10"/>
          <p:cNvSpPr txBox="1">
            <a:spLocks noGrp="1"/>
          </p:cNvSpPr>
          <p:nvPr>
            <p:ph type="body" idx="1"/>
          </p:nvPr>
        </p:nvSpPr>
        <p:spPr>
          <a:xfrm>
            <a:off x="1122050" y="1947672"/>
            <a:ext cx="2788800" cy="13626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a:endParaRPr/>
          </a:p>
        </p:txBody>
      </p:sp>
      <p:sp>
        <p:nvSpPr>
          <p:cNvPr id="503" name="Google Shape;503;p10"/>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504" name="Google Shape;504;p10"/>
          <p:cNvCxnSpPr/>
          <p:nvPr/>
        </p:nvCxnSpPr>
        <p:spPr>
          <a:xfrm>
            <a:off x="590450" y="4340600"/>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10"/>
          <p:cNvCxnSpPr/>
          <p:nvPr/>
        </p:nvCxnSpPr>
        <p:spPr>
          <a:xfrm rot="10800000" flipH="1">
            <a:off x="7975" y="4332600"/>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8" name="Google Shape;518;p10"/>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10"/>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5" r:id="rId3"/>
    <p:sldLayoutId id="2147483656" r:id="rId4"/>
    <p:sldLayoutId id="2147483658" r:id="rId5"/>
    <p:sldLayoutId id="2147483659" r:id="rId6"/>
    <p:sldLayoutId id="2147483673" r:id="rId7"/>
    <p:sldLayoutId id="2147483674" r:id="rId8"/>
    <p:sldLayoutId id="2147483675" r:id="rId9"/>
    <p:sldLayoutId id="2147483676"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comments" Target="../comments/commen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openxmlformats.org/officeDocument/2006/relationships/comments" Target="../comments/comment2.xml"/><Relationship Id="rId3" Type="http://schemas.openxmlformats.org/officeDocument/2006/relationships/image" Target="../media/image11.png"/><Relationship Id="rId7" Type="http://schemas.microsoft.com/office/2007/relationships/hdphoto" Target="../media/hdphoto1.wdp"/><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notesSlide" Target="../notesSlides/notesSlide12.xml"/><Relationship Id="rId16" Type="http://schemas.openxmlformats.org/officeDocument/2006/relationships/image" Target="../media/image23.jpeg"/><Relationship Id="rId1" Type="http://schemas.openxmlformats.org/officeDocument/2006/relationships/slideLayout" Target="../slideLayouts/slideLayout6.xml"/><Relationship Id="rId6" Type="http://schemas.openxmlformats.org/officeDocument/2006/relationships/image" Target="../media/image14.png"/><Relationship Id="rId11" Type="http://schemas.openxmlformats.org/officeDocument/2006/relationships/image" Target="../media/image18.png"/><Relationship Id="rId5" Type="http://schemas.openxmlformats.org/officeDocument/2006/relationships/image" Target="../media/image13.png"/><Relationship Id="rId15" Type="http://schemas.openxmlformats.org/officeDocument/2006/relationships/image" Target="../media/image22.png"/><Relationship Id="rId10" Type="http://schemas.openxmlformats.org/officeDocument/2006/relationships/image" Target="../media/image17.jpeg"/><Relationship Id="rId4" Type="http://schemas.openxmlformats.org/officeDocument/2006/relationships/image" Target="../media/image12.jpeg"/><Relationship Id="rId9" Type="http://schemas.openxmlformats.org/officeDocument/2006/relationships/image" Target="../media/image16.png"/><Relationship Id="rId1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comments" Target="../comments/commen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sp>
        <p:nvSpPr>
          <p:cNvPr id="6" name="ZoneTexte 5">
            <a:extLst>
              <a:ext uri="{FF2B5EF4-FFF2-40B4-BE49-F238E27FC236}">
                <a16:creationId xmlns:a16="http://schemas.microsoft.com/office/drawing/2014/main" id="{DF0B1820-42E8-7F99-AA17-586E783360A9}"/>
              </a:ext>
            </a:extLst>
          </p:cNvPr>
          <p:cNvSpPr txBox="1"/>
          <p:nvPr/>
        </p:nvSpPr>
        <p:spPr>
          <a:xfrm>
            <a:off x="5134062" y="0"/>
            <a:ext cx="4009938" cy="1946246"/>
          </a:xfrm>
          <a:prstGeom prst="rect">
            <a:avLst/>
          </a:prstGeom>
          <a:solidFill>
            <a:schemeClr val="bg1"/>
          </a:solidFill>
        </p:spPr>
        <p:txBody>
          <a:bodyPr wrap="square" rtlCol="0">
            <a:spAutoFit/>
          </a:bodyPr>
          <a:lstStyle/>
          <a:p>
            <a:endParaRPr lang="fr-FR" dirty="0"/>
          </a:p>
        </p:txBody>
      </p:sp>
      <p:sp>
        <p:nvSpPr>
          <p:cNvPr id="7" name="Rectangle 6">
            <a:extLst>
              <a:ext uri="{FF2B5EF4-FFF2-40B4-BE49-F238E27FC236}">
                <a16:creationId xmlns:a16="http://schemas.microsoft.com/office/drawing/2014/main" id="{F1268598-3012-33F5-039B-7CE82DD47EC6}"/>
              </a:ext>
            </a:extLst>
          </p:cNvPr>
          <p:cNvSpPr>
            <a:spLocks noChangeArrowheads="1"/>
          </p:cNvSpPr>
          <p:nvPr/>
        </p:nvSpPr>
        <p:spPr bwMode="auto">
          <a:xfrm>
            <a:off x="18397" y="4022450"/>
            <a:ext cx="9104005" cy="756970"/>
          </a:xfrm>
          <a:prstGeom prst="rect">
            <a:avLst/>
          </a:prstGeom>
          <a:gradFill rotWithShape="1">
            <a:gsLst>
              <a:gs pos="0">
                <a:srgbClr val="FFFFFF"/>
              </a:gs>
              <a:gs pos="50000">
                <a:srgbClr val="C1D6FF"/>
              </a:gs>
              <a:gs pos="100000">
                <a:srgbClr val="FFFFFF"/>
              </a:gs>
            </a:gsLst>
            <a:lin ang="108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fr-FR" altLang="fr-FR" sz="2400" dirty="0">
              <a:cs typeface="Arial" panose="020B0604020202020204" pitchFamily="34" charset="0"/>
            </a:endParaRPr>
          </a:p>
        </p:txBody>
      </p:sp>
      <p:sp>
        <p:nvSpPr>
          <p:cNvPr id="8" name="ZoneTexte 22">
            <a:extLst>
              <a:ext uri="{FF2B5EF4-FFF2-40B4-BE49-F238E27FC236}">
                <a16:creationId xmlns:a16="http://schemas.microsoft.com/office/drawing/2014/main" id="{CB0D989E-7946-5957-29FF-3342F1F3907A}"/>
              </a:ext>
            </a:extLst>
          </p:cNvPr>
          <p:cNvSpPr txBox="1"/>
          <p:nvPr/>
        </p:nvSpPr>
        <p:spPr>
          <a:xfrm>
            <a:off x="3729720" y="4044277"/>
            <a:ext cx="340931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b="1" i="1" dirty="0">
                <a:solidFill>
                  <a:srgbClr val="4D69FA"/>
                </a:solidFill>
                <a:latin typeface="Times New Roman" panose="02020603050405020304" pitchFamily="18" charset="0"/>
                <a:cs typeface="Times New Roman" panose="02020603050405020304" pitchFamily="18" charset="0"/>
              </a:rPr>
              <a:t>Présenter  le </a:t>
            </a:r>
            <a:r>
              <a:rPr lang="fr-FR" b="1" i="1" dirty="0">
                <a:solidFill>
                  <a:schemeClr val="tx1">
                    <a:lumMod val="50000"/>
                  </a:schemeClr>
                </a:solidFill>
                <a:latin typeface="Times New Roman" panose="02020603050405020304" pitchFamily="18" charset="0"/>
                <a:cs typeface="Times New Roman" panose="02020603050405020304" pitchFamily="18" charset="0"/>
              </a:rPr>
              <a:t>25/12/2023</a:t>
            </a:r>
          </a:p>
        </p:txBody>
      </p:sp>
      <p:sp>
        <p:nvSpPr>
          <p:cNvPr id="9" name="ZoneTexte 23">
            <a:extLst>
              <a:ext uri="{FF2B5EF4-FFF2-40B4-BE49-F238E27FC236}">
                <a16:creationId xmlns:a16="http://schemas.microsoft.com/office/drawing/2014/main" id="{E497DEBE-2EE4-CFE1-64B2-7B429E475796}"/>
              </a:ext>
            </a:extLst>
          </p:cNvPr>
          <p:cNvSpPr txBox="1"/>
          <p:nvPr/>
        </p:nvSpPr>
        <p:spPr>
          <a:xfrm>
            <a:off x="18398" y="3998111"/>
            <a:ext cx="3691339"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200" b="1" i="1" dirty="0">
                <a:solidFill>
                  <a:srgbClr val="4D69FA"/>
                </a:solidFill>
                <a:latin typeface="Times New Roman" panose="02020603050405020304" pitchFamily="18" charset="0"/>
                <a:cs typeface="Times New Roman" panose="02020603050405020304" pitchFamily="18" charset="0"/>
              </a:rPr>
              <a:t>Réalisé par:</a:t>
            </a:r>
          </a:p>
          <a:p>
            <a:pPr marL="380990" indent="-380990">
              <a:buFont typeface="Arial" panose="020B0604020202020204" pitchFamily="34" charset="0"/>
              <a:buChar char="•"/>
            </a:pPr>
            <a:r>
              <a:rPr lang="fr-FR" sz="1200" b="1" dirty="0">
                <a:solidFill>
                  <a:schemeClr val="bg1">
                    <a:lumMod val="10000"/>
                  </a:schemeClr>
                </a:solidFill>
                <a:latin typeface="Times New Roman" panose="02020603050405020304" pitchFamily="18" charset="0"/>
                <a:cs typeface="Times New Roman" panose="02020603050405020304" pitchFamily="18" charset="0"/>
              </a:rPr>
              <a:t>ELBAHJA CHARAFEEDINNE</a:t>
            </a:r>
          </a:p>
          <a:p>
            <a:pPr marL="380990" indent="-380990">
              <a:buFont typeface="Arial" panose="020B0604020202020204" pitchFamily="34" charset="0"/>
              <a:buChar char="•"/>
            </a:pPr>
            <a:r>
              <a:rPr lang="fr-FR" sz="1200" b="1" dirty="0">
                <a:solidFill>
                  <a:schemeClr val="bg1">
                    <a:lumMod val="10000"/>
                  </a:schemeClr>
                </a:solidFill>
                <a:latin typeface="Times New Roman" panose="02020603050405020304" pitchFamily="18" charset="0"/>
                <a:cs typeface="Times New Roman" panose="02020603050405020304" pitchFamily="18" charset="0"/>
              </a:rPr>
              <a:t>ELMANSOURI Amine</a:t>
            </a:r>
          </a:p>
          <a:p>
            <a:pPr marL="380990" indent="-380990">
              <a:buFont typeface="Arial" panose="020B0604020202020204" pitchFamily="34" charset="0"/>
              <a:buChar char="•"/>
            </a:pPr>
            <a:r>
              <a:rPr lang="fr-FR" sz="1200" b="1" dirty="0">
                <a:solidFill>
                  <a:schemeClr val="bg1">
                    <a:lumMod val="10000"/>
                  </a:schemeClr>
                </a:solidFill>
                <a:latin typeface="Times New Roman" panose="02020603050405020304" pitchFamily="18" charset="0"/>
                <a:cs typeface="Times New Roman" panose="02020603050405020304" pitchFamily="18" charset="0"/>
              </a:rPr>
              <a:t>HASSINI Yassine</a:t>
            </a:r>
          </a:p>
        </p:txBody>
      </p:sp>
      <p:sp>
        <p:nvSpPr>
          <p:cNvPr id="10" name="Rounded Rectangle 1">
            <a:extLst>
              <a:ext uri="{FF2B5EF4-FFF2-40B4-BE49-F238E27FC236}">
                <a16:creationId xmlns:a16="http://schemas.microsoft.com/office/drawing/2014/main" id="{8129EC18-B1B8-2CF3-5612-02D8847BD3A8}"/>
              </a:ext>
            </a:extLst>
          </p:cNvPr>
          <p:cNvSpPr/>
          <p:nvPr/>
        </p:nvSpPr>
        <p:spPr>
          <a:xfrm>
            <a:off x="119428" y="1763848"/>
            <a:ext cx="8814847" cy="2019627"/>
          </a:xfrm>
          <a:prstGeom prst="roundRect">
            <a:avLst>
              <a:gd name="adj" fmla="val 9768"/>
            </a:avLst>
          </a:prstGeom>
          <a:ln>
            <a:solidFill>
              <a:schemeClr val="tx1">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fr-FR" sz="4267" b="1" dirty="0">
              <a:solidFill>
                <a:schemeClr val="tx1"/>
              </a:solidFill>
              <a:ea typeface="Tahoma" panose="020B0604030504040204" pitchFamily="34" charset="0"/>
              <a:cs typeface="Dubai" panose="020B0503030403030204"/>
            </a:endParaRPr>
          </a:p>
        </p:txBody>
      </p:sp>
      <p:sp>
        <p:nvSpPr>
          <p:cNvPr id="11" name="Google Shape;910;p37">
            <a:extLst>
              <a:ext uri="{FF2B5EF4-FFF2-40B4-BE49-F238E27FC236}">
                <a16:creationId xmlns:a16="http://schemas.microsoft.com/office/drawing/2014/main" id="{3A5B08BF-7DC1-9AE2-D0AE-A5D9387AD820}"/>
              </a:ext>
            </a:extLst>
          </p:cNvPr>
          <p:cNvSpPr txBox="1">
            <a:spLocks/>
          </p:cNvSpPr>
          <p:nvPr/>
        </p:nvSpPr>
        <p:spPr>
          <a:xfrm>
            <a:off x="110534" y="1946245"/>
            <a:ext cx="8681128" cy="2019975"/>
          </a:xfrm>
          <a:prstGeom prst="rect">
            <a:avLst/>
          </a:prstGeom>
          <a:noFill/>
          <a:ln>
            <a:noFill/>
          </a:ln>
        </p:spPr>
        <p:txBody>
          <a:bodyPr spcFirstLastPara="1" wrap="square" lIns="121900" tIns="121900" rIns="121900" bIns="12190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800" b="1" dirty="0">
                <a:solidFill>
                  <a:schemeClr val="dk1"/>
                </a:solidFill>
                <a:latin typeface="Times New Roman" panose="02020603050405020304" pitchFamily="18" charset="0"/>
                <a:cs typeface="Times New Roman" panose="02020603050405020304" pitchFamily="18" charset="0"/>
              </a:rPr>
              <a:t>Mise en place d’un data   </a:t>
            </a:r>
            <a:r>
              <a:rPr lang="fr-FR" sz="2800" b="1" dirty="0" err="1">
                <a:solidFill>
                  <a:schemeClr val="dk1"/>
                </a:solidFill>
                <a:latin typeface="Times New Roman" panose="02020603050405020304" pitchFamily="18" charset="0"/>
                <a:cs typeface="Times New Roman" panose="02020603050405020304" pitchFamily="18" charset="0"/>
              </a:rPr>
              <a:t>lake</a:t>
            </a:r>
            <a:r>
              <a:rPr lang="fr-FR" sz="2800" b="1" dirty="0">
                <a:solidFill>
                  <a:schemeClr val="dk1"/>
                </a:solidFill>
                <a:latin typeface="Times New Roman" panose="02020603050405020304" pitchFamily="18" charset="0"/>
                <a:cs typeface="Times New Roman" panose="02020603050405020304" pitchFamily="18" charset="0"/>
              </a:rPr>
              <a:t> pour la visualisation des données financières en utilisant Apache  Kafka, Apache Spark,  Apache Beam, Apache  </a:t>
            </a:r>
            <a:r>
              <a:rPr lang="fr-FR" sz="2800" b="1" dirty="0" err="1">
                <a:solidFill>
                  <a:schemeClr val="dk1"/>
                </a:solidFill>
                <a:latin typeface="Times New Roman" panose="02020603050405020304" pitchFamily="18" charset="0"/>
                <a:cs typeface="Times New Roman" panose="02020603050405020304" pitchFamily="18" charset="0"/>
              </a:rPr>
              <a:t>Druid</a:t>
            </a:r>
            <a:r>
              <a:rPr lang="fr-FR" sz="2800" b="1" dirty="0">
                <a:solidFill>
                  <a:schemeClr val="dk1"/>
                </a:solidFill>
                <a:latin typeface="Times New Roman" panose="02020603050405020304" pitchFamily="18" charset="0"/>
                <a:cs typeface="Times New Roman" panose="02020603050405020304" pitchFamily="18" charset="0"/>
              </a:rPr>
              <a:t> et </a:t>
            </a:r>
            <a:r>
              <a:rPr lang="fr-FR" sz="2800" b="1" dirty="0" err="1">
                <a:solidFill>
                  <a:schemeClr val="dk1"/>
                </a:solidFill>
                <a:latin typeface="Times New Roman" panose="02020603050405020304" pitchFamily="18" charset="0"/>
                <a:cs typeface="Times New Roman" panose="02020603050405020304" pitchFamily="18" charset="0"/>
              </a:rPr>
              <a:t>Streamlit</a:t>
            </a:r>
            <a:endParaRPr lang="fr-FR" sz="2800" b="1" dirty="0">
              <a:solidFill>
                <a:schemeClr val="dk1"/>
              </a:solidFill>
              <a:latin typeface="Times New Roman" panose="02020603050405020304" pitchFamily="18" charset="0"/>
              <a:cs typeface="Times New Roman" panose="02020603050405020304" pitchFamily="18" charset="0"/>
            </a:endParaRPr>
          </a:p>
        </p:txBody>
      </p:sp>
      <p:sp>
        <p:nvSpPr>
          <p:cNvPr id="12" name="ZoneTexte 24">
            <a:extLst>
              <a:ext uri="{FF2B5EF4-FFF2-40B4-BE49-F238E27FC236}">
                <a16:creationId xmlns:a16="http://schemas.microsoft.com/office/drawing/2014/main" id="{08C36B83-FC49-C0B1-253F-BABF585C172A}"/>
              </a:ext>
            </a:extLst>
          </p:cNvPr>
          <p:cNvSpPr txBox="1"/>
          <p:nvPr/>
        </p:nvSpPr>
        <p:spPr>
          <a:xfrm>
            <a:off x="6927654" y="4044122"/>
            <a:ext cx="3613163" cy="63600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133" b="1" i="1" dirty="0">
                <a:solidFill>
                  <a:srgbClr val="4D69FA"/>
                </a:solidFill>
                <a:latin typeface="Times New Roman" panose="02020603050405020304" pitchFamily="18" charset="0"/>
                <a:cs typeface="Times New Roman" panose="02020603050405020304" pitchFamily="18" charset="0"/>
              </a:rPr>
              <a:t>Encadré par:</a:t>
            </a:r>
          </a:p>
          <a:p>
            <a:pPr marL="228594" indent="-228594">
              <a:buFont typeface="Arial" panose="020B0604020202020204" pitchFamily="34" charset="0"/>
              <a:buChar char="•"/>
            </a:pPr>
            <a:r>
              <a:rPr lang="fr-FR" sz="1400" b="1" dirty="0">
                <a:latin typeface="Times New Roman" panose="02020603050405020304" pitchFamily="18" charset="0"/>
                <a:cs typeface="Times New Roman" panose="02020603050405020304" pitchFamily="18" charset="0"/>
              </a:rPr>
              <a:t>Pr. KALLOUBI Fahd</a:t>
            </a:r>
            <a:endParaRPr lang="fr-FR" sz="1400" dirty="0">
              <a:latin typeface="Times New Roman" panose="02020603050405020304" pitchFamily="18" charset="0"/>
              <a:cs typeface="Times New Roman" panose="02020603050405020304" pitchFamily="18" charset="0"/>
            </a:endParaRPr>
          </a:p>
        </p:txBody>
      </p:sp>
      <p:pic>
        <p:nvPicPr>
          <p:cNvPr id="13" name="Picture 2" descr="ENSA El Jadida: Formation, métiers, lauréats ... - Guide-metiers.ma">
            <a:extLst>
              <a:ext uri="{FF2B5EF4-FFF2-40B4-BE49-F238E27FC236}">
                <a16:creationId xmlns:a16="http://schemas.microsoft.com/office/drawing/2014/main" id="{F1A212AC-E284-91A3-A535-7AD4A96BFD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546" y="133563"/>
            <a:ext cx="1059638" cy="1059638"/>
          </a:xfrm>
          <a:prstGeom prst="rect">
            <a:avLst/>
          </a:prstGeom>
          <a:noFill/>
          <a:extLst>
            <a:ext uri="{909E8E84-426E-40DD-AFC4-6F175D3DCCD1}">
              <a14:hiddenFill xmlns:a14="http://schemas.microsoft.com/office/drawing/2010/main">
                <a:solidFill>
                  <a:srgbClr val="FFFFFF"/>
                </a:solidFill>
              </a14:hiddenFill>
            </a:ext>
          </a:extLst>
        </p:spPr>
      </p:pic>
      <p:sp>
        <p:nvSpPr>
          <p:cNvPr id="14" name="ZoneTexte 12">
            <a:extLst>
              <a:ext uri="{FF2B5EF4-FFF2-40B4-BE49-F238E27FC236}">
                <a16:creationId xmlns:a16="http://schemas.microsoft.com/office/drawing/2014/main" id="{B5F8877C-92B5-FAF8-9F64-565547823E2D}"/>
              </a:ext>
            </a:extLst>
          </p:cNvPr>
          <p:cNvSpPr txBox="1"/>
          <p:nvPr/>
        </p:nvSpPr>
        <p:spPr>
          <a:xfrm>
            <a:off x="1749998" y="196161"/>
            <a:ext cx="5389033"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b="1" dirty="0">
                <a:latin typeface="Times New Roman" panose="02020603050405020304" pitchFamily="18" charset="0"/>
                <a:cs typeface="Times New Roman" panose="02020603050405020304" pitchFamily="18" charset="0"/>
              </a:rPr>
              <a:t>Université </a:t>
            </a:r>
            <a:r>
              <a:rPr lang="fr-FR" b="1" dirty="0" err="1">
                <a:latin typeface="Times New Roman" panose="02020603050405020304" pitchFamily="18" charset="0"/>
                <a:cs typeface="Times New Roman" panose="02020603050405020304" pitchFamily="18" charset="0"/>
              </a:rPr>
              <a:t>Chouaib</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Doukkali</a:t>
            </a:r>
            <a:endParaRPr lang="fr-FR" b="1" dirty="0">
              <a:latin typeface="Times New Roman" panose="02020603050405020304" pitchFamily="18" charset="0"/>
              <a:cs typeface="Times New Roman" panose="02020603050405020304" pitchFamily="18" charset="0"/>
            </a:endParaRPr>
          </a:p>
          <a:p>
            <a:pPr algn="ctr"/>
            <a:r>
              <a:rPr lang="fr-FR" b="1" dirty="0">
                <a:latin typeface="Times New Roman" panose="02020603050405020304" pitchFamily="18" charset="0"/>
                <a:cs typeface="Times New Roman" panose="02020603050405020304" pitchFamily="18" charset="0"/>
              </a:rPr>
              <a:t>Ecole Nationale des Sciences Appliquées d’El Jadida</a:t>
            </a:r>
          </a:p>
          <a:p>
            <a:pPr algn="ctr"/>
            <a:r>
              <a:rPr lang="fr-FR" b="1" dirty="0">
                <a:latin typeface="Times New Roman" panose="02020603050405020304" pitchFamily="18" charset="0"/>
                <a:cs typeface="Times New Roman" panose="02020603050405020304" pitchFamily="18" charset="0"/>
              </a:rPr>
              <a:t>Département Télécommunications, Réseaux et Informatique</a:t>
            </a:r>
          </a:p>
        </p:txBody>
      </p:sp>
      <p:pic>
        <p:nvPicPr>
          <p:cNvPr id="15" name="Picture 4" descr="Accueil - UCD">
            <a:extLst>
              <a:ext uri="{FF2B5EF4-FFF2-40B4-BE49-F238E27FC236}">
                <a16:creationId xmlns:a16="http://schemas.microsoft.com/office/drawing/2014/main" id="{34117737-BBAA-1AD7-75E2-32DB1ED207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3614" y="149525"/>
            <a:ext cx="1427758" cy="8308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97"/>
        <p:cNvGrpSpPr/>
        <p:nvPr/>
      </p:nvGrpSpPr>
      <p:grpSpPr>
        <a:xfrm>
          <a:off x="0" y="0"/>
          <a:ext cx="0" cy="0"/>
          <a:chOff x="0" y="0"/>
          <a:chExt cx="0" cy="0"/>
        </a:xfrm>
      </p:grpSpPr>
      <p:sp>
        <p:nvSpPr>
          <p:cNvPr id="3498" name="Google Shape;3498;p61"/>
          <p:cNvSpPr txBox="1">
            <a:spLocks noGrp="1"/>
          </p:cNvSpPr>
          <p:nvPr>
            <p:ph type="title"/>
          </p:nvPr>
        </p:nvSpPr>
        <p:spPr>
          <a:xfrm>
            <a:off x="1807671" y="338325"/>
            <a:ext cx="55287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b="1" i="0" dirty="0">
                <a:effectLst/>
                <a:latin typeface="Times New Roman" panose="02020603050405020304" pitchFamily="18" charset="0"/>
                <a:cs typeface="Times New Roman" panose="02020603050405020304" pitchFamily="18" charset="0"/>
              </a:rPr>
              <a:t>Communauté et écosystème </a:t>
            </a:r>
          </a:p>
        </p:txBody>
      </p:sp>
      <p:sp>
        <p:nvSpPr>
          <p:cNvPr id="3501" name="Google Shape;3501;p61"/>
          <p:cNvSpPr/>
          <p:nvPr/>
        </p:nvSpPr>
        <p:spPr>
          <a:xfrm>
            <a:off x="921381" y="1135707"/>
            <a:ext cx="2367103" cy="3222300"/>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61"/>
          <p:cNvSpPr/>
          <p:nvPr/>
        </p:nvSpPr>
        <p:spPr>
          <a:xfrm>
            <a:off x="1106481" y="1329357"/>
            <a:ext cx="2039636" cy="2835000"/>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61"/>
          <p:cNvSpPr txBox="1">
            <a:spLocks noGrp="1"/>
          </p:cNvSpPr>
          <p:nvPr>
            <p:ph type="subTitle" idx="2"/>
          </p:nvPr>
        </p:nvSpPr>
        <p:spPr>
          <a:xfrm>
            <a:off x="1138134" y="2026195"/>
            <a:ext cx="1933595" cy="191629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1200" b="0" i="0" dirty="0">
                <a:solidFill>
                  <a:srgbClr val="374151"/>
                </a:solidFill>
                <a:effectLst/>
                <a:latin typeface="Times New Roman" panose="02020603050405020304" pitchFamily="18" charset="0"/>
                <a:cs typeface="Times New Roman" panose="02020603050405020304" pitchFamily="18" charset="0"/>
              </a:rPr>
              <a:t>Grande communauté active avec un écosystème robuste de connecteurs et d'outils</a:t>
            </a:r>
            <a:endParaRPr lang="fr-FR" sz="1200" dirty="0">
              <a:latin typeface="Times New Roman" panose="02020603050405020304" pitchFamily="18" charset="0"/>
              <a:cs typeface="Times New Roman" panose="02020603050405020304" pitchFamily="18" charset="0"/>
              <a:sym typeface="Barlow Semi Condensed"/>
            </a:endParaRPr>
          </a:p>
        </p:txBody>
      </p:sp>
      <p:sp>
        <p:nvSpPr>
          <p:cNvPr id="3506" name="Google Shape;3506;p61"/>
          <p:cNvSpPr txBox="1">
            <a:spLocks noGrp="1"/>
          </p:cNvSpPr>
          <p:nvPr>
            <p:ph type="subTitle" idx="4"/>
          </p:nvPr>
        </p:nvSpPr>
        <p:spPr>
          <a:xfrm>
            <a:off x="1106456" y="1522376"/>
            <a:ext cx="1844058" cy="31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t>Apache Kafka</a:t>
            </a:r>
            <a:endParaRPr sz="1800" dirty="0"/>
          </a:p>
        </p:txBody>
      </p:sp>
      <p:sp>
        <p:nvSpPr>
          <p:cNvPr id="2" name="ZoneTexte 1">
            <a:extLst>
              <a:ext uri="{FF2B5EF4-FFF2-40B4-BE49-F238E27FC236}">
                <a16:creationId xmlns:a16="http://schemas.microsoft.com/office/drawing/2014/main" id="{53BC22D6-ED1C-6BBC-7911-3DA2A08A439D}"/>
              </a:ext>
            </a:extLst>
          </p:cNvPr>
          <p:cNvSpPr txBox="1"/>
          <p:nvPr/>
        </p:nvSpPr>
        <p:spPr>
          <a:xfrm>
            <a:off x="8580291" y="4812224"/>
            <a:ext cx="443689" cy="307777"/>
          </a:xfrm>
          <a:prstGeom prst="rect">
            <a:avLst/>
          </a:prstGeom>
          <a:noFill/>
        </p:spPr>
        <p:txBody>
          <a:bodyPr wrap="square" rtlCol="0">
            <a:spAutoFit/>
          </a:bodyPr>
          <a:lstStyle/>
          <a:p>
            <a:r>
              <a:rPr lang="en-US" dirty="0"/>
              <a:t>10</a:t>
            </a:r>
            <a:endParaRPr lang="fr-FR" dirty="0"/>
          </a:p>
        </p:txBody>
      </p:sp>
      <p:sp>
        <p:nvSpPr>
          <p:cNvPr id="11" name="Google Shape;3501;p61">
            <a:extLst>
              <a:ext uri="{FF2B5EF4-FFF2-40B4-BE49-F238E27FC236}">
                <a16:creationId xmlns:a16="http://schemas.microsoft.com/office/drawing/2014/main" id="{93560BAF-BF9C-2467-286C-432321FD34C3}"/>
              </a:ext>
            </a:extLst>
          </p:cNvPr>
          <p:cNvSpPr/>
          <p:nvPr/>
        </p:nvSpPr>
        <p:spPr>
          <a:xfrm>
            <a:off x="3473278" y="1135707"/>
            <a:ext cx="2367103" cy="3222300"/>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502;p61">
            <a:extLst>
              <a:ext uri="{FF2B5EF4-FFF2-40B4-BE49-F238E27FC236}">
                <a16:creationId xmlns:a16="http://schemas.microsoft.com/office/drawing/2014/main" id="{02D3C45F-AA21-8F1F-214A-67D42F712BA8}"/>
              </a:ext>
            </a:extLst>
          </p:cNvPr>
          <p:cNvSpPr/>
          <p:nvPr/>
        </p:nvSpPr>
        <p:spPr>
          <a:xfrm>
            <a:off x="3618675" y="1329357"/>
            <a:ext cx="2039636" cy="2835000"/>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504;p61">
            <a:extLst>
              <a:ext uri="{FF2B5EF4-FFF2-40B4-BE49-F238E27FC236}">
                <a16:creationId xmlns:a16="http://schemas.microsoft.com/office/drawing/2014/main" id="{69E9134D-DA19-29ED-EF62-87A6ACDF293F}"/>
              </a:ext>
            </a:extLst>
          </p:cNvPr>
          <p:cNvSpPr txBox="1">
            <a:spLocks/>
          </p:cNvSpPr>
          <p:nvPr/>
        </p:nvSpPr>
        <p:spPr>
          <a:xfrm>
            <a:off x="3724716" y="2091496"/>
            <a:ext cx="1933595" cy="18509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r>
              <a:rPr lang="fr-FR" sz="1200" dirty="0">
                <a:latin typeface="Times New Roman" panose="02020603050405020304" pitchFamily="18" charset="0"/>
                <a:cs typeface="Times New Roman" panose="02020603050405020304" pitchFamily="18" charset="0"/>
              </a:rPr>
              <a:t>Communauté en croissance avec un écosystème riche, intégrant diverses sources et destinations de données</a:t>
            </a:r>
          </a:p>
        </p:txBody>
      </p:sp>
      <p:sp>
        <p:nvSpPr>
          <p:cNvPr id="14" name="Google Shape;3506;p61">
            <a:extLst>
              <a:ext uri="{FF2B5EF4-FFF2-40B4-BE49-F238E27FC236}">
                <a16:creationId xmlns:a16="http://schemas.microsoft.com/office/drawing/2014/main" id="{675DF082-A712-7542-511F-C99224A7C83F}"/>
              </a:ext>
            </a:extLst>
          </p:cNvPr>
          <p:cNvSpPr txBox="1">
            <a:spLocks/>
          </p:cNvSpPr>
          <p:nvPr/>
        </p:nvSpPr>
        <p:spPr>
          <a:xfrm>
            <a:off x="3658353" y="1522376"/>
            <a:ext cx="1844058" cy="31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Font typeface="Arial"/>
              <a:buNone/>
              <a:defRPr sz="1600" b="0" i="0" u="none" strike="noStrike" cap="none">
                <a:solidFill>
                  <a:schemeClr val="accent1"/>
                </a:solidFill>
                <a:latin typeface="Arial"/>
                <a:ea typeface="Arial"/>
                <a:cs typeface="Arial"/>
                <a:sym typeface="Arial"/>
              </a:defRPr>
            </a:lvl2pPr>
            <a:lvl3pPr marR="0" lvl="2" algn="ctr" rtl="0">
              <a:lnSpc>
                <a:spcPct val="100000"/>
              </a:lnSpc>
              <a:spcBef>
                <a:spcPts val="0"/>
              </a:spcBef>
              <a:spcAft>
                <a:spcPts val="0"/>
              </a:spcAft>
              <a:buClr>
                <a:srgbClr val="000000"/>
              </a:buClr>
              <a:buFont typeface="Arial"/>
              <a:buNone/>
              <a:defRPr sz="1600" b="0" i="0" u="none" strike="noStrike" cap="none">
                <a:solidFill>
                  <a:schemeClr val="accent1"/>
                </a:solidFill>
                <a:latin typeface="Arial"/>
                <a:ea typeface="Arial"/>
                <a:cs typeface="Arial"/>
                <a:sym typeface="Arial"/>
              </a:defRPr>
            </a:lvl3pPr>
            <a:lvl4pPr marR="0" lvl="3" algn="ctr" rtl="0">
              <a:lnSpc>
                <a:spcPct val="100000"/>
              </a:lnSpc>
              <a:spcBef>
                <a:spcPts val="0"/>
              </a:spcBef>
              <a:spcAft>
                <a:spcPts val="0"/>
              </a:spcAft>
              <a:buClr>
                <a:srgbClr val="000000"/>
              </a:buClr>
              <a:buFont typeface="Arial"/>
              <a:buNone/>
              <a:defRPr sz="1600" b="0" i="0" u="none" strike="noStrike" cap="none">
                <a:solidFill>
                  <a:schemeClr val="accent1"/>
                </a:solidFill>
                <a:latin typeface="Arial"/>
                <a:ea typeface="Arial"/>
                <a:cs typeface="Arial"/>
                <a:sym typeface="Arial"/>
              </a:defRPr>
            </a:lvl4pPr>
            <a:lvl5pPr marR="0" lvl="4" algn="ctr" rtl="0">
              <a:lnSpc>
                <a:spcPct val="100000"/>
              </a:lnSpc>
              <a:spcBef>
                <a:spcPts val="0"/>
              </a:spcBef>
              <a:spcAft>
                <a:spcPts val="0"/>
              </a:spcAft>
              <a:buClr>
                <a:srgbClr val="000000"/>
              </a:buClr>
              <a:buFont typeface="Arial"/>
              <a:buNone/>
              <a:defRPr sz="1600" b="0" i="0" u="none" strike="noStrike" cap="none">
                <a:solidFill>
                  <a:schemeClr val="accent1"/>
                </a:solidFill>
                <a:latin typeface="Arial"/>
                <a:ea typeface="Arial"/>
                <a:cs typeface="Arial"/>
                <a:sym typeface="Arial"/>
              </a:defRPr>
            </a:lvl5pPr>
            <a:lvl6pPr marR="0" lvl="5" algn="ctr" rtl="0">
              <a:lnSpc>
                <a:spcPct val="100000"/>
              </a:lnSpc>
              <a:spcBef>
                <a:spcPts val="0"/>
              </a:spcBef>
              <a:spcAft>
                <a:spcPts val="0"/>
              </a:spcAft>
              <a:buClr>
                <a:srgbClr val="000000"/>
              </a:buClr>
              <a:buFont typeface="Arial"/>
              <a:buNone/>
              <a:defRPr sz="1600" b="0" i="0" u="none" strike="noStrike" cap="none">
                <a:solidFill>
                  <a:schemeClr val="accent1"/>
                </a:solidFill>
                <a:latin typeface="Arial"/>
                <a:ea typeface="Arial"/>
                <a:cs typeface="Arial"/>
                <a:sym typeface="Arial"/>
              </a:defRPr>
            </a:lvl6pPr>
            <a:lvl7pPr marR="0" lvl="6" algn="ctr" rtl="0">
              <a:lnSpc>
                <a:spcPct val="100000"/>
              </a:lnSpc>
              <a:spcBef>
                <a:spcPts val="0"/>
              </a:spcBef>
              <a:spcAft>
                <a:spcPts val="0"/>
              </a:spcAft>
              <a:buClr>
                <a:srgbClr val="000000"/>
              </a:buClr>
              <a:buFont typeface="Arial"/>
              <a:buNone/>
              <a:defRPr sz="1600" b="0" i="0" u="none" strike="noStrike" cap="none">
                <a:solidFill>
                  <a:schemeClr val="accent1"/>
                </a:solidFill>
                <a:latin typeface="Arial"/>
                <a:ea typeface="Arial"/>
                <a:cs typeface="Arial"/>
                <a:sym typeface="Arial"/>
              </a:defRPr>
            </a:lvl7pPr>
            <a:lvl8pPr marR="0" lvl="7" algn="ctr" rtl="0">
              <a:lnSpc>
                <a:spcPct val="100000"/>
              </a:lnSpc>
              <a:spcBef>
                <a:spcPts val="0"/>
              </a:spcBef>
              <a:spcAft>
                <a:spcPts val="0"/>
              </a:spcAft>
              <a:buClr>
                <a:srgbClr val="000000"/>
              </a:buClr>
              <a:buFont typeface="Arial"/>
              <a:buNone/>
              <a:defRPr sz="1600" b="0" i="0" u="none" strike="noStrike" cap="none">
                <a:solidFill>
                  <a:schemeClr val="accent1"/>
                </a:solidFill>
                <a:latin typeface="Arial"/>
                <a:ea typeface="Arial"/>
                <a:cs typeface="Arial"/>
                <a:sym typeface="Arial"/>
              </a:defRPr>
            </a:lvl8pPr>
            <a:lvl9pPr marR="0" lvl="8" algn="ctr" rtl="0">
              <a:lnSpc>
                <a:spcPct val="100000"/>
              </a:lnSpc>
              <a:spcBef>
                <a:spcPts val="0"/>
              </a:spcBef>
              <a:spcAft>
                <a:spcPts val="0"/>
              </a:spcAft>
              <a:buClr>
                <a:srgbClr val="000000"/>
              </a:buClr>
              <a:buFont typeface="Arial"/>
              <a:buNone/>
              <a:defRPr sz="1600" b="0" i="0" u="none" strike="noStrike" cap="none">
                <a:solidFill>
                  <a:schemeClr val="accent1"/>
                </a:solidFill>
                <a:latin typeface="Arial"/>
                <a:ea typeface="Arial"/>
                <a:cs typeface="Arial"/>
                <a:sym typeface="Arial"/>
              </a:defRPr>
            </a:lvl9pPr>
          </a:lstStyle>
          <a:p>
            <a:r>
              <a:rPr lang="en-US" sz="1800" dirty="0"/>
              <a:t>A</a:t>
            </a:r>
            <a:r>
              <a:rPr lang="fr-FR" sz="1800" dirty="0" err="1"/>
              <a:t>pache</a:t>
            </a:r>
            <a:r>
              <a:rPr lang="fr-FR" sz="1800" dirty="0"/>
              <a:t> </a:t>
            </a:r>
            <a:r>
              <a:rPr lang="fr-FR" sz="1800" dirty="0" err="1"/>
              <a:t>Flink</a:t>
            </a:r>
            <a:endParaRPr lang="fr-FR" sz="1800" dirty="0"/>
          </a:p>
        </p:txBody>
      </p:sp>
      <p:sp>
        <p:nvSpPr>
          <p:cNvPr id="15" name="Google Shape;3501;p61">
            <a:extLst>
              <a:ext uri="{FF2B5EF4-FFF2-40B4-BE49-F238E27FC236}">
                <a16:creationId xmlns:a16="http://schemas.microsoft.com/office/drawing/2014/main" id="{75D69429-79E3-43B8-FB29-1D17E62A2B78}"/>
              </a:ext>
            </a:extLst>
          </p:cNvPr>
          <p:cNvSpPr/>
          <p:nvPr/>
        </p:nvSpPr>
        <p:spPr>
          <a:xfrm>
            <a:off x="5946422" y="1135707"/>
            <a:ext cx="2367103" cy="3222300"/>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502;p61">
            <a:extLst>
              <a:ext uri="{FF2B5EF4-FFF2-40B4-BE49-F238E27FC236}">
                <a16:creationId xmlns:a16="http://schemas.microsoft.com/office/drawing/2014/main" id="{57695E4B-87D9-CD80-DA4B-0B90E7A643B9}"/>
              </a:ext>
            </a:extLst>
          </p:cNvPr>
          <p:cNvSpPr/>
          <p:nvPr/>
        </p:nvSpPr>
        <p:spPr>
          <a:xfrm>
            <a:off x="6131522" y="1329357"/>
            <a:ext cx="2039636" cy="2835000"/>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504;p61">
            <a:extLst>
              <a:ext uri="{FF2B5EF4-FFF2-40B4-BE49-F238E27FC236}">
                <a16:creationId xmlns:a16="http://schemas.microsoft.com/office/drawing/2014/main" id="{DB74F23D-DA95-458B-A102-7D680F5D5D19}"/>
              </a:ext>
            </a:extLst>
          </p:cNvPr>
          <p:cNvSpPr txBox="1">
            <a:spLocks/>
          </p:cNvSpPr>
          <p:nvPr/>
        </p:nvSpPr>
        <p:spPr>
          <a:xfrm>
            <a:off x="6103924" y="2014017"/>
            <a:ext cx="2118695" cy="22576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r>
              <a:rPr lang="fr-FR" sz="1200" dirty="0">
                <a:solidFill>
                  <a:srgbClr val="374151"/>
                </a:solidFill>
                <a:latin typeface="Times New Roman" panose="02020603050405020304" pitchFamily="18" charset="0"/>
                <a:cs typeface="Times New Roman" panose="02020603050405020304" pitchFamily="18" charset="0"/>
              </a:rPr>
              <a:t>Bénéficie des écosystèmes des moteurs de traitement qu'il prend en charge (par exemple, </a:t>
            </a:r>
            <a:r>
              <a:rPr lang="fr-FR" sz="1200" dirty="0" err="1">
                <a:solidFill>
                  <a:srgbClr val="374151"/>
                </a:solidFill>
                <a:latin typeface="Times New Roman" panose="02020603050405020304" pitchFamily="18" charset="0"/>
                <a:cs typeface="Times New Roman" panose="02020603050405020304" pitchFamily="18" charset="0"/>
              </a:rPr>
              <a:t>Flink</a:t>
            </a:r>
            <a:r>
              <a:rPr lang="fr-FR" sz="1200" dirty="0">
                <a:solidFill>
                  <a:srgbClr val="374151"/>
                </a:solidFill>
                <a:latin typeface="Times New Roman" panose="02020603050405020304" pitchFamily="18" charset="0"/>
                <a:cs typeface="Times New Roman" panose="02020603050405020304" pitchFamily="18" charset="0"/>
              </a:rPr>
              <a:t>, Spark, </a:t>
            </a:r>
            <a:r>
              <a:rPr lang="fr-FR" sz="1200" dirty="0" err="1">
                <a:solidFill>
                  <a:srgbClr val="374151"/>
                </a:solidFill>
                <a:latin typeface="Times New Roman" panose="02020603050405020304" pitchFamily="18" charset="0"/>
                <a:cs typeface="Times New Roman" panose="02020603050405020304" pitchFamily="18" charset="0"/>
              </a:rPr>
              <a:t>Dataflow</a:t>
            </a:r>
            <a:r>
              <a:rPr lang="fr-FR" sz="1200" dirty="0">
                <a:solidFill>
                  <a:srgbClr val="374151"/>
                </a:solidFill>
                <a:latin typeface="Times New Roman" panose="02020603050405020304" pitchFamily="18" charset="0"/>
                <a:cs typeface="Times New Roman" panose="02020603050405020304" pitchFamily="18" charset="0"/>
              </a:rPr>
              <a:t>)</a:t>
            </a:r>
            <a:endParaRPr lang="fr-FR" sz="1200" dirty="0">
              <a:latin typeface="Times New Roman" panose="02020603050405020304" pitchFamily="18" charset="0"/>
              <a:cs typeface="Times New Roman" panose="02020603050405020304" pitchFamily="18" charset="0"/>
            </a:endParaRPr>
          </a:p>
        </p:txBody>
      </p:sp>
      <p:sp>
        <p:nvSpPr>
          <p:cNvPr id="18" name="Google Shape;3506;p61">
            <a:extLst>
              <a:ext uri="{FF2B5EF4-FFF2-40B4-BE49-F238E27FC236}">
                <a16:creationId xmlns:a16="http://schemas.microsoft.com/office/drawing/2014/main" id="{01B9BB91-5A87-0E25-19EE-17DC439AEBD4}"/>
              </a:ext>
            </a:extLst>
          </p:cNvPr>
          <p:cNvSpPr txBox="1">
            <a:spLocks/>
          </p:cNvSpPr>
          <p:nvPr/>
        </p:nvSpPr>
        <p:spPr>
          <a:xfrm>
            <a:off x="6131497" y="1522376"/>
            <a:ext cx="1844058" cy="31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Font typeface="Arial"/>
              <a:buNone/>
              <a:defRPr sz="1600" b="0" i="0" u="none" strike="noStrike" cap="none">
                <a:solidFill>
                  <a:schemeClr val="accent1"/>
                </a:solidFill>
                <a:latin typeface="Arial"/>
                <a:ea typeface="Arial"/>
                <a:cs typeface="Arial"/>
                <a:sym typeface="Arial"/>
              </a:defRPr>
            </a:lvl2pPr>
            <a:lvl3pPr marR="0" lvl="2" algn="ctr" rtl="0">
              <a:lnSpc>
                <a:spcPct val="100000"/>
              </a:lnSpc>
              <a:spcBef>
                <a:spcPts val="0"/>
              </a:spcBef>
              <a:spcAft>
                <a:spcPts val="0"/>
              </a:spcAft>
              <a:buClr>
                <a:srgbClr val="000000"/>
              </a:buClr>
              <a:buFont typeface="Arial"/>
              <a:buNone/>
              <a:defRPr sz="1600" b="0" i="0" u="none" strike="noStrike" cap="none">
                <a:solidFill>
                  <a:schemeClr val="accent1"/>
                </a:solidFill>
                <a:latin typeface="Arial"/>
                <a:ea typeface="Arial"/>
                <a:cs typeface="Arial"/>
                <a:sym typeface="Arial"/>
              </a:defRPr>
            </a:lvl3pPr>
            <a:lvl4pPr marR="0" lvl="3" algn="ctr" rtl="0">
              <a:lnSpc>
                <a:spcPct val="100000"/>
              </a:lnSpc>
              <a:spcBef>
                <a:spcPts val="0"/>
              </a:spcBef>
              <a:spcAft>
                <a:spcPts val="0"/>
              </a:spcAft>
              <a:buClr>
                <a:srgbClr val="000000"/>
              </a:buClr>
              <a:buFont typeface="Arial"/>
              <a:buNone/>
              <a:defRPr sz="1600" b="0" i="0" u="none" strike="noStrike" cap="none">
                <a:solidFill>
                  <a:schemeClr val="accent1"/>
                </a:solidFill>
                <a:latin typeface="Arial"/>
                <a:ea typeface="Arial"/>
                <a:cs typeface="Arial"/>
                <a:sym typeface="Arial"/>
              </a:defRPr>
            </a:lvl4pPr>
            <a:lvl5pPr marR="0" lvl="4" algn="ctr" rtl="0">
              <a:lnSpc>
                <a:spcPct val="100000"/>
              </a:lnSpc>
              <a:spcBef>
                <a:spcPts val="0"/>
              </a:spcBef>
              <a:spcAft>
                <a:spcPts val="0"/>
              </a:spcAft>
              <a:buClr>
                <a:srgbClr val="000000"/>
              </a:buClr>
              <a:buFont typeface="Arial"/>
              <a:buNone/>
              <a:defRPr sz="1600" b="0" i="0" u="none" strike="noStrike" cap="none">
                <a:solidFill>
                  <a:schemeClr val="accent1"/>
                </a:solidFill>
                <a:latin typeface="Arial"/>
                <a:ea typeface="Arial"/>
                <a:cs typeface="Arial"/>
                <a:sym typeface="Arial"/>
              </a:defRPr>
            </a:lvl5pPr>
            <a:lvl6pPr marR="0" lvl="5" algn="ctr" rtl="0">
              <a:lnSpc>
                <a:spcPct val="100000"/>
              </a:lnSpc>
              <a:spcBef>
                <a:spcPts val="0"/>
              </a:spcBef>
              <a:spcAft>
                <a:spcPts val="0"/>
              </a:spcAft>
              <a:buClr>
                <a:srgbClr val="000000"/>
              </a:buClr>
              <a:buFont typeface="Arial"/>
              <a:buNone/>
              <a:defRPr sz="1600" b="0" i="0" u="none" strike="noStrike" cap="none">
                <a:solidFill>
                  <a:schemeClr val="accent1"/>
                </a:solidFill>
                <a:latin typeface="Arial"/>
                <a:ea typeface="Arial"/>
                <a:cs typeface="Arial"/>
                <a:sym typeface="Arial"/>
              </a:defRPr>
            </a:lvl6pPr>
            <a:lvl7pPr marR="0" lvl="6" algn="ctr" rtl="0">
              <a:lnSpc>
                <a:spcPct val="100000"/>
              </a:lnSpc>
              <a:spcBef>
                <a:spcPts val="0"/>
              </a:spcBef>
              <a:spcAft>
                <a:spcPts val="0"/>
              </a:spcAft>
              <a:buClr>
                <a:srgbClr val="000000"/>
              </a:buClr>
              <a:buFont typeface="Arial"/>
              <a:buNone/>
              <a:defRPr sz="1600" b="0" i="0" u="none" strike="noStrike" cap="none">
                <a:solidFill>
                  <a:schemeClr val="accent1"/>
                </a:solidFill>
                <a:latin typeface="Arial"/>
                <a:ea typeface="Arial"/>
                <a:cs typeface="Arial"/>
                <a:sym typeface="Arial"/>
              </a:defRPr>
            </a:lvl7pPr>
            <a:lvl8pPr marR="0" lvl="7" algn="ctr" rtl="0">
              <a:lnSpc>
                <a:spcPct val="100000"/>
              </a:lnSpc>
              <a:spcBef>
                <a:spcPts val="0"/>
              </a:spcBef>
              <a:spcAft>
                <a:spcPts val="0"/>
              </a:spcAft>
              <a:buClr>
                <a:srgbClr val="000000"/>
              </a:buClr>
              <a:buFont typeface="Arial"/>
              <a:buNone/>
              <a:defRPr sz="1600" b="0" i="0" u="none" strike="noStrike" cap="none">
                <a:solidFill>
                  <a:schemeClr val="accent1"/>
                </a:solidFill>
                <a:latin typeface="Arial"/>
                <a:ea typeface="Arial"/>
                <a:cs typeface="Arial"/>
                <a:sym typeface="Arial"/>
              </a:defRPr>
            </a:lvl8pPr>
            <a:lvl9pPr marR="0" lvl="8" algn="ctr" rtl="0">
              <a:lnSpc>
                <a:spcPct val="100000"/>
              </a:lnSpc>
              <a:spcBef>
                <a:spcPts val="0"/>
              </a:spcBef>
              <a:spcAft>
                <a:spcPts val="0"/>
              </a:spcAft>
              <a:buClr>
                <a:srgbClr val="000000"/>
              </a:buClr>
              <a:buFont typeface="Arial"/>
              <a:buNone/>
              <a:defRPr sz="1600" b="0" i="0" u="none" strike="noStrike" cap="none">
                <a:solidFill>
                  <a:schemeClr val="accent1"/>
                </a:solidFill>
                <a:latin typeface="Arial"/>
                <a:ea typeface="Arial"/>
                <a:cs typeface="Arial"/>
                <a:sym typeface="Arial"/>
              </a:defRPr>
            </a:lvl9pPr>
          </a:lstStyle>
          <a:p>
            <a:r>
              <a:rPr lang="fr-FR" sz="1800" dirty="0"/>
              <a:t>Apache </a:t>
            </a:r>
            <a:r>
              <a:rPr lang="fr-FR" sz="1800" dirty="0" err="1"/>
              <a:t>beam</a:t>
            </a:r>
            <a:endParaRPr lang="fr-FR" sz="1800" dirty="0"/>
          </a:p>
        </p:txBody>
      </p:sp>
      <p:sp>
        <p:nvSpPr>
          <p:cNvPr id="3" name="Rectangle 2">
            <a:extLst>
              <a:ext uri="{FF2B5EF4-FFF2-40B4-BE49-F238E27FC236}">
                <a16:creationId xmlns:a16="http://schemas.microsoft.com/office/drawing/2014/main" id="{5F56782A-06CE-A025-3515-EFF18C4B5E15}"/>
              </a:ext>
            </a:extLst>
          </p:cNvPr>
          <p:cNvSpPr/>
          <p:nvPr/>
        </p:nvSpPr>
        <p:spPr>
          <a:xfrm>
            <a:off x="596" y="1"/>
            <a:ext cx="9142810" cy="276999"/>
          </a:xfrm>
          <a:prstGeom prst="rect">
            <a:avLst/>
          </a:prstGeom>
          <a:noFill/>
          <a:ln w="19050">
            <a:noFill/>
          </a:ln>
        </p:spPr>
        <p:txBody>
          <a:bodyPr wrap="square">
            <a:spAutoFit/>
          </a:bodyPr>
          <a:lstStyle/>
          <a:p>
            <a:pPr algn="ctr"/>
            <a:r>
              <a:rPr lang="fr-FR" sz="1200" b="1" dirty="0">
                <a:solidFill>
                  <a:schemeClr val="bg1">
                    <a:lumMod val="85000"/>
                  </a:schemeClr>
                </a:solidFill>
                <a:latin typeface="+mj-lt"/>
              </a:rPr>
              <a:t> </a:t>
            </a:r>
            <a:r>
              <a:rPr lang="fr-FR" sz="1200" b="1" dirty="0">
                <a:ln>
                  <a:solidFill>
                    <a:schemeClr val="bg1">
                      <a:lumMod val="85000"/>
                    </a:schemeClr>
                  </a:solidFill>
                </a:ln>
                <a:solidFill>
                  <a:schemeClr val="bg1">
                    <a:lumMod val="75000"/>
                  </a:schemeClr>
                </a:solidFill>
                <a:latin typeface="+mj-lt"/>
              </a:rPr>
              <a:t>Introduction</a:t>
            </a:r>
            <a:r>
              <a:rPr lang="fr-FR" sz="1200" b="1" dirty="0">
                <a:solidFill>
                  <a:schemeClr val="accent1"/>
                </a:solidFill>
                <a:latin typeface="+mj-lt"/>
              </a:rPr>
              <a:t> </a:t>
            </a:r>
            <a:r>
              <a:rPr lang="fr-FR" sz="1200" b="1" dirty="0">
                <a:solidFill>
                  <a:schemeClr val="bg1">
                    <a:lumMod val="85000"/>
                  </a:schemeClr>
                </a:solidFill>
                <a:latin typeface="+mj-lt"/>
              </a:rPr>
              <a:t>| </a:t>
            </a:r>
            <a:r>
              <a:rPr lang="fr-FR" sz="1200" b="1" dirty="0">
                <a:ln>
                  <a:solidFill>
                    <a:schemeClr val="bg1">
                      <a:lumMod val="85000"/>
                    </a:schemeClr>
                  </a:solidFill>
                </a:ln>
                <a:solidFill>
                  <a:schemeClr val="bg1">
                    <a:lumMod val="75000"/>
                  </a:schemeClr>
                </a:solidFill>
                <a:latin typeface="+mj-lt"/>
              </a:rPr>
              <a:t>Présentation des outils </a:t>
            </a:r>
            <a:r>
              <a:rPr lang="fr-FR" sz="1200" b="1" dirty="0">
                <a:solidFill>
                  <a:schemeClr val="accent1"/>
                </a:solidFill>
                <a:latin typeface="+mj-lt"/>
              </a:rPr>
              <a:t>| Comparaison | </a:t>
            </a:r>
            <a:r>
              <a:rPr lang="fr-FR" sz="1200" b="1" dirty="0">
                <a:solidFill>
                  <a:schemeClr val="bg1">
                    <a:lumMod val="85000"/>
                  </a:schemeClr>
                </a:solidFill>
                <a:latin typeface="+mj-lt"/>
              </a:rPr>
              <a:t>Architecture | Installation et Simulation. </a:t>
            </a:r>
          </a:p>
        </p:txBody>
      </p:sp>
    </p:spTree>
    <p:extLst>
      <p:ext uri="{BB962C8B-B14F-4D97-AF65-F5344CB8AC3E}">
        <p14:creationId xmlns:p14="http://schemas.microsoft.com/office/powerpoint/2010/main" val="91928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28" name="ZoneTexte 27">
            <a:extLst>
              <a:ext uri="{FF2B5EF4-FFF2-40B4-BE49-F238E27FC236}">
                <a16:creationId xmlns:a16="http://schemas.microsoft.com/office/drawing/2014/main" id="{7A3304B6-3ACA-D0FC-08E4-2BAE5F39EC66}"/>
              </a:ext>
            </a:extLst>
          </p:cNvPr>
          <p:cNvSpPr txBox="1"/>
          <p:nvPr/>
        </p:nvSpPr>
        <p:spPr>
          <a:xfrm>
            <a:off x="805911" y="537647"/>
            <a:ext cx="4820048" cy="1015663"/>
          </a:xfrm>
          <a:prstGeom prst="rect">
            <a:avLst/>
          </a:prstGeom>
          <a:noFill/>
        </p:spPr>
        <p:txBody>
          <a:bodyPr wrap="square" rtlCol="0">
            <a:spAutoFit/>
          </a:bodyPr>
          <a:lstStyle/>
          <a:p>
            <a:pPr marL="0" marR="0" algn="l" rtl="0">
              <a:spcBef>
                <a:spcPts val="0"/>
              </a:spcBef>
              <a:spcAft>
                <a:spcPts val="0"/>
              </a:spcAft>
            </a:pPr>
            <a:r>
              <a:rPr lang="fr-FR" sz="2800" dirty="0">
                <a:solidFill>
                  <a:schemeClr val="accent1">
                    <a:lumMod val="50000"/>
                  </a:schemeClr>
                </a:solidFill>
              </a:rPr>
              <a:t>Architecture Apache Kafka </a:t>
            </a:r>
          </a:p>
          <a:p>
            <a:endParaRPr lang="fr-FR" sz="3200" b="1" dirty="0">
              <a:solidFill>
                <a:schemeClr val="tx2"/>
              </a:solidFill>
              <a:latin typeface="Times New Roman" panose="02020603050405020304" pitchFamily="18" charset="0"/>
              <a:ea typeface="+mj-ea"/>
              <a:cs typeface="Times New Roman" panose="02020603050405020304" pitchFamily="18" charset="0"/>
            </a:endParaRPr>
          </a:p>
        </p:txBody>
      </p:sp>
      <p:pic>
        <p:nvPicPr>
          <p:cNvPr id="3074" name="Picture 2">
            <a:extLst>
              <a:ext uri="{FF2B5EF4-FFF2-40B4-BE49-F238E27FC236}">
                <a16:creationId xmlns:a16="http://schemas.microsoft.com/office/drawing/2014/main" id="{3E74675E-24CA-08AB-CD5C-113139813A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6115" y="2269162"/>
            <a:ext cx="4714875" cy="2828925"/>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C223A644-EDF6-4E35-EC3D-A8A9E42D33A3}"/>
              </a:ext>
            </a:extLst>
          </p:cNvPr>
          <p:cNvSpPr txBox="1"/>
          <p:nvPr/>
        </p:nvSpPr>
        <p:spPr>
          <a:xfrm>
            <a:off x="751667" y="887565"/>
            <a:ext cx="7415939" cy="1381597"/>
          </a:xfrm>
          <a:prstGeom prst="rect">
            <a:avLst/>
          </a:prstGeom>
          <a:noFill/>
        </p:spPr>
        <p:txBody>
          <a:bodyPr wrap="square" rtlCol="0">
            <a:spAutoFit/>
          </a:bodyPr>
          <a:lstStyle/>
          <a:p>
            <a:endParaRPr lang="fr-FR" dirty="0"/>
          </a:p>
          <a:p>
            <a:pPr>
              <a:lnSpc>
                <a:spcPct val="150000"/>
              </a:lnSpc>
            </a:pPr>
            <a:r>
              <a:rPr lang="fr-FR" sz="1200" kern="1200" dirty="0">
                <a:solidFill>
                  <a:schemeClr val="tx1"/>
                </a:solidFill>
                <a:latin typeface="+mn-lt"/>
                <a:ea typeface="+mn-ea"/>
                <a:cs typeface="+mn-cs"/>
              </a:rPr>
              <a:t>L'architecture de Kafka est basée sur un modèle de données de journal (log). Elle comprend des producteurs qui envoient des messages à des topics, des courtiers (brokers) qui stockent ces logs, et des consommateurs qui s'abonnent aux topics pour lire les messages. Les topics sont divisés en partitions pour permettre la distribution et la scalabilité</a:t>
            </a:r>
          </a:p>
        </p:txBody>
      </p:sp>
      <p:sp>
        <p:nvSpPr>
          <p:cNvPr id="3" name="Triangle isocèle 2">
            <a:extLst>
              <a:ext uri="{FF2B5EF4-FFF2-40B4-BE49-F238E27FC236}">
                <a16:creationId xmlns:a16="http://schemas.microsoft.com/office/drawing/2014/main" id="{74E86279-DBB8-BBD1-5373-29F195263013}"/>
              </a:ext>
            </a:extLst>
          </p:cNvPr>
          <p:cNvSpPr/>
          <p:nvPr/>
        </p:nvSpPr>
        <p:spPr>
          <a:xfrm rot="5400000">
            <a:off x="-5887" y="543533"/>
            <a:ext cx="576064" cy="56429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Rectangle 3">
            <a:extLst>
              <a:ext uri="{FF2B5EF4-FFF2-40B4-BE49-F238E27FC236}">
                <a16:creationId xmlns:a16="http://schemas.microsoft.com/office/drawing/2014/main" id="{AD4C595D-006D-3E2C-E70A-97C9F6062A59}"/>
              </a:ext>
            </a:extLst>
          </p:cNvPr>
          <p:cNvSpPr/>
          <p:nvPr/>
        </p:nvSpPr>
        <p:spPr>
          <a:xfrm>
            <a:off x="596" y="1"/>
            <a:ext cx="9142810" cy="276999"/>
          </a:xfrm>
          <a:prstGeom prst="rect">
            <a:avLst/>
          </a:prstGeom>
          <a:noFill/>
          <a:ln w="19050">
            <a:noFill/>
          </a:ln>
        </p:spPr>
        <p:txBody>
          <a:bodyPr wrap="square">
            <a:spAutoFit/>
          </a:bodyPr>
          <a:lstStyle/>
          <a:p>
            <a:pPr algn="ctr"/>
            <a:r>
              <a:rPr lang="fr-FR" sz="1200" b="1" dirty="0">
                <a:solidFill>
                  <a:schemeClr val="bg1">
                    <a:lumMod val="85000"/>
                  </a:schemeClr>
                </a:solidFill>
                <a:latin typeface="+mj-lt"/>
              </a:rPr>
              <a:t> </a:t>
            </a:r>
            <a:r>
              <a:rPr lang="fr-FR" sz="1200" b="1" dirty="0">
                <a:ln>
                  <a:solidFill>
                    <a:schemeClr val="bg1">
                      <a:lumMod val="85000"/>
                    </a:schemeClr>
                  </a:solidFill>
                </a:ln>
                <a:solidFill>
                  <a:schemeClr val="bg1">
                    <a:lumMod val="75000"/>
                  </a:schemeClr>
                </a:solidFill>
                <a:latin typeface="+mj-lt"/>
              </a:rPr>
              <a:t>Introduction</a:t>
            </a:r>
            <a:r>
              <a:rPr lang="fr-FR" sz="1200" b="1" dirty="0">
                <a:solidFill>
                  <a:schemeClr val="accent1"/>
                </a:solidFill>
                <a:latin typeface="+mj-lt"/>
              </a:rPr>
              <a:t> </a:t>
            </a:r>
            <a:r>
              <a:rPr lang="fr-FR" sz="1200" b="1" dirty="0">
                <a:solidFill>
                  <a:schemeClr val="bg1">
                    <a:lumMod val="85000"/>
                  </a:schemeClr>
                </a:solidFill>
                <a:latin typeface="+mj-lt"/>
              </a:rPr>
              <a:t>| </a:t>
            </a:r>
            <a:r>
              <a:rPr lang="fr-FR" sz="1200" b="1" dirty="0">
                <a:ln>
                  <a:solidFill>
                    <a:schemeClr val="bg1">
                      <a:lumMod val="85000"/>
                    </a:schemeClr>
                  </a:solidFill>
                </a:ln>
                <a:solidFill>
                  <a:schemeClr val="bg1">
                    <a:lumMod val="75000"/>
                  </a:schemeClr>
                </a:solidFill>
                <a:latin typeface="+mj-lt"/>
              </a:rPr>
              <a:t>Présentation des outils | Comparaison </a:t>
            </a:r>
            <a:r>
              <a:rPr lang="fr-FR" sz="1200" b="1" dirty="0">
                <a:solidFill>
                  <a:schemeClr val="accent1"/>
                </a:solidFill>
                <a:latin typeface="+mj-lt"/>
              </a:rPr>
              <a:t>| Architecture |</a:t>
            </a:r>
            <a:r>
              <a:rPr lang="fr-FR" sz="1200" b="1" dirty="0">
                <a:solidFill>
                  <a:schemeClr val="bg1">
                    <a:lumMod val="85000"/>
                  </a:schemeClr>
                </a:solidFill>
                <a:latin typeface="+mj-lt"/>
              </a:rPr>
              <a:t> Installation et Simulation. </a:t>
            </a:r>
          </a:p>
        </p:txBody>
      </p:sp>
      <p:sp>
        <p:nvSpPr>
          <p:cNvPr id="5" name="ZoneTexte 4">
            <a:extLst>
              <a:ext uri="{FF2B5EF4-FFF2-40B4-BE49-F238E27FC236}">
                <a16:creationId xmlns:a16="http://schemas.microsoft.com/office/drawing/2014/main" id="{51A0072D-07A3-4A1E-25A3-459701961E15}"/>
              </a:ext>
            </a:extLst>
          </p:cNvPr>
          <p:cNvSpPr txBox="1"/>
          <p:nvPr/>
        </p:nvSpPr>
        <p:spPr>
          <a:xfrm>
            <a:off x="8580291" y="4812224"/>
            <a:ext cx="443689" cy="307777"/>
          </a:xfrm>
          <a:prstGeom prst="rect">
            <a:avLst/>
          </a:prstGeom>
          <a:noFill/>
        </p:spPr>
        <p:txBody>
          <a:bodyPr wrap="square" rtlCol="0">
            <a:spAutoFit/>
          </a:bodyPr>
          <a:lstStyle/>
          <a:p>
            <a:r>
              <a:rPr lang="en-US" dirty="0"/>
              <a:t>11</a:t>
            </a:r>
            <a:endParaRPr lang="fr-FR" dirty="0"/>
          </a:p>
        </p:txBody>
      </p:sp>
    </p:spTree>
    <p:extLst>
      <p:ext uri="{BB962C8B-B14F-4D97-AF65-F5344CB8AC3E}">
        <p14:creationId xmlns:p14="http://schemas.microsoft.com/office/powerpoint/2010/main" val="3926450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28" name="ZoneTexte 27">
            <a:extLst>
              <a:ext uri="{FF2B5EF4-FFF2-40B4-BE49-F238E27FC236}">
                <a16:creationId xmlns:a16="http://schemas.microsoft.com/office/drawing/2014/main" id="{7A3304B6-3ACA-D0FC-08E4-2BAE5F39EC66}"/>
              </a:ext>
            </a:extLst>
          </p:cNvPr>
          <p:cNvSpPr txBox="1"/>
          <p:nvPr/>
        </p:nvSpPr>
        <p:spPr>
          <a:xfrm>
            <a:off x="457203" y="748600"/>
            <a:ext cx="4820048" cy="1015663"/>
          </a:xfrm>
          <a:prstGeom prst="rect">
            <a:avLst/>
          </a:prstGeom>
          <a:noFill/>
        </p:spPr>
        <p:txBody>
          <a:bodyPr wrap="square" rtlCol="0">
            <a:spAutoFit/>
          </a:bodyPr>
          <a:lstStyle/>
          <a:p>
            <a:pPr marL="0" marR="0" algn="l" rtl="0">
              <a:spcBef>
                <a:spcPts val="0"/>
              </a:spcBef>
              <a:spcAft>
                <a:spcPts val="0"/>
              </a:spcAft>
            </a:pPr>
            <a:r>
              <a:rPr lang="fr-FR" sz="2800" dirty="0">
                <a:solidFill>
                  <a:schemeClr val="accent1">
                    <a:lumMod val="50000"/>
                  </a:schemeClr>
                </a:solidFill>
              </a:rPr>
              <a:t>Architecture Apache </a:t>
            </a:r>
            <a:r>
              <a:rPr lang="fr-FR" sz="2800" dirty="0" err="1">
                <a:solidFill>
                  <a:schemeClr val="accent1">
                    <a:lumMod val="50000"/>
                  </a:schemeClr>
                </a:solidFill>
              </a:rPr>
              <a:t>Flink</a:t>
            </a:r>
            <a:r>
              <a:rPr lang="fr-FR" sz="2800" dirty="0">
                <a:solidFill>
                  <a:schemeClr val="accent1">
                    <a:lumMod val="50000"/>
                  </a:schemeClr>
                </a:solidFill>
              </a:rPr>
              <a:t> </a:t>
            </a:r>
          </a:p>
          <a:p>
            <a:endParaRPr lang="fr-FR" sz="3200" b="1" dirty="0">
              <a:solidFill>
                <a:schemeClr val="tx2"/>
              </a:solidFill>
              <a:latin typeface="Times New Roman" panose="02020603050405020304" pitchFamily="18" charset="0"/>
              <a:ea typeface="+mj-ea"/>
              <a:cs typeface="Times New Roman" panose="02020603050405020304" pitchFamily="18" charset="0"/>
            </a:endParaRPr>
          </a:p>
        </p:txBody>
      </p:sp>
      <p:pic>
        <p:nvPicPr>
          <p:cNvPr id="4098" name="Picture 2">
            <a:extLst>
              <a:ext uri="{FF2B5EF4-FFF2-40B4-BE49-F238E27FC236}">
                <a16:creationId xmlns:a16="http://schemas.microsoft.com/office/drawing/2014/main" id="{84210EFF-3138-6785-BDD0-75037695E2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8104" y="2314575"/>
            <a:ext cx="5372100" cy="28289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F3607560-445D-7604-DE13-5CC927C71B3A}"/>
              </a:ext>
            </a:extLst>
          </p:cNvPr>
          <p:cNvSpPr>
            <a:spLocks noChangeArrowheads="1"/>
          </p:cNvSpPr>
          <p:nvPr/>
        </p:nvSpPr>
        <p:spPr bwMode="auto">
          <a:xfrm>
            <a:off x="457203" y="1453690"/>
            <a:ext cx="7865458"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300" b="0" i="0" u="none" strike="noStrike" cap="none" normalizeH="0" baseline="0" dirty="0" err="1">
                <a:ln>
                  <a:noFill/>
                </a:ln>
                <a:solidFill>
                  <a:schemeClr val="tx1"/>
                </a:solidFill>
                <a:effectLst/>
                <a:latin typeface="Arial" panose="020B0604020202020204" pitchFamily="34" charset="0"/>
              </a:rPr>
              <a:t>Flink</a:t>
            </a:r>
            <a:r>
              <a:rPr kumimoji="0" lang="fr-FR" altLang="fr-FR" sz="1300" b="0" i="0" u="none" strike="noStrike" cap="none" normalizeH="0" baseline="0" dirty="0">
                <a:ln>
                  <a:noFill/>
                </a:ln>
                <a:solidFill>
                  <a:schemeClr val="tx1"/>
                </a:solidFill>
                <a:effectLst/>
                <a:latin typeface="Arial" panose="020B0604020202020204" pitchFamily="34" charset="0"/>
              </a:rPr>
              <a:t> utilise une architecture en couches, traitant les </a:t>
            </a:r>
            <a:r>
              <a:rPr kumimoji="0" lang="fr-FR" altLang="fr-FR" sz="1300" b="0" i="0" u="none" strike="noStrike" cap="none" normalizeH="0" baseline="0" dirty="0" err="1">
                <a:ln>
                  <a:noFill/>
                </a:ln>
                <a:solidFill>
                  <a:schemeClr val="tx1"/>
                </a:solidFill>
                <a:effectLst/>
                <a:latin typeface="Arial" panose="020B0604020202020204" pitchFamily="34" charset="0"/>
              </a:rPr>
              <a:t>JobGraphs</a:t>
            </a:r>
            <a:r>
              <a:rPr kumimoji="0" lang="fr-FR" altLang="fr-FR" sz="1300" b="0" i="0" u="none" strike="noStrike" cap="none" normalizeH="0" baseline="0" dirty="0">
                <a:ln>
                  <a:noFill/>
                </a:ln>
                <a:solidFill>
                  <a:schemeClr val="tx1"/>
                </a:solidFill>
                <a:effectLst/>
                <a:latin typeface="Arial" panose="020B0604020202020204" pitchFamily="34" charset="0"/>
              </a:rPr>
              <a:t> via les API </a:t>
            </a:r>
            <a:r>
              <a:rPr kumimoji="0" lang="fr-FR" altLang="fr-FR" sz="1300" b="0" i="0" u="none" strike="noStrike" cap="none" normalizeH="0" baseline="0" dirty="0" err="1">
                <a:ln>
                  <a:noFill/>
                </a:ln>
                <a:solidFill>
                  <a:schemeClr val="tx1"/>
                </a:solidFill>
                <a:effectLst/>
                <a:latin typeface="Arial" panose="020B0604020202020204" pitchFamily="34" charset="0"/>
              </a:rPr>
              <a:t>DataStream</a:t>
            </a:r>
            <a:r>
              <a:rPr kumimoji="0" lang="fr-FR" altLang="fr-FR" sz="1300" b="0" i="0" u="none" strike="noStrike" cap="none" normalizeH="0" baseline="0" dirty="0">
                <a:ln>
                  <a:noFill/>
                </a:ln>
                <a:solidFill>
                  <a:schemeClr val="tx1"/>
                </a:solidFill>
                <a:effectLst/>
                <a:latin typeface="Arial" panose="020B0604020202020204" pitchFamily="34" charset="0"/>
              </a:rPr>
              <a:t> et </a:t>
            </a:r>
            <a:r>
              <a:rPr kumimoji="0" lang="fr-FR" altLang="fr-FR" sz="1300" b="0" i="0" u="none" strike="noStrike" cap="none" normalizeH="0" baseline="0" dirty="0" err="1">
                <a:ln>
                  <a:noFill/>
                </a:ln>
                <a:solidFill>
                  <a:schemeClr val="tx1"/>
                </a:solidFill>
                <a:effectLst/>
                <a:latin typeface="Arial" panose="020B0604020202020204" pitchFamily="34" charset="0"/>
              </a:rPr>
              <a:t>DataSet</a:t>
            </a:r>
            <a:r>
              <a:rPr kumimoji="0" lang="fr-FR" altLang="fr-FR" sz="1300" b="0" i="0" u="none" strike="noStrike" cap="none" normalizeH="0" baseline="0" dirty="0">
                <a:ln>
                  <a:noFill/>
                </a:ln>
                <a:solidFill>
                  <a:schemeClr val="tx1"/>
                </a:solidFill>
                <a:effectLst/>
                <a:latin typeface="Arial" panose="020B0604020202020204" pitchFamily="34" charset="0"/>
              </a:rPr>
              <a:t>, avec des processus de compilation distincts. Le déploiement flexible et les bibliothèques intégrées offrent des fonctionnalités spécifiques, comme le traitement de requêtes sur tables, le Machine Learning et le traitement des graphiques.</a:t>
            </a:r>
          </a:p>
        </p:txBody>
      </p:sp>
      <p:pic>
        <p:nvPicPr>
          <p:cNvPr id="6" name="Image 5">
            <a:extLst>
              <a:ext uri="{FF2B5EF4-FFF2-40B4-BE49-F238E27FC236}">
                <a16:creationId xmlns:a16="http://schemas.microsoft.com/office/drawing/2014/main" id="{55D09A9E-CF58-D021-833B-2AE816B6B651}"/>
              </a:ext>
            </a:extLst>
          </p:cNvPr>
          <p:cNvPicPr>
            <a:picLocks noChangeAspect="1"/>
          </p:cNvPicPr>
          <p:nvPr/>
        </p:nvPicPr>
        <p:blipFill>
          <a:blip r:embed="rId4"/>
          <a:stretch>
            <a:fillRect/>
          </a:stretch>
        </p:blipFill>
        <p:spPr>
          <a:xfrm>
            <a:off x="0" y="748600"/>
            <a:ext cx="489207" cy="497360"/>
          </a:xfrm>
          <a:prstGeom prst="rect">
            <a:avLst/>
          </a:prstGeom>
        </p:spPr>
      </p:pic>
      <p:sp>
        <p:nvSpPr>
          <p:cNvPr id="2" name="Rectangle 1">
            <a:extLst>
              <a:ext uri="{FF2B5EF4-FFF2-40B4-BE49-F238E27FC236}">
                <a16:creationId xmlns:a16="http://schemas.microsoft.com/office/drawing/2014/main" id="{ABEFEB0B-7324-0601-7F7D-7C50927C1993}"/>
              </a:ext>
            </a:extLst>
          </p:cNvPr>
          <p:cNvSpPr/>
          <p:nvPr/>
        </p:nvSpPr>
        <p:spPr>
          <a:xfrm>
            <a:off x="596" y="1"/>
            <a:ext cx="9142810" cy="276999"/>
          </a:xfrm>
          <a:prstGeom prst="rect">
            <a:avLst/>
          </a:prstGeom>
          <a:noFill/>
          <a:ln w="19050">
            <a:noFill/>
          </a:ln>
        </p:spPr>
        <p:txBody>
          <a:bodyPr wrap="square">
            <a:spAutoFit/>
          </a:bodyPr>
          <a:lstStyle/>
          <a:p>
            <a:pPr algn="ctr"/>
            <a:r>
              <a:rPr lang="fr-FR" sz="1200" b="1" dirty="0">
                <a:solidFill>
                  <a:schemeClr val="bg1">
                    <a:lumMod val="85000"/>
                  </a:schemeClr>
                </a:solidFill>
                <a:latin typeface="+mj-lt"/>
              </a:rPr>
              <a:t> </a:t>
            </a:r>
            <a:r>
              <a:rPr lang="fr-FR" sz="1200" b="1" dirty="0">
                <a:ln>
                  <a:solidFill>
                    <a:schemeClr val="bg1">
                      <a:lumMod val="85000"/>
                    </a:schemeClr>
                  </a:solidFill>
                </a:ln>
                <a:solidFill>
                  <a:schemeClr val="bg1">
                    <a:lumMod val="75000"/>
                  </a:schemeClr>
                </a:solidFill>
                <a:latin typeface="+mj-lt"/>
              </a:rPr>
              <a:t>Introduction</a:t>
            </a:r>
            <a:r>
              <a:rPr lang="fr-FR" sz="1200" b="1" dirty="0">
                <a:solidFill>
                  <a:schemeClr val="accent1"/>
                </a:solidFill>
                <a:latin typeface="+mj-lt"/>
              </a:rPr>
              <a:t> </a:t>
            </a:r>
            <a:r>
              <a:rPr lang="fr-FR" sz="1200" b="1" dirty="0">
                <a:solidFill>
                  <a:schemeClr val="bg1">
                    <a:lumMod val="85000"/>
                  </a:schemeClr>
                </a:solidFill>
                <a:latin typeface="+mj-lt"/>
              </a:rPr>
              <a:t>| </a:t>
            </a:r>
            <a:r>
              <a:rPr lang="fr-FR" sz="1200" b="1" dirty="0">
                <a:ln>
                  <a:solidFill>
                    <a:schemeClr val="bg1">
                      <a:lumMod val="85000"/>
                    </a:schemeClr>
                  </a:solidFill>
                </a:ln>
                <a:solidFill>
                  <a:schemeClr val="bg1">
                    <a:lumMod val="75000"/>
                  </a:schemeClr>
                </a:solidFill>
                <a:latin typeface="+mj-lt"/>
              </a:rPr>
              <a:t>Présentation des outils | Comparaison </a:t>
            </a:r>
            <a:r>
              <a:rPr lang="fr-FR" sz="1200" b="1" dirty="0">
                <a:solidFill>
                  <a:schemeClr val="accent1"/>
                </a:solidFill>
                <a:latin typeface="+mj-lt"/>
              </a:rPr>
              <a:t>| Architecture |</a:t>
            </a:r>
            <a:r>
              <a:rPr lang="fr-FR" sz="1200" b="1" dirty="0">
                <a:solidFill>
                  <a:schemeClr val="bg1">
                    <a:lumMod val="85000"/>
                  </a:schemeClr>
                </a:solidFill>
                <a:latin typeface="+mj-lt"/>
              </a:rPr>
              <a:t> Installation et Simulation. </a:t>
            </a:r>
          </a:p>
        </p:txBody>
      </p:sp>
      <p:sp>
        <p:nvSpPr>
          <p:cNvPr id="3" name="ZoneTexte 2">
            <a:extLst>
              <a:ext uri="{FF2B5EF4-FFF2-40B4-BE49-F238E27FC236}">
                <a16:creationId xmlns:a16="http://schemas.microsoft.com/office/drawing/2014/main" id="{AC7E9F22-F17E-B692-FBDE-C3264E75F6C8}"/>
              </a:ext>
            </a:extLst>
          </p:cNvPr>
          <p:cNvSpPr txBox="1"/>
          <p:nvPr/>
        </p:nvSpPr>
        <p:spPr>
          <a:xfrm>
            <a:off x="8580291" y="4812224"/>
            <a:ext cx="443689" cy="307777"/>
          </a:xfrm>
          <a:prstGeom prst="rect">
            <a:avLst/>
          </a:prstGeom>
          <a:noFill/>
        </p:spPr>
        <p:txBody>
          <a:bodyPr wrap="square" rtlCol="0">
            <a:spAutoFit/>
          </a:bodyPr>
          <a:lstStyle/>
          <a:p>
            <a:r>
              <a:rPr lang="en-US" dirty="0"/>
              <a:t>12</a:t>
            </a:r>
            <a:endParaRPr lang="fr-F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pic>
        <p:nvPicPr>
          <p:cNvPr id="9" name="Picture 6">
            <a:extLst>
              <a:ext uri="{FF2B5EF4-FFF2-40B4-BE49-F238E27FC236}">
                <a16:creationId xmlns:a16="http://schemas.microsoft.com/office/drawing/2014/main" id="{16629A19-112C-7086-E4AA-07199D8CDF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936" y="1786402"/>
            <a:ext cx="626688" cy="53973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034669BA-F972-AAEA-E17D-FE1EBE98ED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955" y="899584"/>
            <a:ext cx="626689" cy="51044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1058F3D4-2794-8546-F024-C2ACBCA86B23}"/>
              </a:ext>
            </a:extLst>
          </p:cNvPr>
          <p:cNvSpPr/>
          <p:nvPr/>
        </p:nvSpPr>
        <p:spPr>
          <a:xfrm>
            <a:off x="243835" y="503950"/>
            <a:ext cx="575789" cy="57806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 name="ZoneTexte 27">
            <a:extLst>
              <a:ext uri="{FF2B5EF4-FFF2-40B4-BE49-F238E27FC236}">
                <a16:creationId xmlns:a16="http://schemas.microsoft.com/office/drawing/2014/main" id="{7A3304B6-3ACA-D0FC-08E4-2BAE5F39EC66}"/>
              </a:ext>
            </a:extLst>
          </p:cNvPr>
          <p:cNvSpPr txBox="1"/>
          <p:nvPr/>
        </p:nvSpPr>
        <p:spPr>
          <a:xfrm>
            <a:off x="3111548" y="152637"/>
            <a:ext cx="3925356" cy="1015663"/>
          </a:xfrm>
          <a:prstGeom prst="rect">
            <a:avLst/>
          </a:prstGeom>
          <a:noFill/>
        </p:spPr>
        <p:txBody>
          <a:bodyPr wrap="square" rtlCol="0">
            <a:spAutoFit/>
          </a:bodyPr>
          <a:lstStyle/>
          <a:p>
            <a:pPr marL="0" marR="0" algn="l" rtl="0">
              <a:spcBef>
                <a:spcPts val="0"/>
              </a:spcBef>
              <a:spcAft>
                <a:spcPts val="0"/>
              </a:spcAft>
            </a:pPr>
            <a:r>
              <a:rPr lang="fr-FR" sz="2800" dirty="0">
                <a:solidFill>
                  <a:schemeClr val="accent1">
                    <a:lumMod val="50000"/>
                  </a:schemeClr>
                </a:solidFill>
              </a:rPr>
              <a:t>Architecture de projet</a:t>
            </a:r>
          </a:p>
          <a:p>
            <a:endParaRPr lang="fr-FR" sz="3200" b="1" dirty="0">
              <a:solidFill>
                <a:schemeClr val="tx2"/>
              </a:solidFill>
              <a:latin typeface="Times New Roman" panose="02020603050405020304" pitchFamily="18" charset="0"/>
              <a:ea typeface="+mj-ea"/>
              <a:cs typeface="Times New Roman" panose="02020603050405020304" pitchFamily="18" charset="0"/>
            </a:endParaRPr>
          </a:p>
        </p:txBody>
      </p:sp>
      <p:sp>
        <p:nvSpPr>
          <p:cNvPr id="2" name="Rectangle 1">
            <a:extLst>
              <a:ext uri="{FF2B5EF4-FFF2-40B4-BE49-F238E27FC236}">
                <a16:creationId xmlns:a16="http://schemas.microsoft.com/office/drawing/2014/main" id="{C5601EBF-0B53-1DCA-0A1E-DC7FB3ABCDC7}"/>
              </a:ext>
            </a:extLst>
          </p:cNvPr>
          <p:cNvSpPr/>
          <p:nvPr/>
        </p:nvSpPr>
        <p:spPr>
          <a:xfrm>
            <a:off x="596" y="1"/>
            <a:ext cx="9142810" cy="276999"/>
          </a:xfrm>
          <a:prstGeom prst="rect">
            <a:avLst/>
          </a:prstGeom>
          <a:noFill/>
          <a:ln w="19050">
            <a:noFill/>
          </a:ln>
        </p:spPr>
        <p:txBody>
          <a:bodyPr wrap="square">
            <a:spAutoFit/>
          </a:bodyPr>
          <a:lstStyle/>
          <a:p>
            <a:pPr algn="ctr"/>
            <a:r>
              <a:rPr lang="fr-FR" sz="1200" b="1" dirty="0">
                <a:solidFill>
                  <a:schemeClr val="bg1">
                    <a:lumMod val="85000"/>
                  </a:schemeClr>
                </a:solidFill>
                <a:latin typeface="+mj-lt"/>
              </a:rPr>
              <a:t> </a:t>
            </a:r>
            <a:r>
              <a:rPr lang="fr-FR" sz="1200" b="1" dirty="0">
                <a:ln>
                  <a:solidFill>
                    <a:schemeClr val="bg1">
                      <a:lumMod val="85000"/>
                    </a:schemeClr>
                  </a:solidFill>
                </a:ln>
                <a:solidFill>
                  <a:schemeClr val="bg1">
                    <a:lumMod val="75000"/>
                  </a:schemeClr>
                </a:solidFill>
                <a:latin typeface="+mj-lt"/>
              </a:rPr>
              <a:t>Introduction</a:t>
            </a:r>
            <a:r>
              <a:rPr lang="fr-FR" sz="1200" b="1" dirty="0">
                <a:solidFill>
                  <a:schemeClr val="accent1"/>
                </a:solidFill>
                <a:latin typeface="+mj-lt"/>
              </a:rPr>
              <a:t> </a:t>
            </a:r>
            <a:r>
              <a:rPr lang="fr-FR" sz="1200" b="1" dirty="0">
                <a:solidFill>
                  <a:schemeClr val="bg1">
                    <a:lumMod val="85000"/>
                  </a:schemeClr>
                </a:solidFill>
                <a:latin typeface="+mj-lt"/>
              </a:rPr>
              <a:t>| </a:t>
            </a:r>
            <a:r>
              <a:rPr lang="fr-FR" sz="1200" b="1" dirty="0">
                <a:ln>
                  <a:solidFill>
                    <a:schemeClr val="bg1">
                      <a:lumMod val="85000"/>
                    </a:schemeClr>
                  </a:solidFill>
                </a:ln>
                <a:solidFill>
                  <a:schemeClr val="bg1">
                    <a:lumMod val="75000"/>
                  </a:schemeClr>
                </a:solidFill>
                <a:latin typeface="+mj-lt"/>
              </a:rPr>
              <a:t>Présentation des outils | Comparaison </a:t>
            </a:r>
            <a:r>
              <a:rPr lang="fr-FR" sz="1200" b="1" dirty="0">
                <a:solidFill>
                  <a:schemeClr val="accent1"/>
                </a:solidFill>
                <a:latin typeface="+mj-lt"/>
              </a:rPr>
              <a:t>|</a:t>
            </a:r>
            <a:r>
              <a:rPr lang="fr-FR" sz="1200" b="1" dirty="0">
                <a:solidFill>
                  <a:schemeClr val="bg1">
                    <a:lumMod val="85000"/>
                  </a:schemeClr>
                </a:solidFill>
                <a:latin typeface="+mj-lt"/>
              </a:rPr>
              <a:t> </a:t>
            </a:r>
            <a:r>
              <a:rPr lang="fr-FR" sz="1200" b="1" dirty="0">
                <a:solidFill>
                  <a:schemeClr val="accent1"/>
                </a:solidFill>
                <a:latin typeface="+mj-lt"/>
              </a:rPr>
              <a:t>Architecture |</a:t>
            </a:r>
            <a:r>
              <a:rPr lang="fr-FR" sz="1200" b="1" dirty="0">
                <a:solidFill>
                  <a:schemeClr val="bg1">
                    <a:lumMod val="85000"/>
                  </a:schemeClr>
                </a:solidFill>
                <a:latin typeface="+mj-lt"/>
              </a:rPr>
              <a:t> Installation et Simulation. </a:t>
            </a:r>
          </a:p>
        </p:txBody>
      </p:sp>
      <p:pic>
        <p:nvPicPr>
          <p:cNvPr id="1026" name="Picture 2">
            <a:extLst>
              <a:ext uri="{FF2B5EF4-FFF2-40B4-BE49-F238E27FC236}">
                <a16:creationId xmlns:a16="http://schemas.microsoft.com/office/drawing/2014/main" id="{7F1E650B-E244-2D53-1BDA-558B267599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83" y="558227"/>
            <a:ext cx="537901" cy="44667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06C19AD9-92C8-452F-E998-BE2A77662D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817" y="1517909"/>
            <a:ext cx="561686" cy="47893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 coins arrondis 11">
            <a:extLst>
              <a:ext uri="{FF2B5EF4-FFF2-40B4-BE49-F238E27FC236}">
                <a16:creationId xmlns:a16="http://schemas.microsoft.com/office/drawing/2014/main" id="{5F71EC5B-6A22-18FB-AF9C-AE1FC8814D4F}"/>
              </a:ext>
            </a:extLst>
          </p:cNvPr>
          <p:cNvSpPr/>
          <p:nvPr/>
        </p:nvSpPr>
        <p:spPr>
          <a:xfrm>
            <a:off x="1553134" y="645459"/>
            <a:ext cx="7415005" cy="4255994"/>
          </a:xfrm>
          <a:prstGeom prst="roundRect">
            <a:avLst/>
          </a:prstGeom>
          <a:solidFill>
            <a:schemeClr val="bg1"/>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4" name="Image 13">
            <a:extLst>
              <a:ext uri="{FF2B5EF4-FFF2-40B4-BE49-F238E27FC236}">
                <a16:creationId xmlns:a16="http://schemas.microsoft.com/office/drawing/2014/main" id="{C8E986E4-530C-AF77-976F-2024C52F466D}"/>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Lst>
          </a:blip>
          <a:stretch>
            <a:fillRect/>
          </a:stretch>
        </p:blipFill>
        <p:spPr>
          <a:xfrm>
            <a:off x="7647429" y="645459"/>
            <a:ext cx="1320711" cy="660356"/>
          </a:xfrm>
          <a:prstGeom prst="rect">
            <a:avLst/>
          </a:prstGeom>
        </p:spPr>
      </p:pic>
      <p:pic>
        <p:nvPicPr>
          <p:cNvPr id="1038" name="Picture 14">
            <a:extLst>
              <a:ext uri="{FF2B5EF4-FFF2-40B4-BE49-F238E27FC236}">
                <a16:creationId xmlns:a16="http://schemas.microsoft.com/office/drawing/2014/main" id="{F34BD9EB-C3ED-36F2-7D36-C3DE1D10527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27239" y="543856"/>
            <a:ext cx="1412692" cy="141269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Connecteur droit avec flèche 16">
            <a:extLst>
              <a:ext uri="{FF2B5EF4-FFF2-40B4-BE49-F238E27FC236}">
                <a16:creationId xmlns:a16="http://schemas.microsoft.com/office/drawing/2014/main" id="{437250EF-2C66-145C-B064-3F4143E27AA0}"/>
              </a:ext>
            </a:extLst>
          </p:cNvPr>
          <p:cNvCxnSpPr>
            <a:stCxn id="1030" idx="3"/>
            <a:endCxn id="1038" idx="1"/>
          </p:cNvCxnSpPr>
          <p:nvPr/>
        </p:nvCxnSpPr>
        <p:spPr>
          <a:xfrm>
            <a:off x="1287644" y="1154809"/>
            <a:ext cx="939595" cy="9539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Connecteur droit 18">
            <a:extLst>
              <a:ext uri="{FF2B5EF4-FFF2-40B4-BE49-F238E27FC236}">
                <a16:creationId xmlns:a16="http://schemas.microsoft.com/office/drawing/2014/main" id="{DCAD8724-CA5E-ADFF-73B5-1F9B71B39905}"/>
              </a:ext>
            </a:extLst>
          </p:cNvPr>
          <p:cNvCxnSpPr>
            <a:cxnSpLocks/>
            <a:stCxn id="9" idx="3"/>
          </p:cNvCxnSpPr>
          <p:nvPr/>
        </p:nvCxnSpPr>
        <p:spPr>
          <a:xfrm flipV="1">
            <a:off x="1256624" y="1369790"/>
            <a:ext cx="1025836" cy="68647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Connecteur droit 26">
            <a:extLst>
              <a:ext uri="{FF2B5EF4-FFF2-40B4-BE49-F238E27FC236}">
                <a16:creationId xmlns:a16="http://schemas.microsoft.com/office/drawing/2014/main" id="{B1AEE870-29FB-DD2B-BBC1-5E0096AF9820}"/>
              </a:ext>
            </a:extLst>
          </p:cNvPr>
          <p:cNvCxnSpPr>
            <a:cxnSpLocks/>
            <a:endCxn id="1044" idx="1"/>
          </p:cNvCxnSpPr>
          <p:nvPr/>
        </p:nvCxnSpPr>
        <p:spPr>
          <a:xfrm flipV="1">
            <a:off x="3639931" y="997535"/>
            <a:ext cx="873309" cy="26084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044" name="Picture 20">
            <a:extLst>
              <a:ext uri="{FF2B5EF4-FFF2-40B4-BE49-F238E27FC236}">
                <a16:creationId xmlns:a16="http://schemas.microsoft.com/office/drawing/2014/main" id="{E6ECB22D-006B-142F-805F-3D552756C7F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13240" y="744868"/>
            <a:ext cx="373542" cy="50533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0">
            <a:extLst>
              <a:ext uri="{FF2B5EF4-FFF2-40B4-BE49-F238E27FC236}">
                <a16:creationId xmlns:a16="http://schemas.microsoft.com/office/drawing/2014/main" id="{AAF33180-D02A-9848-7210-94181847731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32187" y="1316351"/>
            <a:ext cx="373542" cy="505334"/>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Connecteur droit 32">
            <a:extLst>
              <a:ext uri="{FF2B5EF4-FFF2-40B4-BE49-F238E27FC236}">
                <a16:creationId xmlns:a16="http://schemas.microsoft.com/office/drawing/2014/main" id="{C30A7373-AFCB-C121-424A-66B8B3D3BF0F}"/>
              </a:ext>
            </a:extLst>
          </p:cNvPr>
          <p:cNvCxnSpPr>
            <a:cxnSpLocks/>
            <a:stCxn id="1038" idx="3"/>
          </p:cNvCxnSpPr>
          <p:nvPr/>
        </p:nvCxnSpPr>
        <p:spPr>
          <a:xfrm>
            <a:off x="3639931" y="1250202"/>
            <a:ext cx="892256" cy="29895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ZoneTexte 2">
            <a:extLst>
              <a:ext uri="{FF2B5EF4-FFF2-40B4-BE49-F238E27FC236}">
                <a16:creationId xmlns:a16="http://schemas.microsoft.com/office/drawing/2014/main" id="{22756981-351F-4F18-0E67-1CAA895BECE0}"/>
              </a:ext>
            </a:extLst>
          </p:cNvPr>
          <p:cNvSpPr txBox="1"/>
          <p:nvPr/>
        </p:nvSpPr>
        <p:spPr>
          <a:xfrm>
            <a:off x="4128903" y="1794502"/>
            <a:ext cx="1249060" cy="246221"/>
          </a:xfrm>
          <a:prstGeom prst="rect">
            <a:avLst/>
          </a:prstGeom>
          <a:noFill/>
        </p:spPr>
        <p:txBody>
          <a:bodyPr wrap="none" rtlCol="0">
            <a:spAutoFit/>
          </a:bodyPr>
          <a:lstStyle/>
          <a:p>
            <a:r>
              <a:rPr lang="fr-FR" sz="1000" b="1" dirty="0"/>
              <a:t>Fichiers parquets</a:t>
            </a:r>
          </a:p>
        </p:txBody>
      </p:sp>
      <p:cxnSp>
        <p:nvCxnSpPr>
          <p:cNvPr id="4" name="Connecteur droit 3">
            <a:extLst>
              <a:ext uri="{FF2B5EF4-FFF2-40B4-BE49-F238E27FC236}">
                <a16:creationId xmlns:a16="http://schemas.microsoft.com/office/drawing/2014/main" id="{ADE9FD46-0FFE-059C-C5DB-916AD0D3F832}"/>
              </a:ext>
            </a:extLst>
          </p:cNvPr>
          <p:cNvCxnSpPr>
            <a:cxnSpLocks/>
            <a:stCxn id="16" idx="1"/>
            <a:endCxn id="1044" idx="3"/>
          </p:cNvCxnSpPr>
          <p:nvPr/>
        </p:nvCxnSpPr>
        <p:spPr>
          <a:xfrm flipH="1" flipV="1">
            <a:off x="4886782" y="997535"/>
            <a:ext cx="2808610" cy="141164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Connecteur droit 9">
            <a:extLst>
              <a:ext uri="{FF2B5EF4-FFF2-40B4-BE49-F238E27FC236}">
                <a16:creationId xmlns:a16="http://schemas.microsoft.com/office/drawing/2014/main" id="{4E1FFDEC-C33F-0BF2-72A3-3C0856BA9E3F}"/>
              </a:ext>
            </a:extLst>
          </p:cNvPr>
          <p:cNvCxnSpPr>
            <a:cxnSpLocks/>
          </p:cNvCxnSpPr>
          <p:nvPr/>
        </p:nvCxnSpPr>
        <p:spPr>
          <a:xfrm flipH="1" flipV="1">
            <a:off x="4884434" y="1648873"/>
            <a:ext cx="2805570" cy="76711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6" name="Picture 2">
            <a:extLst>
              <a:ext uri="{FF2B5EF4-FFF2-40B4-BE49-F238E27FC236}">
                <a16:creationId xmlns:a16="http://schemas.microsoft.com/office/drawing/2014/main" id="{F5435ADF-6989-4D15-715E-EB401A904A8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95392" y="2062269"/>
            <a:ext cx="1240654" cy="6938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B16CB21-5985-8CB9-4955-8CBD4A0C822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4027" y="4021315"/>
            <a:ext cx="1535967" cy="767984"/>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Connecteur droit 17">
            <a:extLst>
              <a:ext uri="{FF2B5EF4-FFF2-40B4-BE49-F238E27FC236}">
                <a16:creationId xmlns:a16="http://schemas.microsoft.com/office/drawing/2014/main" id="{31ADF507-E3E0-DB1B-43FA-AEE7F91F2C6F}"/>
              </a:ext>
            </a:extLst>
          </p:cNvPr>
          <p:cNvCxnSpPr>
            <a:cxnSpLocks/>
            <a:endCxn id="22" idx="1"/>
          </p:cNvCxnSpPr>
          <p:nvPr/>
        </p:nvCxnSpPr>
        <p:spPr>
          <a:xfrm flipV="1">
            <a:off x="1275381" y="4411927"/>
            <a:ext cx="802268" cy="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2" name="Picture 2">
            <a:extLst>
              <a:ext uri="{FF2B5EF4-FFF2-40B4-BE49-F238E27FC236}">
                <a16:creationId xmlns:a16="http://schemas.microsoft.com/office/drawing/2014/main" id="{7196A60B-AFDE-F48F-A413-D8423458915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77649" y="4065014"/>
            <a:ext cx="1240654" cy="69382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8">
            <a:extLst>
              <a:ext uri="{FF2B5EF4-FFF2-40B4-BE49-F238E27FC236}">
                <a16:creationId xmlns:a16="http://schemas.microsoft.com/office/drawing/2014/main" id="{4D0E7131-9AC0-3429-6E4D-D160AEC5F6D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60718" y="4190462"/>
            <a:ext cx="905043" cy="480018"/>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Connecteur droit 25">
            <a:extLst>
              <a:ext uri="{FF2B5EF4-FFF2-40B4-BE49-F238E27FC236}">
                <a16:creationId xmlns:a16="http://schemas.microsoft.com/office/drawing/2014/main" id="{D69C9C04-D9CD-066B-80D8-041CE8E573CB}"/>
              </a:ext>
            </a:extLst>
          </p:cNvPr>
          <p:cNvCxnSpPr>
            <a:cxnSpLocks/>
          </p:cNvCxnSpPr>
          <p:nvPr/>
        </p:nvCxnSpPr>
        <p:spPr>
          <a:xfrm>
            <a:off x="3318303" y="4398941"/>
            <a:ext cx="758281" cy="1298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Connecteur droit 34">
            <a:extLst>
              <a:ext uri="{FF2B5EF4-FFF2-40B4-BE49-F238E27FC236}">
                <a16:creationId xmlns:a16="http://schemas.microsoft.com/office/drawing/2014/main" id="{BD3E0AAF-56F7-AEF6-6BB6-768C6F96E75A}"/>
              </a:ext>
            </a:extLst>
          </p:cNvPr>
          <p:cNvCxnSpPr>
            <a:cxnSpLocks/>
            <a:stCxn id="24" idx="3"/>
            <a:endCxn id="1034" idx="1"/>
          </p:cNvCxnSpPr>
          <p:nvPr/>
        </p:nvCxnSpPr>
        <p:spPr>
          <a:xfrm>
            <a:off x="4965761" y="4430471"/>
            <a:ext cx="634382"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034" name="Picture 10">
            <a:extLst>
              <a:ext uri="{FF2B5EF4-FFF2-40B4-BE49-F238E27FC236}">
                <a16:creationId xmlns:a16="http://schemas.microsoft.com/office/drawing/2014/main" id="{AA4B0803-C16E-0B1A-95AD-73D1EF560E4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00143" y="4158932"/>
            <a:ext cx="543078" cy="543078"/>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8">
            <a:extLst>
              <a:ext uri="{FF2B5EF4-FFF2-40B4-BE49-F238E27FC236}">
                <a16:creationId xmlns:a16="http://schemas.microsoft.com/office/drawing/2014/main" id="{B7E3FA87-68C5-75B9-D0D0-D2B2AECBE28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84961" y="3040032"/>
            <a:ext cx="905043" cy="480018"/>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559C535D-253A-7968-45BB-57653786BCA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6655" y="2756895"/>
            <a:ext cx="685937" cy="320104"/>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14">
            <a:extLst>
              <a:ext uri="{FF2B5EF4-FFF2-40B4-BE49-F238E27FC236}">
                <a16:creationId xmlns:a16="http://schemas.microsoft.com/office/drawing/2014/main" id="{AA01F2ED-816F-1E97-90C6-334F10592B7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878513" y="3054889"/>
            <a:ext cx="569001" cy="569001"/>
          </a:xfrm>
          <a:prstGeom prst="rect">
            <a:avLst/>
          </a:prstGeom>
          <a:noFill/>
          <a:extLst>
            <a:ext uri="{909E8E84-426E-40DD-AFC4-6F175D3DCCD1}">
              <a14:hiddenFill xmlns:a14="http://schemas.microsoft.com/office/drawing/2010/main">
                <a:solidFill>
                  <a:srgbClr val="FFFFFF"/>
                </a:solidFill>
              </a14:hiddenFill>
            </a:ext>
          </a:extLst>
        </p:spPr>
      </p:pic>
      <p:cxnSp>
        <p:nvCxnSpPr>
          <p:cNvPr id="63" name="Connecteur droit 62">
            <a:extLst>
              <a:ext uri="{FF2B5EF4-FFF2-40B4-BE49-F238E27FC236}">
                <a16:creationId xmlns:a16="http://schemas.microsoft.com/office/drawing/2014/main" id="{28EB775A-B061-EF17-F1A4-F4F92CF0C528}"/>
              </a:ext>
            </a:extLst>
          </p:cNvPr>
          <p:cNvCxnSpPr>
            <a:cxnSpLocks/>
          </p:cNvCxnSpPr>
          <p:nvPr/>
        </p:nvCxnSpPr>
        <p:spPr>
          <a:xfrm>
            <a:off x="5487924" y="3348034"/>
            <a:ext cx="542442"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024" name="Picture 20">
            <a:extLst>
              <a:ext uri="{FF2B5EF4-FFF2-40B4-BE49-F238E27FC236}">
                <a16:creationId xmlns:a16="http://schemas.microsoft.com/office/drawing/2014/main" id="{DE7C4937-AAAE-57A4-BFCF-ABF66F994A4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14382" y="3067168"/>
            <a:ext cx="373542" cy="505334"/>
          </a:xfrm>
          <a:prstGeom prst="rect">
            <a:avLst/>
          </a:prstGeom>
          <a:noFill/>
          <a:extLst>
            <a:ext uri="{909E8E84-426E-40DD-AFC4-6F175D3DCCD1}">
              <a14:hiddenFill xmlns:a14="http://schemas.microsoft.com/office/drawing/2010/main">
                <a:solidFill>
                  <a:srgbClr val="FFFFFF"/>
                </a:solidFill>
              </a14:hiddenFill>
            </a:ext>
          </a:extLst>
        </p:spPr>
      </p:pic>
      <p:cxnSp>
        <p:nvCxnSpPr>
          <p:cNvPr id="1025" name="Connecteur droit 1024">
            <a:extLst>
              <a:ext uri="{FF2B5EF4-FFF2-40B4-BE49-F238E27FC236}">
                <a16:creationId xmlns:a16="http://schemas.microsoft.com/office/drawing/2014/main" id="{10E7D808-9F65-1DB6-728C-803AABD133AE}"/>
              </a:ext>
            </a:extLst>
          </p:cNvPr>
          <p:cNvCxnSpPr>
            <a:cxnSpLocks/>
            <a:stCxn id="1027" idx="3"/>
          </p:cNvCxnSpPr>
          <p:nvPr/>
        </p:nvCxnSpPr>
        <p:spPr>
          <a:xfrm>
            <a:off x="4199696" y="3337390"/>
            <a:ext cx="946218" cy="1064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027" name="Picture 20">
            <a:extLst>
              <a:ext uri="{FF2B5EF4-FFF2-40B4-BE49-F238E27FC236}">
                <a16:creationId xmlns:a16="http://schemas.microsoft.com/office/drawing/2014/main" id="{224E87CB-D228-BB64-6F3F-4401E0EA957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59039" y="3170841"/>
            <a:ext cx="1040657" cy="333097"/>
          </a:xfrm>
          <a:prstGeom prst="rect">
            <a:avLst/>
          </a:prstGeom>
          <a:noFill/>
          <a:extLst>
            <a:ext uri="{909E8E84-426E-40DD-AFC4-6F175D3DCCD1}">
              <a14:hiddenFill xmlns:a14="http://schemas.microsoft.com/office/drawing/2010/main">
                <a:solidFill>
                  <a:srgbClr val="FFFFFF"/>
                </a:solidFill>
              </a14:hiddenFill>
            </a:ext>
          </a:extLst>
        </p:spPr>
      </p:pic>
      <p:cxnSp>
        <p:nvCxnSpPr>
          <p:cNvPr id="1045" name="Connecteur droit 1044">
            <a:extLst>
              <a:ext uri="{FF2B5EF4-FFF2-40B4-BE49-F238E27FC236}">
                <a16:creationId xmlns:a16="http://schemas.microsoft.com/office/drawing/2014/main" id="{34D9C08F-0B77-410B-D0D5-36970989A754}"/>
              </a:ext>
            </a:extLst>
          </p:cNvPr>
          <p:cNvCxnSpPr>
            <a:cxnSpLocks/>
          </p:cNvCxnSpPr>
          <p:nvPr/>
        </p:nvCxnSpPr>
        <p:spPr>
          <a:xfrm>
            <a:off x="6346076" y="3348034"/>
            <a:ext cx="542442"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50" name="Connecteur droit 1049">
            <a:extLst>
              <a:ext uri="{FF2B5EF4-FFF2-40B4-BE49-F238E27FC236}">
                <a16:creationId xmlns:a16="http://schemas.microsoft.com/office/drawing/2014/main" id="{E6E49FC0-9CDA-E958-2278-5CEFE42898CA}"/>
              </a:ext>
            </a:extLst>
          </p:cNvPr>
          <p:cNvCxnSpPr>
            <a:cxnSpLocks/>
          </p:cNvCxnSpPr>
          <p:nvPr/>
        </p:nvCxnSpPr>
        <p:spPr>
          <a:xfrm flipV="1">
            <a:off x="7547473" y="2777641"/>
            <a:ext cx="768246" cy="57039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55" name="Connecteur : en angle 1054">
            <a:extLst>
              <a:ext uri="{FF2B5EF4-FFF2-40B4-BE49-F238E27FC236}">
                <a16:creationId xmlns:a16="http://schemas.microsoft.com/office/drawing/2014/main" id="{07629E52-B144-5661-1C6D-A5E27B27E8F1}"/>
              </a:ext>
            </a:extLst>
          </p:cNvPr>
          <p:cNvCxnSpPr>
            <a:cxnSpLocks/>
          </p:cNvCxnSpPr>
          <p:nvPr/>
        </p:nvCxnSpPr>
        <p:spPr>
          <a:xfrm flipV="1">
            <a:off x="6050957" y="2784443"/>
            <a:ext cx="2256827" cy="1648055"/>
          </a:xfrm>
          <a:prstGeom prst="bentConnector3">
            <a:avLst>
              <a:gd name="adj1" fmla="val 10005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073" name="Picture 24">
            <a:extLst>
              <a:ext uri="{FF2B5EF4-FFF2-40B4-BE49-F238E27FC236}">
                <a16:creationId xmlns:a16="http://schemas.microsoft.com/office/drawing/2014/main" id="{99805CA2-D812-FA10-E160-FB9A1B5BFF33}"/>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800" y="3104833"/>
            <a:ext cx="1581967" cy="693972"/>
          </a:xfrm>
          <a:prstGeom prst="rect">
            <a:avLst/>
          </a:prstGeom>
          <a:noFill/>
          <a:extLst>
            <a:ext uri="{909E8E84-426E-40DD-AFC4-6F175D3DCCD1}">
              <a14:hiddenFill xmlns:a14="http://schemas.microsoft.com/office/drawing/2010/main">
                <a:solidFill>
                  <a:srgbClr val="FFFFFF"/>
                </a:solidFill>
              </a14:hiddenFill>
            </a:ext>
          </a:extLst>
        </p:spPr>
      </p:pic>
      <p:sp>
        <p:nvSpPr>
          <p:cNvPr id="1087" name="ZoneTexte 1086">
            <a:extLst>
              <a:ext uri="{FF2B5EF4-FFF2-40B4-BE49-F238E27FC236}">
                <a16:creationId xmlns:a16="http://schemas.microsoft.com/office/drawing/2014/main" id="{99C0DBDE-22A8-2F5F-A32B-4F187037DA54}"/>
              </a:ext>
            </a:extLst>
          </p:cNvPr>
          <p:cNvSpPr txBox="1"/>
          <p:nvPr/>
        </p:nvSpPr>
        <p:spPr>
          <a:xfrm>
            <a:off x="5067369" y="3569396"/>
            <a:ext cx="441146" cy="246221"/>
          </a:xfrm>
          <a:prstGeom prst="rect">
            <a:avLst/>
          </a:prstGeom>
          <a:noFill/>
        </p:spPr>
        <p:txBody>
          <a:bodyPr wrap="none" rtlCol="0">
            <a:spAutoFit/>
          </a:bodyPr>
          <a:lstStyle/>
          <a:p>
            <a:r>
              <a:rPr lang="fr-FR" sz="1000" b="1" dirty="0"/>
              <a:t>NYT</a:t>
            </a:r>
          </a:p>
        </p:txBody>
      </p:sp>
      <p:sp>
        <p:nvSpPr>
          <p:cNvPr id="1088" name="Rectangle 1087">
            <a:extLst>
              <a:ext uri="{FF2B5EF4-FFF2-40B4-BE49-F238E27FC236}">
                <a16:creationId xmlns:a16="http://schemas.microsoft.com/office/drawing/2014/main" id="{B0A23E3A-6063-56E1-16ED-F21147D45DA1}"/>
              </a:ext>
            </a:extLst>
          </p:cNvPr>
          <p:cNvSpPr/>
          <p:nvPr/>
        </p:nvSpPr>
        <p:spPr>
          <a:xfrm>
            <a:off x="110006" y="400846"/>
            <a:ext cx="1369621" cy="21543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9" name="Rectangle 1088">
            <a:extLst>
              <a:ext uri="{FF2B5EF4-FFF2-40B4-BE49-F238E27FC236}">
                <a16:creationId xmlns:a16="http://schemas.microsoft.com/office/drawing/2014/main" id="{3665A614-8D66-819B-D371-FD1E5B1C71EA}"/>
              </a:ext>
            </a:extLst>
          </p:cNvPr>
          <p:cNvSpPr/>
          <p:nvPr/>
        </p:nvSpPr>
        <p:spPr>
          <a:xfrm>
            <a:off x="4006457" y="698584"/>
            <a:ext cx="1412692" cy="14116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90" name="Rectangle 1089">
            <a:extLst>
              <a:ext uri="{FF2B5EF4-FFF2-40B4-BE49-F238E27FC236}">
                <a16:creationId xmlns:a16="http://schemas.microsoft.com/office/drawing/2014/main" id="{1C2AC338-EE95-2E5D-4BF9-235A1C22A948}"/>
              </a:ext>
            </a:extLst>
          </p:cNvPr>
          <p:cNvSpPr/>
          <p:nvPr/>
        </p:nvSpPr>
        <p:spPr>
          <a:xfrm>
            <a:off x="42030" y="3923802"/>
            <a:ext cx="7714590" cy="109157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91" name="ZoneTexte 1090">
            <a:extLst>
              <a:ext uri="{FF2B5EF4-FFF2-40B4-BE49-F238E27FC236}">
                <a16:creationId xmlns:a16="http://schemas.microsoft.com/office/drawing/2014/main" id="{0234680F-02C8-476C-6BD8-415599600979}"/>
              </a:ext>
            </a:extLst>
          </p:cNvPr>
          <p:cNvSpPr txBox="1"/>
          <p:nvPr/>
        </p:nvSpPr>
        <p:spPr>
          <a:xfrm>
            <a:off x="579692" y="2322772"/>
            <a:ext cx="461986" cy="246221"/>
          </a:xfrm>
          <a:prstGeom prst="rect">
            <a:avLst/>
          </a:prstGeom>
          <a:noFill/>
        </p:spPr>
        <p:txBody>
          <a:bodyPr wrap="none" rtlCol="0">
            <a:spAutoFit/>
          </a:bodyPr>
          <a:lstStyle/>
          <a:p>
            <a:r>
              <a:rPr lang="fr-FR" sz="1000" b="1" dirty="0"/>
              <a:t>Apis</a:t>
            </a:r>
          </a:p>
        </p:txBody>
      </p:sp>
      <p:sp>
        <p:nvSpPr>
          <p:cNvPr id="1092" name="ZoneTexte 1091">
            <a:extLst>
              <a:ext uri="{FF2B5EF4-FFF2-40B4-BE49-F238E27FC236}">
                <a16:creationId xmlns:a16="http://schemas.microsoft.com/office/drawing/2014/main" id="{F1EF87C4-2F97-0B70-FF2F-2C4DB56A9351}"/>
              </a:ext>
            </a:extLst>
          </p:cNvPr>
          <p:cNvSpPr txBox="1"/>
          <p:nvPr/>
        </p:nvSpPr>
        <p:spPr>
          <a:xfrm>
            <a:off x="2241257" y="3947508"/>
            <a:ext cx="3528530" cy="246221"/>
          </a:xfrm>
          <a:prstGeom prst="rect">
            <a:avLst/>
          </a:prstGeom>
          <a:noFill/>
        </p:spPr>
        <p:txBody>
          <a:bodyPr wrap="none" rtlCol="0">
            <a:spAutoFit/>
          </a:bodyPr>
          <a:lstStyle/>
          <a:p>
            <a:r>
              <a:rPr lang="fr-FR" sz="1000" b="1" dirty="0"/>
              <a:t>Entraînement des modèles ML pour sentiment </a:t>
            </a:r>
            <a:r>
              <a:rPr lang="fr-FR" sz="1000" b="1" dirty="0" err="1"/>
              <a:t>analysis</a:t>
            </a:r>
            <a:endParaRPr lang="fr-FR" sz="1000" b="1" dirty="0"/>
          </a:p>
        </p:txBody>
      </p:sp>
      <p:sp>
        <p:nvSpPr>
          <p:cNvPr id="1093" name="ZoneTexte 1092">
            <a:extLst>
              <a:ext uri="{FF2B5EF4-FFF2-40B4-BE49-F238E27FC236}">
                <a16:creationId xmlns:a16="http://schemas.microsoft.com/office/drawing/2014/main" id="{DF308F8F-73BC-012A-DD39-15635B765819}"/>
              </a:ext>
            </a:extLst>
          </p:cNvPr>
          <p:cNvSpPr txBox="1"/>
          <p:nvPr/>
        </p:nvSpPr>
        <p:spPr>
          <a:xfrm>
            <a:off x="4388624" y="4629580"/>
            <a:ext cx="370614" cy="246221"/>
          </a:xfrm>
          <a:prstGeom prst="rect">
            <a:avLst/>
          </a:prstGeom>
          <a:noFill/>
        </p:spPr>
        <p:txBody>
          <a:bodyPr wrap="none" rtlCol="0">
            <a:spAutoFit/>
          </a:bodyPr>
          <a:lstStyle/>
          <a:p>
            <a:r>
              <a:rPr lang="fr-FR" sz="1000" b="1" dirty="0"/>
              <a:t>ML</a:t>
            </a:r>
          </a:p>
        </p:txBody>
      </p:sp>
      <p:sp>
        <p:nvSpPr>
          <p:cNvPr id="7" name="ZoneTexte 6">
            <a:extLst>
              <a:ext uri="{FF2B5EF4-FFF2-40B4-BE49-F238E27FC236}">
                <a16:creationId xmlns:a16="http://schemas.microsoft.com/office/drawing/2014/main" id="{A7145FC3-FCE2-F3C1-9821-58047ADB874B}"/>
              </a:ext>
            </a:extLst>
          </p:cNvPr>
          <p:cNvSpPr txBox="1"/>
          <p:nvPr/>
        </p:nvSpPr>
        <p:spPr>
          <a:xfrm>
            <a:off x="8580291" y="4812224"/>
            <a:ext cx="443689" cy="307777"/>
          </a:xfrm>
          <a:prstGeom prst="rect">
            <a:avLst/>
          </a:prstGeom>
          <a:noFill/>
        </p:spPr>
        <p:txBody>
          <a:bodyPr wrap="square" rtlCol="0">
            <a:spAutoFit/>
          </a:bodyPr>
          <a:lstStyle/>
          <a:p>
            <a:r>
              <a:rPr lang="en-US" dirty="0"/>
              <a:t>13</a:t>
            </a:r>
            <a:endParaRPr lang="fr-FR" dirty="0"/>
          </a:p>
        </p:txBody>
      </p:sp>
      <p:cxnSp>
        <p:nvCxnSpPr>
          <p:cNvPr id="48" name="Connecteur : en angle 47">
            <a:extLst>
              <a:ext uri="{FF2B5EF4-FFF2-40B4-BE49-F238E27FC236}">
                <a16:creationId xmlns:a16="http://schemas.microsoft.com/office/drawing/2014/main" id="{452070EE-F5C5-465D-BC56-E4F815BCC004}"/>
              </a:ext>
            </a:extLst>
          </p:cNvPr>
          <p:cNvCxnSpPr>
            <a:cxnSpLocks/>
            <a:stCxn id="1024" idx="0"/>
          </p:cNvCxnSpPr>
          <p:nvPr/>
        </p:nvCxnSpPr>
        <p:spPr>
          <a:xfrm rot="16200000" flipH="1" flipV="1">
            <a:off x="3188549" y="1299183"/>
            <a:ext cx="344620" cy="3880589"/>
          </a:xfrm>
          <a:prstGeom prst="bentConnector4">
            <a:avLst>
              <a:gd name="adj1" fmla="val -66334"/>
              <a:gd name="adj2" fmla="val 61589"/>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0843392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pic>
        <p:nvPicPr>
          <p:cNvPr id="6" name="Image 5">
            <a:extLst>
              <a:ext uri="{FF2B5EF4-FFF2-40B4-BE49-F238E27FC236}">
                <a16:creationId xmlns:a16="http://schemas.microsoft.com/office/drawing/2014/main" id="{55D09A9E-CF58-D021-833B-2AE816B6B651}"/>
              </a:ext>
            </a:extLst>
          </p:cNvPr>
          <p:cNvPicPr>
            <a:picLocks noChangeAspect="1"/>
          </p:cNvPicPr>
          <p:nvPr/>
        </p:nvPicPr>
        <p:blipFill>
          <a:blip r:embed="rId3"/>
          <a:stretch>
            <a:fillRect/>
          </a:stretch>
        </p:blipFill>
        <p:spPr>
          <a:xfrm>
            <a:off x="0" y="306221"/>
            <a:ext cx="489207" cy="497360"/>
          </a:xfrm>
          <a:prstGeom prst="rect">
            <a:avLst/>
          </a:prstGeom>
        </p:spPr>
      </p:pic>
      <p:sp>
        <p:nvSpPr>
          <p:cNvPr id="2" name="Rectangle 1">
            <a:extLst>
              <a:ext uri="{FF2B5EF4-FFF2-40B4-BE49-F238E27FC236}">
                <a16:creationId xmlns:a16="http://schemas.microsoft.com/office/drawing/2014/main" id="{C5601EBF-0B53-1DCA-0A1E-DC7FB3ABCDC7}"/>
              </a:ext>
            </a:extLst>
          </p:cNvPr>
          <p:cNvSpPr/>
          <p:nvPr/>
        </p:nvSpPr>
        <p:spPr>
          <a:xfrm>
            <a:off x="596" y="1"/>
            <a:ext cx="9142810" cy="276999"/>
          </a:xfrm>
          <a:prstGeom prst="rect">
            <a:avLst/>
          </a:prstGeom>
          <a:noFill/>
          <a:ln w="19050">
            <a:noFill/>
          </a:ln>
        </p:spPr>
        <p:txBody>
          <a:bodyPr wrap="square">
            <a:spAutoFit/>
          </a:bodyPr>
          <a:lstStyle/>
          <a:p>
            <a:pPr algn="ctr"/>
            <a:r>
              <a:rPr lang="fr-FR" sz="1200" b="1" dirty="0">
                <a:solidFill>
                  <a:schemeClr val="bg1">
                    <a:lumMod val="85000"/>
                  </a:schemeClr>
                </a:solidFill>
                <a:latin typeface="+mj-lt"/>
              </a:rPr>
              <a:t> </a:t>
            </a:r>
            <a:r>
              <a:rPr lang="fr-FR" sz="1200" b="1" dirty="0">
                <a:ln>
                  <a:solidFill>
                    <a:schemeClr val="bg1">
                      <a:lumMod val="85000"/>
                    </a:schemeClr>
                  </a:solidFill>
                </a:ln>
                <a:solidFill>
                  <a:schemeClr val="bg1">
                    <a:lumMod val="75000"/>
                  </a:schemeClr>
                </a:solidFill>
                <a:latin typeface="+mj-lt"/>
              </a:rPr>
              <a:t>Introduction</a:t>
            </a:r>
            <a:r>
              <a:rPr lang="fr-FR" sz="1200" b="1" dirty="0">
                <a:solidFill>
                  <a:schemeClr val="accent1"/>
                </a:solidFill>
                <a:latin typeface="+mj-lt"/>
              </a:rPr>
              <a:t> </a:t>
            </a:r>
            <a:r>
              <a:rPr lang="fr-FR" sz="1200" b="1" dirty="0">
                <a:solidFill>
                  <a:schemeClr val="bg1">
                    <a:lumMod val="85000"/>
                  </a:schemeClr>
                </a:solidFill>
                <a:latin typeface="+mj-lt"/>
              </a:rPr>
              <a:t>| </a:t>
            </a:r>
            <a:r>
              <a:rPr lang="fr-FR" sz="1200" b="1" dirty="0">
                <a:ln>
                  <a:solidFill>
                    <a:schemeClr val="bg1">
                      <a:lumMod val="85000"/>
                    </a:schemeClr>
                  </a:solidFill>
                </a:ln>
                <a:solidFill>
                  <a:schemeClr val="bg1">
                    <a:lumMod val="75000"/>
                  </a:schemeClr>
                </a:solidFill>
                <a:latin typeface="+mj-lt"/>
              </a:rPr>
              <a:t>Présentation des outils | Comparaison </a:t>
            </a:r>
            <a:r>
              <a:rPr lang="fr-FR" sz="1200" b="1" dirty="0">
                <a:solidFill>
                  <a:schemeClr val="bg1">
                    <a:lumMod val="85000"/>
                  </a:schemeClr>
                </a:solidFill>
                <a:latin typeface="+mj-lt"/>
              </a:rPr>
              <a:t>| Architecture  </a:t>
            </a:r>
            <a:r>
              <a:rPr lang="fr-FR" sz="1200" b="1" dirty="0">
                <a:solidFill>
                  <a:schemeClr val="accent1"/>
                </a:solidFill>
                <a:latin typeface="+mj-lt"/>
              </a:rPr>
              <a:t>| Installation et Simulation. </a:t>
            </a:r>
          </a:p>
        </p:txBody>
      </p:sp>
      <p:sp>
        <p:nvSpPr>
          <p:cNvPr id="7" name="ZoneTexte 6">
            <a:extLst>
              <a:ext uri="{FF2B5EF4-FFF2-40B4-BE49-F238E27FC236}">
                <a16:creationId xmlns:a16="http://schemas.microsoft.com/office/drawing/2014/main" id="{F33B987F-53C5-E28E-7D87-C9E72678A436}"/>
              </a:ext>
            </a:extLst>
          </p:cNvPr>
          <p:cNvSpPr txBox="1"/>
          <p:nvPr/>
        </p:nvSpPr>
        <p:spPr>
          <a:xfrm>
            <a:off x="1144987" y="1713008"/>
            <a:ext cx="7423827" cy="1323439"/>
          </a:xfrm>
          <a:prstGeom prst="rect">
            <a:avLst/>
          </a:prstGeom>
          <a:noFill/>
        </p:spPr>
        <p:txBody>
          <a:bodyPr wrap="none" rtlCol="0">
            <a:spAutoFit/>
          </a:bodyPr>
          <a:lstStyle/>
          <a:p>
            <a:r>
              <a:rPr lang="fr-FR" sz="8000" b="1" dirty="0">
                <a:solidFill>
                  <a:schemeClr val="accent1"/>
                </a:solidFill>
                <a:latin typeface="+mj-lt"/>
              </a:rPr>
              <a:t>Démonstration</a:t>
            </a:r>
          </a:p>
        </p:txBody>
      </p:sp>
      <p:sp>
        <p:nvSpPr>
          <p:cNvPr id="3" name="ZoneTexte 2">
            <a:extLst>
              <a:ext uri="{FF2B5EF4-FFF2-40B4-BE49-F238E27FC236}">
                <a16:creationId xmlns:a16="http://schemas.microsoft.com/office/drawing/2014/main" id="{4039EDF8-0380-3DD8-94DB-BA4FEC9CDF5C}"/>
              </a:ext>
            </a:extLst>
          </p:cNvPr>
          <p:cNvSpPr txBox="1"/>
          <p:nvPr/>
        </p:nvSpPr>
        <p:spPr>
          <a:xfrm>
            <a:off x="8580291" y="4812224"/>
            <a:ext cx="443689" cy="307777"/>
          </a:xfrm>
          <a:prstGeom prst="rect">
            <a:avLst/>
          </a:prstGeom>
          <a:noFill/>
        </p:spPr>
        <p:txBody>
          <a:bodyPr wrap="square" rtlCol="0">
            <a:spAutoFit/>
          </a:bodyPr>
          <a:lstStyle/>
          <a:p>
            <a:r>
              <a:rPr lang="en-US" dirty="0"/>
              <a:t>14</a:t>
            </a:r>
            <a:endParaRPr lang="fr-FR" dirty="0"/>
          </a:p>
        </p:txBody>
      </p:sp>
    </p:spTree>
    <p:extLst>
      <p:ext uri="{BB962C8B-B14F-4D97-AF65-F5344CB8AC3E}">
        <p14:creationId xmlns:p14="http://schemas.microsoft.com/office/powerpoint/2010/main" val="42662513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51DBBF4-0124-4AB3-BE05-588C7357B246}"/>
              </a:ext>
            </a:extLst>
          </p:cNvPr>
          <p:cNvSpPr/>
          <p:nvPr/>
        </p:nvSpPr>
        <p:spPr>
          <a:xfrm>
            <a:off x="2249743" y="519522"/>
            <a:ext cx="5016020" cy="4243034"/>
          </a:xfrm>
          <a:prstGeom prst="rect">
            <a:avLst/>
          </a:prstGeom>
          <a:solidFill>
            <a:srgbClr val="FFFFFF"/>
          </a:solidFill>
          <a:ln>
            <a:noFill/>
          </a:ln>
          <a:effectLst>
            <a:outerShdw blurRad="1206500" dist="876300" dir="8100000" sx="95000" sy="95000" algn="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050"/>
          </a:p>
        </p:txBody>
      </p:sp>
      <p:sp>
        <p:nvSpPr>
          <p:cNvPr id="18" name="Title 2">
            <a:extLst>
              <a:ext uri="{FF2B5EF4-FFF2-40B4-BE49-F238E27FC236}">
                <a16:creationId xmlns:a16="http://schemas.microsoft.com/office/drawing/2014/main" id="{F91788CA-ABBD-4441-84C7-97E88553B0A7}"/>
              </a:ext>
            </a:extLst>
          </p:cNvPr>
          <p:cNvSpPr txBox="1">
            <a:spLocks/>
          </p:cNvSpPr>
          <p:nvPr/>
        </p:nvSpPr>
        <p:spPr>
          <a:xfrm>
            <a:off x="3624987" y="634982"/>
            <a:ext cx="2028028" cy="4605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300" b="1" spc="225" dirty="0">
                <a:solidFill>
                  <a:srgbClr val="2F3342"/>
                </a:solidFill>
              </a:rPr>
              <a:t>Plan</a:t>
            </a:r>
          </a:p>
        </p:txBody>
      </p:sp>
      <p:grpSp>
        <p:nvGrpSpPr>
          <p:cNvPr id="29" name="Group 28">
            <a:extLst>
              <a:ext uri="{FF2B5EF4-FFF2-40B4-BE49-F238E27FC236}">
                <a16:creationId xmlns:a16="http://schemas.microsoft.com/office/drawing/2014/main" id="{0FBC1E61-80E6-FB2D-390B-2CD7DCB98F83}"/>
              </a:ext>
            </a:extLst>
          </p:cNvPr>
          <p:cNvGrpSpPr/>
          <p:nvPr/>
        </p:nvGrpSpPr>
        <p:grpSpPr>
          <a:xfrm>
            <a:off x="3225839" y="1195620"/>
            <a:ext cx="1910325" cy="369332"/>
            <a:chOff x="7126967" y="1310811"/>
            <a:chExt cx="2547099" cy="492442"/>
          </a:xfrm>
        </p:grpSpPr>
        <p:sp>
          <p:nvSpPr>
            <p:cNvPr id="30" name="Rectangle 29">
              <a:extLst>
                <a:ext uri="{FF2B5EF4-FFF2-40B4-BE49-F238E27FC236}">
                  <a16:creationId xmlns:a16="http://schemas.microsoft.com/office/drawing/2014/main" id="{6C8142C8-CCEC-FD74-001F-0595C9B11330}"/>
                </a:ext>
              </a:extLst>
            </p:cNvPr>
            <p:cNvSpPr/>
            <p:nvPr/>
          </p:nvSpPr>
          <p:spPr>
            <a:xfrm>
              <a:off x="8024042" y="1437648"/>
              <a:ext cx="1650024" cy="307776"/>
            </a:xfrm>
            <a:prstGeom prst="rect">
              <a:avLst/>
            </a:prstGeom>
          </p:spPr>
          <p:txBody>
            <a:bodyPr wrap="none" lIns="0" tIns="0" rIns="0" bIns="0" anchor="ctr">
              <a:spAutoFit/>
            </a:bodyPr>
            <a:lstStyle/>
            <a:p>
              <a:r>
                <a:rPr kumimoji="1" lang="en-US" sz="1500" spc="150" dirty="0">
                  <a:latin typeface="+mj-lt"/>
                </a:rPr>
                <a:t>Introduction</a:t>
              </a:r>
            </a:p>
          </p:txBody>
        </p:sp>
        <p:sp>
          <p:nvSpPr>
            <p:cNvPr id="31" name="Rectangle 30">
              <a:extLst>
                <a:ext uri="{FF2B5EF4-FFF2-40B4-BE49-F238E27FC236}">
                  <a16:creationId xmlns:a16="http://schemas.microsoft.com/office/drawing/2014/main" id="{2F1A6B35-7462-A8AA-90CC-D6494F2A04C4}"/>
                </a:ext>
              </a:extLst>
            </p:cNvPr>
            <p:cNvSpPr/>
            <p:nvPr/>
          </p:nvSpPr>
          <p:spPr>
            <a:xfrm>
              <a:off x="7126967" y="1310811"/>
              <a:ext cx="532197" cy="492442"/>
            </a:xfrm>
            <a:prstGeom prst="rect">
              <a:avLst/>
            </a:prstGeom>
          </p:spPr>
          <p:txBody>
            <a:bodyPr wrap="none" lIns="0" tIns="0" rIns="0" bIns="0">
              <a:spAutoFit/>
            </a:bodyPr>
            <a:lstStyle/>
            <a:p>
              <a:pPr algn="ctr"/>
              <a:r>
                <a:rPr lang="en-US" sz="2400" b="1" dirty="0">
                  <a:solidFill>
                    <a:schemeClr val="accent1"/>
                  </a:solidFill>
                  <a:latin typeface="Montserrat SemiBold" panose="00000700000000000000" pitchFamily="2" charset="0"/>
                </a:rPr>
                <a:t>01.</a:t>
              </a:r>
            </a:p>
          </p:txBody>
        </p:sp>
      </p:grpSp>
      <p:grpSp>
        <p:nvGrpSpPr>
          <p:cNvPr id="32" name="Group 31">
            <a:extLst>
              <a:ext uri="{FF2B5EF4-FFF2-40B4-BE49-F238E27FC236}">
                <a16:creationId xmlns:a16="http://schemas.microsoft.com/office/drawing/2014/main" id="{7D634151-0A50-CCEE-10E7-FF3A017B93FD}"/>
              </a:ext>
            </a:extLst>
          </p:cNvPr>
          <p:cNvGrpSpPr/>
          <p:nvPr/>
        </p:nvGrpSpPr>
        <p:grpSpPr>
          <a:xfrm>
            <a:off x="3225235" y="1726382"/>
            <a:ext cx="3138828" cy="369332"/>
            <a:chOff x="7067530" y="2498312"/>
            <a:chExt cx="4185104" cy="492443"/>
          </a:xfrm>
        </p:grpSpPr>
        <p:sp>
          <p:nvSpPr>
            <p:cNvPr id="33" name="Rectangle 32">
              <a:extLst>
                <a:ext uri="{FF2B5EF4-FFF2-40B4-BE49-F238E27FC236}">
                  <a16:creationId xmlns:a16="http://schemas.microsoft.com/office/drawing/2014/main" id="{14FE5E85-CF03-8B4B-92AD-610F4026110D}"/>
                </a:ext>
              </a:extLst>
            </p:cNvPr>
            <p:cNvSpPr/>
            <p:nvPr/>
          </p:nvSpPr>
          <p:spPr>
            <a:xfrm>
              <a:off x="7965409" y="2617356"/>
              <a:ext cx="3287225" cy="307776"/>
            </a:xfrm>
            <a:prstGeom prst="rect">
              <a:avLst/>
            </a:prstGeom>
          </p:spPr>
          <p:txBody>
            <a:bodyPr wrap="none" lIns="0" tIns="0" rIns="0" bIns="0">
              <a:spAutoFit/>
            </a:bodyPr>
            <a:lstStyle/>
            <a:p>
              <a:r>
                <a:rPr kumimoji="1" lang="fr-FR" sz="1500" spc="150" dirty="0">
                  <a:latin typeface="+mj-lt"/>
                </a:rPr>
                <a:t>Présentation Des Outils</a:t>
              </a:r>
            </a:p>
          </p:txBody>
        </p:sp>
        <p:sp>
          <p:nvSpPr>
            <p:cNvPr id="34" name="Rectangle 33">
              <a:extLst>
                <a:ext uri="{FF2B5EF4-FFF2-40B4-BE49-F238E27FC236}">
                  <a16:creationId xmlns:a16="http://schemas.microsoft.com/office/drawing/2014/main" id="{290928E3-A4E8-B0E5-2C0D-8F3F4DAED2BD}"/>
                </a:ext>
              </a:extLst>
            </p:cNvPr>
            <p:cNvSpPr/>
            <p:nvPr/>
          </p:nvSpPr>
          <p:spPr>
            <a:xfrm>
              <a:off x="7067530" y="2498312"/>
              <a:ext cx="615555" cy="492443"/>
            </a:xfrm>
            <a:prstGeom prst="rect">
              <a:avLst/>
            </a:prstGeom>
          </p:spPr>
          <p:txBody>
            <a:bodyPr wrap="none" lIns="0" tIns="0" rIns="0" bIns="0">
              <a:spAutoFit/>
            </a:bodyPr>
            <a:lstStyle/>
            <a:p>
              <a:pPr algn="ctr"/>
              <a:r>
                <a:rPr lang="en-US" sz="2400" b="1" dirty="0">
                  <a:solidFill>
                    <a:schemeClr val="accent1"/>
                  </a:solidFill>
                  <a:latin typeface="Montserrat SemiBold" panose="00000700000000000000" pitchFamily="2" charset="0"/>
                </a:rPr>
                <a:t>02.</a:t>
              </a:r>
            </a:p>
          </p:txBody>
        </p:sp>
      </p:grpSp>
      <p:grpSp>
        <p:nvGrpSpPr>
          <p:cNvPr id="38" name="Group 37">
            <a:extLst>
              <a:ext uri="{FF2B5EF4-FFF2-40B4-BE49-F238E27FC236}">
                <a16:creationId xmlns:a16="http://schemas.microsoft.com/office/drawing/2014/main" id="{3D9E9F8B-849E-2048-5C62-4CB2014B51F0}"/>
              </a:ext>
            </a:extLst>
          </p:cNvPr>
          <p:cNvGrpSpPr/>
          <p:nvPr/>
        </p:nvGrpSpPr>
        <p:grpSpPr>
          <a:xfrm>
            <a:off x="3200505" y="2896793"/>
            <a:ext cx="3286991" cy="946533"/>
            <a:chOff x="7066051" y="4854444"/>
            <a:chExt cx="4382655" cy="1262043"/>
          </a:xfrm>
        </p:grpSpPr>
        <p:sp>
          <p:nvSpPr>
            <p:cNvPr id="39" name="Rectangle 38">
              <a:extLst>
                <a:ext uri="{FF2B5EF4-FFF2-40B4-BE49-F238E27FC236}">
                  <a16:creationId xmlns:a16="http://schemas.microsoft.com/office/drawing/2014/main" id="{CC22C296-95B3-57D3-0532-C3A3C728D5DB}"/>
                </a:ext>
              </a:extLst>
            </p:cNvPr>
            <p:cNvSpPr/>
            <p:nvPr/>
          </p:nvSpPr>
          <p:spPr>
            <a:xfrm>
              <a:off x="7996906" y="5711846"/>
              <a:ext cx="3451800" cy="404641"/>
            </a:xfrm>
            <a:prstGeom prst="rect">
              <a:avLst/>
            </a:prstGeom>
          </p:spPr>
          <p:txBody>
            <a:bodyPr wrap="none" lIns="0" tIns="0" rIns="0" bIns="0">
              <a:spAutoFit/>
            </a:bodyPr>
            <a:lstStyle/>
            <a:p>
              <a:pPr>
                <a:lnSpc>
                  <a:spcPct val="150000"/>
                </a:lnSpc>
              </a:pPr>
              <a:r>
                <a:rPr kumimoji="1" lang="fr-FR" sz="1500" spc="150" dirty="0">
                  <a:latin typeface="+mj-lt"/>
                </a:rPr>
                <a:t>Installation et Simulation</a:t>
              </a:r>
            </a:p>
          </p:txBody>
        </p:sp>
        <p:sp>
          <p:nvSpPr>
            <p:cNvPr id="40" name="Rectangle 39">
              <a:extLst>
                <a:ext uri="{FF2B5EF4-FFF2-40B4-BE49-F238E27FC236}">
                  <a16:creationId xmlns:a16="http://schemas.microsoft.com/office/drawing/2014/main" id="{F7EF3483-0E50-259A-8519-85A4DF46C7A6}"/>
                </a:ext>
              </a:extLst>
            </p:cNvPr>
            <p:cNvSpPr/>
            <p:nvPr/>
          </p:nvSpPr>
          <p:spPr>
            <a:xfrm>
              <a:off x="7066051" y="4854444"/>
              <a:ext cx="654027" cy="492442"/>
            </a:xfrm>
            <a:prstGeom prst="rect">
              <a:avLst/>
            </a:prstGeom>
          </p:spPr>
          <p:txBody>
            <a:bodyPr wrap="none" lIns="0" tIns="0" rIns="0" bIns="0">
              <a:spAutoFit/>
            </a:bodyPr>
            <a:lstStyle/>
            <a:p>
              <a:pPr algn="ctr"/>
              <a:r>
                <a:rPr lang="en-US" sz="2400" b="1" dirty="0">
                  <a:solidFill>
                    <a:schemeClr val="accent1"/>
                  </a:solidFill>
                  <a:latin typeface="Montserrat SemiBold" panose="00000700000000000000" pitchFamily="2" charset="0"/>
                </a:rPr>
                <a:t>04.</a:t>
              </a:r>
            </a:p>
          </p:txBody>
        </p:sp>
      </p:grpSp>
      <p:grpSp>
        <p:nvGrpSpPr>
          <p:cNvPr id="50" name="Group 49">
            <a:extLst>
              <a:ext uri="{FF2B5EF4-FFF2-40B4-BE49-F238E27FC236}">
                <a16:creationId xmlns:a16="http://schemas.microsoft.com/office/drawing/2014/main" id="{E54EC9E0-A447-83D7-998E-3F6A3B0D5B07}"/>
              </a:ext>
            </a:extLst>
          </p:cNvPr>
          <p:cNvGrpSpPr/>
          <p:nvPr/>
        </p:nvGrpSpPr>
        <p:grpSpPr>
          <a:xfrm>
            <a:off x="3208759" y="2949791"/>
            <a:ext cx="4094705" cy="918102"/>
            <a:chOff x="7085288" y="4122751"/>
            <a:chExt cx="5459607" cy="1224136"/>
          </a:xfrm>
        </p:grpSpPr>
        <p:sp>
          <p:nvSpPr>
            <p:cNvPr id="52" name="Rectangle 51">
              <a:extLst>
                <a:ext uri="{FF2B5EF4-FFF2-40B4-BE49-F238E27FC236}">
                  <a16:creationId xmlns:a16="http://schemas.microsoft.com/office/drawing/2014/main" id="{B78B48D0-C656-3660-8ED8-98F59A58FF31}"/>
                </a:ext>
              </a:extLst>
            </p:cNvPr>
            <p:cNvSpPr/>
            <p:nvPr/>
          </p:nvSpPr>
          <p:spPr>
            <a:xfrm>
              <a:off x="8005136" y="4122751"/>
              <a:ext cx="4539759" cy="615553"/>
            </a:xfrm>
            <a:prstGeom prst="rect">
              <a:avLst/>
            </a:prstGeom>
          </p:spPr>
          <p:txBody>
            <a:bodyPr wrap="square" lIns="0" tIns="0" rIns="0" bIns="0">
              <a:spAutoFit/>
            </a:bodyPr>
            <a:lstStyle/>
            <a:p>
              <a:r>
                <a:rPr kumimoji="1" lang="en-US" sz="1500" spc="150" dirty="0">
                  <a:latin typeface="+mj-lt"/>
                </a:rPr>
                <a:t>Architecture de </a:t>
              </a:r>
              <a:r>
                <a:rPr kumimoji="1" lang="en-US" sz="1500" spc="150" dirty="0" err="1">
                  <a:latin typeface="+mj-lt"/>
                </a:rPr>
                <a:t>projet</a:t>
              </a:r>
              <a:endParaRPr kumimoji="1" lang="en-US" sz="1500" spc="150" dirty="0">
                <a:latin typeface="+mj-lt"/>
              </a:endParaRPr>
            </a:p>
            <a:p>
              <a:endParaRPr kumimoji="1" lang="en-US" sz="1500" spc="150" dirty="0">
                <a:latin typeface="+mj-lt"/>
              </a:endParaRPr>
            </a:p>
          </p:txBody>
        </p:sp>
        <p:sp>
          <p:nvSpPr>
            <p:cNvPr id="53" name="Rectangle 52">
              <a:extLst>
                <a:ext uri="{FF2B5EF4-FFF2-40B4-BE49-F238E27FC236}">
                  <a16:creationId xmlns:a16="http://schemas.microsoft.com/office/drawing/2014/main" id="{C51FC6E5-BD13-B99A-9BD9-C9ED7CE516EE}"/>
                </a:ext>
              </a:extLst>
            </p:cNvPr>
            <p:cNvSpPr/>
            <p:nvPr/>
          </p:nvSpPr>
          <p:spPr>
            <a:xfrm>
              <a:off x="7085288" y="4854444"/>
              <a:ext cx="615555" cy="492443"/>
            </a:xfrm>
            <a:prstGeom prst="rect">
              <a:avLst/>
            </a:prstGeom>
          </p:spPr>
          <p:txBody>
            <a:bodyPr wrap="none" lIns="0" tIns="0" rIns="0" bIns="0">
              <a:spAutoFit/>
            </a:bodyPr>
            <a:lstStyle/>
            <a:p>
              <a:pPr algn="ctr"/>
              <a:r>
                <a:rPr lang="en-US" sz="2400" b="1" dirty="0">
                  <a:solidFill>
                    <a:schemeClr val="accent1"/>
                  </a:solidFill>
                  <a:latin typeface="Montserrat SemiBold" panose="00000700000000000000" pitchFamily="2" charset="0"/>
                </a:rPr>
                <a:t>05.</a:t>
              </a:r>
            </a:p>
          </p:txBody>
        </p:sp>
      </p:grpSp>
      <p:grpSp>
        <p:nvGrpSpPr>
          <p:cNvPr id="54" name="Group 53">
            <a:extLst>
              <a:ext uri="{FF2B5EF4-FFF2-40B4-BE49-F238E27FC236}">
                <a16:creationId xmlns:a16="http://schemas.microsoft.com/office/drawing/2014/main" id="{743AC5BF-039E-15B7-FA03-CAF2CD0793C0}"/>
              </a:ext>
            </a:extLst>
          </p:cNvPr>
          <p:cNvGrpSpPr/>
          <p:nvPr/>
        </p:nvGrpSpPr>
        <p:grpSpPr>
          <a:xfrm>
            <a:off x="3198212" y="2306273"/>
            <a:ext cx="4347576" cy="519540"/>
            <a:chOff x="7067530" y="2498312"/>
            <a:chExt cx="5796764" cy="692720"/>
          </a:xfrm>
        </p:grpSpPr>
        <p:sp>
          <p:nvSpPr>
            <p:cNvPr id="55" name="Rectangle 54">
              <a:extLst>
                <a:ext uri="{FF2B5EF4-FFF2-40B4-BE49-F238E27FC236}">
                  <a16:creationId xmlns:a16="http://schemas.microsoft.com/office/drawing/2014/main" id="{02FB669D-E188-F399-2C1C-E291069BD8A3}"/>
                </a:ext>
              </a:extLst>
            </p:cNvPr>
            <p:cNvSpPr/>
            <p:nvPr/>
          </p:nvSpPr>
          <p:spPr>
            <a:xfrm>
              <a:off x="7965408" y="2616515"/>
              <a:ext cx="4898886" cy="574517"/>
            </a:xfrm>
            <a:prstGeom prst="rect">
              <a:avLst/>
            </a:prstGeom>
          </p:spPr>
          <p:txBody>
            <a:bodyPr wrap="square" lIns="0" tIns="0" rIns="0" bIns="0">
              <a:spAutoFit/>
            </a:bodyPr>
            <a:lstStyle/>
            <a:p>
              <a:r>
                <a:rPr kumimoji="1" lang="en-US" spc="150" dirty="0">
                  <a:latin typeface="+mj-lt"/>
                </a:rPr>
                <a:t>D</a:t>
              </a:r>
              <a:r>
                <a:rPr kumimoji="1" lang="fr-FR" spc="150" dirty="0" err="1">
                  <a:latin typeface="+mj-lt"/>
                </a:rPr>
                <a:t>ifférence</a:t>
              </a:r>
              <a:r>
                <a:rPr kumimoji="1" lang="fr-FR" spc="150" dirty="0">
                  <a:latin typeface="+mj-lt"/>
                </a:rPr>
                <a:t> entre Kafka et </a:t>
              </a:r>
              <a:r>
                <a:rPr kumimoji="1" lang="fr-FR" spc="150" dirty="0" err="1">
                  <a:latin typeface="+mj-lt"/>
                </a:rPr>
                <a:t>Flink</a:t>
              </a:r>
              <a:r>
                <a:rPr kumimoji="1" lang="fr-FR" spc="150" dirty="0">
                  <a:latin typeface="+mj-lt"/>
                </a:rPr>
                <a:t> </a:t>
              </a:r>
            </a:p>
            <a:p>
              <a:r>
                <a:rPr kumimoji="1" lang="fr-FR" spc="150" dirty="0">
                  <a:latin typeface="+mj-lt"/>
                </a:rPr>
                <a:t>et Beam</a:t>
              </a:r>
              <a:endParaRPr kumimoji="1" lang="en-US" spc="150" dirty="0">
                <a:latin typeface="+mj-lt"/>
              </a:endParaRPr>
            </a:p>
          </p:txBody>
        </p:sp>
        <p:sp>
          <p:nvSpPr>
            <p:cNvPr id="56" name="Rectangle 55">
              <a:extLst>
                <a:ext uri="{FF2B5EF4-FFF2-40B4-BE49-F238E27FC236}">
                  <a16:creationId xmlns:a16="http://schemas.microsoft.com/office/drawing/2014/main" id="{5CD44597-2F8F-5212-186B-3E7B076A57BD}"/>
                </a:ext>
              </a:extLst>
            </p:cNvPr>
            <p:cNvSpPr/>
            <p:nvPr/>
          </p:nvSpPr>
          <p:spPr>
            <a:xfrm>
              <a:off x="7067530" y="2498312"/>
              <a:ext cx="615555" cy="492443"/>
            </a:xfrm>
            <a:prstGeom prst="rect">
              <a:avLst/>
            </a:prstGeom>
          </p:spPr>
          <p:txBody>
            <a:bodyPr wrap="none" lIns="0" tIns="0" rIns="0" bIns="0">
              <a:spAutoFit/>
            </a:bodyPr>
            <a:lstStyle/>
            <a:p>
              <a:pPr algn="ctr"/>
              <a:r>
                <a:rPr lang="en-US" sz="2400" b="1" dirty="0">
                  <a:solidFill>
                    <a:schemeClr val="accent1"/>
                  </a:solidFill>
                  <a:latin typeface="Montserrat SemiBold" panose="00000700000000000000" pitchFamily="2" charset="0"/>
                </a:rPr>
                <a:t>03.</a:t>
              </a:r>
            </a:p>
          </p:txBody>
        </p:sp>
      </p:grpSp>
      <p:sp>
        <p:nvSpPr>
          <p:cNvPr id="58" name="Rectangle 57">
            <a:extLst>
              <a:ext uri="{FF2B5EF4-FFF2-40B4-BE49-F238E27FC236}">
                <a16:creationId xmlns:a16="http://schemas.microsoft.com/office/drawing/2014/main" id="{7B100BDF-4F46-E23D-7FDD-5F56E5516328}"/>
              </a:ext>
            </a:extLst>
          </p:cNvPr>
          <p:cNvSpPr/>
          <p:nvPr/>
        </p:nvSpPr>
        <p:spPr>
          <a:xfrm flipV="1">
            <a:off x="791580" y="4948014"/>
            <a:ext cx="8100000" cy="34289"/>
          </a:xfrm>
          <a:prstGeom prst="rect">
            <a:avLst/>
          </a:prstGeom>
          <a:gradFill flip="none" rotWithShape="1">
            <a:gsLst>
              <a:gs pos="0">
                <a:schemeClr val="bg1"/>
              </a:gs>
              <a:gs pos="28000">
                <a:schemeClr val="accent1">
                  <a:lumMod val="60000"/>
                  <a:lumOff val="40000"/>
                </a:schemeClr>
              </a:gs>
              <a:gs pos="100000">
                <a:srgbClr val="0070C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p>
        </p:txBody>
      </p:sp>
      <p:sp>
        <p:nvSpPr>
          <p:cNvPr id="59" name="スライド番号プレースホルダー 12">
            <a:extLst>
              <a:ext uri="{FF2B5EF4-FFF2-40B4-BE49-F238E27FC236}">
                <a16:creationId xmlns:a16="http://schemas.microsoft.com/office/drawing/2014/main" id="{4382174B-1039-9829-1032-5A8FE5555B6D}"/>
              </a:ext>
            </a:extLst>
          </p:cNvPr>
          <p:cNvSpPr txBox="1">
            <a:spLocks/>
          </p:cNvSpPr>
          <p:nvPr/>
        </p:nvSpPr>
        <p:spPr>
          <a:xfrm>
            <a:off x="8730463" y="4801899"/>
            <a:ext cx="412943" cy="273844"/>
          </a:xfrm>
          <a:prstGeom prst="rect">
            <a:avLst/>
          </a:prstGeom>
        </p:spPr>
        <p:txBody>
          <a:bodyPr vert="horz" lIns="68580" tIns="34290" rIns="68580" bIns="3429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459DFB-86F3-43FA-8567-2EA6E426AE90}" type="slidenum">
              <a:rPr lang="ja-JP" altLang="en-US" b="1">
                <a:solidFill>
                  <a:schemeClr val="tx1"/>
                </a:solidFill>
                <a:latin typeface="+mj-lt"/>
              </a:rPr>
              <a:pPr/>
              <a:t>2</a:t>
            </a:fld>
            <a:endParaRPr lang="ja-JP" altLang="en-US" sz="900" b="1" dirty="0">
              <a:solidFill>
                <a:schemeClr val="tx1"/>
              </a:solidFill>
              <a:latin typeface="+mj-lt"/>
            </a:endParaRPr>
          </a:p>
        </p:txBody>
      </p:sp>
      <p:sp>
        <p:nvSpPr>
          <p:cNvPr id="2" name="ZoneTexte 1">
            <a:extLst>
              <a:ext uri="{FF2B5EF4-FFF2-40B4-BE49-F238E27FC236}">
                <a16:creationId xmlns:a16="http://schemas.microsoft.com/office/drawing/2014/main" id="{8A6B3D6B-AF8B-2067-8255-54CE05019948}"/>
              </a:ext>
            </a:extLst>
          </p:cNvPr>
          <p:cNvSpPr txBox="1"/>
          <p:nvPr/>
        </p:nvSpPr>
        <p:spPr>
          <a:xfrm>
            <a:off x="83890" y="159391"/>
            <a:ext cx="707690" cy="561329"/>
          </a:xfrm>
          <a:prstGeom prst="rect">
            <a:avLst/>
          </a:prstGeom>
          <a:solidFill>
            <a:schemeClr val="accent1"/>
          </a:solidFill>
        </p:spPr>
        <p:txBody>
          <a:bodyPr wrap="square" rtlCol="0">
            <a:spAutoFit/>
          </a:bodyPr>
          <a:lstStyle/>
          <a:p>
            <a:endParaRPr lang="fr-FR" dirty="0"/>
          </a:p>
        </p:txBody>
      </p:sp>
    </p:spTree>
    <p:extLst>
      <p:ext uri="{BB962C8B-B14F-4D97-AF65-F5344CB8AC3E}">
        <p14:creationId xmlns:p14="http://schemas.microsoft.com/office/powerpoint/2010/main" val="314380383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63" presetClass="path" presetSubtype="0" accel="14000" decel="86000" fill="hold" grpId="1" nodeType="withEffect">
                                      <p:stCondLst>
                                        <p:cond delay="0"/>
                                      </p:stCondLst>
                                      <p:childTnLst>
                                        <p:animMotion origin="layout" path="M -2.5E-6 -1.60494E-6 L 0.78907 -1.60494E-6 " pathEditMode="relative" rAng="0" ptsTypes="AA">
                                          <p:cBhvr>
                                            <p:cTn id="9" dur="1250" spd="-100000" fill="hold"/>
                                            <p:tgtEl>
                                              <p:spTgt spid="3"/>
                                            </p:tgtEl>
                                            <p:attrNameLst>
                                              <p:attrName>ppt_x</p:attrName>
                                              <p:attrName>ppt_y</p:attrName>
                                            </p:attrNameLst>
                                          </p:cBhvr>
                                          <p:rCtr x="39444" y="0"/>
                                        </p:animMotion>
                                      </p:childTnLst>
                                    </p:cTn>
                                  </p:par>
                                  <p:par>
                                    <p:cTn id="10" presetID="1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2" presetClass="entr" presetSubtype="2" fill="hold" nodeType="withEffect" p14:presetBounceEnd="70000">
                                      <p:stCondLst>
                                        <p:cond delay="300"/>
                                      </p:stCondLst>
                                      <p:childTnLst>
                                        <p:set>
                                          <p:cBhvr>
                                            <p:cTn id="14" dur="1" fill="hold">
                                              <p:stCondLst>
                                                <p:cond delay="0"/>
                                              </p:stCondLst>
                                            </p:cTn>
                                            <p:tgtEl>
                                              <p:spTgt spid="29"/>
                                            </p:tgtEl>
                                            <p:attrNameLst>
                                              <p:attrName>style.visibility</p:attrName>
                                            </p:attrNameLst>
                                          </p:cBhvr>
                                          <p:to>
                                            <p:strVal val="visible"/>
                                          </p:to>
                                        </p:set>
                                        <p:anim calcmode="lin" valueType="num" p14:bounceEnd="70000">
                                          <p:cBhvr additive="base">
                                            <p:cTn id="15" dur="1500" fill="hold"/>
                                            <p:tgtEl>
                                              <p:spTgt spid="29"/>
                                            </p:tgtEl>
                                            <p:attrNameLst>
                                              <p:attrName>ppt_x</p:attrName>
                                            </p:attrNameLst>
                                          </p:cBhvr>
                                          <p:tavLst>
                                            <p:tav tm="0">
                                              <p:val>
                                                <p:strVal val="1+#ppt_w/2"/>
                                              </p:val>
                                            </p:tav>
                                            <p:tav tm="100000">
                                              <p:val>
                                                <p:strVal val="#ppt_x"/>
                                              </p:val>
                                            </p:tav>
                                          </p:tavLst>
                                        </p:anim>
                                        <p:anim calcmode="lin" valueType="num" p14:bounceEnd="70000">
                                          <p:cBhvr additive="base">
                                            <p:cTn id="16" dur="15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14:presetBounceEnd="70000">
                                      <p:stCondLst>
                                        <p:cond delay="500"/>
                                      </p:stCondLst>
                                      <p:childTnLst>
                                        <p:set>
                                          <p:cBhvr>
                                            <p:cTn id="18" dur="1" fill="hold">
                                              <p:stCondLst>
                                                <p:cond delay="0"/>
                                              </p:stCondLst>
                                            </p:cTn>
                                            <p:tgtEl>
                                              <p:spTgt spid="32"/>
                                            </p:tgtEl>
                                            <p:attrNameLst>
                                              <p:attrName>style.visibility</p:attrName>
                                            </p:attrNameLst>
                                          </p:cBhvr>
                                          <p:to>
                                            <p:strVal val="visible"/>
                                          </p:to>
                                        </p:set>
                                        <p:anim calcmode="lin" valueType="num" p14:bounceEnd="70000">
                                          <p:cBhvr additive="base">
                                            <p:cTn id="19" dur="1500" fill="hold"/>
                                            <p:tgtEl>
                                              <p:spTgt spid="32"/>
                                            </p:tgtEl>
                                            <p:attrNameLst>
                                              <p:attrName>ppt_x</p:attrName>
                                            </p:attrNameLst>
                                          </p:cBhvr>
                                          <p:tavLst>
                                            <p:tav tm="0">
                                              <p:val>
                                                <p:strVal val="1+#ppt_w/2"/>
                                              </p:val>
                                            </p:tav>
                                            <p:tav tm="100000">
                                              <p:val>
                                                <p:strVal val="#ppt_x"/>
                                              </p:val>
                                            </p:tav>
                                          </p:tavLst>
                                        </p:anim>
                                        <p:anim calcmode="lin" valueType="num" p14:bounceEnd="70000">
                                          <p:cBhvr additive="base">
                                            <p:cTn id="20" dur="1500" fill="hold"/>
                                            <p:tgtEl>
                                              <p:spTgt spid="32"/>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14:presetBounceEnd="70000">
                                      <p:stCondLst>
                                        <p:cond delay="700"/>
                                      </p:stCondLst>
                                      <p:childTnLst>
                                        <p:set>
                                          <p:cBhvr>
                                            <p:cTn id="22" dur="1" fill="hold">
                                              <p:stCondLst>
                                                <p:cond delay="0"/>
                                              </p:stCondLst>
                                            </p:cTn>
                                            <p:tgtEl>
                                              <p:spTgt spid="54"/>
                                            </p:tgtEl>
                                            <p:attrNameLst>
                                              <p:attrName>style.visibility</p:attrName>
                                            </p:attrNameLst>
                                          </p:cBhvr>
                                          <p:to>
                                            <p:strVal val="visible"/>
                                          </p:to>
                                        </p:set>
                                        <p:anim calcmode="lin" valueType="num" p14:bounceEnd="70000">
                                          <p:cBhvr additive="base">
                                            <p:cTn id="23" dur="1500" fill="hold"/>
                                            <p:tgtEl>
                                              <p:spTgt spid="54"/>
                                            </p:tgtEl>
                                            <p:attrNameLst>
                                              <p:attrName>ppt_x</p:attrName>
                                            </p:attrNameLst>
                                          </p:cBhvr>
                                          <p:tavLst>
                                            <p:tav tm="0">
                                              <p:val>
                                                <p:strVal val="1+#ppt_w/2"/>
                                              </p:val>
                                            </p:tav>
                                            <p:tav tm="100000">
                                              <p:val>
                                                <p:strVal val="#ppt_x"/>
                                              </p:val>
                                            </p:tav>
                                          </p:tavLst>
                                        </p:anim>
                                        <p:anim calcmode="lin" valueType="num" p14:bounceEnd="70000">
                                          <p:cBhvr additive="base">
                                            <p:cTn id="24" dur="1500" fill="hold"/>
                                            <p:tgtEl>
                                              <p:spTgt spid="54"/>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14:presetBounceEnd="70000">
                                      <p:stCondLst>
                                        <p:cond delay="900"/>
                                      </p:stCondLst>
                                      <p:childTnLst>
                                        <p:set>
                                          <p:cBhvr>
                                            <p:cTn id="26" dur="1" fill="hold">
                                              <p:stCondLst>
                                                <p:cond delay="0"/>
                                              </p:stCondLst>
                                            </p:cTn>
                                            <p:tgtEl>
                                              <p:spTgt spid="38"/>
                                            </p:tgtEl>
                                            <p:attrNameLst>
                                              <p:attrName>style.visibility</p:attrName>
                                            </p:attrNameLst>
                                          </p:cBhvr>
                                          <p:to>
                                            <p:strVal val="visible"/>
                                          </p:to>
                                        </p:set>
                                        <p:anim calcmode="lin" valueType="num" p14:bounceEnd="70000">
                                          <p:cBhvr additive="base">
                                            <p:cTn id="27" dur="1500" fill="hold"/>
                                            <p:tgtEl>
                                              <p:spTgt spid="38"/>
                                            </p:tgtEl>
                                            <p:attrNameLst>
                                              <p:attrName>ppt_x</p:attrName>
                                            </p:attrNameLst>
                                          </p:cBhvr>
                                          <p:tavLst>
                                            <p:tav tm="0">
                                              <p:val>
                                                <p:strVal val="1+#ppt_w/2"/>
                                              </p:val>
                                            </p:tav>
                                            <p:tav tm="100000">
                                              <p:val>
                                                <p:strVal val="#ppt_x"/>
                                              </p:val>
                                            </p:tav>
                                          </p:tavLst>
                                        </p:anim>
                                        <p:anim calcmode="lin" valueType="num" p14:bounceEnd="70000">
                                          <p:cBhvr additive="base">
                                            <p:cTn id="28" dur="1500" fill="hold"/>
                                            <p:tgtEl>
                                              <p:spTgt spid="38"/>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14:presetBounceEnd="70000">
                                      <p:stCondLst>
                                        <p:cond delay="1100"/>
                                      </p:stCondLst>
                                      <p:childTnLst>
                                        <p:set>
                                          <p:cBhvr>
                                            <p:cTn id="30" dur="1" fill="hold">
                                              <p:stCondLst>
                                                <p:cond delay="0"/>
                                              </p:stCondLst>
                                            </p:cTn>
                                            <p:tgtEl>
                                              <p:spTgt spid="50"/>
                                            </p:tgtEl>
                                            <p:attrNameLst>
                                              <p:attrName>style.visibility</p:attrName>
                                            </p:attrNameLst>
                                          </p:cBhvr>
                                          <p:to>
                                            <p:strVal val="visible"/>
                                          </p:to>
                                        </p:set>
                                        <p:anim calcmode="lin" valueType="num" p14:bounceEnd="70000">
                                          <p:cBhvr additive="base">
                                            <p:cTn id="31" dur="1500" fill="hold"/>
                                            <p:tgtEl>
                                              <p:spTgt spid="50"/>
                                            </p:tgtEl>
                                            <p:attrNameLst>
                                              <p:attrName>ppt_x</p:attrName>
                                            </p:attrNameLst>
                                          </p:cBhvr>
                                          <p:tavLst>
                                            <p:tav tm="0">
                                              <p:val>
                                                <p:strVal val="1+#ppt_w/2"/>
                                              </p:val>
                                            </p:tav>
                                            <p:tav tm="100000">
                                              <p:val>
                                                <p:strVal val="#ppt_x"/>
                                              </p:val>
                                            </p:tav>
                                          </p:tavLst>
                                        </p:anim>
                                        <p:anim calcmode="lin" valueType="num" p14:bounceEnd="70000">
                                          <p:cBhvr additive="base">
                                            <p:cTn id="32" dur="15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63" presetClass="path" presetSubtype="0" accel="14000" decel="86000" fill="hold" grpId="1" nodeType="withEffect">
                                      <p:stCondLst>
                                        <p:cond delay="0"/>
                                      </p:stCondLst>
                                      <p:childTnLst>
                                        <p:animMotion origin="layout" path="M -3.25563E-8 4.07407E-6 L 0.78904 4.07407E-6 " pathEditMode="relative" rAng="0" ptsTypes="AA">
                                          <p:cBhvr>
                                            <p:cTn id="9" dur="1250" spd="-100000" fill="hold"/>
                                            <p:tgtEl>
                                              <p:spTgt spid="3"/>
                                            </p:tgtEl>
                                            <p:attrNameLst>
                                              <p:attrName>ppt_x</p:attrName>
                                              <p:attrName>ppt_y</p:attrName>
                                            </p:attrNameLst>
                                          </p:cBhvr>
                                          <p:rCtr x="39445" y="0"/>
                                        </p:animMotion>
                                      </p:childTnLst>
                                    </p:cTn>
                                  </p:par>
                                  <p:par>
                                    <p:cTn id="10" presetID="1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2" presetClass="entr" presetSubtype="2" fill="hold" nodeType="withEffect">
                                      <p:stCondLst>
                                        <p:cond delay="3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1500" fill="hold"/>
                                            <p:tgtEl>
                                              <p:spTgt spid="29"/>
                                            </p:tgtEl>
                                            <p:attrNameLst>
                                              <p:attrName>ppt_x</p:attrName>
                                            </p:attrNameLst>
                                          </p:cBhvr>
                                          <p:tavLst>
                                            <p:tav tm="0">
                                              <p:val>
                                                <p:strVal val="1+#ppt_w/2"/>
                                              </p:val>
                                            </p:tav>
                                            <p:tav tm="100000">
                                              <p:val>
                                                <p:strVal val="#ppt_x"/>
                                              </p:val>
                                            </p:tav>
                                          </p:tavLst>
                                        </p:anim>
                                        <p:anim calcmode="lin" valueType="num">
                                          <p:cBhvr additive="base">
                                            <p:cTn id="16" dur="15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50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1500" fill="hold"/>
                                            <p:tgtEl>
                                              <p:spTgt spid="32"/>
                                            </p:tgtEl>
                                            <p:attrNameLst>
                                              <p:attrName>ppt_x</p:attrName>
                                            </p:attrNameLst>
                                          </p:cBhvr>
                                          <p:tavLst>
                                            <p:tav tm="0">
                                              <p:val>
                                                <p:strVal val="1+#ppt_w/2"/>
                                              </p:val>
                                            </p:tav>
                                            <p:tav tm="100000">
                                              <p:val>
                                                <p:strVal val="#ppt_x"/>
                                              </p:val>
                                            </p:tav>
                                          </p:tavLst>
                                        </p:anim>
                                        <p:anim calcmode="lin" valueType="num">
                                          <p:cBhvr additive="base">
                                            <p:cTn id="20" dur="1500" fill="hold"/>
                                            <p:tgtEl>
                                              <p:spTgt spid="32"/>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700"/>
                                      </p:stCondLst>
                                      <p:childTnLst>
                                        <p:set>
                                          <p:cBhvr>
                                            <p:cTn id="22" dur="1" fill="hold">
                                              <p:stCondLst>
                                                <p:cond delay="0"/>
                                              </p:stCondLst>
                                            </p:cTn>
                                            <p:tgtEl>
                                              <p:spTgt spid="54"/>
                                            </p:tgtEl>
                                            <p:attrNameLst>
                                              <p:attrName>style.visibility</p:attrName>
                                            </p:attrNameLst>
                                          </p:cBhvr>
                                          <p:to>
                                            <p:strVal val="visible"/>
                                          </p:to>
                                        </p:set>
                                        <p:anim calcmode="lin" valueType="num">
                                          <p:cBhvr additive="base">
                                            <p:cTn id="23" dur="1500" fill="hold"/>
                                            <p:tgtEl>
                                              <p:spTgt spid="54"/>
                                            </p:tgtEl>
                                            <p:attrNameLst>
                                              <p:attrName>ppt_x</p:attrName>
                                            </p:attrNameLst>
                                          </p:cBhvr>
                                          <p:tavLst>
                                            <p:tav tm="0">
                                              <p:val>
                                                <p:strVal val="1+#ppt_w/2"/>
                                              </p:val>
                                            </p:tav>
                                            <p:tav tm="100000">
                                              <p:val>
                                                <p:strVal val="#ppt_x"/>
                                              </p:val>
                                            </p:tav>
                                          </p:tavLst>
                                        </p:anim>
                                        <p:anim calcmode="lin" valueType="num">
                                          <p:cBhvr additive="base">
                                            <p:cTn id="24" dur="1500" fill="hold"/>
                                            <p:tgtEl>
                                              <p:spTgt spid="54"/>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900"/>
                                      </p:stCondLst>
                                      <p:childTnLst>
                                        <p:set>
                                          <p:cBhvr>
                                            <p:cTn id="26" dur="1" fill="hold">
                                              <p:stCondLst>
                                                <p:cond delay="0"/>
                                              </p:stCondLst>
                                            </p:cTn>
                                            <p:tgtEl>
                                              <p:spTgt spid="38"/>
                                            </p:tgtEl>
                                            <p:attrNameLst>
                                              <p:attrName>style.visibility</p:attrName>
                                            </p:attrNameLst>
                                          </p:cBhvr>
                                          <p:to>
                                            <p:strVal val="visible"/>
                                          </p:to>
                                        </p:set>
                                        <p:anim calcmode="lin" valueType="num">
                                          <p:cBhvr additive="base">
                                            <p:cTn id="27" dur="1500" fill="hold"/>
                                            <p:tgtEl>
                                              <p:spTgt spid="38"/>
                                            </p:tgtEl>
                                            <p:attrNameLst>
                                              <p:attrName>ppt_x</p:attrName>
                                            </p:attrNameLst>
                                          </p:cBhvr>
                                          <p:tavLst>
                                            <p:tav tm="0">
                                              <p:val>
                                                <p:strVal val="1+#ppt_w/2"/>
                                              </p:val>
                                            </p:tav>
                                            <p:tav tm="100000">
                                              <p:val>
                                                <p:strVal val="#ppt_x"/>
                                              </p:val>
                                            </p:tav>
                                          </p:tavLst>
                                        </p:anim>
                                        <p:anim calcmode="lin" valueType="num">
                                          <p:cBhvr additive="base">
                                            <p:cTn id="28" dur="1500" fill="hold"/>
                                            <p:tgtEl>
                                              <p:spTgt spid="38"/>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1100"/>
                                      </p:stCondLst>
                                      <p:childTnLst>
                                        <p:set>
                                          <p:cBhvr>
                                            <p:cTn id="30" dur="1" fill="hold">
                                              <p:stCondLst>
                                                <p:cond delay="0"/>
                                              </p:stCondLst>
                                            </p:cTn>
                                            <p:tgtEl>
                                              <p:spTgt spid="50"/>
                                            </p:tgtEl>
                                            <p:attrNameLst>
                                              <p:attrName>style.visibility</p:attrName>
                                            </p:attrNameLst>
                                          </p:cBhvr>
                                          <p:to>
                                            <p:strVal val="visible"/>
                                          </p:to>
                                        </p:set>
                                        <p:anim calcmode="lin" valueType="num">
                                          <p:cBhvr additive="base">
                                            <p:cTn id="31" dur="1500" fill="hold"/>
                                            <p:tgtEl>
                                              <p:spTgt spid="50"/>
                                            </p:tgtEl>
                                            <p:attrNameLst>
                                              <p:attrName>ppt_x</p:attrName>
                                            </p:attrNameLst>
                                          </p:cBhvr>
                                          <p:tavLst>
                                            <p:tav tm="0">
                                              <p:val>
                                                <p:strVal val="1+#ppt_w/2"/>
                                              </p:val>
                                            </p:tav>
                                            <p:tav tm="100000">
                                              <p:val>
                                                <p:strVal val="#ppt_x"/>
                                              </p:val>
                                            </p:tav>
                                          </p:tavLst>
                                        </p:anim>
                                        <p:anim calcmode="lin" valueType="num">
                                          <p:cBhvr additive="base">
                                            <p:cTn id="32" dur="1500" fill="hold"/>
                                            <p:tgtEl>
                                              <p:spTgt spid="50"/>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130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1500" fill="hold"/>
                                            <p:tgtEl>
                                              <p:spTgt spid="22"/>
                                            </p:tgtEl>
                                            <p:attrNameLst>
                                              <p:attrName>ppt_x</p:attrName>
                                            </p:attrNameLst>
                                          </p:cBhvr>
                                          <p:tavLst>
                                            <p:tav tm="0">
                                              <p:val>
                                                <p:strVal val="1+#ppt_w/2"/>
                                              </p:val>
                                            </p:tav>
                                            <p:tav tm="100000">
                                              <p:val>
                                                <p:strVal val="#ppt_x"/>
                                              </p:val>
                                            </p:tav>
                                          </p:tavLst>
                                        </p:anim>
                                        <p:anim calcmode="lin" valueType="num">
                                          <p:cBhvr additive="base">
                                            <p:cTn id="36" dur="1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8"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4D171E9-A3D7-93F3-10F3-47BA9CCE68C5}"/>
              </a:ext>
            </a:extLst>
          </p:cNvPr>
          <p:cNvSpPr/>
          <p:nvPr/>
        </p:nvSpPr>
        <p:spPr>
          <a:xfrm>
            <a:off x="596" y="1"/>
            <a:ext cx="9142810" cy="276999"/>
          </a:xfrm>
          <a:prstGeom prst="rect">
            <a:avLst/>
          </a:prstGeom>
          <a:noFill/>
          <a:ln w="19050">
            <a:noFill/>
          </a:ln>
        </p:spPr>
        <p:txBody>
          <a:bodyPr wrap="square">
            <a:spAutoFit/>
          </a:bodyPr>
          <a:lstStyle/>
          <a:p>
            <a:pPr algn="ctr"/>
            <a:r>
              <a:rPr lang="fr-FR" sz="1200" b="1" dirty="0">
                <a:solidFill>
                  <a:schemeClr val="bg1">
                    <a:lumMod val="85000"/>
                  </a:schemeClr>
                </a:solidFill>
                <a:latin typeface="+mj-lt"/>
              </a:rPr>
              <a:t> </a:t>
            </a:r>
            <a:r>
              <a:rPr lang="fr-FR" sz="1200" b="1" dirty="0">
                <a:solidFill>
                  <a:schemeClr val="accent1"/>
                </a:solidFill>
                <a:latin typeface="+mj-lt"/>
              </a:rPr>
              <a:t>Introduction |</a:t>
            </a:r>
            <a:r>
              <a:rPr lang="fr-FR" sz="1200" b="1" dirty="0">
                <a:solidFill>
                  <a:schemeClr val="bg1">
                    <a:lumMod val="85000"/>
                  </a:schemeClr>
                </a:solidFill>
                <a:latin typeface="+mj-lt"/>
              </a:rPr>
              <a:t> Présentation des outils | Comparaison | Architecture | Installation et Simulation. </a:t>
            </a:r>
          </a:p>
        </p:txBody>
      </p:sp>
      <p:sp>
        <p:nvSpPr>
          <p:cNvPr id="5" name="ZoneTexte 4">
            <a:extLst>
              <a:ext uri="{FF2B5EF4-FFF2-40B4-BE49-F238E27FC236}">
                <a16:creationId xmlns:a16="http://schemas.microsoft.com/office/drawing/2014/main" id="{174E3CD4-72CB-BE2C-12F7-14DBB11F6A16}"/>
              </a:ext>
            </a:extLst>
          </p:cNvPr>
          <p:cNvSpPr txBox="1"/>
          <p:nvPr/>
        </p:nvSpPr>
        <p:spPr>
          <a:xfrm>
            <a:off x="410703" y="1466408"/>
            <a:ext cx="7803397" cy="954107"/>
          </a:xfrm>
          <a:prstGeom prst="rect">
            <a:avLst/>
          </a:prstGeom>
          <a:noFill/>
        </p:spPr>
        <p:txBody>
          <a:bodyPr wrap="square">
            <a:spAutoFit/>
          </a:bodyPr>
          <a:lstStyle/>
          <a:p>
            <a:r>
              <a:rPr lang="fr-FR" b="0" i="0" dirty="0">
                <a:solidFill>
                  <a:srgbClr val="374151"/>
                </a:solidFill>
                <a:effectLst/>
                <a:latin typeface="Times New Roman" panose="02020603050405020304" pitchFamily="18" charset="0"/>
                <a:cs typeface="Times New Roman" panose="02020603050405020304" pitchFamily="18" charset="0"/>
              </a:rPr>
              <a:t>Notre projet vise à créer un pipeline de traitement de données en temps réel, intégrant des sources financières et textuelles. Nous utilisons Apache Kafka, Apache </a:t>
            </a:r>
            <a:r>
              <a:rPr lang="fr-FR" b="0" i="0" dirty="0" err="1">
                <a:solidFill>
                  <a:srgbClr val="374151"/>
                </a:solidFill>
                <a:effectLst/>
                <a:latin typeface="Times New Roman" panose="02020603050405020304" pitchFamily="18" charset="0"/>
                <a:cs typeface="Times New Roman" panose="02020603050405020304" pitchFamily="18" charset="0"/>
              </a:rPr>
              <a:t>Flink</a:t>
            </a:r>
            <a:r>
              <a:rPr lang="fr-FR" b="0" i="0" dirty="0">
                <a:solidFill>
                  <a:srgbClr val="374151"/>
                </a:solidFill>
                <a:effectLst/>
                <a:latin typeface="Times New Roman" panose="02020603050405020304" pitchFamily="18" charset="0"/>
                <a:cs typeface="Times New Roman" panose="02020603050405020304" pitchFamily="18" charset="0"/>
              </a:rPr>
              <a:t>, Apache Beam, Spark ML, Spark SQL, et Apache </a:t>
            </a:r>
            <a:r>
              <a:rPr lang="fr-FR" b="0" i="0" dirty="0" err="1">
                <a:solidFill>
                  <a:srgbClr val="374151"/>
                </a:solidFill>
                <a:effectLst/>
                <a:latin typeface="Times New Roman" panose="02020603050405020304" pitchFamily="18" charset="0"/>
                <a:cs typeface="Times New Roman" panose="02020603050405020304" pitchFamily="18" charset="0"/>
              </a:rPr>
              <a:t>Druid</a:t>
            </a:r>
            <a:r>
              <a:rPr lang="fr-FR" b="0" i="0" dirty="0">
                <a:solidFill>
                  <a:srgbClr val="374151"/>
                </a:solidFill>
                <a:effectLst/>
                <a:latin typeface="Times New Roman" panose="02020603050405020304" pitchFamily="18" charset="0"/>
                <a:cs typeface="Times New Roman" panose="02020603050405020304" pitchFamily="18" charset="0"/>
              </a:rPr>
              <a:t> pour capturer, stocker, enrichir les données, et enfin, présenter une visualisation interactive des sentiments associés aux données financières sur une période définie</a:t>
            </a:r>
            <a:endParaRPr lang="fr-FR" dirty="0">
              <a:latin typeface="Times New Roman" panose="02020603050405020304" pitchFamily="18" charset="0"/>
              <a:cs typeface="Times New Roman" panose="02020603050405020304" pitchFamily="18" charset="0"/>
            </a:endParaRPr>
          </a:p>
        </p:txBody>
      </p:sp>
      <p:sp>
        <p:nvSpPr>
          <p:cNvPr id="6" name="Triangle isocèle 5">
            <a:extLst>
              <a:ext uri="{FF2B5EF4-FFF2-40B4-BE49-F238E27FC236}">
                <a16:creationId xmlns:a16="http://schemas.microsoft.com/office/drawing/2014/main" id="{04B1A0A6-FC31-8637-2E4F-5A8E02CCFB25}"/>
              </a:ext>
            </a:extLst>
          </p:cNvPr>
          <p:cNvSpPr/>
          <p:nvPr/>
        </p:nvSpPr>
        <p:spPr>
          <a:xfrm rot="5400000">
            <a:off x="-5887" y="543533"/>
            <a:ext cx="576064" cy="56429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ZoneTexte 6">
            <a:extLst>
              <a:ext uri="{FF2B5EF4-FFF2-40B4-BE49-F238E27FC236}">
                <a16:creationId xmlns:a16="http://schemas.microsoft.com/office/drawing/2014/main" id="{FFA5D090-5999-90F4-3B03-77967C3E0DD0}"/>
              </a:ext>
            </a:extLst>
          </p:cNvPr>
          <p:cNvSpPr txBox="1"/>
          <p:nvPr/>
        </p:nvSpPr>
        <p:spPr>
          <a:xfrm>
            <a:off x="805911" y="537647"/>
            <a:ext cx="4820048" cy="523220"/>
          </a:xfrm>
          <a:prstGeom prst="rect">
            <a:avLst/>
          </a:prstGeom>
          <a:noFill/>
        </p:spPr>
        <p:txBody>
          <a:bodyPr wrap="square" rtlCol="0">
            <a:spAutoFit/>
          </a:bodyPr>
          <a:lstStyle/>
          <a:p>
            <a:r>
              <a:rPr lang="en-US" sz="2800" dirty="0">
                <a:solidFill>
                  <a:schemeClr val="accent1">
                    <a:lumMod val="50000"/>
                  </a:schemeClr>
                </a:solidFill>
              </a:rPr>
              <a:t>Introduction</a:t>
            </a:r>
            <a:endParaRPr lang="fr-FR" sz="2800" dirty="0">
              <a:solidFill>
                <a:schemeClr val="accent1">
                  <a:lumMod val="50000"/>
                </a:schemeClr>
              </a:solidFill>
            </a:endParaRPr>
          </a:p>
        </p:txBody>
      </p:sp>
      <p:sp>
        <p:nvSpPr>
          <p:cNvPr id="2" name="ZoneTexte 1">
            <a:extLst>
              <a:ext uri="{FF2B5EF4-FFF2-40B4-BE49-F238E27FC236}">
                <a16:creationId xmlns:a16="http://schemas.microsoft.com/office/drawing/2014/main" id="{7463ED6A-F31C-DBE8-F11F-21FB99172B0A}"/>
              </a:ext>
            </a:extLst>
          </p:cNvPr>
          <p:cNvSpPr txBox="1"/>
          <p:nvPr/>
        </p:nvSpPr>
        <p:spPr>
          <a:xfrm>
            <a:off x="8756542" y="4835471"/>
            <a:ext cx="325465" cy="307777"/>
          </a:xfrm>
          <a:prstGeom prst="rect">
            <a:avLst/>
          </a:prstGeom>
          <a:noFill/>
        </p:spPr>
        <p:txBody>
          <a:bodyPr wrap="square" rtlCol="0">
            <a:spAutoFit/>
          </a:bodyPr>
          <a:lstStyle/>
          <a:p>
            <a:r>
              <a:rPr lang="en-US" dirty="0"/>
              <a:t>3</a:t>
            </a:r>
            <a:endParaRPr lang="fr-FR" dirty="0"/>
          </a:p>
        </p:txBody>
      </p:sp>
    </p:spTree>
    <p:extLst>
      <p:ext uri="{BB962C8B-B14F-4D97-AF65-F5344CB8AC3E}">
        <p14:creationId xmlns:p14="http://schemas.microsoft.com/office/powerpoint/2010/main" val="34588506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re 6">
            <a:extLst>
              <a:ext uri="{FF2B5EF4-FFF2-40B4-BE49-F238E27FC236}">
                <a16:creationId xmlns:a16="http://schemas.microsoft.com/office/drawing/2014/main" id="{3729CD1A-B4F7-A118-45FA-A7C19D6C02B2}"/>
              </a:ext>
            </a:extLst>
          </p:cNvPr>
          <p:cNvSpPr txBox="1">
            <a:spLocks/>
          </p:cNvSpPr>
          <p:nvPr/>
        </p:nvSpPr>
        <p:spPr>
          <a:xfrm>
            <a:off x="143508" y="472362"/>
            <a:ext cx="9142810" cy="695232"/>
          </a:xfrm>
          <a:prstGeom prst="rect">
            <a:avLst/>
          </a:prstGeom>
        </p:spPr>
        <p:txBody>
          <a:bodyPr rtlCol="0">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b="1" dirty="0">
                <a:solidFill>
                  <a:schemeClr val="accent1"/>
                </a:solidFill>
              </a:rPr>
              <a:t>1. </a:t>
            </a:r>
            <a:r>
              <a:rPr lang="fr-FR" sz="2100" b="1" spc="225" dirty="0">
                <a:solidFill>
                  <a:srgbClr val="2F3342"/>
                </a:solidFill>
              </a:rPr>
              <a:t>Kafka </a:t>
            </a:r>
          </a:p>
        </p:txBody>
      </p:sp>
      <p:sp>
        <p:nvSpPr>
          <p:cNvPr id="23" name="Rectangle 22">
            <a:extLst>
              <a:ext uri="{FF2B5EF4-FFF2-40B4-BE49-F238E27FC236}">
                <a16:creationId xmlns:a16="http://schemas.microsoft.com/office/drawing/2014/main" id="{B06EF7A9-E32B-0092-9126-37974AFF38CA}"/>
              </a:ext>
            </a:extLst>
          </p:cNvPr>
          <p:cNvSpPr/>
          <p:nvPr/>
        </p:nvSpPr>
        <p:spPr>
          <a:xfrm flipV="1">
            <a:off x="791580" y="4948014"/>
            <a:ext cx="8100000" cy="34289"/>
          </a:xfrm>
          <a:prstGeom prst="rect">
            <a:avLst/>
          </a:prstGeom>
          <a:gradFill flip="none" rotWithShape="1">
            <a:gsLst>
              <a:gs pos="0">
                <a:schemeClr val="bg1"/>
              </a:gs>
              <a:gs pos="28000">
                <a:schemeClr val="accent1">
                  <a:lumMod val="60000"/>
                  <a:lumOff val="40000"/>
                </a:schemeClr>
              </a:gs>
              <a:gs pos="100000">
                <a:srgbClr val="0070C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p>
        </p:txBody>
      </p:sp>
      <p:sp>
        <p:nvSpPr>
          <p:cNvPr id="24" name="スライド番号プレースホルダー 12">
            <a:extLst>
              <a:ext uri="{FF2B5EF4-FFF2-40B4-BE49-F238E27FC236}">
                <a16:creationId xmlns:a16="http://schemas.microsoft.com/office/drawing/2014/main" id="{6AA0D649-62C2-407A-8196-D29034D021D5}"/>
              </a:ext>
            </a:extLst>
          </p:cNvPr>
          <p:cNvSpPr txBox="1">
            <a:spLocks/>
          </p:cNvSpPr>
          <p:nvPr/>
        </p:nvSpPr>
        <p:spPr>
          <a:xfrm>
            <a:off x="8730463" y="4801899"/>
            <a:ext cx="412943" cy="273844"/>
          </a:xfrm>
          <a:prstGeom prst="rect">
            <a:avLst/>
          </a:prstGeom>
        </p:spPr>
        <p:txBody>
          <a:bodyPr vert="horz" lIns="68580" tIns="34290" rIns="68580" bIns="3429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459DFB-86F3-43FA-8567-2EA6E426AE90}" type="slidenum">
              <a:rPr lang="ja-JP" altLang="en-US" b="1">
                <a:solidFill>
                  <a:schemeClr val="tx1"/>
                </a:solidFill>
                <a:latin typeface="+mj-lt"/>
              </a:rPr>
              <a:pPr/>
              <a:t>4</a:t>
            </a:fld>
            <a:endParaRPr lang="ja-JP" altLang="en-US" sz="900" b="1" dirty="0">
              <a:solidFill>
                <a:schemeClr val="tx1"/>
              </a:solidFill>
              <a:latin typeface="+mj-lt"/>
            </a:endParaRPr>
          </a:p>
        </p:txBody>
      </p:sp>
      <p:grpSp>
        <p:nvGrpSpPr>
          <p:cNvPr id="3" name="Group 2">
            <a:extLst>
              <a:ext uri="{FF2B5EF4-FFF2-40B4-BE49-F238E27FC236}">
                <a16:creationId xmlns:a16="http://schemas.microsoft.com/office/drawing/2014/main" id="{F26141C8-02F6-44CC-2273-94303B395556}"/>
              </a:ext>
            </a:extLst>
          </p:cNvPr>
          <p:cNvGrpSpPr/>
          <p:nvPr/>
        </p:nvGrpSpPr>
        <p:grpSpPr>
          <a:xfrm>
            <a:off x="305526" y="1313709"/>
            <a:ext cx="4374486" cy="3540864"/>
            <a:chOff x="406574" y="1997835"/>
            <a:chExt cx="5256584" cy="3094223"/>
          </a:xfrm>
        </p:grpSpPr>
        <p:sp>
          <p:nvSpPr>
            <p:cNvPr id="11" name="Espace réservé du contenu 2">
              <a:extLst>
                <a:ext uri="{FF2B5EF4-FFF2-40B4-BE49-F238E27FC236}">
                  <a16:creationId xmlns:a16="http://schemas.microsoft.com/office/drawing/2014/main" id="{A999491B-46DB-4307-8E1A-E1066E4FBAEB}"/>
                </a:ext>
              </a:extLst>
            </p:cNvPr>
            <p:cNvSpPr txBox="1">
              <a:spLocks/>
            </p:cNvSpPr>
            <p:nvPr/>
          </p:nvSpPr>
          <p:spPr>
            <a:xfrm>
              <a:off x="478582" y="2316349"/>
              <a:ext cx="5112568" cy="2775709"/>
            </a:xfrm>
            <a:prstGeom prst="rect">
              <a:avLst/>
            </a:prstGeom>
          </p:spPr>
          <p:txBody>
            <a:bodyPr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150000"/>
                </a:lnSpc>
                <a:buNone/>
                <a:defRPr/>
              </a:pPr>
              <a:r>
                <a:rPr lang="fr-FR" sz="1350" b="1" dirty="0"/>
                <a:t>Apache Kafka </a:t>
              </a:r>
              <a:r>
                <a:rPr lang="fr-FR" sz="1350" dirty="0"/>
                <a:t>est un projet à code source ouvert développé par l'Apache Software </a:t>
              </a:r>
              <a:r>
                <a:rPr lang="fr-FR" sz="1350" dirty="0" err="1"/>
                <a:t>Foundation</a:t>
              </a:r>
              <a:r>
                <a:rPr lang="fr-FR" sz="1350" dirty="0"/>
                <a:t> et implémenté en Scala, ambitionne de créer un système en temps réel à faible latence pour la gestion de flux de données, avec une conception fortement inspirée par les journaux de transactions</a:t>
              </a:r>
            </a:p>
          </p:txBody>
        </p:sp>
        <p:sp>
          <p:nvSpPr>
            <p:cNvPr id="2" name="Rectangle 1">
              <a:extLst>
                <a:ext uri="{FF2B5EF4-FFF2-40B4-BE49-F238E27FC236}">
                  <a16:creationId xmlns:a16="http://schemas.microsoft.com/office/drawing/2014/main" id="{45FC1AC0-5BEF-45E7-BDDF-D443CE708FD3}"/>
                </a:ext>
              </a:extLst>
            </p:cNvPr>
            <p:cNvSpPr/>
            <p:nvPr/>
          </p:nvSpPr>
          <p:spPr>
            <a:xfrm>
              <a:off x="406574" y="2173084"/>
              <a:ext cx="5256584" cy="2626005"/>
            </a:xfrm>
            <a:prstGeom prst="rect">
              <a:avLst/>
            </a:prstGeom>
            <a:no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p>
          </p:txBody>
        </p:sp>
        <p:sp>
          <p:nvSpPr>
            <p:cNvPr id="10" name="Espace réservé du texte 3">
              <a:extLst>
                <a:ext uri="{FF2B5EF4-FFF2-40B4-BE49-F238E27FC236}">
                  <a16:creationId xmlns:a16="http://schemas.microsoft.com/office/drawing/2014/main" id="{46E2CC9E-302A-4500-B0E3-4BE84867E197}"/>
                </a:ext>
              </a:extLst>
            </p:cNvPr>
            <p:cNvSpPr txBox="1">
              <a:spLocks/>
            </p:cNvSpPr>
            <p:nvPr/>
          </p:nvSpPr>
          <p:spPr>
            <a:xfrm>
              <a:off x="764106" y="1997835"/>
              <a:ext cx="1568158" cy="318514"/>
            </a:xfrm>
            <a:prstGeom prst="rect">
              <a:avLst/>
            </a:prstGeom>
            <a:solidFill>
              <a:schemeClr val="bg1"/>
            </a:solidFill>
          </p:spPr>
          <p:txBody>
            <a:bodyPr rtlCol="0"/>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fr-FR" sz="1350" dirty="0">
                  <a:solidFill>
                    <a:srgbClr val="2F3342"/>
                  </a:solidFill>
                  <a:latin typeface="Arial Black" panose="020B0A04020102020204" pitchFamily="34" charset="0"/>
                </a:rPr>
                <a:t>Définition</a:t>
              </a:r>
            </a:p>
          </p:txBody>
        </p:sp>
      </p:grpSp>
      <p:sp>
        <p:nvSpPr>
          <p:cNvPr id="13" name="Rectangle 12">
            <a:extLst>
              <a:ext uri="{FF2B5EF4-FFF2-40B4-BE49-F238E27FC236}">
                <a16:creationId xmlns:a16="http://schemas.microsoft.com/office/drawing/2014/main" id="{F4D171E9-A3D7-93F3-10F3-47BA9CCE68C5}"/>
              </a:ext>
            </a:extLst>
          </p:cNvPr>
          <p:cNvSpPr/>
          <p:nvPr/>
        </p:nvSpPr>
        <p:spPr>
          <a:xfrm>
            <a:off x="596" y="1"/>
            <a:ext cx="9142810" cy="276999"/>
          </a:xfrm>
          <a:prstGeom prst="rect">
            <a:avLst/>
          </a:prstGeom>
          <a:noFill/>
          <a:ln w="19050">
            <a:noFill/>
          </a:ln>
        </p:spPr>
        <p:txBody>
          <a:bodyPr wrap="square">
            <a:spAutoFit/>
          </a:bodyPr>
          <a:lstStyle/>
          <a:p>
            <a:pPr algn="ctr"/>
            <a:r>
              <a:rPr lang="fr-FR" sz="1200" b="1" dirty="0">
                <a:solidFill>
                  <a:schemeClr val="bg1">
                    <a:lumMod val="85000"/>
                  </a:schemeClr>
                </a:solidFill>
                <a:latin typeface="+mj-lt"/>
              </a:rPr>
              <a:t> </a:t>
            </a:r>
            <a:r>
              <a:rPr lang="fr-FR" sz="1200" b="1" dirty="0">
                <a:ln>
                  <a:solidFill>
                    <a:schemeClr val="bg1">
                      <a:lumMod val="85000"/>
                    </a:schemeClr>
                  </a:solidFill>
                </a:ln>
                <a:solidFill>
                  <a:schemeClr val="bg1">
                    <a:lumMod val="75000"/>
                  </a:schemeClr>
                </a:solidFill>
                <a:latin typeface="+mj-lt"/>
              </a:rPr>
              <a:t>Introduction</a:t>
            </a:r>
            <a:r>
              <a:rPr lang="fr-FR" sz="1200" b="1" dirty="0">
                <a:solidFill>
                  <a:schemeClr val="accent1"/>
                </a:solidFill>
                <a:latin typeface="+mj-lt"/>
              </a:rPr>
              <a:t> </a:t>
            </a:r>
            <a:r>
              <a:rPr lang="fr-FR" sz="1200" b="1" dirty="0">
                <a:solidFill>
                  <a:schemeClr val="bg1">
                    <a:lumMod val="85000"/>
                  </a:schemeClr>
                </a:solidFill>
                <a:latin typeface="+mj-lt"/>
              </a:rPr>
              <a:t>| </a:t>
            </a:r>
            <a:r>
              <a:rPr lang="fr-FR" sz="1200" b="1" dirty="0">
                <a:solidFill>
                  <a:schemeClr val="accent1"/>
                </a:solidFill>
                <a:latin typeface="+mj-lt"/>
              </a:rPr>
              <a:t>Présentation des outils | </a:t>
            </a:r>
            <a:r>
              <a:rPr lang="fr-FR" sz="1200" b="1" dirty="0">
                <a:solidFill>
                  <a:schemeClr val="bg1">
                    <a:lumMod val="85000"/>
                  </a:schemeClr>
                </a:solidFill>
                <a:latin typeface="+mj-lt"/>
              </a:rPr>
              <a:t>Comparaison | Architecture | Installation et Simulation. </a:t>
            </a:r>
          </a:p>
        </p:txBody>
      </p:sp>
      <p:pic>
        <p:nvPicPr>
          <p:cNvPr id="14" name="Picture 13"/>
          <p:cNvPicPr>
            <a:picLocks noChangeAspect="1"/>
          </p:cNvPicPr>
          <p:nvPr/>
        </p:nvPicPr>
        <p:blipFill>
          <a:blip r:embed="rId3"/>
          <a:stretch>
            <a:fillRect/>
          </a:stretch>
        </p:blipFill>
        <p:spPr>
          <a:xfrm>
            <a:off x="5058054" y="1498377"/>
            <a:ext cx="3603171" cy="16756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2977242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06EF7A9-E32B-0092-9126-37974AFF38CA}"/>
              </a:ext>
            </a:extLst>
          </p:cNvPr>
          <p:cNvSpPr/>
          <p:nvPr/>
        </p:nvSpPr>
        <p:spPr>
          <a:xfrm flipV="1">
            <a:off x="791580" y="4948014"/>
            <a:ext cx="8100000" cy="34289"/>
          </a:xfrm>
          <a:prstGeom prst="rect">
            <a:avLst/>
          </a:prstGeom>
          <a:gradFill flip="none" rotWithShape="1">
            <a:gsLst>
              <a:gs pos="0">
                <a:schemeClr val="bg1"/>
              </a:gs>
              <a:gs pos="28000">
                <a:schemeClr val="accent1">
                  <a:lumMod val="60000"/>
                  <a:lumOff val="40000"/>
                </a:schemeClr>
              </a:gs>
              <a:gs pos="100000">
                <a:srgbClr val="0070C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p>
        </p:txBody>
      </p:sp>
      <p:sp>
        <p:nvSpPr>
          <p:cNvPr id="24" name="スライド番号プレースホルダー 12">
            <a:extLst>
              <a:ext uri="{FF2B5EF4-FFF2-40B4-BE49-F238E27FC236}">
                <a16:creationId xmlns:a16="http://schemas.microsoft.com/office/drawing/2014/main" id="{6AA0D649-62C2-407A-8196-D29034D021D5}"/>
              </a:ext>
            </a:extLst>
          </p:cNvPr>
          <p:cNvSpPr txBox="1">
            <a:spLocks/>
          </p:cNvSpPr>
          <p:nvPr/>
        </p:nvSpPr>
        <p:spPr>
          <a:xfrm>
            <a:off x="8730463" y="4801899"/>
            <a:ext cx="412943" cy="273844"/>
          </a:xfrm>
          <a:prstGeom prst="rect">
            <a:avLst/>
          </a:prstGeom>
        </p:spPr>
        <p:txBody>
          <a:bodyPr vert="horz" lIns="68580" tIns="34290" rIns="68580" bIns="3429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459DFB-86F3-43FA-8567-2EA6E426AE90}" type="slidenum">
              <a:rPr lang="ja-JP" altLang="en-US" b="1">
                <a:solidFill>
                  <a:schemeClr val="tx1"/>
                </a:solidFill>
                <a:latin typeface="+mj-lt"/>
              </a:rPr>
              <a:pPr/>
              <a:t>5</a:t>
            </a:fld>
            <a:endParaRPr lang="ja-JP" altLang="en-US" sz="900" b="1" dirty="0">
              <a:solidFill>
                <a:schemeClr val="tx1"/>
              </a:solidFill>
              <a:latin typeface="+mj-lt"/>
            </a:endParaRPr>
          </a:p>
        </p:txBody>
      </p:sp>
      <p:grpSp>
        <p:nvGrpSpPr>
          <p:cNvPr id="3" name="Group 2">
            <a:extLst>
              <a:ext uri="{FF2B5EF4-FFF2-40B4-BE49-F238E27FC236}">
                <a16:creationId xmlns:a16="http://schemas.microsoft.com/office/drawing/2014/main" id="{F26141C8-02F6-44CC-2273-94303B395556}"/>
              </a:ext>
            </a:extLst>
          </p:cNvPr>
          <p:cNvGrpSpPr/>
          <p:nvPr/>
        </p:nvGrpSpPr>
        <p:grpSpPr>
          <a:xfrm>
            <a:off x="286535" y="1310080"/>
            <a:ext cx="4374486" cy="3363461"/>
            <a:chOff x="428459" y="2152861"/>
            <a:chExt cx="5256584" cy="2939197"/>
          </a:xfrm>
        </p:grpSpPr>
        <p:sp>
          <p:nvSpPr>
            <p:cNvPr id="11" name="Espace réservé du contenu 2">
              <a:extLst>
                <a:ext uri="{FF2B5EF4-FFF2-40B4-BE49-F238E27FC236}">
                  <a16:creationId xmlns:a16="http://schemas.microsoft.com/office/drawing/2014/main" id="{A999491B-46DB-4307-8E1A-E1066E4FBAEB}"/>
                </a:ext>
              </a:extLst>
            </p:cNvPr>
            <p:cNvSpPr txBox="1">
              <a:spLocks/>
            </p:cNvSpPr>
            <p:nvPr/>
          </p:nvSpPr>
          <p:spPr>
            <a:xfrm>
              <a:off x="478582" y="2316349"/>
              <a:ext cx="5112568" cy="2775709"/>
            </a:xfrm>
            <a:prstGeom prst="rect">
              <a:avLst/>
            </a:prstGeom>
          </p:spPr>
          <p:txBody>
            <a:bodyPr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150000"/>
                </a:lnSpc>
                <a:buNone/>
                <a:defRPr/>
              </a:pPr>
              <a:r>
                <a:rPr lang="fr-FR" sz="1350" b="1" dirty="0"/>
                <a:t>Apache </a:t>
              </a:r>
              <a:r>
                <a:rPr lang="fr-FR" sz="1350" b="1" dirty="0" err="1"/>
                <a:t>Flink</a:t>
              </a:r>
              <a:r>
                <a:rPr lang="fr-FR" sz="1350" b="1" dirty="0"/>
                <a:t> </a:t>
              </a:r>
              <a:r>
                <a:rPr lang="fr-FR" sz="1350" dirty="0"/>
                <a:t>est un </a:t>
              </a:r>
              <a:r>
                <a:rPr lang="fr-FR" sz="1350" dirty="0" err="1"/>
                <a:t>framework</a:t>
              </a:r>
              <a:r>
                <a:rPr lang="fr-FR" sz="1350" dirty="0"/>
                <a:t> open source de traitement distribué de données en continu et en batch. Il se distingue par son modèle de programmation basé sur les flux de données, son excellente performance dans le traitement en temps réel, et son intégration fluide avec l'écosystème du Big Data.</a:t>
              </a:r>
            </a:p>
          </p:txBody>
        </p:sp>
        <p:sp>
          <p:nvSpPr>
            <p:cNvPr id="2" name="Rectangle 1">
              <a:extLst>
                <a:ext uri="{FF2B5EF4-FFF2-40B4-BE49-F238E27FC236}">
                  <a16:creationId xmlns:a16="http://schemas.microsoft.com/office/drawing/2014/main" id="{45FC1AC0-5BEF-45E7-BDDF-D443CE708FD3}"/>
                </a:ext>
              </a:extLst>
            </p:cNvPr>
            <p:cNvSpPr/>
            <p:nvPr/>
          </p:nvSpPr>
          <p:spPr>
            <a:xfrm>
              <a:off x="428459" y="2319702"/>
              <a:ext cx="5256584" cy="2626005"/>
            </a:xfrm>
            <a:prstGeom prst="rect">
              <a:avLst/>
            </a:prstGeom>
            <a:no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p>
          </p:txBody>
        </p:sp>
        <p:sp>
          <p:nvSpPr>
            <p:cNvPr id="10" name="Espace réservé du texte 3">
              <a:extLst>
                <a:ext uri="{FF2B5EF4-FFF2-40B4-BE49-F238E27FC236}">
                  <a16:creationId xmlns:a16="http://schemas.microsoft.com/office/drawing/2014/main" id="{46E2CC9E-302A-4500-B0E3-4BE84867E197}"/>
                </a:ext>
              </a:extLst>
            </p:cNvPr>
            <p:cNvSpPr txBox="1">
              <a:spLocks/>
            </p:cNvSpPr>
            <p:nvPr/>
          </p:nvSpPr>
          <p:spPr>
            <a:xfrm>
              <a:off x="783215" y="2152861"/>
              <a:ext cx="1568158" cy="318514"/>
            </a:xfrm>
            <a:prstGeom prst="rect">
              <a:avLst/>
            </a:prstGeom>
            <a:solidFill>
              <a:schemeClr val="bg1"/>
            </a:solidFill>
          </p:spPr>
          <p:txBody>
            <a:bodyPr rtlCol="0"/>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fr-FR" sz="1350" dirty="0">
                  <a:solidFill>
                    <a:srgbClr val="2F3342"/>
                  </a:solidFill>
                  <a:latin typeface="Arial Black" panose="020B0A04020102020204" pitchFamily="34" charset="0"/>
                </a:rPr>
                <a:t>Définition</a:t>
              </a:r>
            </a:p>
          </p:txBody>
        </p:sp>
      </p:grpSp>
      <p:pic>
        <p:nvPicPr>
          <p:cNvPr id="1028" name="Picture 4" descr="Apache Flink — Wikipédia">
            <a:extLst>
              <a:ext uri="{FF2B5EF4-FFF2-40B4-BE49-F238E27FC236}">
                <a16:creationId xmlns:a16="http://schemas.microsoft.com/office/drawing/2014/main" id="{7596FAF6-8685-60A9-DE09-553B478B20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7879" y="1492324"/>
            <a:ext cx="4073701" cy="199243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itre 6">
            <a:extLst>
              <a:ext uri="{FF2B5EF4-FFF2-40B4-BE49-F238E27FC236}">
                <a16:creationId xmlns:a16="http://schemas.microsoft.com/office/drawing/2014/main" id="{9F987AA2-1E7D-F0CB-3A33-1613768D79CF}"/>
              </a:ext>
            </a:extLst>
          </p:cNvPr>
          <p:cNvSpPr txBox="1">
            <a:spLocks/>
          </p:cNvSpPr>
          <p:nvPr/>
        </p:nvSpPr>
        <p:spPr>
          <a:xfrm>
            <a:off x="143508" y="472362"/>
            <a:ext cx="9142810" cy="695232"/>
          </a:xfrm>
          <a:prstGeom prst="rect">
            <a:avLst/>
          </a:prstGeom>
        </p:spPr>
        <p:txBody>
          <a:bodyPr rtlCol="0">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b="1" dirty="0">
                <a:solidFill>
                  <a:schemeClr val="accent1"/>
                </a:solidFill>
              </a:rPr>
              <a:t>2. </a:t>
            </a:r>
            <a:r>
              <a:rPr lang="fr-FR" sz="2100" b="1" spc="225" dirty="0">
                <a:solidFill>
                  <a:srgbClr val="2F3342"/>
                </a:solidFill>
              </a:rPr>
              <a:t>Apache </a:t>
            </a:r>
            <a:r>
              <a:rPr lang="fr-FR" sz="2100" b="1" spc="225" dirty="0" err="1">
                <a:solidFill>
                  <a:srgbClr val="2F3342"/>
                </a:solidFill>
              </a:rPr>
              <a:t>Flink</a:t>
            </a:r>
            <a:r>
              <a:rPr lang="fr-FR" sz="2100" b="1" spc="225" dirty="0">
                <a:solidFill>
                  <a:srgbClr val="2F3342"/>
                </a:solidFill>
              </a:rPr>
              <a:t>  </a:t>
            </a:r>
          </a:p>
        </p:txBody>
      </p:sp>
      <p:sp>
        <p:nvSpPr>
          <p:cNvPr id="5" name="Rectangle 4">
            <a:extLst>
              <a:ext uri="{FF2B5EF4-FFF2-40B4-BE49-F238E27FC236}">
                <a16:creationId xmlns:a16="http://schemas.microsoft.com/office/drawing/2014/main" id="{4346AD4E-6B7C-7B4F-327F-A4D55556B3F4}"/>
              </a:ext>
            </a:extLst>
          </p:cNvPr>
          <p:cNvSpPr/>
          <p:nvPr/>
        </p:nvSpPr>
        <p:spPr>
          <a:xfrm>
            <a:off x="596" y="1"/>
            <a:ext cx="9142810" cy="276999"/>
          </a:xfrm>
          <a:prstGeom prst="rect">
            <a:avLst/>
          </a:prstGeom>
          <a:noFill/>
          <a:ln w="19050">
            <a:noFill/>
          </a:ln>
        </p:spPr>
        <p:txBody>
          <a:bodyPr wrap="square">
            <a:spAutoFit/>
          </a:bodyPr>
          <a:lstStyle/>
          <a:p>
            <a:pPr algn="ctr"/>
            <a:r>
              <a:rPr lang="fr-FR" sz="1200" b="1" dirty="0">
                <a:solidFill>
                  <a:schemeClr val="bg1">
                    <a:lumMod val="85000"/>
                  </a:schemeClr>
                </a:solidFill>
                <a:latin typeface="+mj-lt"/>
              </a:rPr>
              <a:t> </a:t>
            </a:r>
            <a:r>
              <a:rPr lang="fr-FR" sz="1200" b="1" dirty="0">
                <a:ln>
                  <a:solidFill>
                    <a:schemeClr val="bg1">
                      <a:lumMod val="85000"/>
                    </a:schemeClr>
                  </a:solidFill>
                </a:ln>
                <a:solidFill>
                  <a:schemeClr val="bg1">
                    <a:lumMod val="75000"/>
                  </a:schemeClr>
                </a:solidFill>
                <a:latin typeface="+mj-lt"/>
              </a:rPr>
              <a:t>Introduction</a:t>
            </a:r>
            <a:r>
              <a:rPr lang="fr-FR" sz="1200" b="1" dirty="0">
                <a:solidFill>
                  <a:schemeClr val="accent1"/>
                </a:solidFill>
                <a:latin typeface="+mj-lt"/>
              </a:rPr>
              <a:t> </a:t>
            </a:r>
            <a:r>
              <a:rPr lang="fr-FR" sz="1200" b="1" dirty="0">
                <a:solidFill>
                  <a:schemeClr val="bg1">
                    <a:lumMod val="85000"/>
                  </a:schemeClr>
                </a:solidFill>
                <a:latin typeface="+mj-lt"/>
              </a:rPr>
              <a:t>| </a:t>
            </a:r>
            <a:r>
              <a:rPr lang="fr-FR" sz="1200" b="1" dirty="0">
                <a:solidFill>
                  <a:schemeClr val="accent1"/>
                </a:solidFill>
                <a:latin typeface="+mj-lt"/>
              </a:rPr>
              <a:t>Présentation des outils | </a:t>
            </a:r>
            <a:r>
              <a:rPr lang="fr-FR" sz="1200" b="1" dirty="0">
                <a:solidFill>
                  <a:schemeClr val="bg1">
                    <a:lumMod val="85000"/>
                  </a:schemeClr>
                </a:solidFill>
                <a:latin typeface="+mj-lt"/>
              </a:rPr>
              <a:t>Comparaison | Architecture | Installation et Simulation. </a:t>
            </a:r>
          </a:p>
        </p:txBody>
      </p:sp>
    </p:spTree>
    <p:extLst>
      <p:ext uri="{BB962C8B-B14F-4D97-AF65-F5344CB8AC3E}">
        <p14:creationId xmlns:p14="http://schemas.microsoft.com/office/powerpoint/2010/main" val="114068938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06EF7A9-E32B-0092-9126-37974AFF38CA}"/>
              </a:ext>
            </a:extLst>
          </p:cNvPr>
          <p:cNvSpPr/>
          <p:nvPr/>
        </p:nvSpPr>
        <p:spPr>
          <a:xfrm flipV="1">
            <a:off x="791580" y="4948014"/>
            <a:ext cx="8100000" cy="34289"/>
          </a:xfrm>
          <a:prstGeom prst="rect">
            <a:avLst/>
          </a:prstGeom>
          <a:gradFill flip="none" rotWithShape="1">
            <a:gsLst>
              <a:gs pos="0">
                <a:schemeClr val="bg1"/>
              </a:gs>
              <a:gs pos="28000">
                <a:schemeClr val="accent1">
                  <a:lumMod val="60000"/>
                  <a:lumOff val="40000"/>
                </a:schemeClr>
              </a:gs>
              <a:gs pos="100000">
                <a:srgbClr val="0070C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p>
        </p:txBody>
      </p:sp>
      <p:sp>
        <p:nvSpPr>
          <p:cNvPr id="24" name="スライド番号プレースホルダー 12">
            <a:extLst>
              <a:ext uri="{FF2B5EF4-FFF2-40B4-BE49-F238E27FC236}">
                <a16:creationId xmlns:a16="http://schemas.microsoft.com/office/drawing/2014/main" id="{6AA0D649-62C2-407A-8196-D29034D021D5}"/>
              </a:ext>
            </a:extLst>
          </p:cNvPr>
          <p:cNvSpPr txBox="1">
            <a:spLocks/>
          </p:cNvSpPr>
          <p:nvPr/>
        </p:nvSpPr>
        <p:spPr>
          <a:xfrm>
            <a:off x="8730463" y="4801899"/>
            <a:ext cx="412943" cy="273844"/>
          </a:xfrm>
          <a:prstGeom prst="rect">
            <a:avLst/>
          </a:prstGeom>
        </p:spPr>
        <p:txBody>
          <a:bodyPr vert="horz" lIns="68580" tIns="34290" rIns="68580" bIns="3429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459DFB-86F3-43FA-8567-2EA6E426AE90}" type="slidenum">
              <a:rPr lang="ja-JP" altLang="en-US" b="1">
                <a:solidFill>
                  <a:schemeClr val="tx1"/>
                </a:solidFill>
                <a:latin typeface="+mj-lt"/>
              </a:rPr>
              <a:pPr/>
              <a:t>6</a:t>
            </a:fld>
            <a:endParaRPr lang="ja-JP" altLang="en-US" sz="900" b="1" dirty="0">
              <a:solidFill>
                <a:schemeClr val="tx1"/>
              </a:solidFill>
              <a:latin typeface="+mj-lt"/>
            </a:endParaRPr>
          </a:p>
        </p:txBody>
      </p:sp>
      <p:grpSp>
        <p:nvGrpSpPr>
          <p:cNvPr id="3" name="Group 2">
            <a:extLst>
              <a:ext uri="{FF2B5EF4-FFF2-40B4-BE49-F238E27FC236}">
                <a16:creationId xmlns:a16="http://schemas.microsoft.com/office/drawing/2014/main" id="{F26141C8-02F6-44CC-2273-94303B395556}"/>
              </a:ext>
            </a:extLst>
          </p:cNvPr>
          <p:cNvGrpSpPr/>
          <p:nvPr/>
        </p:nvGrpSpPr>
        <p:grpSpPr>
          <a:xfrm>
            <a:off x="340427" y="1318184"/>
            <a:ext cx="4374486" cy="3540864"/>
            <a:chOff x="406574" y="1997835"/>
            <a:chExt cx="5256584" cy="3094223"/>
          </a:xfrm>
        </p:grpSpPr>
        <p:sp>
          <p:nvSpPr>
            <p:cNvPr id="11" name="Espace réservé du contenu 2">
              <a:extLst>
                <a:ext uri="{FF2B5EF4-FFF2-40B4-BE49-F238E27FC236}">
                  <a16:creationId xmlns:a16="http://schemas.microsoft.com/office/drawing/2014/main" id="{A999491B-46DB-4307-8E1A-E1066E4FBAEB}"/>
                </a:ext>
              </a:extLst>
            </p:cNvPr>
            <p:cNvSpPr txBox="1">
              <a:spLocks/>
            </p:cNvSpPr>
            <p:nvPr/>
          </p:nvSpPr>
          <p:spPr>
            <a:xfrm>
              <a:off x="478582" y="2316349"/>
              <a:ext cx="5112568" cy="2775709"/>
            </a:xfrm>
            <a:prstGeom prst="rect">
              <a:avLst/>
            </a:prstGeom>
          </p:spPr>
          <p:txBody>
            <a:bodyPr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150000"/>
                </a:lnSpc>
                <a:buNone/>
                <a:defRPr/>
              </a:pPr>
              <a:r>
                <a:rPr lang="fr-FR" sz="1350" b="1" dirty="0"/>
                <a:t>Apache Beam </a:t>
              </a:r>
              <a:r>
                <a:rPr lang="fr-FR" sz="1350" dirty="0"/>
                <a:t>est</a:t>
              </a:r>
              <a:r>
                <a:rPr lang="fr-FR" sz="1350" b="1" dirty="0"/>
                <a:t> </a:t>
              </a:r>
              <a:r>
                <a:rPr lang="fr-FR" sz="1350" dirty="0"/>
                <a:t>modèle de programmation open source, simplifie le traitement de données en batch et en streaming en fournissant une abstraction portable pour les pipelines indépendants du moteur d'exécution. Compatible avec Apache </a:t>
              </a:r>
              <a:r>
                <a:rPr lang="fr-FR" sz="1350" dirty="0" err="1"/>
                <a:t>Flink</a:t>
              </a:r>
              <a:r>
                <a:rPr lang="fr-FR" sz="1350" dirty="0"/>
                <a:t> et Apache Spark, Beam offre une flexibilité et une évolutivité optimales pour le développement d'applications de traitement de données</a:t>
              </a:r>
            </a:p>
          </p:txBody>
        </p:sp>
        <p:sp>
          <p:nvSpPr>
            <p:cNvPr id="2" name="Rectangle 1">
              <a:extLst>
                <a:ext uri="{FF2B5EF4-FFF2-40B4-BE49-F238E27FC236}">
                  <a16:creationId xmlns:a16="http://schemas.microsoft.com/office/drawing/2014/main" id="{45FC1AC0-5BEF-45E7-BDDF-D443CE708FD3}"/>
                </a:ext>
              </a:extLst>
            </p:cNvPr>
            <p:cNvSpPr/>
            <p:nvPr/>
          </p:nvSpPr>
          <p:spPr>
            <a:xfrm>
              <a:off x="406574" y="2173084"/>
              <a:ext cx="5256584" cy="2626005"/>
            </a:xfrm>
            <a:prstGeom prst="rect">
              <a:avLst/>
            </a:prstGeom>
            <a:no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p>
          </p:txBody>
        </p:sp>
        <p:sp>
          <p:nvSpPr>
            <p:cNvPr id="10" name="Espace réservé du texte 3">
              <a:extLst>
                <a:ext uri="{FF2B5EF4-FFF2-40B4-BE49-F238E27FC236}">
                  <a16:creationId xmlns:a16="http://schemas.microsoft.com/office/drawing/2014/main" id="{46E2CC9E-302A-4500-B0E3-4BE84867E197}"/>
                </a:ext>
              </a:extLst>
            </p:cNvPr>
            <p:cNvSpPr txBox="1">
              <a:spLocks/>
            </p:cNvSpPr>
            <p:nvPr/>
          </p:nvSpPr>
          <p:spPr>
            <a:xfrm>
              <a:off x="764106" y="1997835"/>
              <a:ext cx="1568158" cy="318514"/>
            </a:xfrm>
            <a:prstGeom prst="rect">
              <a:avLst/>
            </a:prstGeom>
            <a:solidFill>
              <a:schemeClr val="bg1"/>
            </a:solidFill>
          </p:spPr>
          <p:txBody>
            <a:bodyPr rtlCol="0"/>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fr-FR" sz="1350" dirty="0">
                  <a:solidFill>
                    <a:srgbClr val="2F3342"/>
                  </a:solidFill>
                  <a:latin typeface="Arial Black" panose="020B0A04020102020204" pitchFamily="34" charset="0"/>
                </a:rPr>
                <a:t>Définition</a:t>
              </a:r>
            </a:p>
          </p:txBody>
        </p:sp>
      </p:grpSp>
      <p:sp>
        <p:nvSpPr>
          <p:cNvPr id="4" name="Titre 6">
            <a:extLst>
              <a:ext uri="{FF2B5EF4-FFF2-40B4-BE49-F238E27FC236}">
                <a16:creationId xmlns:a16="http://schemas.microsoft.com/office/drawing/2014/main" id="{9F987AA2-1E7D-F0CB-3A33-1613768D79CF}"/>
              </a:ext>
            </a:extLst>
          </p:cNvPr>
          <p:cNvSpPr txBox="1">
            <a:spLocks/>
          </p:cNvSpPr>
          <p:nvPr/>
        </p:nvSpPr>
        <p:spPr>
          <a:xfrm>
            <a:off x="143508" y="472362"/>
            <a:ext cx="9142810" cy="695232"/>
          </a:xfrm>
          <a:prstGeom prst="rect">
            <a:avLst/>
          </a:prstGeom>
        </p:spPr>
        <p:txBody>
          <a:bodyPr rtlCol="0">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b="1" dirty="0">
                <a:solidFill>
                  <a:schemeClr val="accent1"/>
                </a:solidFill>
              </a:rPr>
              <a:t>3. </a:t>
            </a:r>
            <a:r>
              <a:rPr lang="fr-FR" sz="2100" b="1" spc="225" dirty="0">
                <a:solidFill>
                  <a:srgbClr val="2F3342"/>
                </a:solidFill>
              </a:rPr>
              <a:t>Apache Beam  </a:t>
            </a:r>
          </a:p>
        </p:txBody>
      </p:sp>
      <p:pic>
        <p:nvPicPr>
          <p:cNvPr id="2050" name="Picture 2" descr="Data processing pipeline in Apache Beam - Codeseeder">
            <a:extLst>
              <a:ext uri="{FF2B5EF4-FFF2-40B4-BE49-F238E27FC236}">
                <a16:creationId xmlns:a16="http://schemas.microsoft.com/office/drawing/2014/main" id="{D6877380-6A34-E215-94DB-34C2D7A703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8592" y="1514255"/>
            <a:ext cx="3579958" cy="201148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2429D8B-0968-D9E3-29DB-B4F3450A242F}"/>
              </a:ext>
            </a:extLst>
          </p:cNvPr>
          <p:cNvSpPr/>
          <p:nvPr/>
        </p:nvSpPr>
        <p:spPr>
          <a:xfrm>
            <a:off x="596" y="1"/>
            <a:ext cx="9142810" cy="276999"/>
          </a:xfrm>
          <a:prstGeom prst="rect">
            <a:avLst/>
          </a:prstGeom>
          <a:noFill/>
          <a:ln w="19050">
            <a:noFill/>
          </a:ln>
        </p:spPr>
        <p:txBody>
          <a:bodyPr wrap="square">
            <a:spAutoFit/>
          </a:bodyPr>
          <a:lstStyle/>
          <a:p>
            <a:pPr algn="ctr"/>
            <a:r>
              <a:rPr lang="fr-FR" sz="1200" b="1" dirty="0">
                <a:solidFill>
                  <a:schemeClr val="bg1">
                    <a:lumMod val="85000"/>
                  </a:schemeClr>
                </a:solidFill>
                <a:latin typeface="+mj-lt"/>
              </a:rPr>
              <a:t> </a:t>
            </a:r>
            <a:r>
              <a:rPr lang="fr-FR" sz="1200" b="1" dirty="0">
                <a:ln>
                  <a:solidFill>
                    <a:schemeClr val="bg1">
                      <a:lumMod val="85000"/>
                    </a:schemeClr>
                  </a:solidFill>
                </a:ln>
                <a:solidFill>
                  <a:schemeClr val="bg1">
                    <a:lumMod val="75000"/>
                  </a:schemeClr>
                </a:solidFill>
                <a:latin typeface="+mj-lt"/>
              </a:rPr>
              <a:t>Introduction</a:t>
            </a:r>
            <a:r>
              <a:rPr lang="fr-FR" sz="1200" b="1" dirty="0">
                <a:solidFill>
                  <a:schemeClr val="accent1"/>
                </a:solidFill>
                <a:latin typeface="+mj-lt"/>
              </a:rPr>
              <a:t> </a:t>
            </a:r>
            <a:r>
              <a:rPr lang="fr-FR" sz="1200" b="1" dirty="0">
                <a:solidFill>
                  <a:schemeClr val="bg1">
                    <a:lumMod val="85000"/>
                  </a:schemeClr>
                </a:solidFill>
                <a:latin typeface="+mj-lt"/>
              </a:rPr>
              <a:t>| </a:t>
            </a:r>
            <a:r>
              <a:rPr lang="fr-FR" sz="1200" b="1" dirty="0">
                <a:solidFill>
                  <a:schemeClr val="accent1"/>
                </a:solidFill>
                <a:latin typeface="+mj-lt"/>
              </a:rPr>
              <a:t>Présentation des outils | </a:t>
            </a:r>
            <a:r>
              <a:rPr lang="fr-FR" sz="1200" b="1" dirty="0">
                <a:solidFill>
                  <a:schemeClr val="bg1">
                    <a:lumMod val="85000"/>
                  </a:schemeClr>
                </a:solidFill>
                <a:latin typeface="+mj-lt"/>
              </a:rPr>
              <a:t>Comparaison | Architecture | Installation et Simulation. </a:t>
            </a:r>
          </a:p>
        </p:txBody>
      </p:sp>
    </p:spTree>
    <p:extLst>
      <p:ext uri="{BB962C8B-B14F-4D97-AF65-F5344CB8AC3E}">
        <p14:creationId xmlns:p14="http://schemas.microsoft.com/office/powerpoint/2010/main" val="50886341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12"/>
        <p:cNvGrpSpPr/>
        <p:nvPr/>
      </p:nvGrpSpPr>
      <p:grpSpPr>
        <a:xfrm>
          <a:off x="0" y="0"/>
          <a:ext cx="0" cy="0"/>
          <a:chOff x="0" y="0"/>
          <a:chExt cx="0" cy="0"/>
        </a:xfrm>
      </p:grpSpPr>
      <p:pic>
        <p:nvPicPr>
          <p:cNvPr id="4" name="Image 3">
            <a:extLst>
              <a:ext uri="{FF2B5EF4-FFF2-40B4-BE49-F238E27FC236}">
                <a16:creationId xmlns:a16="http://schemas.microsoft.com/office/drawing/2014/main" id="{58592173-9A6B-51D1-F60D-1502263F1391}"/>
              </a:ext>
            </a:extLst>
          </p:cNvPr>
          <p:cNvPicPr>
            <a:picLocks noChangeAspect="1"/>
          </p:cNvPicPr>
          <p:nvPr/>
        </p:nvPicPr>
        <p:blipFill>
          <a:blip r:embed="rId3"/>
          <a:stretch>
            <a:fillRect/>
          </a:stretch>
        </p:blipFill>
        <p:spPr>
          <a:xfrm>
            <a:off x="6156171" y="1784921"/>
            <a:ext cx="2719381" cy="1598714"/>
          </a:xfrm>
          <a:prstGeom prst="rect">
            <a:avLst/>
          </a:prstGeom>
          <a:ln>
            <a:noFill/>
          </a:ln>
          <a:effectLst>
            <a:softEdge rad="112500"/>
          </a:effectLst>
        </p:spPr>
      </p:pic>
      <p:sp>
        <p:nvSpPr>
          <p:cNvPr id="3515" name="Google Shape;3515;p62"/>
          <p:cNvSpPr txBox="1">
            <a:spLocks noGrp="1"/>
          </p:cNvSpPr>
          <p:nvPr>
            <p:ph type="title"/>
          </p:nvPr>
        </p:nvSpPr>
        <p:spPr>
          <a:xfrm>
            <a:off x="710368" y="518974"/>
            <a:ext cx="6188236" cy="75385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1800" dirty="0">
                <a:solidFill>
                  <a:schemeClr val="accent1"/>
                </a:solidFill>
                <a:latin typeface="Times New Roman" panose="02020603050405020304" pitchFamily="18" charset="0"/>
                <a:cs typeface="Times New Roman" panose="02020603050405020304" pitchFamily="18" charset="0"/>
                <a:sym typeface="Arial"/>
              </a:rPr>
              <a:t>Différence entre </a:t>
            </a:r>
            <a:r>
              <a:rPr lang="nl-NL" sz="1800" dirty="0">
                <a:solidFill>
                  <a:schemeClr val="accent1"/>
                </a:solidFill>
                <a:latin typeface="Times New Roman" panose="02020603050405020304" pitchFamily="18" charset="0"/>
                <a:cs typeface="Times New Roman" panose="02020603050405020304" pitchFamily="18" charset="0"/>
                <a:sym typeface="Arial"/>
              </a:rPr>
              <a:t>Apache </a:t>
            </a:r>
            <a:r>
              <a:rPr lang="nl-NL" sz="1800" dirty="0" err="1">
                <a:solidFill>
                  <a:schemeClr val="accent1"/>
                </a:solidFill>
                <a:latin typeface="Times New Roman" panose="02020603050405020304" pitchFamily="18" charset="0"/>
                <a:cs typeface="Times New Roman" panose="02020603050405020304" pitchFamily="18" charset="0"/>
                <a:sym typeface="Arial"/>
              </a:rPr>
              <a:t>Kafka</a:t>
            </a:r>
            <a:r>
              <a:rPr lang="nl-NL" sz="1800" dirty="0">
                <a:solidFill>
                  <a:schemeClr val="accent1"/>
                </a:solidFill>
                <a:latin typeface="Times New Roman" panose="02020603050405020304" pitchFamily="18" charset="0"/>
                <a:cs typeface="Times New Roman" panose="02020603050405020304" pitchFamily="18" charset="0"/>
                <a:sym typeface="Arial"/>
              </a:rPr>
              <a:t>, Apache Flink et Apache Beam </a:t>
            </a:r>
            <a:endParaRPr lang="fr-FR" sz="1800" dirty="0">
              <a:solidFill>
                <a:schemeClr val="accent1"/>
              </a:solidFill>
              <a:latin typeface="Times New Roman" panose="02020603050405020304" pitchFamily="18" charset="0"/>
              <a:cs typeface="Times New Roman" panose="02020603050405020304" pitchFamily="18" charset="0"/>
              <a:sym typeface="Arial"/>
            </a:endParaRPr>
          </a:p>
        </p:txBody>
      </p:sp>
      <p:grpSp>
        <p:nvGrpSpPr>
          <p:cNvPr id="3516" name="Google Shape;3516;p62"/>
          <p:cNvGrpSpPr/>
          <p:nvPr/>
        </p:nvGrpSpPr>
        <p:grpSpPr>
          <a:xfrm>
            <a:off x="5287993" y="1015119"/>
            <a:ext cx="4097650" cy="3780909"/>
            <a:chOff x="1230400" y="410075"/>
            <a:chExt cx="5124625" cy="4728500"/>
          </a:xfrm>
        </p:grpSpPr>
        <p:sp>
          <p:nvSpPr>
            <p:cNvPr id="3517" name="Google Shape;3517;p62"/>
            <p:cNvSpPr/>
            <p:nvPr/>
          </p:nvSpPr>
          <p:spPr>
            <a:xfrm>
              <a:off x="1384675" y="410150"/>
              <a:ext cx="4970350" cy="3655600"/>
            </a:xfrm>
            <a:custGeom>
              <a:avLst/>
              <a:gdLst/>
              <a:ahLst/>
              <a:cxnLst/>
              <a:rect l="l" t="t" r="r" b="b"/>
              <a:pathLst>
                <a:path w="198814" h="146224" extrusionOk="0">
                  <a:moveTo>
                    <a:pt x="173002" y="38507"/>
                  </a:moveTo>
                  <a:lnTo>
                    <a:pt x="173002" y="118161"/>
                  </a:lnTo>
                  <a:lnTo>
                    <a:pt x="37835" y="118161"/>
                  </a:lnTo>
                  <a:lnTo>
                    <a:pt x="37835" y="38507"/>
                  </a:lnTo>
                  <a:close/>
                  <a:moveTo>
                    <a:pt x="144780" y="0"/>
                  </a:moveTo>
                  <a:cubicBezTo>
                    <a:pt x="136124" y="0"/>
                    <a:pt x="127640" y="2694"/>
                    <a:pt x="120221" y="7391"/>
                  </a:cubicBezTo>
                  <a:cubicBezTo>
                    <a:pt x="110674" y="13402"/>
                    <a:pt x="103216" y="21213"/>
                    <a:pt x="91516" y="22724"/>
                  </a:cubicBezTo>
                  <a:cubicBezTo>
                    <a:pt x="84957" y="23559"/>
                    <a:pt x="78300" y="23746"/>
                    <a:pt x="71643" y="23746"/>
                  </a:cubicBezTo>
                  <a:cubicBezTo>
                    <a:pt x="66261" y="23746"/>
                    <a:pt x="60878" y="23624"/>
                    <a:pt x="55546" y="23624"/>
                  </a:cubicBezTo>
                  <a:cubicBezTo>
                    <a:pt x="24881" y="23624"/>
                    <a:pt x="1" y="55833"/>
                    <a:pt x="6205" y="89392"/>
                  </a:cubicBezTo>
                  <a:cubicBezTo>
                    <a:pt x="12441" y="122951"/>
                    <a:pt x="41756" y="146223"/>
                    <a:pt x="66636" y="146223"/>
                  </a:cubicBezTo>
                  <a:cubicBezTo>
                    <a:pt x="89009" y="146223"/>
                    <a:pt x="107395" y="132787"/>
                    <a:pt x="128643" y="129187"/>
                  </a:cubicBezTo>
                  <a:cubicBezTo>
                    <a:pt x="139186" y="127419"/>
                    <a:pt x="149761" y="129508"/>
                    <a:pt x="160176" y="126840"/>
                  </a:cubicBezTo>
                  <a:cubicBezTo>
                    <a:pt x="172295" y="123722"/>
                    <a:pt x="183674" y="116297"/>
                    <a:pt x="190392" y="105560"/>
                  </a:cubicBezTo>
                  <a:cubicBezTo>
                    <a:pt x="194956" y="98232"/>
                    <a:pt x="197207" y="90163"/>
                    <a:pt x="197817" y="81870"/>
                  </a:cubicBezTo>
                  <a:cubicBezTo>
                    <a:pt x="198814" y="68594"/>
                    <a:pt x="195728" y="54740"/>
                    <a:pt x="191613" y="42397"/>
                  </a:cubicBezTo>
                  <a:cubicBezTo>
                    <a:pt x="185474" y="24074"/>
                    <a:pt x="173548" y="5270"/>
                    <a:pt x="153490" y="930"/>
                  </a:cubicBezTo>
                  <a:cubicBezTo>
                    <a:pt x="150590" y="302"/>
                    <a:pt x="147676" y="0"/>
                    <a:pt x="144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62"/>
            <p:cNvSpPr/>
            <p:nvPr/>
          </p:nvSpPr>
          <p:spPr>
            <a:xfrm>
              <a:off x="1515675" y="410075"/>
              <a:ext cx="4819275" cy="3654050"/>
            </a:xfrm>
            <a:custGeom>
              <a:avLst/>
              <a:gdLst/>
              <a:ahLst/>
              <a:cxnLst/>
              <a:rect l="l" t="t" r="r" b="b"/>
              <a:pathLst>
                <a:path w="192771" h="146162" extrusionOk="0">
                  <a:moveTo>
                    <a:pt x="139507" y="1"/>
                  </a:moveTo>
                  <a:cubicBezTo>
                    <a:pt x="130860" y="1"/>
                    <a:pt x="122406" y="2701"/>
                    <a:pt x="114981" y="7394"/>
                  </a:cubicBezTo>
                  <a:cubicBezTo>
                    <a:pt x="105434" y="13405"/>
                    <a:pt x="97976" y="21216"/>
                    <a:pt x="86276" y="22727"/>
                  </a:cubicBezTo>
                  <a:cubicBezTo>
                    <a:pt x="79686" y="23563"/>
                    <a:pt x="73032" y="23756"/>
                    <a:pt x="66346" y="23756"/>
                  </a:cubicBezTo>
                  <a:cubicBezTo>
                    <a:pt x="60978" y="23756"/>
                    <a:pt x="55610" y="23627"/>
                    <a:pt x="50306" y="23627"/>
                  </a:cubicBezTo>
                  <a:cubicBezTo>
                    <a:pt x="22855" y="23627"/>
                    <a:pt x="32" y="49471"/>
                    <a:pt x="0" y="78948"/>
                  </a:cubicBezTo>
                  <a:cubicBezTo>
                    <a:pt x="0" y="82387"/>
                    <a:pt x="322" y="85891"/>
                    <a:pt x="965" y="89395"/>
                  </a:cubicBezTo>
                  <a:cubicBezTo>
                    <a:pt x="2893" y="99777"/>
                    <a:pt x="7040" y="109196"/>
                    <a:pt x="12601" y="117232"/>
                  </a:cubicBezTo>
                  <a:cubicBezTo>
                    <a:pt x="13469" y="115850"/>
                    <a:pt x="14337" y="114500"/>
                    <a:pt x="15140" y="113278"/>
                  </a:cubicBezTo>
                  <a:cubicBezTo>
                    <a:pt x="14305" y="112796"/>
                    <a:pt x="13565" y="112153"/>
                    <a:pt x="13276" y="111285"/>
                  </a:cubicBezTo>
                  <a:cubicBezTo>
                    <a:pt x="13179" y="111028"/>
                    <a:pt x="13147" y="110803"/>
                    <a:pt x="13147" y="110546"/>
                  </a:cubicBezTo>
                  <a:cubicBezTo>
                    <a:pt x="13147" y="109582"/>
                    <a:pt x="13758" y="108681"/>
                    <a:pt x="14787" y="108456"/>
                  </a:cubicBezTo>
                  <a:cubicBezTo>
                    <a:pt x="14915" y="108424"/>
                    <a:pt x="15044" y="108424"/>
                    <a:pt x="15205" y="108424"/>
                  </a:cubicBezTo>
                  <a:cubicBezTo>
                    <a:pt x="15976" y="108424"/>
                    <a:pt x="16812" y="108810"/>
                    <a:pt x="17583" y="109389"/>
                  </a:cubicBezTo>
                  <a:cubicBezTo>
                    <a:pt x="17648" y="109260"/>
                    <a:pt x="17744" y="109132"/>
                    <a:pt x="17808" y="109035"/>
                  </a:cubicBezTo>
                  <a:cubicBezTo>
                    <a:pt x="18194" y="108392"/>
                    <a:pt x="18451" y="107910"/>
                    <a:pt x="18515" y="107749"/>
                  </a:cubicBezTo>
                  <a:cubicBezTo>
                    <a:pt x="19158" y="106303"/>
                    <a:pt x="20958" y="102445"/>
                    <a:pt x="21183" y="101963"/>
                  </a:cubicBezTo>
                  <a:cubicBezTo>
                    <a:pt x="21183" y="101835"/>
                    <a:pt x="21183" y="101610"/>
                    <a:pt x="21183" y="101256"/>
                  </a:cubicBezTo>
                  <a:cubicBezTo>
                    <a:pt x="21183" y="99617"/>
                    <a:pt x="21151" y="95599"/>
                    <a:pt x="20958" y="92288"/>
                  </a:cubicBezTo>
                  <a:cubicBezTo>
                    <a:pt x="20894" y="91323"/>
                    <a:pt x="20862" y="90456"/>
                    <a:pt x="20862" y="89716"/>
                  </a:cubicBezTo>
                  <a:cubicBezTo>
                    <a:pt x="20862" y="89073"/>
                    <a:pt x="20894" y="88495"/>
                    <a:pt x="20926" y="87980"/>
                  </a:cubicBezTo>
                  <a:cubicBezTo>
                    <a:pt x="20444" y="87370"/>
                    <a:pt x="20316" y="86791"/>
                    <a:pt x="20316" y="86309"/>
                  </a:cubicBezTo>
                  <a:cubicBezTo>
                    <a:pt x="20316" y="85859"/>
                    <a:pt x="20444" y="85505"/>
                    <a:pt x="20508" y="85312"/>
                  </a:cubicBezTo>
                  <a:cubicBezTo>
                    <a:pt x="20573" y="85184"/>
                    <a:pt x="20766" y="85055"/>
                    <a:pt x="21055" y="84927"/>
                  </a:cubicBezTo>
                  <a:cubicBezTo>
                    <a:pt x="21023" y="84573"/>
                    <a:pt x="20991" y="84220"/>
                    <a:pt x="20991" y="83962"/>
                  </a:cubicBezTo>
                  <a:cubicBezTo>
                    <a:pt x="20991" y="83705"/>
                    <a:pt x="21055" y="83352"/>
                    <a:pt x="21151" y="82902"/>
                  </a:cubicBezTo>
                  <a:cubicBezTo>
                    <a:pt x="21216" y="82452"/>
                    <a:pt x="21344" y="81873"/>
                    <a:pt x="21505" y="81262"/>
                  </a:cubicBezTo>
                  <a:cubicBezTo>
                    <a:pt x="21826" y="80041"/>
                    <a:pt x="22212" y="78562"/>
                    <a:pt x="22630" y="77148"/>
                  </a:cubicBezTo>
                  <a:cubicBezTo>
                    <a:pt x="23337" y="74673"/>
                    <a:pt x="24044" y="72358"/>
                    <a:pt x="24205" y="71812"/>
                  </a:cubicBezTo>
                  <a:cubicBezTo>
                    <a:pt x="24044" y="71587"/>
                    <a:pt x="23659" y="71040"/>
                    <a:pt x="23241" y="70430"/>
                  </a:cubicBezTo>
                  <a:cubicBezTo>
                    <a:pt x="22694" y="69626"/>
                    <a:pt x="22051" y="68726"/>
                    <a:pt x="21730" y="68276"/>
                  </a:cubicBezTo>
                  <a:cubicBezTo>
                    <a:pt x="21666" y="68147"/>
                    <a:pt x="21601" y="68083"/>
                    <a:pt x="21569" y="68051"/>
                  </a:cubicBezTo>
                  <a:cubicBezTo>
                    <a:pt x="21473" y="67922"/>
                    <a:pt x="21441" y="67794"/>
                    <a:pt x="21441" y="67633"/>
                  </a:cubicBezTo>
                  <a:cubicBezTo>
                    <a:pt x="21441" y="67504"/>
                    <a:pt x="21473" y="67376"/>
                    <a:pt x="21569" y="67279"/>
                  </a:cubicBezTo>
                  <a:cubicBezTo>
                    <a:pt x="21633" y="67151"/>
                    <a:pt x="21794" y="67086"/>
                    <a:pt x="21955" y="67086"/>
                  </a:cubicBezTo>
                  <a:cubicBezTo>
                    <a:pt x="22083" y="67086"/>
                    <a:pt x="22180" y="67119"/>
                    <a:pt x="22308" y="67183"/>
                  </a:cubicBezTo>
                  <a:lnTo>
                    <a:pt x="21666" y="65929"/>
                  </a:lnTo>
                  <a:lnTo>
                    <a:pt x="21633" y="65833"/>
                  </a:lnTo>
                  <a:lnTo>
                    <a:pt x="21633" y="65801"/>
                  </a:lnTo>
                  <a:cubicBezTo>
                    <a:pt x="21633" y="65769"/>
                    <a:pt x="21633" y="65640"/>
                    <a:pt x="21666" y="65511"/>
                  </a:cubicBezTo>
                  <a:cubicBezTo>
                    <a:pt x="21698" y="65383"/>
                    <a:pt x="21762" y="65254"/>
                    <a:pt x="21891" y="65094"/>
                  </a:cubicBezTo>
                  <a:cubicBezTo>
                    <a:pt x="21987" y="65029"/>
                    <a:pt x="22116" y="64965"/>
                    <a:pt x="22276" y="64965"/>
                  </a:cubicBezTo>
                  <a:cubicBezTo>
                    <a:pt x="22341" y="64965"/>
                    <a:pt x="22405" y="64965"/>
                    <a:pt x="22469" y="64997"/>
                  </a:cubicBezTo>
                  <a:cubicBezTo>
                    <a:pt x="22566" y="64997"/>
                    <a:pt x="22630" y="65061"/>
                    <a:pt x="22726" y="65094"/>
                  </a:cubicBezTo>
                  <a:lnTo>
                    <a:pt x="22726" y="65094"/>
                  </a:lnTo>
                  <a:lnTo>
                    <a:pt x="22437" y="64483"/>
                  </a:lnTo>
                  <a:cubicBezTo>
                    <a:pt x="22437" y="64451"/>
                    <a:pt x="22405" y="64386"/>
                    <a:pt x="22437" y="64322"/>
                  </a:cubicBezTo>
                  <a:cubicBezTo>
                    <a:pt x="22437" y="64322"/>
                    <a:pt x="22469" y="64226"/>
                    <a:pt x="22501" y="64097"/>
                  </a:cubicBezTo>
                  <a:cubicBezTo>
                    <a:pt x="22566" y="64001"/>
                    <a:pt x="22662" y="63840"/>
                    <a:pt x="22823" y="63743"/>
                  </a:cubicBezTo>
                  <a:cubicBezTo>
                    <a:pt x="22919" y="63647"/>
                    <a:pt x="23080" y="63615"/>
                    <a:pt x="23209" y="63615"/>
                  </a:cubicBezTo>
                  <a:lnTo>
                    <a:pt x="23241" y="63615"/>
                  </a:lnTo>
                  <a:cubicBezTo>
                    <a:pt x="23401" y="63615"/>
                    <a:pt x="23562" y="63647"/>
                    <a:pt x="23723" y="63743"/>
                  </a:cubicBezTo>
                  <a:cubicBezTo>
                    <a:pt x="23819" y="63808"/>
                    <a:pt x="23916" y="63904"/>
                    <a:pt x="23980" y="64001"/>
                  </a:cubicBezTo>
                  <a:cubicBezTo>
                    <a:pt x="24076" y="64097"/>
                    <a:pt x="24141" y="64193"/>
                    <a:pt x="24237" y="64354"/>
                  </a:cubicBezTo>
                  <a:cubicBezTo>
                    <a:pt x="24366" y="64547"/>
                    <a:pt x="24494" y="64772"/>
                    <a:pt x="24623" y="64997"/>
                  </a:cubicBezTo>
                  <a:lnTo>
                    <a:pt x="24494" y="64161"/>
                  </a:lnTo>
                  <a:cubicBezTo>
                    <a:pt x="24494" y="64097"/>
                    <a:pt x="24494" y="64033"/>
                    <a:pt x="24526" y="64001"/>
                  </a:cubicBezTo>
                  <a:cubicBezTo>
                    <a:pt x="24526" y="63968"/>
                    <a:pt x="24591" y="63872"/>
                    <a:pt x="24687" y="63776"/>
                  </a:cubicBezTo>
                  <a:cubicBezTo>
                    <a:pt x="24719" y="63776"/>
                    <a:pt x="24719" y="63743"/>
                    <a:pt x="24751" y="63743"/>
                  </a:cubicBezTo>
                  <a:lnTo>
                    <a:pt x="24751" y="36485"/>
                  </a:lnTo>
                  <a:cubicBezTo>
                    <a:pt x="24751" y="33592"/>
                    <a:pt x="27098" y="31213"/>
                    <a:pt x="30023" y="31213"/>
                  </a:cubicBezTo>
                  <a:lnTo>
                    <a:pt x="170366" y="31213"/>
                  </a:lnTo>
                  <a:cubicBezTo>
                    <a:pt x="173259" y="31213"/>
                    <a:pt x="175637" y="33592"/>
                    <a:pt x="175637" y="36485"/>
                  </a:cubicBezTo>
                  <a:lnTo>
                    <a:pt x="175637" y="116364"/>
                  </a:lnTo>
                  <a:cubicBezTo>
                    <a:pt x="179334" y="113278"/>
                    <a:pt x="182580" y="109678"/>
                    <a:pt x="185152" y="105563"/>
                  </a:cubicBezTo>
                  <a:cubicBezTo>
                    <a:pt x="189716" y="98235"/>
                    <a:pt x="191967" y="90166"/>
                    <a:pt x="192577" y="81873"/>
                  </a:cubicBezTo>
                  <a:cubicBezTo>
                    <a:pt x="192706" y="80169"/>
                    <a:pt x="192770" y="78466"/>
                    <a:pt x="192770" y="76762"/>
                  </a:cubicBezTo>
                  <a:cubicBezTo>
                    <a:pt x="192770" y="65094"/>
                    <a:pt x="189974" y="53168"/>
                    <a:pt x="186373" y="42400"/>
                  </a:cubicBezTo>
                  <a:cubicBezTo>
                    <a:pt x="180234" y="24077"/>
                    <a:pt x="168308" y="5273"/>
                    <a:pt x="148250" y="933"/>
                  </a:cubicBezTo>
                  <a:cubicBezTo>
                    <a:pt x="145325" y="322"/>
                    <a:pt x="142432" y="1"/>
                    <a:pt x="139507" y="1"/>
                  </a:cubicBezTo>
                  <a:close/>
                  <a:moveTo>
                    <a:pt x="23016" y="127229"/>
                  </a:moveTo>
                  <a:cubicBezTo>
                    <a:pt x="22823" y="127454"/>
                    <a:pt x="22630" y="127679"/>
                    <a:pt x="22469" y="127840"/>
                  </a:cubicBezTo>
                  <a:cubicBezTo>
                    <a:pt x="22308" y="128032"/>
                    <a:pt x="22148" y="128193"/>
                    <a:pt x="22019" y="128354"/>
                  </a:cubicBezTo>
                  <a:cubicBezTo>
                    <a:pt x="22919" y="129222"/>
                    <a:pt x="23819" y="130058"/>
                    <a:pt x="24751" y="130861"/>
                  </a:cubicBezTo>
                  <a:lnTo>
                    <a:pt x="24751" y="127550"/>
                  </a:lnTo>
                  <a:cubicBezTo>
                    <a:pt x="24173" y="127518"/>
                    <a:pt x="23562" y="127422"/>
                    <a:pt x="23016" y="127229"/>
                  </a:cubicBezTo>
                  <a:close/>
                  <a:moveTo>
                    <a:pt x="64064" y="144523"/>
                  </a:moveTo>
                  <a:cubicBezTo>
                    <a:pt x="64032" y="145069"/>
                    <a:pt x="63968" y="145616"/>
                    <a:pt x="63903" y="146162"/>
                  </a:cubicBezTo>
                  <a:cubicBezTo>
                    <a:pt x="67921" y="145969"/>
                    <a:pt x="71779" y="145391"/>
                    <a:pt x="75572" y="1445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62"/>
            <p:cNvSpPr/>
            <p:nvPr/>
          </p:nvSpPr>
          <p:spPr>
            <a:xfrm>
              <a:off x="1972925" y="4531000"/>
              <a:ext cx="4095225" cy="240325"/>
            </a:xfrm>
            <a:custGeom>
              <a:avLst/>
              <a:gdLst/>
              <a:ahLst/>
              <a:cxnLst/>
              <a:rect l="l" t="t" r="r" b="b"/>
              <a:pathLst>
                <a:path w="163809" h="9613" extrusionOk="0">
                  <a:moveTo>
                    <a:pt x="81904" y="1"/>
                  </a:moveTo>
                  <a:cubicBezTo>
                    <a:pt x="36677" y="1"/>
                    <a:pt x="0" y="2155"/>
                    <a:pt x="0" y="4823"/>
                  </a:cubicBezTo>
                  <a:cubicBezTo>
                    <a:pt x="0" y="7458"/>
                    <a:pt x="36677" y="9612"/>
                    <a:pt x="81904" y="9612"/>
                  </a:cubicBezTo>
                  <a:cubicBezTo>
                    <a:pt x="127131" y="9612"/>
                    <a:pt x="163808" y="7458"/>
                    <a:pt x="163808" y="4823"/>
                  </a:cubicBezTo>
                  <a:cubicBezTo>
                    <a:pt x="163808" y="2155"/>
                    <a:pt x="127131" y="1"/>
                    <a:pt x="81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62"/>
            <p:cNvSpPr/>
            <p:nvPr/>
          </p:nvSpPr>
          <p:spPr>
            <a:xfrm>
              <a:off x="1972925" y="4535825"/>
              <a:ext cx="4095225" cy="235500"/>
            </a:xfrm>
            <a:custGeom>
              <a:avLst/>
              <a:gdLst/>
              <a:ahLst/>
              <a:cxnLst/>
              <a:rect l="l" t="t" r="r" b="b"/>
              <a:pathLst>
                <a:path w="163809" h="9420" extrusionOk="0">
                  <a:moveTo>
                    <a:pt x="58310" y="1"/>
                  </a:moveTo>
                  <a:lnTo>
                    <a:pt x="58310" y="1"/>
                  </a:lnTo>
                  <a:cubicBezTo>
                    <a:pt x="53489" y="97"/>
                    <a:pt x="48892" y="226"/>
                    <a:pt x="44488" y="354"/>
                  </a:cubicBezTo>
                  <a:cubicBezTo>
                    <a:pt x="41917" y="1062"/>
                    <a:pt x="39924" y="1126"/>
                    <a:pt x="39924" y="1126"/>
                  </a:cubicBezTo>
                  <a:lnTo>
                    <a:pt x="39924" y="1094"/>
                  </a:lnTo>
                  <a:cubicBezTo>
                    <a:pt x="39924" y="1062"/>
                    <a:pt x="39924" y="837"/>
                    <a:pt x="39956" y="483"/>
                  </a:cubicBezTo>
                  <a:lnTo>
                    <a:pt x="39956" y="483"/>
                  </a:lnTo>
                  <a:cubicBezTo>
                    <a:pt x="37609" y="579"/>
                    <a:pt x="35391" y="676"/>
                    <a:pt x="33206" y="740"/>
                  </a:cubicBezTo>
                  <a:cubicBezTo>
                    <a:pt x="33238" y="901"/>
                    <a:pt x="33238" y="1029"/>
                    <a:pt x="33238" y="1158"/>
                  </a:cubicBezTo>
                  <a:cubicBezTo>
                    <a:pt x="33238" y="1383"/>
                    <a:pt x="33206" y="1512"/>
                    <a:pt x="33206" y="1512"/>
                  </a:cubicBezTo>
                  <a:cubicBezTo>
                    <a:pt x="33206" y="1512"/>
                    <a:pt x="31791" y="1415"/>
                    <a:pt x="29830" y="901"/>
                  </a:cubicBezTo>
                  <a:cubicBezTo>
                    <a:pt x="11605" y="1801"/>
                    <a:pt x="0" y="3119"/>
                    <a:pt x="0" y="4630"/>
                  </a:cubicBezTo>
                  <a:cubicBezTo>
                    <a:pt x="0" y="7265"/>
                    <a:pt x="36677" y="9419"/>
                    <a:pt x="81904" y="9419"/>
                  </a:cubicBezTo>
                  <a:cubicBezTo>
                    <a:pt x="127131" y="9419"/>
                    <a:pt x="163808" y="7265"/>
                    <a:pt x="163808" y="4630"/>
                  </a:cubicBezTo>
                  <a:cubicBezTo>
                    <a:pt x="163808" y="2444"/>
                    <a:pt x="139218" y="612"/>
                    <a:pt x="105498" y="1"/>
                  </a:cubicBezTo>
                  <a:lnTo>
                    <a:pt x="105498" y="1"/>
                  </a:lnTo>
                  <a:lnTo>
                    <a:pt x="106430" y="1190"/>
                  </a:lnTo>
                  <a:cubicBezTo>
                    <a:pt x="106495" y="1287"/>
                    <a:pt x="106527" y="1415"/>
                    <a:pt x="106463" y="1512"/>
                  </a:cubicBezTo>
                  <a:cubicBezTo>
                    <a:pt x="106430" y="1608"/>
                    <a:pt x="106302" y="1672"/>
                    <a:pt x="106205" y="1672"/>
                  </a:cubicBezTo>
                  <a:lnTo>
                    <a:pt x="57603" y="1672"/>
                  </a:lnTo>
                  <a:cubicBezTo>
                    <a:pt x="57475" y="1672"/>
                    <a:pt x="57378" y="1608"/>
                    <a:pt x="57314" y="1512"/>
                  </a:cubicBezTo>
                  <a:cubicBezTo>
                    <a:pt x="57282" y="1415"/>
                    <a:pt x="57282" y="1287"/>
                    <a:pt x="57346" y="1190"/>
                  </a:cubicBezTo>
                  <a:lnTo>
                    <a:pt x="583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62"/>
            <p:cNvSpPr/>
            <p:nvPr/>
          </p:nvSpPr>
          <p:spPr>
            <a:xfrm>
              <a:off x="2121600" y="3176250"/>
              <a:ext cx="133425" cy="207225"/>
            </a:xfrm>
            <a:custGeom>
              <a:avLst/>
              <a:gdLst/>
              <a:ahLst/>
              <a:cxnLst/>
              <a:rect l="l" t="t" r="r" b="b"/>
              <a:pathLst>
                <a:path w="5337" h="8289" extrusionOk="0">
                  <a:moveTo>
                    <a:pt x="2783" y="0"/>
                  </a:moveTo>
                  <a:cubicBezTo>
                    <a:pt x="2420" y="0"/>
                    <a:pt x="2050" y="99"/>
                    <a:pt x="1704" y="317"/>
                  </a:cubicBezTo>
                  <a:cubicBezTo>
                    <a:pt x="161" y="1249"/>
                    <a:pt x="0" y="4528"/>
                    <a:pt x="386" y="6103"/>
                  </a:cubicBezTo>
                  <a:cubicBezTo>
                    <a:pt x="418" y="6230"/>
                    <a:pt x="1209" y="8289"/>
                    <a:pt x="1222" y="8289"/>
                  </a:cubicBezTo>
                  <a:cubicBezTo>
                    <a:pt x="1222" y="8289"/>
                    <a:pt x="1222" y="8289"/>
                    <a:pt x="1222" y="8289"/>
                  </a:cubicBezTo>
                  <a:cubicBezTo>
                    <a:pt x="1254" y="8289"/>
                    <a:pt x="3729" y="6328"/>
                    <a:pt x="4372" y="5042"/>
                  </a:cubicBezTo>
                  <a:cubicBezTo>
                    <a:pt x="4918" y="3949"/>
                    <a:pt x="5336" y="2438"/>
                    <a:pt x="4758" y="1281"/>
                  </a:cubicBezTo>
                  <a:cubicBezTo>
                    <a:pt x="4379" y="502"/>
                    <a:pt x="3600" y="0"/>
                    <a:pt x="27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62"/>
            <p:cNvSpPr/>
            <p:nvPr/>
          </p:nvSpPr>
          <p:spPr>
            <a:xfrm>
              <a:off x="1502000" y="3626850"/>
              <a:ext cx="143875" cy="202650"/>
            </a:xfrm>
            <a:custGeom>
              <a:avLst/>
              <a:gdLst/>
              <a:ahLst/>
              <a:cxnLst/>
              <a:rect l="l" t="t" r="r" b="b"/>
              <a:pathLst>
                <a:path w="5755" h="8106" extrusionOk="0">
                  <a:moveTo>
                    <a:pt x="2641" y="1"/>
                  </a:moveTo>
                  <a:cubicBezTo>
                    <a:pt x="1856" y="1"/>
                    <a:pt x="1101" y="408"/>
                    <a:pt x="740" y="1194"/>
                  </a:cubicBezTo>
                  <a:cubicBezTo>
                    <a:pt x="1" y="2833"/>
                    <a:pt x="1640" y="5662"/>
                    <a:pt x="2862" y="6755"/>
                  </a:cubicBezTo>
                  <a:cubicBezTo>
                    <a:pt x="2957" y="6850"/>
                    <a:pt x="4683" y="8105"/>
                    <a:pt x="4756" y="8105"/>
                  </a:cubicBezTo>
                  <a:cubicBezTo>
                    <a:pt x="4757" y="8105"/>
                    <a:pt x="4758" y="8105"/>
                    <a:pt x="4758" y="8105"/>
                  </a:cubicBezTo>
                  <a:cubicBezTo>
                    <a:pt x="4758" y="8105"/>
                    <a:pt x="5755" y="5083"/>
                    <a:pt x="5594" y="3669"/>
                  </a:cubicBezTo>
                  <a:cubicBezTo>
                    <a:pt x="5433" y="2479"/>
                    <a:pt x="4919" y="969"/>
                    <a:pt x="3826" y="326"/>
                  </a:cubicBezTo>
                  <a:cubicBezTo>
                    <a:pt x="3455" y="108"/>
                    <a:pt x="3044" y="1"/>
                    <a:pt x="2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62"/>
            <p:cNvSpPr/>
            <p:nvPr/>
          </p:nvSpPr>
          <p:spPr>
            <a:xfrm>
              <a:off x="2656800" y="3458200"/>
              <a:ext cx="462900" cy="1053550"/>
            </a:xfrm>
            <a:custGeom>
              <a:avLst/>
              <a:gdLst/>
              <a:ahLst/>
              <a:cxnLst/>
              <a:rect l="l" t="t" r="r" b="b"/>
              <a:pathLst>
                <a:path w="18516" h="42142" extrusionOk="0">
                  <a:moveTo>
                    <a:pt x="9161" y="0"/>
                  </a:moveTo>
                  <a:cubicBezTo>
                    <a:pt x="9161" y="0"/>
                    <a:pt x="0" y="9483"/>
                    <a:pt x="32" y="21119"/>
                  </a:cubicBezTo>
                  <a:cubicBezTo>
                    <a:pt x="97" y="32755"/>
                    <a:pt x="9354" y="42141"/>
                    <a:pt x="9354" y="42141"/>
                  </a:cubicBezTo>
                  <a:cubicBezTo>
                    <a:pt x="9354" y="42141"/>
                    <a:pt x="18515" y="32659"/>
                    <a:pt x="18483" y="21023"/>
                  </a:cubicBezTo>
                  <a:cubicBezTo>
                    <a:pt x="18419" y="9386"/>
                    <a:pt x="9161" y="0"/>
                    <a:pt x="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62"/>
            <p:cNvSpPr/>
            <p:nvPr/>
          </p:nvSpPr>
          <p:spPr>
            <a:xfrm>
              <a:off x="1230400" y="3120375"/>
              <a:ext cx="1581525" cy="1453250"/>
            </a:xfrm>
            <a:custGeom>
              <a:avLst/>
              <a:gdLst/>
              <a:ahLst/>
              <a:cxnLst/>
              <a:rect l="l" t="t" r="r" b="b"/>
              <a:pathLst>
                <a:path w="63261" h="58130" extrusionOk="0">
                  <a:moveTo>
                    <a:pt x="47092" y="44790"/>
                  </a:moveTo>
                  <a:cubicBezTo>
                    <a:pt x="47542" y="46879"/>
                    <a:pt x="48377" y="49354"/>
                    <a:pt x="49920" y="51508"/>
                  </a:cubicBezTo>
                  <a:cubicBezTo>
                    <a:pt x="49085" y="51122"/>
                    <a:pt x="48217" y="50672"/>
                    <a:pt x="47252" y="50190"/>
                  </a:cubicBezTo>
                  <a:cubicBezTo>
                    <a:pt x="46545" y="49836"/>
                    <a:pt x="45806" y="49451"/>
                    <a:pt x="45066" y="49033"/>
                  </a:cubicBezTo>
                  <a:cubicBezTo>
                    <a:pt x="45195" y="48743"/>
                    <a:pt x="46288" y="46300"/>
                    <a:pt x="46352" y="44918"/>
                  </a:cubicBezTo>
                  <a:cubicBezTo>
                    <a:pt x="46609" y="44886"/>
                    <a:pt x="46867" y="44822"/>
                    <a:pt x="47092" y="44790"/>
                  </a:cubicBezTo>
                  <a:close/>
                  <a:moveTo>
                    <a:pt x="26617" y="1"/>
                  </a:moveTo>
                  <a:cubicBezTo>
                    <a:pt x="26474" y="1"/>
                    <a:pt x="26334" y="15"/>
                    <a:pt x="26198" y="44"/>
                  </a:cubicBezTo>
                  <a:cubicBezTo>
                    <a:pt x="24912" y="334"/>
                    <a:pt x="24301" y="1684"/>
                    <a:pt x="24687" y="2873"/>
                  </a:cubicBezTo>
                  <a:cubicBezTo>
                    <a:pt x="25073" y="4095"/>
                    <a:pt x="26423" y="4898"/>
                    <a:pt x="27580" y="5316"/>
                  </a:cubicBezTo>
                  <a:cubicBezTo>
                    <a:pt x="28119" y="5496"/>
                    <a:pt x="28966" y="5550"/>
                    <a:pt x="29781" y="5550"/>
                  </a:cubicBezTo>
                  <a:cubicBezTo>
                    <a:pt x="30715" y="5550"/>
                    <a:pt x="31608" y="5479"/>
                    <a:pt x="31952" y="5445"/>
                  </a:cubicBezTo>
                  <a:cubicBezTo>
                    <a:pt x="32337" y="5830"/>
                    <a:pt x="32755" y="6216"/>
                    <a:pt x="33205" y="6698"/>
                  </a:cubicBezTo>
                  <a:cubicBezTo>
                    <a:pt x="33977" y="7502"/>
                    <a:pt x="34845" y="8402"/>
                    <a:pt x="35712" y="9463"/>
                  </a:cubicBezTo>
                  <a:cubicBezTo>
                    <a:pt x="35937" y="9752"/>
                    <a:pt x="36195" y="10041"/>
                    <a:pt x="36420" y="10363"/>
                  </a:cubicBezTo>
                  <a:cubicBezTo>
                    <a:pt x="35937" y="9945"/>
                    <a:pt x="35230" y="9366"/>
                    <a:pt x="35134" y="9334"/>
                  </a:cubicBezTo>
                  <a:cubicBezTo>
                    <a:pt x="34248" y="8744"/>
                    <a:pt x="32587" y="8167"/>
                    <a:pt x="31151" y="8167"/>
                  </a:cubicBezTo>
                  <a:cubicBezTo>
                    <a:pt x="30397" y="8167"/>
                    <a:pt x="29706" y="8326"/>
                    <a:pt x="29219" y="8723"/>
                  </a:cubicBezTo>
                  <a:cubicBezTo>
                    <a:pt x="28223" y="9559"/>
                    <a:pt x="28287" y="11038"/>
                    <a:pt x="29187" y="11938"/>
                  </a:cubicBezTo>
                  <a:cubicBezTo>
                    <a:pt x="29864" y="12615"/>
                    <a:pt x="30924" y="12837"/>
                    <a:pt x="31928" y="12837"/>
                  </a:cubicBezTo>
                  <a:cubicBezTo>
                    <a:pt x="32258" y="12837"/>
                    <a:pt x="32581" y="12813"/>
                    <a:pt x="32884" y="12774"/>
                  </a:cubicBezTo>
                  <a:cubicBezTo>
                    <a:pt x="34137" y="12581"/>
                    <a:pt x="36355" y="11166"/>
                    <a:pt x="36838" y="10877"/>
                  </a:cubicBezTo>
                  <a:cubicBezTo>
                    <a:pt x="37352" y="11552"/>
                    <a:pt x="37898" y="12227"/>
                    <a:pt x="38380" y="12999"/>
                  </a:cubicBezTo>
                  <a:cubicBezTo>
                    <a:pt x="39248" y="14317"/>
                    <a:pt x="40084" y="15731"/>
                    <a:pt x="40759" y="17306"/>
                  </a:cubicBezTo>
                  <a:cubicBezTo>
                    <a:pt x="40791" y="17403"/>
                    <a:pt x="40823" y="17499"/>
                    <a:pt x="40856" y="17595"/>
                  </a:cubicBezTo>
                  <a:cubicBezTo>
                    <a:pt x="40631" y="17338"/>
                    <a:pt x="39377" y="16052"/>
                    <a:pt x="39248" y="15956"/>
                  </a:cubicBezTo>
                  <a:cubicBezTo>
                    <a:pt x="38324" y="15221"/>
                    <a:pt x="36421" y="14364"/>
                    <a:pt x="34879" y="14364"/>
                  </a:cubicBezTo>
                  <a:cubicBezTo>
                    <a:pt x="34330" y="14364"/>
                    <a:pt x="33827" y="14473"/>
                    <a:pt x="33430" y="14735"/>
                  </a:cubicBezTo>
                  <a:cubicBezTo>
                    <a:pt x="32337" y="15442"/>
                    <a:pt x="32273" y="16920"/>
                    <a:pt x="33044" y="17917"/>
                  </a:cubicBezTo>
                  <a:cubicBezTo>
                    <a:pt x="33805" y="18860"/>
                    <a:pt x="35257" y="19141"/>
                    <a:pt x="36446" y="19141"/>
                  </a:cubicBezTo>
                  <a:cubicBezTo>
                    <a:pt x="36513" y="19141"/>
                    <a:pt x="36579" y="19140"/>
                    <a:pt x="36645" y="19138"/>
                  </a:cubicBezTo>
                  <a:cubicBezTo>
                    <a:pt x="38027" y="19074"/>
                    <a:pt x="40759" y="17692"/>
                    <a:pt x="40888" y="17628"/>
                  </a:cubicBezTo>
                  <a:cubicBezTo>
                    <a:pt x="41498" y="19106"/>
                    <a:pt x="42013" y="20681"/>
                    <a:pt x="42431" y="22288"/>
                  </a:cubicBezTo>
                  <a:cubicBezTo>
                    <a:pt x="42752" y="23478"/>
                    <a:pt x="43009" y="24667"/>
                    <a:pt x="43266" y="25889"/>
                  </a:cubicBezTo>
                  <a:cubicBezTo>
                    <a:pt x="42977" y="25567"/>
                    <a:pt x="41788" y="24378"/>
                    <a:pt x="41691" y="24281"/>
                  </a:cubicBezTo>
                  <a:cubicBezTo>
                    <a:pt x="40767" y="23547"/>
                    <a:pt x="38864" y="22690"/>
                    <a:pt x="37322" y="22690"/>
                  </a:cubicBezTo>
                  <a:cubicBezTo>
                    <a:pt x="36773" y="22690"/>
                    <a:pt x="36270" y="22798"/>
                    <a:pt x="35873" y="23060"/>
                  </a:cubicBezTo>
                  <a:cubicBezTo>
                    <a:pt x="34780" y="23767"/>
                    <a:pt x="34684" y="25246"/>
                    <a:pt x="35487" y="26242"/>
                  </a:cubicBezTo>
                  <a:cubicBezTo>
                    <a:pt x="36248" y="27186"/>
                    <a:pt x="37700" y="27466"/>
                    <a:pt x="38862" y="27466"/>
                  </a:cubicBezTo>
                  <a:cubicBezTo>
                    <a:pt x="38927" y="27466"/>
                    <a:pt x="38992" y="27465"/>
                    <a:pt x="39055" y="27464"/>
                  </a:cubicBezTo>
                  <a:cubicBezTo>
                    <a:pt x="40438" y="27399"/>
                    <a:pt x="43074" y="26082"/>
                    <a:pt x="43299" y="25985"/>
                  </a:cubicBezTo>
                  <a:cubicBezTo>
                    <a:pt x="43395" y="26532"/>
                    <a:pt x="43524" y="27078"/>
                    <a:pt x="43652" y="27624"/>
                  </a:cubicBezTo>
                  <a:cubicBezTo>
                    <a:pt x="44006" y="29425"/>
                    <a:pt x="44391" y="31225"/>
                    <a:pt x="44777" y="32993"/>
                  </a:cubicBezTo>
                  <a:cubicBezTo>
                    <a:pt x="44938" y="33603"/>
                    <a:pt x="45099" y="34214"/>
                    <a:pt x="45259" y="34793"/>
                  </a:cubicBezTo>
                  <a:cubicBezTo>
                    <a:pt x="44809" y="34343"/>
                    <a:pt x="43974" y="33507"/>
                    <a:pt x="43909" y="33443"/>
                  </a:cubicBezTo>
                  <a:cubicBezTo>
                    <a:pt x="42989" y="32687"/>
                    <a:pt x="41099" y="31846"/>
                    <a:pt x="39561" y="31846"/>
                  </a:cubicBezTo>
                  <a:cubicBezTo>
                    <a:pt x="39004" y="31846"/>
                    <a:pt x="38493" y="31956"/>
                    <a:pt x="38091" y="32221"/>
                  </a:cubicBezTo>
                  <a:cubicBezTo>
                    <a:pt x="36998" y="32928"/>
                    <a:pt x="36902" y="34407"/>
                    <a:pt x="37705" y="35371"/>
                  </a:cubicBezTo>
                  <a:cubicBezTo>
                    <a:pt x="38470" y="36319"/>
                    <a:pt x="39904" y="36627"/>
                    <a:pt x="41093" y="36627"/>
                  </a:cubicBezTo>
                  <a:cubicBezTo>
                    <a:pt x="41154" y="36627"/>
                    <a:pt x="41214" y="36626"/>
                    <a:pt x="41273" y="36625"/>
                  </a:cubicBezTo>
                  <a:cubicBezTo>
                    <a:pt x="42495" y="36561"/>
                    <a:pt x="44745" y="35500"/>
                    <a:pt x="45356" y="35211"/>
                  </a:cubicBezTo>
                  <a:cubicBezTo>
                    <a:pt x="45645" y="36207"/>
                    <a:pt x="45934" y="37171"/>
                    <a:pt x="46288" y="38136"/>
                  </a:cubicBezTo>
                  <a:cubicBezTo>
                    <a:pt x="46417" y="38554"/>
                    <a:pt x="46545" y="38971"/>
                    <a:pt x="46738" y="39357"/>
                  </a:cubicBezTo>
                  <a:cubicBezTo>
                    <a:pt x="46802" y="39550"/>
                    <a:pt x="46899" y="39775"/>
                    <a:pt x="46995" y="39968"/>
                  </a:cubicBezTo>
                  <a:cubicBezTo>
                    <a:pt x="46770" y="39936"/>
                    <a:pt x="46642" y="39936"/>
                    <a:pt x="46642" y="39936"/>
                  </a:cubicBezTo>
                  <a:lnTo>
                    <a:pt x="46642" y="39936"/>
                  </a:lnTo>
                  <a:cubicBezTo>
                    <a:pt x="46642" y="39936"/>
                    <a:pt x="46609" y="40514"/>
                    <a:pt x="46674" y="41414"/>
                  </a:cubicBezTo>
                  <a:cubicBezTo>
                    <a:pt x="45633" y="40696"/>
                    <a:pt x="44248" y="40034"/>
                    <a:pt x="43094" y="40034"/>
                  </a:cubicBezTo>
                  <a:cubicBezTo>
                    <a:pt x="42751" y="40034"/>
                    <a:pt x="42428" y="40093"/>
                    <a:pt x="42141" y="40225"/>
                  </a:cubicBezTo>
                  <a:cubicBezTo>
                    <a:pt x="40952" y="40772"/>
                    <a:pt x="40663" y="42218"/>
                    <a:pt x="41273" y="43311"/>
                  </a:cubicBezTo>
                  <a:cubicBezTo>
                    <a:pt x="41370" y="43440"/>
                    <a:pt x="41466" y="43568"/>
                    <a:pt x="41563" y="43697"/>
                  </a:cubicBezTo>
                  <a:cubicBezTo>
                    <a:pt x="41756" y="45143"/>
                    <a:pt x="42591" y="46718"/>
                    <a:pt x="43299" y="47522"/>
                  </a:cubicBezTo>
                  <a:cubicBezTo>
                    <a:pt x="43363" y="47618"/>
                    <a:pt x="44263" y="48454"/>
                    <a:pt x="44745" y="48872"/>
                  </a:cubicBezTo>
                  <a:cubicBezTo>
                    <a:pt x="44295" y="48615"/>
                    <a:pt x="43845" y="48390"/>
                    <a:pt x="43363" y="48101"/>
                  </a:cubicBezTo>
                  <a:cubicBezTo>
                    <a:pt x="42688" y="47747"/>
                    <a:pt x="41981" y="47297"/>
                    <a:pt x="41273" y="46911"/>
                  </a:cubicBezTo>
                  <a:cubicBezTo>
                    <a:pt x="40920" y="46686"/>
                    <a:pt x="40566" y="46461"/>
                    <a:pt x="40213" y="46236"/>
                  </a:cubicBezTo>
                  <a:cubicBezTo>
                    <a:pt x="39859" y="46011"/>
                    <a:pt x="39538" y="45754"/>
                    <a:pt x="39184" y="45529"/>
                  </a:cubicBezTo>
                  <a:cubicBezTo>
                    <a:pt x="38670" y="45143"/>
                    <a:pt x="38188" y="44757"/>
                    <a:pt x="37673" y="44340"/>
                  </a:cubicBezTo>
                  <a:cubicBezTo>
                    <a:pt x="38091" y="43697"/>
                    <a:pt x="39313" y="41704"/>
                    <a:pt x="39505" y="40547"/>
                  </a:cubicBezTo>
                  <a:cubicBezTo>
                    <a:pt x="39698" y="39325"/>
                    <a:pt x="39570" y="37750"/>
                    <a:pt x="38702" y="36850"/>
                  </a:cubicBezTo>
                  <a:cubicBezTo>
                    <a:pt x="38240" y="36388"/>
                    <a:pt x="37627" y="36138"/>
                    <a:pt x="37026" y="36138"/>
                  </a:cubicBezTo>
                  <a:cubicBezTo>
                    <a:pt x="36455" y="36138"/>
                    <a:pt x="35895" y="36364"/>
                    <a:pt x="35487" y="36850"/>
                  </a:cubicBezTo>
                  <a:cubicBezTo>
                    <a:pt x="34330" y="38264"/>
                    <a:pt x="35198" y="41414"/>
                    <a:pt x="36034" y="42797"/>
                  </a:cubicBezTo>
                  <a:cubicBezTo>
                    <a:pt x="36066" y="42829"/>
                    <a:pt x="36291" y="43118"/>
                    <a:pt x="36548" y="43407"/>
                  </a:cubicBezTo>
                  <a:cubicBezTo>
                    <a:pt x="36066" y="43022"/>
                    <a:pt x="35584" y="42604"/>
                    <a:pt x="35134" y="42186"/>
                  </a:cubicBezTo>
                  <a:cubicBezTo>
                    <a:pt x="33784" y="40997"/>
                    <a:pt x="32466" y="39711"/>
                    <a:pt x="31148" y="38457"/>
                  </a:cubicBezTo>
                  <a:cubicBezTo>
                    <a:pt x="30859" y="38200"/>
                    <a:pt x="30569" y="37943"/>
                    <a:pt x="30312" y="37654"/>
                  </a:cubicBezTo>
                  <a:cubicBezTo>
                    <a:pt x="30666" y="37107"/>
                    <a:pt x="31984" y="34953"/>
                    <a:pt x="32177" y="33732"/>
                  </a:cubicBezTo>
                  <a:cubicBezTo>
                    <a:pt x="32369" y="32543"/>
                    <a:pt x="32273" y="30967"/>
                    <a:pt x="31373" y="30035"/>
                  </a:cubicBezTo>
                  <a:cubicBezTo>
                    <a:pt x="30935" y="29581"/>
                    <a:pt x="30334" y="29340"/>
                    <a:pt x="29739" y="29340"/>
                  </a:cubicBezTo>
                  <a:cubicBezTo>
                    <a:pt x="29153" y="29340"/>
                    <a:pt x="28573" y="29573"/>
                    <a:pt x="28159" y="30067"/>
                  </a:cubicBezTo>
                  <a:cubicBezTo>
                    <a:pt x="27001" y="31450"/>
                    <a:pt x="27869" y="34632"/>
                    <a:pt x="28737" y="35982"/>
                  </a:cubicBezTo>
                  <a:cubicBezTo>
                    <a:pt x="28769" y="36046"/>
                    <a:pt x="29026" y="36368"/>
                    <a:pt x="29316" y="36721"/>
                  </a:cubicBezTo>
                  <a:cubicBezTo>
                    <a:pt x="28576" y="36046"/>
                    <a:pt x="27837" y="35371"/>
                    <a:pt x="27066" y="34761"/>
                  </a:cubicBezTo>
                  <a:cubicBezTo>
                    <a:pt x="25748" y="33635"/>
                    <a:pt x="24398" y="32607"/>
                    <a:pt x="23015" y="31707"/>
                  </a:cubicBezTo>
                  <a:cubicBezTo>
                    <a:pt x="23144" y="31514"/>
                    <a:pt x="24751" y="29039"/>
                    <a:pt x="24976" y="27657"/>
                  </a:cubicBezTo>
                  <a:cubicBezTo>
                    <a:pt x="25137" y="26467"/>
                    <a:pt x="25041" y="24892"/>
                    <a:pt x="24140" y="23992"/>
                  </a:cubicBezTo>
                  <a:cubicBezTo>
                    <a:pt x="23696" y="23531"/>
                    <a:pt x="23090" y="23280"/>
                    <a:pt x="22493" y="23280"/>
                  </a:cubicBezTo>
                  <a:cubicBezTo>
                    <a:pt x="21925" y="23280"/>
                    <a:pt x="21365" y="23507"/>
                    <a:pt x="20958" y="23992"/>
                  </a:cubicBezTo>
                  <a:cubicBezTo>
                    <a:pt x="19769" y="25406"/>
                    <a:pt x="20637" y="28557"/>
                    <a:pt x="21505" y="29939"/>
                  </a:cubicBezTo>
                  <a:cubicBezTo>
                    <a:pt x="21569" y="30035"/>
                    <a:pt x="22501" y="31192"/>
                    <a:pt x="22855" y="31578"/>
                  </a:cubicBezTo>
                  <a:lnTo>
                    <a:pt x="22790" y="31546"/>
                  </a:lnTo>
                  <a:cubicBezTo>
                    <a:pt x="21344" y="30646"/>
                    <a:pt x="19801" y="29939"/>
                    <a:pt x="18354" y="29328"/>
                  </a:cubicBezTo>
                  <a:cubicBezTo>
                    <a:pt x="16876" y="28750"/>
                    <a:pt x="15429" y="28299"/>
                    <a:pt x="14111" y="27946"/>
                  </a:cubicBezTo>
                  <a:cubicBezTo>
                    <a:pt x="12794" y="27560"/>
                    <a:pt x="11540" y="27303"/>
                    <a:pt x="10447" y="27078"/>
                  </a:cubicBezTo>
                  <a:cubicBezTo>
                    <a:pt x="9836" y="26982"/>
                    <a:pt x="9290" y="26885"/>
                    <a:pt x="8775" y="26789"/>
                  </a:cubicBezTo>
                  <a:lnTo>
                    <a:pt x="8808" y="26789"/>
                  </a:lnTo>
                  <a:cubicBezTo>
                    <a:pt x="8840" y="26757"/>
                    <a:pt x="7008" y="25567"/>
                    <a:pt x="6879" y="25503"/>
                  </a:cubicBezTo>
                  <a:cubicBezTo>
                    <a:pt x="6051" y="25089"/>
                    <a:pt x="4680" y="24736"/>
                    <a:pt x="3408" y="24736"/>
                  </a:cubicBezTo>
                  <a:cubicBezTo>
                    <a:pt x="2407" y="24736"/>
                    <a:pt x="1466" y="24955"/>
                    <a:pt x="900" y="25535"/>
                  </a:cubicBezTo>
                  <a:cubicBezTo>
                    <a:pt x="0" y="26467"/>
                    <a:pt x="225" y="27946"/>
                    <a:pt x="1222" y="28717"/>
                  </a:cubicBezTo>
                  <a:cubicBezTo>
                    <a:pt x="1813" y="29194"/>
                    <a:pt x="2608" y="29365"/>
                    <a:pt x="3405" y="29365"/>
                  </a:cubicBezTo>
                  <a:cubicBezTo>
                    <a:pt x="3951" y="29365"/>
                    <a:pt x="4499" y="29285"/>
                    <a:pt x="4982" y="29167"/>
                  </a:cubicBezTo>
                  <a:cubicBezTo>
                    <a:pt x="6172" y="28846"/>
                    <a:pt x="8197" y="27271"/>
                    <a:pt x="8711" y="26853"/>
                  </a:cubicBezTo>
                  <a:cubicBezTo>
                    <a:pt x="9225" y="26949"/>
                    <a:pt x="9804" y="27078"/>
                    <a:pt x="10415" y="27207"/>
                  </a:cubicBezTo>
                  <a:cubicBezTo>
                    <a:pt x="11508" y="27432"/>
                    <a:pt x="12729" y="27721"/>
                    <a:pt x="14047" y="28139"/>
                  </a:cubicBezTo>
                  <a:cubicBezTo>
                    <a:pt x="14401" y="28235"/>
                    <a:pt x="14786" y="28364"/>
                    <a:pt x="15140" y="28492"/>
                  </a:cubicBezTo>
                  <a:cubicBezTo>
                    <a:pt x="14497" y="28396"/>
                    <a:pt x="13597" y="28332"/>
                    <a:pt x="13501" y="28332"/>
                  </a:cubicBezTo>
                  <a:cubicBezTo>
                    <a:pt x="11893" y="28364"/>
                    <a:pt x="8775" y="29360"/>
                    <a:pt x="8229" y="31096"/>
                  </a:cubicBezTo>
                  <a:cubicBezTo>
                    <a:pt x="7843" y="32350"/>
                    <a:pt x="8743" y="33539"/>
                    <a:pt x="9965" y="33796"/>
                  </a:cubicBezTo>
                  <a:cubicBezTo>
                    <a:pt x="10127" y="33830"/>
                    <a:pt x="10292" y="33845"/>
                    <a:pt x="10457" y="33845"/>
                  </a:cubicBezTo>
                  <a:cubicBezTo>
                    <a:pt x="11569" y="33845"/>
                    <a:pt x="12717" y="33146"/>
                    <a:pt x="13501" y="32446"/>
                  </a:cubicBezTo>
                  <a:cubicBezTo>
                    <a:pt x="14433" y="31610"/>
                    <a:pt x="15526" y="29200"/>
                    <a:pt x="15783" y="28685"/>
                  </a:cubicBezTo>
                  <a:cubicBezTo>
                    <a:pt x="16587" y="28942"/>
                    <a:pt x="17390" y="29264"/>
                    <a:pt x="18226" y="29617"/>
                  </a:cubicBezTo>
                  <a:cubicBezTo>
                    <a:pt x="19672" y="30228"/>
                    <a:pt x="21151" y="30967"/>
                    <a:pt x="22598" y="31900"/>
                  </a:cubicBezTo>
                  <a:cubicBezTo>
                    <a:pt x="22662" y="31964"/>
                    <a:pt x="22726" y="32028"/>
                    <a:pt x="22823" y="32060"/>
                  </a:cubicBezTo>
                  <a:cubicBezTo>
                    <a:pt x="22501" y="31964"/>
                    <a:pt x="20733" y="31610"/>
                    <a:pt x="20605" y="31578"/>
                  </a:cubicBezTo>
                  <a:cubicBezTo>
                    <a:pt x="20472" y="31568"/>
                    <a:pt x="20329" y="31562"/>
                    <a:pt x="20178" y="31562"/>
                  </a:cubicBezTo>
                  <a:cubicBezTo>
                    <a:pt x="18486" y="31562"/>
                    <a:pt x="15725" y="32230"/>
                    <a:pt x="15076" y="33764"/>
                  </a:cubicBezTo>
                  <a:cubicBezTo>
                    <a:pt x="14561" y="34986"/>
                    <a:pt x="15301" y="36271"/>
                    <a:pt x="16490" y="36625"/>
                  </a:cubicBezTo>
                  <a:cubicBezTo>
                    <a:pt x="16752" y="36708"/>
                    <a:pt x="17024" y="36744"/>
                    <a:pt x="17300" y="36744"/>
                  </a:cubicBezTo>
                  <a:cubicBezTo>
                    <a:pt x="18311" y="36744"/>
                    <a:pt x="19372" y="36248"/>
                    <a:pt x="20155" y="35693"/>
                  </a:cubicBezTo>
                  <a:cubicBezTo>
                    <a:pt x="21280" y="34889"/>
                    <a:pt x="22823" y="32221"/>
                    <a:pt x="22887" y="32093"/>
                  </a:cubicBezTo>
                  <a:cubicBezTo>
                    <a:pt x="24205" y="32993"/>
                    <a:pt x="25491" y="34021"/>
                    <a:pt x="26744" y="35146"/>
                  </a:cubicBezTo>
                  <a:cubicBezTo>
                    <a:pt x="27644" y="35950"/>
                    <a:pt x="28544" y="36786"/>
                    <a:pt x="29412" y="37654"/>
                  </a:cubicBezTo>
                  <a:cubicBezTo>
                    <a:pt x="28994" y="37557"/>
                    <a:pt x="27355" y="37204"/>
                    <a:pt x="27226" y="37204"/>
                  </a:cubicBezTo>
                  <a:cubicBezTo>
                    <a:pt x="27073" y="37188"/>
                    <a:pt x="26905" y="37180"/>
                    <a:pt x="26727" y="37180"/>
                  </a:cubicBezTo>
                  <a:cubicBezTo>
                    <a:pt x="25029" y="37180"/>
                    <a:pt x="22337" y="37877"/>
                    <a:pt x="21698" y="39389"/>
                  </a:cubicBezTo>
                  <a:cubicBezTo>
                    <a:pt x="21183" y="40579"/>
                    <a:pt x="21923" y="41864"/>
                    <a:pt x="23112" y="42250"/>
                  </a:cubicBezTo>
                  <a:cubicBezTo>
                    <a:pt x="23366" y="42330"/>
                    <a:pt x="23629" y="42366"/>
                    <a:pt x="23896" y="42366"/>
                  </a:cubicBezTo>
                  <a:cubicBezTo>
                    <a:pt x="24915" y="42366"/>
                    <a:pt x="25987" y="41846"/>
                    <a:pt x="26776" y="41286"/>
                  </a:cubicBezTo>
                  <a:cubicBezTo>
                    <a:pt x="27901" y="40514"/>
                    <a:pt x="29380" y="37943"/>
                    <a:pt x="29476" y="37718"/>
                  </a:cubicBezTo>
                  <a:cubicBezTo>
                    <a:pt x="29894" y="38136"/>
                    <a:pt x="30280" y="38521"/>
                    <a:pt x="30698" y="38907"/>
                  </a:cubicBezTo>
                  <a:cubicBezTo>
                    <a:pt x="31984" y="40193"/>
                    <a:pt x="33269" y="41511"/>
                    <a:pt x="34620" y="42765"/>
                  </a:cubicBezTo>
                  <a:cubicBezTo>
                    <a:pt x="35070" y="43182"/>
                    <a:pt x="35520" y="43600"/>
                    <a:pt x="36002" y="44018"/>
                  </a:cubicBezTo>
                  <a:cubicBezTo>
                    <a:pt x="35359" y="43857"/>
                    <a:pt x="34234" y="43632"/>
                    <a:pt x="34105" y="43600"/>
                  </a:cubicBezTo>
                  <a:cubicBezTo>
                    <a:pt x="33973" y="43590"/>
                    <a:pt x="33830" y="43584"/>
                    <a:pt x="33679" y="43584"/>
                  </a:cubicBezTo>
                  <a:cubicBezTo>
                    <a:pt x="31986" y="43584"/>
                    <a:pt x="29225" y="44252"/>
                    <a:pt x="28576" y="45786"/>
                  </a:cubicBezTo>
                  <a:cubicBezTo>
                    <a:pt x="28062" y="47008"/>
                    <a:pt x="28801" y="48293"/>
                    <a:pt x="30023" y="48647"/>
                  </a:cubicBezTo>
                  <a:cubicBezTo>
                    <a:pt x="30285" y="48730"/>
                    <a:pt x="30557" y="48767"/>
                    <a:pt x="30832" y="48767"/>
                  </a:cubicBezTo>
                  <a:cubicBezTo>
                    <a:pt x="31842" y="48767"/>
                    <a:pt x="32898" y="48270"/>
                    <a:pt x="33655" y="47715"/>
                  </a:cubicBezTo>
                  <a:cubicBezTo>
                    <a:pt x="34652" y="47008"/>
                    <a:pt x="35937" y="44886"/>
                    <a:pt x="36291" y="44275"/>
                  </a:cubicBezTo>
                  <a:cubicBezTo>
                    <a:pt x="37095" y="44950"/>
                    <a:pt x="37866" y="45625"/>
                    <a:pt x="38670" y="46236"/>
                  </a:cubicBezTo>
                  <a:cubicBezTo>
                    <a:pt x="39023" y="46493"/>
                    <a:pt x="39377" y="46750"/>
                    <a:pt x="39730" y="46975"/>
                  </a:cubicBezTo>
                  <a:cubicBezTo>
                    <a:pt x="40084" y="47233"/>
                    <a:pt x="40438" y="47458"/>
                    <a:pt x="40759" y="47683"/>
                  </a:cubicBezTo>
                  <a:cubicBezTo>
                    <a:pt x="41498" y="48133"/>
                    <a:pt x="42173" y="48551"/>
                    <a:pt x="42881" y="48968"/>
                  </a:cubicBezTo>
                  <a:cubicBezTo>
                    <a:pt x="43202" y="49161"/>
                    <a:pt x="43556" y="49354"/>
                    <a:pt x="43877" y="49547"/>
                  </a:cubicBezTo>
                  <a:cubicBezTo>
                    <a:pt x="43266" y="49322"/>
                    <a:pt x="42302" y="48936"/>
                    <a:pt x="42206" y="48936"/>
                  </a:cubicBezTo>
                  <a:cubicBezTo>
                    <a:pt x="41747" y="48815"/>
                    <a:pt x="41145" y="48745"/>
                    <a:pt x="40498" y="48745"/>
                  </a:cubicBezTo>
                  <a:cubicBezTo>
                    <a:pt x="38919" y="48745"/>
                    <a:pt x="37071" y="49160"/>
                    <a:pt x="36387" y="50254"/>
                  </a:cubicBezTo>
                  <a:cubicBezTo>
                    <a:pt x="35712" y="51347"/>
                    <a:pt x="36259" y="52729"/>
                    <a:pt x="37384" y="53276"/>
                  </a:cubicBezTo>
                  <a:cubicBezTo>
                    <a:pt x="37776" y="53477"/>
                    <a:pt x="38219" y="53562"/>
                    <a:pt x="38676" y="53562"/>
                  </a:cubicBezTo>
                  <a:cubicBezTo>
                    <a:pt x="39530" y="53562"/>
                    <a:pt x="40433" y="53267"/>
                    <a:pt x="41145" y="52890"/>
                  </a:cubicBezTo>
                  <a:cubicBezTo>
                    <a:pt x="42334" y="52311"/>
                    <a:pt x="44134" y="50093"/>
                    <a:pt x="44327" y="49804"/>
                  </a:cubicBezTo>
                  <a:cubicBezTo>
                    <a:pt x="45163" y="50286"/>
                    <a:pt x="45999" y="50736"/>
                    <a:pt x="46770" y="51154"/>
                  </a:cubicBezTo>
                  <a:cubicBezTo>
                    <a:pt x="48827" y="52247"/>
                    <a:pt x="50627" y="53147"/>
                    <a:pt x="52010" y="53790"/>
                  </a:cubicBezTo>
                  <a:cubicBezTo>
                    <a:pt x="56542" y="57712"/>
                    <a:pt x="62907" y="58130"/>
                    <a:pt x="62907" y="58130"/>
                  </a:cubicBezTo>
                  <a:cubicBezTo>
                    <a:pt x="62907" y="58130"/>
                    <a:pt x="63260" y="50511"/>
                    <a:pt x="58760" y="45465"/>
                  </a:cubicBezTo>
                  <a:cubicBezTo>
                    <a:pt x="57121" y="43632"/>
                    <a:pt x="55096" y="42411"/>
                    <a:pt x="53135" y="41607"/>
                  </a:cubicBezTo>
                  <a:cubicBezTo>
                    <a:pt x="53263" y="41447"/>
                    <a:pt x="53392" y="41318"/>
                    <a:pt x="53488" y="41189"/>
                  </a:cubicBezTo>
                  <a:cubicBezTo>
                    <a:pt x="54131" y="40161"/>
                    <a:pt x="54710" y="38682"/>
                    <a:pt x="54292" y="37493"/>
                  </a:cubicBezTo>
                  <a:cubicBezTo>
                    <a:pt x="53976" y="36593"/>
                    <a:pt x="53145" y="35969"/>
                    <a:pt x="52244" y="35969"/>
                  </a:cubicBezTo>
                  <a:cubicBezTo>
                    <a:pt x="51954" y="35969"/>
                    <a:pt x="51656" y="36034"/>
                    <a:pt x="51367" y="36175"/>
                  </a:cubicBezTo>
                  <a:cubicBezTo>
                    <a:pt x="50113" y="36753"/>
                    <a:pt x="49502" y="38746"/>
                    <a:pt x="49374" y="40386"/>
                  </a:cubicBezTo>
                  <a:cubicBezTo>
                    <a:pt x="48892" y="40257"/>
                    <a:pt x="48442" y="40193"/>
                    <a:pt x="48056" y="40129"/>
                  </a:cubicBezTo>
                  <a:cubicBezTo>
                    <a:pt x="47895" y="39743"/>
                    <a:pt x="47734" y="39389"/>
                    <a:pt x="47542" y="39004"/>
                  </a:cubicBezTo>
                  <a:cubicBezTo>
                    <a:pt x="47381" y="38618"/>
                    <a:pt x="47252" y="38232"/>
                    <a:pt x="47092" y="37814"/>
                  </a:cubicBezTo>
                  <a:cubicBezTo>
                    <a:pt x="46867" y="37236"/>
                    <a:pt x="46674" y="36625"/>
                    <a:pt x="46481" y="36014"/>
                  </a:cubicBezTo>
                  <a:cubicBezTo>
                    <a:pt x="47188" y="35693"/>
                    <a:pt x="49310" y="34728"/>
                    <a:pt x="50113" y="33860"/>
                  </a:cubicBezTo>
                  <a:cubicBezTo>
                    <a:pt x="50917" y="32960"/>
                    <a:pt x="51688" y="31578"/>
                    <a:pt x="51463" y="30325"/>
                  </a:cubicBezTo>
                  <a:cubicBezTo>
                    <a:pt x="51245" y="29262"/>
                    <a:pt x="50358" y="28477"/>
                    <a:pt x="49330" y="28477"/>
                  </a:cubicBezTo>
                  <a:cubicBezTo>
                    <a:pt x="49144" y="28477"/>
                    <a:pt x="48955" y="28503"/>
                    <a:pt x="48763" y="28557"/>
                  </a:cubicBezTo>
                  <a:cubicBezTo>
                    <a:pt x="47027" y="29071"/>
                    <a:pt x="45999" y="32189"/>
                    <a:pt x="45967" y="33828"/>
                  </a:cubicBezTo>
                  <a:cubicBezTo>
                    <a:pt x="45967" y="33860"/>
                    <a:pt x="45999" y="34214"/>
                    <a:pt x="46031" y="34632"/>
                  </a:cubicBezTo>
                  <a:cubicBezTo>
                    <a:pt x="45870" y="34021"/>
                    <a:pt x="45677" y="33410"/>
                    <a:pt x="45516" y="32800"/>
                  </a:cubicBezTo>
                  <a:cubicBezTo>
                    <a:pt x="45066" y="31064"/>
                    <a:pt x="44681" y="29296"/>
                    <a:pt x="44263" y="27496"/>
                  </a:cubicBezTo>
                  <a:cubicBezTo>
                    <a:pt x="44166" y="27110"/>
                    <a:pt x="44102" y="26757"/>
                    <a:pt x="44006" y="26371"/>
                  </a:cubicBezTo>
                  <a:cubicBezTo>
                    <a:pt x="44616" y="26114"/>
                    <a:pt x="46899" y="25053"/>
                    <a:pt x="47734" y="24153"/>
                  </a:cubicBezTo>
                  <a:cubicBezTo>
                    <a:pt x="48538" y="23253"/>
                    <a:pt x="49342" y="21871"/>
                    <a:pt x="49085" y="20617"/>
                  </a:cubicBezTo>
                  <a:cubicBezTo>
                    <a:pt x="48896" y="19568"/>
                    <a:pt x="48032" y="18789"/>
                    <a:pt x="47021" y="18789"/>
                  </a:cubicBezTo>
                  <a:cubicBezTo>
                    <a:pt x="46824" y="18789"/>
                    <a:pt x="46621" y="18818"/>
                    <a:pt x="46417" y="18881"/>
                  </a:cubicBezTo>
                  <a:cubicBezTo>
                    <a:pt x="44681" y="19395"/>
                    <a:pt x="43652" y="22481"/>
                    <a:pt x="43620" y="24121"/>
                  </a:cubicBezTo>
                  <a:cubicBezTo>
                    <a:pt x="43620" y="24185"/>
                    <a:pt x="43652" y="24603"/>
                    <a:pt x="43684" y="25053"/>
                  </a:cubicBezTo>
                  <a:cubicBezTo>
                    <a:pt x="43459" y="24089"/>
                    <a:pt x="43202" y="23124"/>
                    <a:pt x="42945" y="22160"/>
                  </a:cubicBezTo>
                  <a:cubicBezTo>
                    <a:pt x="42463" y="20521"/>
                    <a:pt x="41884" y="18913"/>
                    <a:pt x="41209" y="17370"/>
                  </a:cubicBezTo>
                  <a:cubicBezTo>
                    <a:pt x="41434" y="17306"/>
                    <a:pt x="44166" y="16117"/>
                    <a:pt x="45066" y="15088"/>
                  </a:cubicBezTo>
                  <a:cubicBezTo>
                    <a:pt x="45870" y="14188"/>
                    <a:pt x="46674" y="12838"/>
                    <a:pt x="46417" y="11584"/>
                  </a:cubicBezTo>
                  <a:cubicBezTo>
                    <a:pt x="46226" y="10522"/>
                    <a:pt x="45343" y="9737"/>
                    <a:pt x="44315" y="9737"/>
                  </a:cubicBezTo>
                  <a:cubicBezTo>
                    <a:pt x="44130" y="9737"/>
                    <a:pt x="43940" y="9762"/>
                    <a:pt x="43749" y="9816"/>
                  </a:cubicBezTo>
                  <a:cubicBezTo>
                    <a:pt x="42013" y="10331"/>
                    <a:pt x="40984" y="13449"/>
                    <a:pt x="40952" y="15088"/>
                  </a:cubicBezTo>
                  <a:cubicBezTo>
                    <a:pt x="40952" y="15185"/>
                    <a:pt x="41081" y="16663"/>
                    <a:pt x="41145" y="17210"/>
                  </a:cubicBezTo>
                  <a:lnTo>
                    <a:pt x="41113" y="17145"/>
                  </a:lnTo>
                  <a:cubicBezTo>
                    <a:pt x="40406" y="15570"/>
                    <a:pt x="39538" y="14156"/>
                    <a:pt x="38638" y="12838"/>
                  </a:cubicBezTo>
                  <a:cubicBezTo>
                    <a:pt x="37738" y="11520"/>
                    <a:pt x="36773" y="10363"/>
                    <a:pt x="35873" y="9334"/>
                  </a:cubicBezTo>
                  <a:cubicBezTo>
                    <a:pt x="34973" y="8273"/>
                    <a:pt x="34073" y="7373"/>
                    <a:pt x="33269" y="6602"/>
                  </a:cubicBezTo>
                  <a:cubicBezTo>
                    <a:pt x="32852" y="6184"/>
                    <a:pt x="32434" y="5798"/>
                    <a:pt x="32048" y="5445"/>
                  </a:cubicBezTo>
                  <a:lnTo>
                    <a:pt x="32112" y="5445"/>
                  </a:lnTo>
                  <a:cubicBezTo>
                    <a:pt x="32144" y="5445"/>
                    <a:pt x="31244" y="3420"/>
                    <a:pt x="31180" y="3291"/>
                  </a:cubicBezTo>
                  <a:cubicBezTo>
                    <a:pt x="30438" y="2015"/>
                    <a:pt x="28328" y="1"/>
                    <a:pt x="26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62"/>
            <p:cNvSpPr/>
            <p:nvPr/>
          </p:nvSpPr>
          <p:spPr>
            <a:xfrm>
              <a:off x="2969400" y="4123575"/>
              <a:ext cx="426750" cy="440400"/>
            </a:xfrm>
            <a:custGeom>
              <a:avLst/>
              <a:gdLst/>
              <a:ahLst/>
              <a:cxnLst/>
              <a:rect l="l" t="t" r="r" b="b"/>
              <a:pathLst>
                <a:path w="17070" h="17616" extrusionOk="0">
                  <a:moveTo>
                    <a:pt x="17005" y="1"/>
                  </a:moveTo>
                  <a:lnTo>
                    <a:pt x="17005" y="1"/>
                  </a:lnTo>
                  <a:cubicBezTo>
                    <a:pt x="17004" y="1"/>
                    <a:pt x="9354" y="226"/>
                    <a:pt x="4694" y="5112"/>
                  </a:cubicBezTo>
                  <a:cubicBezTo>
                    <a:pt x="0" y="9965"/>
                    <a:pt x="65" y="17616"/>
                    <a:pt x="65" y="17616"/>
                  </a:cubicBezTo>
                  <a:cubicBezTo>
                    <a:pt x="65" y="17616"/>
                    <a:pt x="7715" y="17359"/>
                    <a:pt x="12376" y="12505"/>
                  </a:cubicBezTo>
                  <a:cubicBezTo>
                    <a:pt x="17069" y="7651"/>
                    <a:pt x="17005" y="1"/>
                    <a:pt x="17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62"/>
            <p:cNvSpPr/>
            <p:nvPr/>
          </p:nvSpPr>
          <p:spPr>
            <a:xfrm>
              <a:off x="1515675" y="3626950"/>
              <a:ext cx="126175" cy="202525"/>
            </a:xfrm>
            <a:custGeom>
              <a:avLst/>
              <a:gdLst/>
              <a:ahLst/>
              <a:cxnLst/>
              <a:rect l="l" t="t" r="r" b="b"/>
              <a:pathLst>
                <a:path w="5047" h="8101" extrusionOk="0">
                  <a:moveTo>
                    <a:pt x="2090" y="0"/>
                  </a:moveTo>
                  <a:cubicBezTo>
                    <a:pt x="1318" y="0"/>
                    <a:pt x="547" y="386"/>
                    <a:pt x="193" y="1190"/>
                  </a:cubicBezTo>
                  <a:cubicBezTo>
                    <a:pt x="65" y="1479"/>
                    <a:pt x="0" y="1800"/>
                    <a:pt x="0" y="2154"/>
                  </a:cubicBezTo>
                  <a:cubicBezTo>
                    <a:pt x="0" y="3761"/>
                    <a:pt x="1318" y="5851"/>
                    <a:pt x="2315" y="6751"/>
                  </a:cubicBezTo>
                  <a:cubicBezTo>
                    <a:pt x="2411" y="6847"/>
                    <a:pt x="4147" y="8101"/>
                    <a:pt x="4211" y="8101"/>
                  </a:cubicBezTo>
                  <a:cubicBezTo>
                    <a:pt x="4211" y="8101"/>
                    <a:pt x="5047" y="5529"/>
                    <a:pt x="5047" y="4018"/>
                  </a:cubicBezTo>
                  <a:cubicBezTo>
                    <a:pt x="5047" y="3890"/>
                    <a:pt x="5047" y="3761"/>
                    <a:pt x="5047" y="3665"/>
                  </a:cubicBezTo>
                  <a:cubicBezTo>
                    <a:pt x="4886" y="2475"/>
                    <a:pt x="4372" y="965"/>
                    <a:pt x="3279" y="322"/>
                  </a:cubicBezTo>
                  <a:cubicBezTo>
                    <a:pt x="2893" y="97"/>
                    <a:pt x="2508" y="0"/>
                    <a:pt x="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62"/>
            <p:cNvSpPr/>
            <p:nvPr/>
          </p:nvSpPr>
          <p:spPr>
            <a:xfrm>
              <a:off x="2659200" y="4023125"/>
              <a:ext cx="458100" cy="488625"/>
            </a:xfrm>
            <a:custGeom>
              <a:avLst/>
              <a:gdLst/>
              <a:ahLst/>
              <a:cxnLst/>
              <a:rect l="l" t="t" r="r" b="b"/>
              <a:pathLst>
                <a:path w="18324" h="19545" extrusionOk="0">
                  <a:moveTo>
                    <a:pt x="1" y="1"/>
                  </a:moveTo>
                  <a:cubicBezTo>
                    <a:pt x="772" y="10930"/>
                    <a:pt x="9258" y="19544"/>
                    <a:pt x="9258" y="19544"/>
                  </a:cubicBezTo>
                  <a:cubicBezTo>
                    <a:pt x="9258" y="19544"/>
                    <a:pt x="17616" y="10898"/>
                    <a:pt x="183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62"/>
            <p:cNvSpPr/>
            <p:nvPr/>
          </p:nvSpPr>
          <p:spPr>
            <a:xfrm>
              <a:off x="1239225" y="3702475"/>
              <a:ext cx="1564650" cy="871150"/>
            </a:xfrm>
            <a:custGeom>
              <a:avLst/>
              <a:gdLst/>
              <a:ahLst/>
              <a:cxnLst/>
              <a:rect l="l" t="t" r="r" b="b"/>
              <a:pathLst>
                <a:path w="62586" h="34846" extrusionOk="0">
                  <a:moveTo>
                    <a:pt x="46739" y="21506"/>
                  </a:moveTo>
                  <a:cubicBezTo>
                    <a:pt x="47189" y="23595"/>
                    <a:pt x="48024" y="26070"/>
                    <a:pt x="49567" y="28224"/>
                  </a:cubicBezTo>
                  <a:cubicBezTo>
                    <a:pt x="48732" y="27838"/>
                    <a:pt x="47864" y="27388"/>
                    <a:pt x="46899" y="26906"/>
                  </a:cubicBezTo>
                  <a:cubicBezTo>
                    <a:pt x="46192" y="26552"/>
                    <a:pt x="45453" y="26167"/>
                    <a:pt x="44713" y="25749"/>
                  </a:cubicBezTo>
                  <a:cubicBezTo>
                    <a:pt x="44842" y="25459"/>
                    <a:pt x="45935" y="23016"/>
                    <a:pt x="45999" y="21634"/>
                  </a:cubicBezTo>
                  <a:cubicBezTo>
                    <a:pt x="46256" y="21602"/>
                    <a:pt x="46514" y="21538"/>
                    <a:pt x="46739" y="21506"/>
                  </a:cubicBezTo>
                  <a:close/>
                  <a:moveTo>
                    <a:pt x="22148" y="1"/>
                  </a:moveTo>
                  <a:cubicBezTo>
                    <a:pt x="21570" y="1"/>
                    <a:pt x="21023" y="226"/>
                    <a:pt x="20605" y="708"/>
                  </a:cubicBezTo>
                  <a:cubicBezTo>
                    <a:pt x="20187" y="1190"/>
                    <a:pt x="20027" y="1897"/>
                    <a:pt x="20027" y="2669"/>
                  </a:cubicBezTo>
                  <a:cubicBezTo>
                    <a:pt x="20027" y="4083"/>
                    <a:pt x="20605" y="5755"/>
                    <a:pt x="21152" y="6655"/>
                  </a:cubicBezTo>
                  <a:cubicBezTo>
                    <a:pt x="21216" y="6751"/>
                    <a:pt x="22148" y="7908"/>
                    <a:pt x="22502" y="8294"/>
                  </a:cubicBezTo>
                  <a:lnTo>
                    <a:pt x="22437" y="8262"/>
                  </a:lnTo>
                  <a:cubicBezTo>
                    <a:pt x="20991" y="7362"/>
                    <a:pt x="19448" y="6655"/>
                    <a:pt x="18001" y="6044"/>
                  </a:cubicBezTo>
                  <a:cubicBezTo>
                    <a:pt x="16523" y="5466"/>
                    <a:pt x="15076" y="5015"/>
                    <a:pt x="13758" y="4662"/>
                  </a:cubicBezTo>
                  <a:cubicBezTo>
                    <a:pt x="12441" y="4276"/>
                    <a:pt x="11187" y="4019"/>
                    <a:pt x="10094" y="3794"/>
                  </a:cubicBezTo>
                  <a:cubicBezTo>
                    <a:pt x="9483" y="3698"/>
                    <a:pt x="8937" y="3601"/>
                    <a:pt x="8422" y="3505"/>
                  </a:cubicBezTo>
                  <a:lnTo>
                    <a:pt x="8455" y="3505"/>
                  </a:lnTo>
                  <a:cubicBezTo>
                    <a:pt x="8455" y="3440"/>
                    <a:pt x="6655" y="2283"/>
                    <a:pt x="6526" y="2219"/>
                  </a:cubicBezTo>
                  <a:cubicBezTo>
                    <a:pt x="5690" y="1801"/>
                    <a:pt x="4340" y="1447"/>
                    <a:pt x="3054" y="1447"/>
                  </a:cubicBezTo>
                  <a:cubicBezTo>
                    <a:pt x="2058" y="1447"/>
                    <a:pt x="1126" y="1672"/>
                    <a:pt x="547" y="2251"/>
                  </a:cubicBezTo>
                  <a:cubicBezTo>
                    <a:pt x="161" y="2637"/>
                    <a:pt x="1" y="3151"/>
                    <a:pt x="1" y="3665"/>
                  </a:cubicBezTo>
                  <a:cubicBezTo>
                    <a:pt x="1" y="4308"/>
                    <a:pt x="290" y="4983"/>
                    <a:pt x="869" y="5433"/>
                  </a:cubicBezTo>
                  <a:cubicBezTo>
                    <a:pt x="1447" y="5916"/>
                    <a:pt x="2251" y="6076"/>
                    <a:pt x="3054" y="6076"/>
                  </a:cubicBezTo>
                  <a:cubicBezTo>
                    <a:pt x="3601" y="6076"/>
                    <a:pt x="4147" y="5980"/>
                    <a:pt x="4629" y="5883"/>
                  </a:cubicBezTo>
                  <a:cubicBezTo>
                    <a:pt x="5819" y="5562"/>
                    <a:pt x="7844" y="3987"/>
                    <a:pt x="8358" y="3569"/>
                  </a:cubicBezTo>
                  <a:cubicBezTo>
                    <a:pt x="8872" y="3665"/>
                    <a:pt x="9451" y="3794"/>
                    <a:pt x="10062" y="3923"/>
                  </a:cubicBezTo>
                  <a:cubicBezTo>
                    <a:pt x="11155" y="4148"/>
                    <a:pt x="12376" y="4437"/>
                    <a:pt x="13694" y="4855"/>
                  </a:cubicBezTo>
                  <a:cubicBezTo>
                    <a:pt x="14048" y="4951"/>
                    <a:pt x="14433" y="5080"/>
                    <a:pt x="14787" y="5208"/>
                  </a:cubicBezTo>
                  <a:cubicBezTo>
                    <a:pt x="14144" y="5112"/>
                    <a:pt x="13244" y="5048"/>
                    <a:pt x="13148" y="5048"/>
                  </a:cubicBezTo>
                  <a:cubicBezTo>
                    <a:pt x="11540" y="5080"/>
                    <a:pt x="8422" y="6076"/>
                    <a:pt x="7876" y="7812"/>
                  </a:cubicBezTo>
                  <a:cubicBezTo>
                    <a:pt x="7812" y="8005"/>
                    <a:pt x="7780" y="8230"/>
                    <a:pt x="7780" y="8423"/>
                  </a:cubicBezTo>
                  <a:cubicBezTo>
                    <a:pt x="7780" y="9419"/>
                    <a:pt x="8583" y="10319"/>
                    <a:pt x="9612" y="10512"/>
                  </a:cubicBezTo>
                  <a:cubicBezTo>
                    <a:pt x="9773" y="10544"/>
                    <a:pt x="9933" y="10544"/>
                    <a:pt x="10094" y="10544"/>
                  </a:cubicBezTo>
                  <a:cubicBezTo>
                    <a:pt x="11219" y="10544"/>
                    <a:pt x="12376" y="9869"/>
                    <a:pt x="13148" y="9162"/>
                  </a:cubicBezTo>
                  <a:cubicBezTo>
                    <a:pt x="14080" y="8326"/>
                    <a:pt x="15173" y="5916"/>
                    <a:pt x="15430" y="5401"/>
                  </a:cubicBezTo>
                  <a:cubicBezTo>
                    <a:pt x="16234" y="5658"/>
                    <a:pt x="17037" y="5980"/>
                    <a:pt x="17873" y="6333"/>
                  </a:cubicBezTo>
                  <a:cubicBezTo>
                    <a:pt x="19319" y="6944"/>
                    <a:pt x="20798" y="7683"/>
                    <a:pt x="22245" y="8616"/>
                  </a:cubicBezTo>
                  <a:cubicBezTo>
                    <a:pt x="22309" y="8680"/>
                    <a:pt x="22373" y="8744"/>
                    <a:pt x="22470" y="8776"/>
                  </a:cubicBezTo>
                  <a:cubicBezTo>
                    <a:pt x="22148" y="8680"/>
                    <a:pt x="20380" y="8326"/>
                    <a:pt x="20252" y="8294"/>
                  </a:cubicBezTo>
                  <a:lnTo>
                    <a:pt x="19769" y="8294"/>
                  </a:lnTo>
                  <a:cubicBezTo>
                    <a:pt x="18066" y="8294"/>
                    <a:pt x="15366" y="8969"/>
                    <a:pt x="14723" y="10480"/>
                  </a:cubicBezTo>
                  <a:cubicBezTo>
                    <a:pt x="14594" y="10769"/>
                    <a:pt x="14530" y="11027"/>
                    <a:pt x="14530" y="11284"/>
                  </a:cubicBezTo>
                  <a:cubicBezTo>
                    <a:pt x="14530" y="12216"/>
                    <a:pt x="15205" y="13052"/>
                    <a:pt x="16137" y="13341"/>
                  </a:cubicBezTo>
                  <a:cubicBezTo>
                    <a:pt x="16394" y="13437"/>
                    <a:pt x="16651" y="13469"/>
                    <a:pt x="16941" y="13469"/>
                  </a:cubicBezTo>
                  <a:cubicBezTo>
                    <a:pt x="17937" y="13469"/>
                    <a:pt x="19030" y="12955"/>
                    <a:pt x="19802" y="12409"/>
                  </a:cubicBezTo>
                  <a:cubicBezTo>
                    <a:pt x="20927" y="11605"/>
                    <a:pt x="22470" y="8937"/>
                    <a:pt x="22534" y="8809"/>
                  </a:cubicBezTo>
                  <a:cubicBezTo>
                    <a:pt x="23852" y="9709"/>
                    <a:pt x="25138" y="10737"/>
                    <a:pt x="26391" y="11862"/>
                  </a:cubicBezTo>
                  <a:cubicBezTo>
                    <a:pt x="27291" y="12666"/>
                    <a:pt x="28191" y="13502"/>
                    <a:pt x="29059" y="14370"/>
                  </a:cubicBezTo>
                  <a:cubicBezTo>
                    <a:pt x="28641" y="14273"/>
                    <a:pt x="27002" y="13920"/>
                    <a:pt x="26873" y="13920"/>
                  </a:cubicBezTo>
                  <a:cubicBezTo>
                    <a:pt x="26713" y="13887"/>
                    <a:pt x="26552" y="13887"/>
                    <a:pt x="26391" y="13887"/>
                  </a:cubicBezTo>
                  <a:cubicBezTo>
                    <a:pt x="24688" y="13887"/>
                    <a:pt x="21987" y="14562"/>
                    <a:pt x="21345" y="16105"/>
                  </a:cubicBezTo>
                  <a:cubicBezTo>
                    <a:pt x="21216" y="16363"/>
                    <a:pt x="21184" y="16620"/>
                    <a:pt x="21184" y="16877"/>
                  </a:cubicBezTo>
                  <a:cubicBezTo>
                    <a:pt x="21184" y="17809"/>
                    <a:pt x="21827" y="18677"/>
                    <a:pt x="22759" y="18966"/>
                  </a:cubicBezTo>
                  <a:cubicBezTo>
                    <a:pt x="23016" y="19030"/>
                    <a:pt x="23305" y="19063"/>
                    <a:pt x="23562" y="19063"/>
                  </a:cubicBezTo>
                  <a:cubicBezTo>
                    <a:pt x="24591" y="19063"/>
                    <a:pt x="25652" y="18580"/>
                    <a:pt x="26423" y="18002"/>
                  </a:cubicBezTo>
                  <a:cubicBezTo>
                    <a:pt x="27548" y="17230"/>
                    <a:pt x="29027" y="14659"/>
                    <a:pt x="29123" y="14434"/>
                  </a:cubicBezTo>
                  <a:cubicBezTo>
                    <a:pt x="29541" y="14852"/>
                    <a:pt x="29927" y="15237"/>
                    <a:pt x="30345" y="15623"/>
                  </a:cubicBezTo>
                  <a:cubicBezTo>
                    <a:pt x="31631" y="16909"/>
                    <a:pt x="32916" y="18227"/>
                    <a:pt x="34267" y="19481"/>
                  </a:cubicBezTo>
                  <a:cubicBezTo>
                    <a:pt x="34717" y="19898"/>
                    <a:pt x="35167" y="20316"/>
                    <a:pt x="35649" y="20734"/>
                  </a:cubicBezTo>
                  <a:cubicBezTo>
                    <a:pt x="35006" y="20573"/>
                    <a:pt x="33881" y="20348"/>
                    <a:pt x="33752" y="20316"/>
                  </a:cubicBezTo>
                  <a:lnTo>
                    <a:pt x="33302" y="20316"/>
                  </a:lnTo>
                  <a:cubicBezTo>
                    <a:pt x="31599" y="20316"/>
                    <a:pt x="28866" y="20991"/>
                    <a:pt x="28223" y="22502"/>
                  </a:cubicBezTo>
                  <a:cubicBezTo>
                    <a:pt x="28127" y="22759"/>
                    <a:pt x="28063" y="23049"/>
                    <a:pt x="28063" y="23306"/>
                  </a:cubicBezTo>
                  <a:cubicBezTo>
                    <a:pt x="28063" y="24238"/>
                    <a:pt x="28706" y="25074"/>
                    <a:pt x="29670" y="25363"/>
                  </a:cubicBezTo>
                  <a:cubicBezTo>
                    <a:pt x="29927" y="25459"/>
                    <a:pt x="30184" y="25492"/>
                    <a:pt x="30441" y="25492"/>
                  </a:cubicBezTo>
                  <a:cubicBezTo>
                    <a:pt x="31470" y="25492"/>
                    <a:pt x="32531" y="24977"/>
                    <a:pt x="33302" y="24431"/>
                  </a:cubicBezTo>
                  <a:cubicBezTo>
                    <a:pt x="34299" y="23724"/>
                    <a:pt x="35584" y="21602"/>
                    <a:pt x="35938" y="20991"/>
                  </a:cubicBezTo>
                  <a:cubicBezTo>
                    <a:pt x="36742" y="21666"/>
                    <a:pt x="37513" y="22341"/>
                    <a:pt x="38317" y="22952"/>
                  </a:cubicBezTo>
                  <a:cubicBezTo>
                    <a:pt x="38670" y="23209"/>
                    <a:pt x="39024" y="23466"/>
                    <a:pt x="39377" y="23691"/>
                  </a:cubicBezTo>
                  <a:cubicBezTo>
                    <a:pt x="39731" y="23949"/>
                    <a:pt x="40085" y="24174"/>
                    <a:pt x="40406" y="24399"/>
                  </a:cubicBezTo>
                  <a:cubicBezTo>
                    <a:pt x="41145" y="24849"/>
                    <a:pt x="41820" y="25267"/>
                    <a:pt x="42528" y="25684"/>
                  </a:cubicBezTo>
                  <a:cubicBezTo>
                    <a:pt x="42849" y="25877"/>
                    <a:pt x="43203" y="26070"/>
                    <a:pt x="43524" y="26263"/>
                  </a:cubicBezTo>
                  <a:cubicBezTo>
                    <a:pt x="42913" y="26038"/>
                    <a:pt x="41949" y="25652"/>
                    <a:pt x="41853" y="25652"/>
                  </a:cubicBezTo>
                  <a:cubicBezTo>
                    <a:pt x="41403" y="25524"/>
                    <a:pt x="40792" y="25459"/>
                    <a:pt x="40149" y="25459"/>
                  </a:cubicBezTo>
                  <a:cubicBezTo>
                    <a:pt x="38574" y="25459"/>
                    <a:pt x="36710" y="25845"/>
                    <a:pt x="36034" y="26970"/>
                  </a:cubicBezTo>
                  <a:cubicBezTo>
                    <a:pt x="35842" y="27292"/>
                    <a:pt x="35745" y="27645"/>
                    <a:pt x="35745" y="28031"/>
                  </a:cubicBezTo>
                  <a:cubicBezTo>
                    <a:pt x="35745" y="28835"/>
                    <a:pt x="36227" y="29606"/>
                    <a:pt x="37031" y="29992"/>
                  </a:cubicBezTo>
                  <a:cubicBezTo>
                    <a:pt x="37417" y="30185"/>
                    <a:pt x="37867" y="30281"/>
                    <a:pt x="38317" y="30281"/>
                  </a:cubicBezTo>
                  <a:cubicBezTo>
                    <a:pt x="39152" y="30281"/>
                    <a:pt x="40085" y="29992"/>
                    <a:pt x="40792" y="29606"/>
                  </a:cubicBezTo>
                  <a:cubicBezTo>
                    <a:pt x="41981" y="29027"/>
                    <a:pt x="43781" y="26809"/>
                    <a:pt x="43974" y="26520"/>
                  </a:cubicBezTo>
                  <a:cubicBezTo>
                    <a:pt x="44810" y="27002"/>
                    <a:pt x="45646" y="27452"/>
                    <a:pt x="46417" y="27870"/>
                  </a:cubicBezTo>
                  <a:cubicBezTo>
                    <a:pt x="48474" y="28963"/>
                    <a:pt x="50274" y="29863"/>
                    <a:pt x="51657" y="30506"/>
                  </a:cubicBezTo>
                  <a:cubicBezTo>
                    <a:pt x="56189" y="34428"/>
                    <a:pt x="62554" y="34846"/>
                    <a:pt x="62554" y="34846"/>
                  </a:cubicBezTo>
                  <a:cubicBezTo>
                    <a:pt x="62554" y="34846"/>
                    <a:pt x="62586" y="34717"/>
                    <a:pt x="62586" y="34492"/>
                  </a:cubicBezTo>
                  <a:cubicBezTo>
                    <a:pt x="62586" y="32917"/>
                    <a:pt x="62329" y="26552"/>
                    <a:pt x="58407" y="22181"/>
                  </a:cubicBezTo>
                  <a:cubicBezTo>
                    <a:pt x="56768" y="20348"/>
                    <a:pt x="54743" y="19127"/>
                    <a:pt x="52782" y="18323"/>
                  </a:cubicBezTo>
                  <a:cubicBezTo>
                    <a:pt x="52910" y="18163"/>
                    <a:pt x="53039" y="18034"/>
                    <a:pt x="53135" y="17905"/>
                  </a:cubicBezTo>
                  <a:cubicBezTo>
                    <a:pt x="53617" y="17134"/>
                    <a:pt x="54067" y="16073"/>
                    <a:pt x="54067" y="15109"/>
                  </a:cubicBezTo>
                  <a:cubicBezTo>
                    <a:pt x="54067" y="14787"/>
                    <a:pt x="54035" y="14498"/>
                    <a:pt x="53939" y="14209"/>
                  </a:cubicBezTo>
                  <a:cubicBezTo>
                    <a:pt x="53714" y="13566"/>
                    <a:pt x="53232" y="13084"/>
                    <a:pt x="52653" y="12827"/>
                  </a:cubicBezTo>
                  <a:lnTo>
                    <a:pt x="51110" y="12827"/>
                  </a:lnTo>
                  <a:cubicBezTo>
                    <a:pt x="51078" y="12859"/>
                    <a:pt x="51046" y="12859"/>
                    <a:pt x="51014" y="12891"/>
                  </a:cubicBezTo>
                  <a:cubicBezTo>
                    <a:pt x="49760" y="13469"/>
                    <a:pt x="49149" y="15462"/>
                    <a:pt x="49021" y="17102"/>
                  </a:cubicBezTo>
                  <a:cubicBezTo>
                    <a:pt x="48539" y="16973"/>
                    <a:pt x="48089" y="16909"/>
                    <a:pt x="47703" y="16845"/>
                  </a:cubicBezTo>
                  <a:cubicBezTo>
                    <a:pt x="47542" y="16459"/>
                    <a:pt x="47381" y="16105"/>
                    <a:pt x="47189" y="15720"/>
                  </a:cubicBezTo>
                  <a:cubicBezTo>
                    <a:pt x="47028" y="15334"/>
                    <a:pt x="46899" y="14948"/>
                    <a:pt x="46739" y="14530"/>
                  </a:cubicBezTo>
                  <a:cubicBezTo>
                    <a:pt x="46514" y="13984"/>
                    <a:pt x="46353" y="13405"/>
                    <a:pt x="46160" y="12827"/>
                  </a:cubicBezTo>
                  <a:lnTo>
                    <a:pt x="45260" y="12827"/>
                  </a:lnTo>
                  <a:cubicBezTo>
                    <a:pt x="45485" y="13534"/>
                    <a:pt x="45678" y="14209"/>
                    <a:pt x="45935" y="14852"/>
                  </a:cubicBezTo>
                  <a:cubicBezTo>
                    <a:pt x="46064" y="15270"/>
                    <a:pt x="46192" y="15687"/>
                    <a:pt x="46385" y="16073"/>
                  </a:cubicBezTo>
                  <a:cubicBezTo>
                    <a:pt x="46449" y="16266"/>
                    <a:pt x="46546" y="16491"/>
                    <a:pt x="46642" y="16684"/>
                  </a:cubicBezTo>
                  <a:cubicBezTo>
                    <a:pt x="46417" y="16652"/>
                    <a:pt x="46289" y="16652"/>
                    <a:pt x="46289" y="16652"/>
                  </a:cubicBezTo>
                  <a:cubicBezTo>
                    <a:pt x="46289" y="16652"/>
                    <a:pt x="46289" y="16780"/>
                    <a:pt x="46289" y="17005"/>
                  </a:cubicBezTo>
                  <a:cubicBezTo>
                    <a:pt x="46289" y="17263"/>
                    <a:pt x="46289" y="17648"/>
                    <a:pt x="46321" y="18130"/>
                  </a:cubicBezTo>
                  <a:cubicBezTo>
                    <a:pt x="45292" y="17391"/>
                    <a:pt x="43910" y="16748"/>
                    <a:pt x="42753" y="16748"/>
                  </a:cubicBezTo>
                  <a:cubicBezTo>
                    <a:pt x="42399" y="16748"/>
                    <a:pt x="42078" y="16813"/>
                    <a:pt x="41788" y="16941"/>
                  </a:cubicBezTo>
                  <a:cubicBezTo>
                    <a:pt x="41017" y="17295"/>
                    <a:pt x="40599" y="18066"/>
                    <a:pt x="40599" y="18838"/>
                  </a:cubicBezTo>
                  <a:cubicBezTo>
                    <a:pt x="40599" y="19256"/>
                    <a:pt x="40728" y="19641"/>
                    <a:pt x="40920" y="20027"/>
                  </a:cubicBezTo>
                  <a:cubicBezTo>
                    <a:pt x="41017" y="20156"/>
                    <a:pt x="41113" y="20284"/>
                    <a:pt x="41210" y="20413"/>
                  </a:cubicBezTo>
                  <a:cubicBezTo>
                    <a:pt x="41403" y="21859"/>
                    <a:pt x="42238" y="23434"/>
                    <a:pt x="42946" y="24238"/>
                  </a:cubicBezTo>
                  <a:cubicBezTo>
                    <a:pt x="43010" y="24334"/>
                    <a:pt x="43910" y="25170"/>
                    <a:pt x="44392" y="25588"/>
                  </a:cubicBezTo>
                  <a:cubicBezTo>
                    <a:pt x="43942" y="25331"/>
                    <a:pt x="43492" y="25106"/>
                    <a:pt x="43010" y="24817"/>
                  </a:cubicBezTo>
                  <a:cubicBezTo>
                    <a:pt x="42335" y="24463"/>
                    <a:pt x="41628" y="24013"/>
                    <a:pt x="40920" y="23627"/>
                  </a:cubicBezTo>
                  <a:cubicBezTo>
                    <a:pt x="40567" y="23402"/>
                    <a:pt x="40213" y="23177"/>
                    <a:pt x="39860" y="22952"/>
                  </a:cubicBezTo>
                  <a:cubicBezTo>
                    <a:pt x="39506" y="22727"/>
                    <a:pt x="39185" y="22470"/>
                    <a:pt x="38831" y="22245"/>
                  </a:cubicBezTo>
                  <a:cubicBezTo>
                    <a:pt x="38317" y="21859"/>
                    <a:pt x="37835" y="21473"/>
                    <a:pt x="37320" y="21056"/>
                  </a:cubicBezTo>
                  <a:cubicBezTo>
                    <a:pt x="37738" y="20413"/>
                    <a:pt x="38960" y="18420"/>
                    <a:pt x="39152" y="17263"/>
                  </a:cubicBezTo>
                  <a:cubicBezTo>
                    <a:pt x="39185" y="16941"/>
                    <a:pt x="39217" y="16588"/>
                    <a:pt x="39217" y="16234"/>
                  </a:cubicBezTo>
                  <a:cubicBezTo>
                    <a:pt x="39217" y="15270"/>
                    <a:pt x="38992" y="14241"/>
                    <a:pt x="38349" y="13566"/>
                  </a:cubicBezTo>
                  <a:cubicBezTo>
                    <a:pt x="37899" y="13084"/>
                    <a:pt x="37288" y="12859"/>
                    <a:pt x="36677" y="12859"/>
                  </a:cubicBezTo>
                  <a:cubicBezTo>
                    <a:pt x="36131" y="12859"/>
                    <a:pt x="35552" y="13084"/>
                    <a:pt x="35134" y="13566"/>
                  </a:cubicBezTo>
                  <a:cubicBezTo>
                    <a:pt x="34717" y="14048"/>
                    <a:pt x="34556" y="14755"/>
                    <a:pt x="34556" y="15527"/>
                  </a:cubicBezTo>
                  <a:cubicBezTo>
                    <a:pt x="34556" y="16941"/>
                    <a:pt x="35134" y="18613"/>
                    <a:pt x="35681" y="19513"/>
                  </a:cubicBezTo>
                  <a:cubicBezTo>
                    <a:pt x="35713" y="19545"/>
                    <a:pt x="35938" y="19834"/>
                    <a:pt x="36195" y="20123"/>
                  </a:cubicBezTo>
                  <a:cubicBezTo>
                    <a:pt x="35713" y="19738"/>
                    <a:pt x="35231" y="19320"/>
                    <a:pt x="34781" y="18902"/>
                  </a:cubicBezTo>
                  <a:cubicBezTo>
                    <a:pt x="33431" y="17713"/>
                    <a:pt x="32113" y="16427"/>
                    <a:pt x="30795" y="15173"/>
                  </a:cubicBezTo>
                  <a:cubicBezTo>
                    <a:pt x="30506" y="14916"/>
                    <a:pt x="30216" y="14659"/>
                    <a:pt x="29959" y="14370"/>
                  </a:cubicBezTo>
                  <a:cubicBezTo>
                    <a:pt x="30313" y="13823"/>
                    <a:pt x="31631" y="11669"/>
                    <a:pt x="31824" y="10448"/>
                  </a:cubicBezTo>
                  <a:cubicBezTo>
                    <a:pt x="31888" y="10159"/>
                    <a:pt x="31888" y="9805"/>
                    <a:pt x="31888" y="9451"/>
                  </a:cubicBezTo>
                  <a:cubicBezTo>
                    <a:pt x="31920" y="8487"/>
                    <a:pt x="31663" y="7458"/>
                    <a:pt x="31020" y="6751"/>
                  </a:cubicBezTo>
                  <a:cubicBezTo>
                    <a:pt x="30570" y="6301"/>
                    <a:pt x="29959" y="6076"/>
                    <a:pt x="29381" y="6076"/>
                  </a:cubicBezTo>
                  <a:cubicBezTo>
                    <a:pt x="28802" y="6076"/>
                    <a:pt x="28223" y="6301"/>
                    <a:pt x="27806" y="6783"/>
                  </a:cubicBezTo>
                  <a:cubicBezTo>
                    <a:pt x="27420" y="7266"/>
                    <a:pt x="27259" y="7973"/>
                    <a:pt x="27259" y="8744"/>
                  </a:cubicBezTo>
                  <a:cubicBezTo>
                    <a:pt x="27259" y="10159"/>
                    <a:pt x="27806" y="11830"/>
                    <a:pt x="28384" y="12698"/>
                  </a:cubicBezTo>
                  <a:cubicBezTo>
                    <a:pt x="28416" y="12762"/>
                    <a:pt x="28673" y="13084"/>
                    <a:pt x="28963" y="13437"/>
                  </a:cubicBezTo>
                  <a:cubicBezTo>
                    <a:pt x="28223" y="12762"/>
                    <a:pt x="27484" y="12087"/>
                    <a:pt x="26713" y="11477"/>
                  </a:cubicBezTo>
                  <a:cubicBezTo>
                    <a:pt x="25395" y="10351"/>
                    <a:pt x="24045" y="9323"/>
                    <a:pt x="22662" y="8423"/>
                  </a:cubicBezTo>
                  <a:cubicBezTo>
                    <a:pt x="22791" y="8230"/>
                    <a:pt x="24398" y="5755"/>
                    <a:pt x="24623" y="4373"/>
                  </a:cubicBezTo>
                  <a:cubicBezTo>
                    <a:pt x="24655" y="4083"/>
                    <a:pt x="24688" y="3730"/>
                    <a:pt x="24688" y="3408"/>
                  </a:cubicBezTo>
                  <a:cubicBezTo>
                    <a:pt x="24688" y="2412"/>
                    <a:pt x="24463" y="1383"/>
                    <a:pt x="23787" y="708"/>
                  </a:cubicBezTo>
                  <a:cubicBezTo>
                    <a:pt x="23337" y="226"/>
                    <a:pt x="22759" y="1"/>
                    <a:pt x="221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62"/>
            <p:cNvSpPr/>
            <p:nvPr/>
          </p:nvSpPr>
          <p:spPr>
            <a:xfrm>
              <a:off x="2159350" y="3969275"/>
              <a:ext cx="152725" cy="66725"/>
            </a:xfrm>
            <a:custGeom>
              <a:avLst/>
              <a:gdLst/>
              <a:ahLst/>
              <a:cxnLst/>
              <a:rect l="l" t="t" r="r" b="b"/>
              <a:pathLst>
                <a:path w="6109" h="2669" extrusionOk="0">
                  <a:moveTo>
                    <a:pt x="1" y="1"/>
                  </a:moveTo>
                  <a:lnTo>
                    <a:pt x="1" y="1"/>
                  </a:lnTo>
                  <a:cubicBezTo>
                    <a:pt x="33" y="515"/>
                    <a:pt x="194" y="1030"/>
                    <a:pt x="547" y="1415"/>
                  </a:cubicBezTo>
                  <a:cubicBezTo>
                    <a:pt x="1287" y="2347"/>
                    <a:pt x="2701" y="2669"/>
                    <a:pt x="3890" y="2669"/>
                  </a:cubicBezTo>
                  <a:lnTo>
                    <a:pt x="4115" y="2669"/>
                  </a:lnTo>
                  <a:cubicBezTo>
                    <a:pt x="4662" y="2637"/>
                    <a:pt x="5401" y="2412"/>
                    <a:pt x="6108" y="2155"/>
                  </a:cubicBezTo>
                  <a:lnTo>
                    <a:pt x="4276" y="2155"/>
                  </a:lnTo>
                  <a:cubicBezTo>
                    <a:pt x="2508" y="2155"/>
                    <a:pt x="965" y="1319"/>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62"/>
            <p:cNvSpPr/>
            <p:nvPr/>
          </p:nvSpPr>
          <p:spPr>
            <a:xfrm>
              <a:off x="2104725" y="3692850"/>
              <a:ext cx="29750" cy="98050"/>
            </a:xfrm>
            <a:custGeom>
              <a:avLst/>
              <a:gdLst/>
              <a:ahLst/>
              <a:cxnLst/>
              <a:rect l="l" t="t" r="r" b="b"/>
              <a:pathLst>
                <a:path w="1190" h="3922" extrusionOk="0">
                  <a:moveTo>
                    <a:pt x="1189" y="0"/>
                  </a:moveTo>
                  <a:cubicBezTo>
                    <a:pt x="1093" y="32"/>
                    <a:pt x="997" y="97"/>
                    <a:pt x="900" y="161"/>
                  </a:cubicBezTo>
                  <a:cubicBezTo>
                    <a:pt x="289" y="547"/>
                    <a:pt x="0" y="1222"/>
                    <a:pt x="0" y="1865"/>
                  </a:cubicBezTo>
                  <a:cubicBezTo>
                    <a:pt x="0" y="2379"/>
                    <a:pt x="161" y="2893"/>
                    <a:pt x="514" y="3343"/>
                  </a:cubicBezTo>
                  <a:cubicBezTo>
                    <a:pt x="707" y="3568"/>
                    <a:pt x="932" y="3761"/>
                    <a:pt x="1189" y="3922"/>
                  </a:cubicBezTo>
                  <a:lnTo>
                    <a:pt x="1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62"/>
            <p:cNvSpPr/>
            <p:nvPr/>
          </p:nvSpPr>
          <p:spPr>
            <a:xfrm>
              <a:off x="2091050" y="3538550"/>
              <a:ext cx="43425" cy="60300"/>
            </a:xfrm>
            <a:custGeom>
              <a:avLst/>
              <a:gdLst/>
              <a:ahLst/>
              <a:cxnLst/>
              <a:rect l="l" t="t" r="r" b="b"/>
              <a:pathLst>
                <a:path w="1737" h="2412" extrusionOk="0">
                  <a:moveTo>
                    <a:pt x="1736" y="0"/>
                  </a:moveTo>
                  <a:cubicBezTo>
                    <a:pt x="1094" y="772"/>
                    <a:pt x="483" y="1479"/>
                    <a:pt x="1" y="2090"/>
                  </a:cubicBezTo>
                  <a:cubicBezTo>
                    <a:pt x="547" y="2283"/>
                    <a:pt x="1158" y="2379"/>
                    <a:pt x="1736" y="2411"/>
                  </a:cubicBezTo>
                  <a:lnTo>
                    <a:pt x="1736" y="1576"/>
                  </a:lnTo>
                  <a:lnTo>
                    <a:pt x="17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62"/>
            <p:cNvSpPr/>
            <p:nvPr/>
          </p:nvSpPr>
          <p:spPr>
            <a:xfrm>
              <a:off x="1844350" y="3120675"/>
              <a:ext cx="110925" cy="121375"/>
            </a:xfrm>
            <a:custGeom>
              <a:avLst/>
              <a:gdLst/>
              <a:ahLst/>
              <a:cxnLst/>
              <a:rect l="l" t="t" r="r" b="b"/>
              <a:pathLst>
                <a:path w="4437" h="4855" extrusionOk="0">
                  <a:moveTo>
                    <a:pt x="2058" y="0"/>
                  </a:moveTo>
                  <a:cubicBezTo>
                    <a:pt x="1897" y="0"/>
                    <a:pt x="1768" y="0"/>
                    <a:pt x="1640" y="32"/>
                  </a:cubicBezTo>
                  <a:cubicBezTo>
                    <a:pt x="611" y="257"/>
                    <a:pt x="0" y="1158"/>
                    <a:pt x="0" y="2122"/>
                  </a:cubicBezTo>
                  <a:cubicBezTo>
                    <a:pt x="0" y="2379"/>
                    <a:pt x="32" y="2604"/>
                    <a:pt x="129" y="2861"/>
                  </a:cubicBezTo>
                  <a:cubicBezTo>
                    <a:pt x="418" y="3729"/>
                    <a:pt x="1158" y="4372"/>
                    <a:pt x="1993" y="4854"/>
                  </a:cubicBezTo>
                  <a:cubicBezTo>
                    <a:pt x="2958" y="3311"/>
                    <a:pt x="3826" y="1961"/>
                    <a:pt x="4436" y="965"/>
                  </a:cubicBezTo>
                  <a:cubicBezTo>
                    <a:pt x="3665" y="386"/>
                    <a:pt x="2829" y="0"/>
                    <a:pt x="20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62"/>
            <p:cNvSpPr/>
            <p:nvPr/>
          </p:nvSpPr>
          <p:spPr>
            <a:xfrm>
              <a:off x="2971000" y="4123575"/>
              <a:ext cx="423525" cy="440400"/>
            </a:xfrm>
            <a:custGeom>
              <a:avLst/>
              <a:gdLst/>
              <a:ahLst/>
              <a:cxnLst/>
              <a:rect l="l" t="t" r="r" b="b"/>
              <a:pathLst>
                <a:path w="16941" h="17616" extrusionOk="0">
                  <a:moveTo>
                    <a:pt x="16941" y="1"/>
                  </a:moveTo>
                  <a:cubicBezTo>
                    <a:pt x="16941" y="1"/>
                    <a:pt x="9290" y="226"/>
                    <a:pt x="4630" y="5112"/>
                  </a:cubicBezTo>
                  <a:cubicBezTo>
                    <a:pt x="65" y="9837"/>
                    <a:pt x="1" y="17230"/>
                    <a:pt x="1" y="17584"/>
                  </a:cubicBezTo>
                  <a:lnTo>
                    <a:pt x="1" y="17616"/>
                  </a:lnTo>
                  <a:cubicBezTo>
                    <a:pt x="1" y="17616"/>
                    <a:pt x="7651" y="17359"/>
                    <a:pt x="12312" y="12505"/>
                  </a:cubicBezTo>
                  <a:cubicBezTo>
                    <a:pt x="16877" y="7780"/>
                    <a:pt x="16941" y="354"/>
                    <a:pt x="16941" y="33"/>
                  </a:cubicBezTo>
                  <a:lnTo>
                    <a:pt x="169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62"/>
            <p:cNvSpPr/>
            <p:nvPr/>
          </p:nvSpPr>
          <p:spPr>
            <a:xfrm>
              <a:off x="2693750" y="3458200"/>
              <a:ext cx="388975" cy="1053550"/>
            </a:xfrm>
            <a:custGeom>
              <a:avLst/>
              <a:gdLst/>
              <a:ahLst/>
              <a:cxnLst/>
              <a:rect l="l" t="t" r="r" b="b"/>
              <a:pathLst>
                <a:path w="15559" h="42142" extrusionOk="0">
                  <a:moveTo>
                    <a:pt x="7458" y="0"/>
                  </a:moveTo>
                  <a:lnTo>
                    <a:pt x="7523" y="14465"/>
                  </a:lnTo>
                  <a:lnTo>
                    <a:pt x="2733" y="10318"/>
                  </a:lnTo>
                  <a:lnTo>
                    <a:pt x="2412" y="10672"/>
                  </a:lnTo>
                  <a:lnTo>
                    <a:pt x="7523" y="15108"/>
                  </a:lnTo>
                  <a:lnTo>
                    <a:pt x="7555" y="25426"/>
                  </a:lnTo>
                  <a:lnTo>
                    <a:pt x="322" y="19030"/>
                  </a:lnTo>
                  <a:lnTo>
                    <a:pt x="1" y="19383"/>
                  </a:lnTo>
                  <a:lnTo>
                    <a:pt x="7555" y="26069"/>
                  </a:lnTo>
                  <a:lnTo>
                    <a:pt x="7587" y="35455"/>
                  </a:lnTo>
                  <a:lnTo>
                    <a:pt x="2155" y="31212"/>
                  </a:lnTo>
                  <a:lnTo>
                    <a:pt x="1865" y="31566"/>
                  </a:lnTo>
                  <a:lnTo>
                    <a:pt x="7619" y="36098"/>
                  </a:lnTo>
                  <a:lnTo>
                    <a:pt x="7619" y="42141"/>
                  </a:lnTo>
                  <a:lnTo>
                    <a:pt x="8101" y="42141"/>
                  </a:lnTo>
                  <a:lnTo>
                    <a:pt x="8069" y="31534"/>
                  </a:lnTo>
                  <a:lnTo>
                    <a:pt x="15559" y="24783"/>
                  </a:lnTo>
                  <a:lnTo>
                    <a:pt x="15237" y="24430"/>
                  </a:lnTo>
                  <a:lnTo>
                    <a:pt x="8069" y="30891"/>
                  </a:lnTo>
                  <a:lnTo>
                    <a:pt x="8037" y="22051"/>
                  </a:lnTo>
                  <a:lnTo>
                    <a:pt x="8069" y="22083"/>
                  </a:lnTo>
                  <a:lnTo>
                    <a:pt x="14402" y="12794"/>
                  </a:lnTo>
                  <a:lnTo>
                    <a:pt x="14016" y="12536"/>
                  </a:lnTo>
                  <a:lnTo>
                    <a:pt x="8037" y="21280"/>
                  </a:lnTo>
                  <a:lnTo>
                    <a:pt x="79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62"/>
            <p:cNvSpPr/>
            <p:nvPr/>
          </p:nvSpPr>
          <p:spPr>
            <a:xfrm>
              <a:off x="2391600" y="4114750"/>
              <a:ext cx="416300" cy="462900"/>
            </a:xfrm>
            <a:custGeom>
              <a:avLst/>
              <a:gdLst/>
              <a:ahLst/>
              <a:cxnLst/>
              <a:rect l="l" t="t" r="r" b="b"/>
              <a:pathLst>
                <a:path w="16652" h="18516" extrusionOk="0">
                  <a:moveTo>
                    <a:pt x="354" y="0"/>
                  </a:moveTo>
                  <a:lnTo>
                    <a:pt x="1" y="322"/>
                  </a:lnTo>
                  <a:lnTo>
                    <a:pt x="5433" y="6397"/>
                  </a:lnTo>
                  <a:lnTo>
                    <a:pt x="1994" y="6429"/>
                  </a:lnTo>
                  <a:lnTo>
                    <a:pt x="1994" y="6911"/>
                  </a:lnTo>
                  <a:lnTo>
                    <a:pt x="5851" y="6879"/>
                  </a:lnTo>
                  <a:lnTo>
                    <a:pt x="9676" y="11122"/>
                  </a:lnTo>
                  <a:lnTo>
                    <a:pt x="4308" y="11122"/>
                  </a:lnTo>
                  <a:lnTo>
                    <a:pt x="4308" y="11604"/>
                  </a:lnTo>
                  <a:lnTo>
                    <a:pt x="10094" y="11604"/>
                  </a:lnTo>
                  <a:lnTo>
                    <a:pt x="13566" y="15494"/>
                  </a:lnTo>
                  <a:lnTo>
                    <a:pt x="9773" y="15719"/>
                  </a:lnTo>
                  <a:lnTo>
                    <a:pt x="9805" y="16201"/>
                  </a:lnTo>
                  <a:lnTo>
                    <a:pt x="13983" y="15944"/>
                  </a:lnTo>
                  <a:lnTo>
                    <a:pt x="16298" y="18515"/>
                  </a:lnTo>
                  <a:lnTo>
                    <a:pt x="16651" y="18194"/>
                  </a:lnTo>
                  <a:lnTo>
                    <a:pt x="12569" y="13661"/>
                  </a:lnTo>
                  <a:lnTo>
                    <a:pt x="13244" y="7875"/>
                  </a:lnTo>
                  <a:lnTo>
                    <a:pt x="12762" y="7843"/>
                  </a:lnTo>
                  <a:lnTo>
                    <a:pt x="12151" y="13179"/>
                  </a:lnTo>
                  <a:lnTo>
                    <a:pt x="8937" y="9579"/>
                  </a:lnTo>
                  <a:lnTo>
                    <a:pt x="8133" y="3118"/>
                  </a:lnTo>
                  <a:lnTo>
                    <a:pt x="7651" y="3150"/>
                  </a:lnTo>
                  <a:lnTo>
                    <a:pt x="8390" y="8936"/>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62"/>
            <p:cNvSpPr/>
            <p:nvPr/>
          </p:nvSpPr>
          <p:spPr>
            <a:xfrm>
              <a:off x="2967000" y="4119550"/>
              <a:ext cx="431550" cy="448450"/>
            </a:xfrm>
            <a:custGeom>
              <a:avLst/>
              <a:gdLst/>
              <a:ahLst/>
              <a:cxnLst/>
              <a:rect l="l" t="t" r="r" b="b"/>
              <a:pathLst>
                <a:path w="17262" h="17938" extrusionOk="0">
                  <a:moveTo>
                    <a:pt x="16940" y="1"/>
                  </a:moveTo>
                  <a:lnTo>
                    <a:pt x="11283" y="5883"/>
                  </a:lnTo>
                  <a:lnTo>
                    <a:pt x="10961" y="2444"/>
                  </a:lnTo>
                  <a:lnTo>
                    <a:pt x="10479" y="2476"/>
                  </a:lnTo>
                  <a:lnTo>
                    <a:pt x="10833" y="6333"/>
                  </a:lnTo>
                  <a:lnTo>
                    <a:pt x="6879" y="10448"/>
                  </a:lnTo>
                  <a:lnTo>
                    <a:pt x="6461" y="5080"/>
                  </a:lnTo>
                  <a:lnTo>
                    <a:pt x="5979" y="5112"/>
                  </a:lnTo>
                  <a:lnTo>
                    <a:pt x="6429" y="10930"/>
                  </a:lnTo>
                  <a:lnTo>
                    <a:pt x="2797" y="14659"/>
                  </a:lnTo>
                  <a:lnTo>
                    <a:pt x="2314" y="10898"/>
                  </a:lnTo>
                  <a:lnTo>
                    <a:pt x="1832" y="10962"/>
                  </a:lnTo>
                  <a:lnTo>
                    <a:pt x="2379" y="15109"/>
                  </a:lnTo>
                  <a:lnTo>
                    <a:pt x="0" y="17584"/>
                  </a:lnTo>
                  <a:lnTo>
                    <a:pt x="321" y="17938"/>
                  </a:lnTo>
                  <a:lnTo>
                    <a:pt x="4565" y="13534"/>
                  </a:lnTo>
                  <a:lnTo>
                    <a:pt x="10351" y="13759"/>
                  </a:lnTo>
                  <a:lnTo>
                    <a:pt x="10383" y="13277"/>
                  </a:lnTo>
                  <a:lnTo>
                    <a:pt x="5015" y="13084"/>
                  </a:lnTo>
                  <a:lnTo>
                    <a:pt x="8358" y="9580"/>
                  </a:lnTo>
                  <a:lnTo>
                    <a:pt x="8358" y="9612"/>
                  </a:lnTo>
                  <a:lnTo>
                    <a:pt x="14754" y="8294"/>
                  </a:lnTo>
                  <a:lnTo>
                    <a:pt x="14658" y="7844"/>
                  </a:lnTo>
                  <a:lnTo>
                    <a:pt x="8936" y="9001"/>
                  </a:lnTo>
                  <a:lnTo>
                    <a:pt x="17262" y="322"/>
                  </a:lnTo>
                  <a:lnTo>
                    <a:pt x="169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62"/>
            <p:cNvSpPr/>
            <p:nvPr/>
          </p:nvSpPr>
          <p:spPr>
            <a:xfrm>
              <a:off x="3413000" y="3916250"/>
              <a:ext cx="1215075" cy="654150"/>
            </a:xfrm>
            <a:custGeom>
              <a:avLst/>
              <a:gdLst/>
              <a:ahLst/>
              <a:cxnLst/>
              <a:rect l="l" t="t" r="r" b="b"/>
              <a:pathLst>
                <a:path w="48603" h="26166" extrusionOk="0">
                  <a:moveTo>
                    <a:pt x="5593" y="0"/>
                  </a:moveTo>
                  <a:lnTo>
                    <a:pt x="5593" y="12697"/>
                  </a:lnTo>
                  <a:cubicBezTo>
                    <a:pt x="5593" y="16812"/>
                    <a:pt x="4211" y="20862"/>
                    <a:pt x="1640" y="24109"/>
                  </a:cubicBezTo>
                  <a:lnTo>
                    <a:pt x="0" y="26166"/>
                  </a:lnTo>
                  <a:lnTo>
                    <a:pt x="48602" y="26166"/>
                  </a:lnTo>
                  <a:lnTo>
                    <a:pt x="46963" y="24109"/>
                  </a:lnTo>
                  <a:cubicBezTo>
                    <a:pt x="44392" y="20862"/>
                    <a:pt x="42977" y="16812"/>
                    <a:pt x="42977" y="12697"/>
                  </a:cubicBezTo>
                  <a:lnTo>
                    <a:pt x="429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62"/>
            <p:cNvSpPr/>
            <p:nvPr/>
          </p:nvSpPr>
          <p:spPr>
            <a:xfrm>
              <a:off x="3404950" y="3908200"/>
              <a:ext cx="1231150" cy="669450"/>
            </a:xfrm>
            <a:custGeom>
              <a:avLst/>
              <a:gdLst/>
              <a:ahLst/>
              <a:cxnLst/>
              <a:rect l="l" t="t" r="r" b="b"/>
              <a:pathLst>
                <a:path w="49246" h="26778" extrusionOk="0">
                  <a:moveTo>
                    <a:pt x="43010" y="612"/>
                  </a:moveTo>
                  <a:lnTo>
                    <a:pt x="43010" y="13019"/>
                  </a:lnTo>
                  <a:cubicBezTo>
                    <a:pt x="43010" y="17230"/>
                    <a:pt x="44456" y="21313"/>
                    <a:pt x="47060" y="24591"/>
                  </a:cubicBezTo>
                  <a:lnTo>
                    <a:pt x="48314" y="26199"/>
                  </a:lnTo>
                  <a:lnTo>
                    <a:pt x="901" y="26199"/>
                  </a:lnTo>
                  <a:lnTo>
                    <a:pt x="2187" y="24591"/>
                  </a:lnTo>
                  <a:cubicBezTo>
                    <a:pt x="4790" y="21313"/>
                    <a:pt x="6205" y="17230"/>
                    <a:pt x="6205" y="13019"/>
                  </a:cubicBezTo>
                  <a:lnTo>
                    <a:pt x="6205" y="612"/>
                  </a:lnTo>
                  <a:close/>
                  <a:moveTo>
                    <a:pt x="5915" y="1"/>
                  </a:moveTo>
                  <a:cubicBezTo>
                    <a:pt x="5851" y="1"/>
                    <a:pt x="5755" y="33"/>
                    <a:pt x="5722" y="97"/>
                  </a:cubicBezTo>
                  <a:cubicBezTo>
                    <a:pt x="5658" y="162"/>
                    <a:pt x="5626" y="226"/>
                    <a:pt x="5626" y="322"/>
                  </a:cubicBezTo>
                  <a:lnTo>
                    <a:pt x="5626" y="13019"/>
                  </a:lnTo>
                  <a:cubicBezTo>
                    <a:pt x="5626" y="17070"/>
                    <a:pt x="4244" y="21056"/>
                    <a:pt x="1704" y="24238"/>
                  </a:cubicBezTo>
                  <a:lnTo>
                    <a:pt x="65" y="26295"/>
                  </a:lnTo>
                  <a:cubicBezTo>
                    <a:pt x="1" y="26392"/>
                    <a:pt x="1" y="26520"/>
                    <a:pt x="33" y="26617"/>
                  </a:cubicBezTo>
                  <a:cubicBezTo>
                    <a:pt x="97" y="26713"/>
                    <a:pt x="194" y="26777"/>
                    <a:pt x="322" y="26777"/>
                  </a:cubicBezTo>
                  <a:lnTo>
                    <a:pt x="48924" y="26777"/>
                  </a:lnTo>
                  <a:cubicBezTo>
                    <a:pt x="49021" y="26777"/>
                    <a:pt x="49149" y="26713"/>
                    <a:pt x="49182" y="26617"/>
                  </a:cubicBezTo>
                  <a:cubicBezTo>
                    <a:pt x="49246" y="26520"/>
                    <a:pt x="49214" y="26392"/>
                    <a:pt x="49149" y="26295"/>
                  </a:cubicBezTo>
                  <a:lnTo>
                    <a:pt x="47510" y="24238"/>
                  </a:lnTo>
                  <a:cubicBezTo>
                    <a:pt x="44971" y="21056"/>
                    <a:pt x="43621" y="17070"/>
                    <a:pt x="43621" y="13019"/>
                  </a:cubicBezTo>
                  <a:lnTo>
                    <a:pt x="43621" y="322"/>
                  </a:lnTo>
                  <a:cubicBezTo>
                    <a:pt x="43621" y="226"/>
                    <a:pt x="43589" y="162"/>
                    <a:pt x="43524" y="97"/>
                  </a:cubicBezTo>
                  <a:cubicBezTo>
                    <a:pt x="43460" y="33"/>
                    <a:pt x="43396" y="1"/>
                    <a:pt x="43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62"/>
            <p:cNvSpPr/>
            <p:nvPr/>
          </p:nvSpPr>
          <p:spPr>
            <a:xfrm>
              <a:off x="3503800" y="4023125"/>
              <a:ext cx="1032675" cy="432375"/>
            </a:xfrm>
            <a:custGeom>
              <a:avLst/>
              <a:gdLst/>
              <a:ahLst/>
              <a:cxnLst/>
              <a:rect l="l" t="t" r="r" b="b"/>
              <a:pathLst>
                <a:path w="41307" h="17295" extrusionOk="0">
                  <a:moveTo>
                    <a:pt x="2251" y="1"/>
                  </a:moveTo>
                  <a:lnTo>
                    <a:pt x="2251" y="8422"/>
                  </a:lnTo>
                  <a:cubicBezTo>
                    <a:pt x="2251" y="11540"/>
                    <a:pt x="1479" y="14594"/>
                    <a:pt x="0" y="17294"/>
                  </a:cubicBezTo>
                  <a:lnTo>
                    <a:pt x="41306" y="17294"/>
                  </a:lnTo>
                  <a:cubicBezTo>
                    <a:pt x="39860" y="14594"/>
                    <a:pt x="39056" y="11540"/>
                    <a:pt x="39056" y="8422"/>
                  </a:cubicBezTo>
                  <a:lnTo>
                    <a:pt x="390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62"/>
            <p:cNvSpPr/>
            <p:nvPr/>
          </p:nvSpPr>
          <p:spPr>
            <a:xfrm>
              <a:off x="3495775" y="4023125"/>
              <a:ext cx="1049525" cy="432375"/>
            </a:xfrm>
            <a:custGeom>
              <a:avLst/>
              <a:gdLst/>
              <a:ahLst/>
              <a:cxnLst/>
              <a:rect l="l" t="t" r="r" b="b"/>
              <a:pathLst>
                <a:path w="41981" h="17295" extrusionOk="0">
                  <a:moveTo>
                    <a:pt x="2282" y="1"/>
                  </a:moveTo>
                  <a:lnTo>
                    <a:pt x="2282" y="6140"/>
                  </a:lnTo>
                  <a:lnTo>
                    <a:pt x="2282" y="8422"/>
                  </a:lnTo>
                  <a:cubicBezTo>
                    <a:pt x="2282" y="11540"/>
                    <a:pt x="1479" y="14594"/>
                    <a:pt x="0" y="17294"/>
                  </a:cubicBezTo>
                  <a:lnTo>
                    <a:pt x="321" y="17294"/>
                  </a:lnTo>
                  <a:cubicBezTo>
                    <a:pt x="1800" y="14594"/>
                    <a:pt x="2572" y="11540"/>
                    <a:pt x="2572" y="8422"/>
                  </a:cubicBezTo>
                  <a:lnTo>
                    <a:pt x="2572" y="1"/>
                  </a:lnTo>
                  <a:close/>
                  <a:moveTo>
                    <a:pt x="39377" y="1"/>
                  </a:moveTo>
                  <a:lnTo>
                    <a:pt x="39377" y="8422"/>
                  </a:lnTo>
                  <a:cubicBezTo>
                    <a:pt x="39377" y="11540"/>
                    <a:pt x="40181" y="14594"/>
                    <a:pt x="41627" y="17294"/>
                  </a:cubicBezTo>
                  <a:lnTo>
                    <a:pt x="41981" y="17294"/>
                  </a:lnTo>
                  <a:cubicBezTo>
                    <a:pt x="40470" y="14594"/>
                    <a:pt x="39666" y="11540"/>
                    <a:pt x="39666" y="8422"/>
                  </a:cubicBezTo>
                  <a:lnTo>
                    <a:pt x="39666" y="6140"/>
                  </a:lnTo>
                  <a:lnTo>
                    <a:pt x="39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62"/>
            <p:cNvSpPr/>
            <p:nvPr/>
          </p:nvSpPr>
          <p:spPr>
            <a:xfrm>
              <a:off x="3552825" y="3963650"/>
              <a:ext cx="934625" cy="134250"/>
            </a:xfrm>
            <a:custGeom>
              <a:avLst/>
              <a:gdLst/>
              <a:ahLst/>
              <a:cxnLst/>
              <a:rect l="l" t="t" r="r" b="b"/>
              <a:pathLst>
                <a:path w="37385" h="5370" extrusionOk="0">
                  <a:moveTo>
                    <a:pt x="0" y="1"/>
                  </a:moveTo>
                  <a:lnTo>
                    <a:pt x="0" y="5369"/>
                  </a:lnTo>
                  <a:lnTo>
                    <a:pt x="37384" y="5369"/>
                  </a:lnTo>
                  <a:lnTo>
                    <a:pt x="373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62"/>
            <p:cNvSpPr/>
            <p:nvPr/>
          </p:nvSpPr>
          <p:spPr>
            <a:xfrm>
              <a:off x="3545600" y="3956425"/>
              <a:ext cx="949875" cy="148700"/>
            </a:xfrm>
            <a:custGeom>
              <a:avLst/>
              <a:gdLst/>
              <a:ahLst/>
              <a:cxnLst/>
              <a:rect l="l" t="t" r="r" b="b"/>
              <a:pathLst>
                <a:path w="37995" h="5948" extrusionOk="0">
                  <a:moveTo>
                    <a:pt x="37384" y="579"/>
                  </a:moveTo>
                  <a:lnTo>
                    <a:pt x="37384" y="5369"/>
                  </a:lnTo>
                  <a:lnTo>
                    <a:pt x="579" y="5369"/>
                  </a:lnTo>
                  <a:lnTo>
                    <a:pt x="579" y="579"/>
                  </a:lnTo>
                  <a:close/>
                  <a:moveTo>
                    <a:pt x="289" y="1"/>
                  </a:moveTo>
                  <a:cubicBezTo>
                    <a:pt x="225" y="1"/>
                    <a:pt x="129" y="33"/>
                    <a:pt x="96" y="97"/>
                  </a:cubicBezTo>
                  <a:cubicBezTo>
                    <a:pt x="32" y="129"/>
                    <a:pt x="0" y="226"/>
                    <a:pt x="0" y="290"/>
                  </a:cubicBezTo>
                  <a:lnTo>
                    <a:pt x="0" y="5658"/>
                  </a:lnTo>
                  <a:cubicBezTo>
                    <a:pt x="0" y="5722"/>
                    <a:pt x="32" y="5819"/>
                    <a:pt x="96" y="5851"/>
                  </a:cubicBezTo>
                  <a:cubicBezTo>
                    <a:pt x="129" y="5915"/>
                    <a:pt x="225" y="5947"/>
                    <a:pt x="289" y="5947"/>
                  </a:cubicBezTo>
                  <a:lnTo>
                    <a:pt x="37673" y="5947"/>
                  </a:lnTo>
                  <a:cubicBezTo>
                    <a:pt x="37770" y="5947"/>
                    <a:pt x="37834" y="5915"/>
                    <a:pt x="37898" y="5851"/>
                  </a:cubicBezTo>
                  <a:cubicBezTo>
                    <a:pt x="37963" y="5819"/>
                    <a:pt x="37995" y="5722"/>
                    <a:pt x="37995" y="5658"/>
                  </a:cubicBezTo>
                  <a:lnTo>
                    <a:pt x="37995" y="290"/>
                  </a:lnTo>
                  <a:cubicBezTo>
                    <a:pt x="37995" y="226"/>
                    <a:pt x="37963" y="129"/>
                    <a:pt x="37898" y="97"/>
                  </a:cubicBezTo>
                  <a:cubicBezTo>
                    <a:pt x="37834" y="33"/>
                    <a:pt x="37770" y="1"/>
                    <a:pt x="37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62"/>
            <p:cNvSpPr/>
            <p:nvPr/>
          </p:nvSpPr>
          <p:spPr>
            <a:xfrm>
              <a:off x="2141675" y="3577925"/>
              <a:ext cx="3757700" cy="438000"/>
            </a:xfrm>
            <a:custGeom>
              <a:avLst/>
              <a:gdLst/>
              <a:ahLst/>
              <a:cxnLst/>
              <a:rect l="l" t="t" r="r" b="b"/>
              <a:pathLst>
                <a:path w="150308" h="17520" extrusionOk="0">
                  <a:moveTo>
                    <a:pt x="1" y="1"/>
                  </a:moveTo>
                  <a:lnTo>
                    <a:pt x="1" y="12537"/>
                  </a:lnTo>
                  <a:cubicBezTo>
                    <a:pt x="1" y="15301"/>
                    <a:pt x="2219" y="17519"/>
                    <a:pt x="4983" y="17519"/>
                  </a:cubicBezTo>
                  <a:lnTo>
                    <a:pt x="145326" y="17519"/>
                  </a:lnTo>
                  <a:cubicBezTo>
                    <a:pt x="148058" y="17519"/>
                    <a:pt x="150308" y="15301"/>
                    <a:pt x="150308" y="12537"/>
                  </a:cubicBezTo>
                  <a:lnTo>
                    <a:pt x="1503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62"/>
            <p:cNvSpPr/>
            <p:nvPr/>
          </p:nvSpPr>
          <p:spPr>
            <a:xfrm>
              <a:off x="2134450" y="3570700"/>
              <a:ext cx="3772175" cy="452450"/>
            </a:xfrm>
            <a:custGeom>
              <a:avLst/>
              <a:gdLst/>
              <a:ahLst/>
              <a:cxnLst/>
              <a:rect l="l" t="t" r="r" b="b"/>
              <a:pathLst>
                <a:path w="150887" h="18098" extrusionOk="0">
                  <a:moveTo>
                    <a:pt x="150308" y="579"/>
                  </a:moveTo>
                  <a:lnTo>
                    <a:pt x="150308" y="12826"/>
                  </a:lnTo>
                  <a:cubicBezTo>
                    <a:pt x="150308" y="14144"/>
                    <a:pt x="149761" y="15301"/>
                    <a:pt x="148925" y="16137"/>
                  </a:cubicBezTo>
                  <a:cubicBezTo>
                    <a:pt x="148057" y="17005"/>
                    <a:pt x="146900" y="17519"/>
                    <a:pt x="145615" y="17519"/>
                  </a:cubicBezTo>
                  <a:lnTo>
                    <a:pt x="5272" y="17519"/>
                  </a:lnTo>
                  <a:cubicBezTo>
                    <a:pt x="3986" y="17519"/>
                    <a:pt x="2797" y="17005"/>
                    <a:pt x="1961" y="16137"/>
                  </a:cubicBezTo>
                  <a:cubicBezTo>
                    <a:pt x="1093" y="15301"/>
                    <a:pt x="579" y="14144"/>
                    <a:pt x="579" y="12826"/>
                  </a:cubicBezTo>
                  <a:lnTo>
                    <a:pt x="579" y="579"/>
                  </a:lnTo>
                  <a:close/>
                  <a:moveTo>
                    <a:pt x="290" y="0"/>
                  </a:moveTo>
                  <a:cubicBezTo>
                    <a:pt x="193" y="0"/>
                    <a:pt x="129" y="32"/>
                    <a:pt x="65" y="97"/>
                  </a:cubicBezTo>
                  <a:cubicBezTo>
                    <a:pt x="33" y="129"/>
                    <a:pt x="0" y="225"/>
                    <a:pt x="0" y="290"/>
                  </a:cubicBezTo>
                  <a:lnTo>
                    <a:pt x="0" y="12826"/>
                  </a:lnTo>
                  <a:cubicBezTo>
                    <a:pt x="0" y="15751"/>
                    <a:pt x="2347" y="18098"/>
                    <a:pt x="5272" y="18098"/>
                  </a:cubicBezTo>
                  <a:lnTo>
                    <a:pt x="145615" y="18098"/>
                  </a:lnTo>
                  <a:cubicBezTo>
                    <a:pt x="148508" y="18098"/>
                    <a:pt x="150886" y="15751"/>
                    <a:pt x="150886" y="12826"/>
                  </a:cubicBezTo>
                  <a:lnTo>
                    <a:pt x="150886" y="290"/>
                  </a:lnTo>
                  <a:cubicBezTo>
                    <a:pt x="150886" y="225"/>
                    <a:pt x="150854" y="129"/>
                    <a:pt x="150790" y="97"/>
                  </a:cubicBezTo>
                  <a:cubicBezTo>
                    <a:pt x="150725" y="32"/>
                    <a:pt x="150661" y="0"/>
                    <a:pt x="150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62"/>
            <p:cNvSpPr/>
            <p:nvPr/>
          </p:nvSpPr>
          <p:spPr>
            <a:xfrm>
              <a:off x="2141675" y="1197625"/>
              <a:ext cx="3757700" cy="2818300"/>
            </a:xfrm>
            <a:custGeom>
              <a:avLst/>
              <a:gdLst/>
              <a:ahLst/>
              <a:cxnLst/>
              <a:rect l="l" t="t" r="r" b="b"/>
              <a:pathLst>
                <a:path w="150308" h="112732" extrusionOk="0">
                  <a:moveTo>
                    <a:pt x="142722" y="7008"/>
                  </a:moveTo>
                  <a:lnTo>
                    <a:pt x="142722" y="86662"/>
                  </a:lnTo>
                  <a:lnTo>
                    <a:pt x="7555" y="86662"/>
                  </a:lnTo>
                  <a:lnTo>
                    <a:pt x="7555" y="7008"/>
                  </a:lnTo>
                  <a:close/>
                  <a:moveTo>
                    <a:pt x="4983" y="1"/>
                  </a:moveTo>
                  <a:cubicBezTo>
                    <a:pt x="2219" y="1"/>
                    <a:pt x="1" y="2251"/>
                    <a:pt x="1" y="4983"/>
                  </a:cubicBezTo>
                  <a:lnTo>
                    <a:pt x="1" y="107749"/>
                  </a:lnTo>
                  <a:cubicBezTo>
                    <a:pt x="1" y="110513"/>
                    <a:pt x="2219" y="112731"/>
                    <a:pt x="4983" y="112731"/>
                  </a:cubicBezTo>
                  <a:lnTo>
                    <a:pt x="145326" y="112731"/>
                  </a:lnTo>
                  <a:cubicBezTo>
                    <a:pt x="148058" y="112731"/>
                    <a:pt x="150308" y="110513"/>
                    <a:pt x="150308" y="107749"/>
                  </a:cubicBezTo>
                  <a:lnTo>
                    <a:pt x="150308" y="4983"/>
                  </a:lnTo>
                  <a:cubicBezTo>
                    <a:pt x="150308" y="2251"/>
                    <a:pt x="148058" y="1"/>
                    <a:pt x="145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62"/>
            <p:cNvSpPr/>
            <p:nvPr/>
          </p:nvSpPr>
          <p:spPr>
            <a:xfrm>
              <a:off x="2134450" y="1190400"/>
              <a:ext cx="3772175" cy="2832750"/>
            </a:xfrm>
            <a:custGeom>
              <a:avLst/>
              <a:gdLst/>
              <a:ahLst/>
              <a:cxnLst/>
              <a:rect l="l" t="t" r="r" b="b"/>
              <a:pathLst>
                <a:path w="150887" h="113310" extrusionOk="0">
                  <a:moveTo>
                    <a:pt x="142722" y="7618"/>
                  </a:moveTo>
                  <a:lnTo>
                    <a:pt x="142722" y="86662"/>
                  </a:lnTo>
                  <a:lnTo>
                    <a:pt x="8133" y="86662"/>
                  </a:lnTo>
                  <a:lnTo>
                    <a:pt x="8133" y="7618"/>
                  </a:lnTo>
                  <a:close/>
                  <a:moveTo>
                    <a:pt x="7844" y="7008"/>
                  </a:moveTo>
                  <a:cubicBezTo>
                    <a:pt x="7779" y="7008"/>
                    <a:pt x="7683" y="7040"/>
                    <a:pt x="7651" y="7104"/>
                  </a:cubicBezTo>
                  <a:cubicBezTo>
                    <a:pt x="7587" y="7168"/>
                    <a:pt x="7554" y="7233"/>
                    <a:pt x="7554" y="7297"/>
                  </a:cubicBezTo>
                  <a:lnTo>
                    <a:pt x="7554" y="86951"/>
                  </a:lnTo>
                  <a:cubicBezTo>
                    <a:pt x="7554" y="87015"/>
                    <a:pt x="7587" y="87112"/>
                    <a:pt x="7651" y="87144"/>
                  </a:cubicBezTo>
                  <a:cubicBezTo>
                    <a:pt x="7683" y="87208"/>
                    <a:pt x="7779" y="87240"/>
                    <a:pt x="7844" y="87240"/>
                  </a:cubicBezTo>
                  <a:lnTo>
                    <a:pt x="143011" y="87240"/>
                  </a:lnTo>
                  <a:cubicBezTo>
                    <a:pt x="143107" y="87240"/>
                    <a:pt x="143172" y="87208"/>
                    <a:pt x="143236" y="87144"/>
                  </a:cubicBezTo>
                  <a:cubicBezTo>
                    <a:pt x="143300" y="87112"/>
                    <a:pt x="143332" y="87015"/>
                    <a:pt x="143332" y="86951"/>
                  </a:cubicBezTo>
                  <a:lnTo>
                    <a:pt x="143332" y="7297"/>
                  </a:lnTo>
                  <a:cubicBezTo>
                    <a:pt x="143332" y="7233"/>
                    <a:pt x="143300" y="7168"/>
                    <a:pt x="143236" y="7104"/>
                  </a:cubicBezTo>
                  <a:cubicBezTo>
                    <a:pt x="143172" y="7040"/>
                    <a:pt x="143107" y="7008"/>
                    <a:pt x="143011" y="7008"/>
                  </a:cubicBezTo>
                  <a:close/>
                  <a:moveTo>
                    <a:pt x="145615" y="579"/>
                  </a:moveTo>
                  <a:cubicBezTo>
                    <a:pt x="146900" y="579"/>
                    <a:pt x="148057" y="1125"/>
                    <a:pt x="148925" y="1961"/>
                  </a:cubicBezTo>
                  <a:cubicBezTo>
                    <a:pt x="149761" y="2829"/>
                    <a:pt x="150308" y="3986"/>
                    <a:pt x="150308" y="5272"/>
                  </a:cubicBezTo>
                  <a:lnTo>
                    <a:pt x="150308" y="108038"/>
                  </a:lnTo>
                  <a:cubicBezTo>
                    <a:pt x="150308" y="109356"/>
                    <a:pt x="149761" y="110513"/>
                    <a:pt x="148925" y="111349"/>
                  </a:cubicBezTo>
                  <a:cubicBezTo>
                    <a:pt x="148057" y="112217"/>
                    <a:pt x="146900" y="112731"/>
                    <a:pt x="145615" y="112731"/>
                  </a:cubicBezTo>
                  <a:lnTo>
                    <a:pt x="5272" y="112731"/>
                  </a:lnTo>
                  <a:cubicBezTo>
                    <a:pt x="3986" y="112731"/>
                    <a:pt x="2797" y="112217"/>
                    <a:pt x="1961" y="111349"/>
                  </a:cubicBezTo>
                  <a:cubicBezTo>
                    <a:pt x="1093" y="110513"/>
                    <a:pt x="579" y="109356"/>
                    <a:pt x="579" y="108038"/>
                  </a:cubicBezTo>
                  <a:lnTo>
                    <a:pt x="579" y="5272"/>
                  </a:lnTo>
                  <a:cubicBezTo>
                    <a:pt x="579" y="3986"/>
                    <a:pt x="1093" y="2829"/>
                    <a:pt x="1961" y="1961"/>
                  </a:cubicBezTo>
                  <a:cubicBezTo>
                    <a:pt x="2797" y="1125"/>
                    <a:pt x="3986" y="579"/>
                    <a:pt x="5272" y="579"/>
                  </a:cubicBezTo>
                  <a:close/>
                  <a:moveTo>
                    <a:pt x="5272" y="0"/>
                  </a:moveTo>
                  <a:cubicBezTo>
                    <a:pt x="2347" y="0"/>
                    <a:pt x="0" y="2379"/>
                    <a:pt x="0" y="5272"/>
                  </a:cubicBezTo>
                  <a:lnTo>
                    <a:pt x="0" y="108038"/>
                  </a:lnTo>
                  <a:cubicBezTo>
                    <a:pt x="0" y="110963"/>
                    <a:pt x="2347" y="113310"/>
                    <a:pt x="5272" y="113310"/>
                  </a:cubicBezTo>
                  <a:lnTo>
                    <a:pt x="145615" y="113310"/>
                  </a:lnTo>
                  <a:cubicBezTo>
                    <a:pt x="148508" y="113310"/>
                    <a:pt x="150886" y="110963"/>
                    <a:pt x="150886" y="108038"/>
                  </a:cubicBezTo>
                  <a:lnTo>
                    <a:pt x="150886" y="5272"/>
                  </a:lnTo>
                  <a:cubicBezTo>
                    <a:pt x="150886" y="2379"/>
                    <a:pt x="148508" y="0"/>
                    <a:pt x="14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62"/>
            <p:cNvSpPr/>
            <p:nvPr/>
          </p:nvSpPr>
          <p:spPr>
            <a:xfrm>
              <a:off x="3951400" y="3727400"/>
              <a:ext cx="138250" cy="139050"/>
            </a:xfrm>
            <a:custGeom>
              <a:avLst/>
              <a:gdLst/>
              <a:ahLst/>
              <a:cxnLst/>
              <a:rect l="l" t="t" r="r" b="b"/>
              <a:pathLst>
                <a:path w="5530" h="5562" extrusionOk="0">
                  <a:moveTo>
                    <a:pt x="2765" y="0"/>
                  </a:moveTo>
                  <a:cubicBezTo>
                    <a:pt x="1222" y="0"/>
                    <a:pt x="1" y="1254"/>
                    <a:pt x="1" y="2797"/>
                  </a:cubicBezTo>
                  <a:cubicBezTo>
                    <a:pt x="1" y="4308"/>
                    <a:pt x="1222" y="5561"/>
                    <a:pt x="2765" y="5561"/>
                  </a:cubicBezTo>
                  <a:cubicBezTo>
                    <a:pt x="4276" y="5561"/>
                    <a:pt x="5530" y="4308"/>
                    <a:pt x="5530" y="2797"/>
                  </a:cubicBezTo>
                  <a:cubicBezTo>
                    <a:pt x="5530" y="1254"/>
                    <a:pt x="4276" y="0"/>
                    <a:pt x="2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62"/>
            <p:cNvSpPr/>
            <p:nvPr/>
          </p:nvSpPr>
          <p:spPr>
            <a:xfrm>
              <a:off x="3943375" y="3720175"/>
              <a:ext cx="153525" cy="153500"/>
            </a:xfrm>
            <a:custGeom>
              <a:avLst/>
              <a:gdLst/>
              <a:ahLst/>
              <a:cxnLst/>
              <a:rect l="l" t="t" r="r" b="b"/>
              <a:pathLst>
                <a:path w="6141" h="6140" extrusionOk="0">
                  <a:moveTo>
                    <a:pt x="3086" y="579"/>
                  </a:moveTo>
                  <a:cubicBezTo>
                    <a:pt x="3761" y="579"/>
                    <a:pt x="4372" y="868"/>
                    <a:pt x="4822" y="1318"/>
                  </a:cubicBezTo>
                  <a:cubicBezTo>
                    <a:pt x="5272" y="1768"/>
                    <a:pt x="5561" y="2379"/>
                    <a:pt x="5561" y="3086"/>
                  </a:cubicBezTo>
                  <a:cubicBezTo>
                    <a:pt x="5561" y="3761"/>
                    <a:pt x="5272" y="4372"/>
                    <a:pt x="4822" y="4822"/>
                  </a:cubicBezTo>
                  <a:cubicBezTo>
                    <a:pt x="4372" y="5272"/>
                    <a:pt x="3761" y="5561"/>
                    <a:pt x="3086" y="5561"/>
                  </a:cubicBezTo>
                  <a:cubicBezTo>
                    <a:pt x="2379" y="5561"/>
                    <a:pt x="1768" y="5272"/>
                    <a:pt x="1318" y="4822"/>
                  </a:cubicBezTo>
                  <a:cubicBezTo>
                    <a:pt x="868" y="4372"/>
                    <a:pt x="611" y="3761"/>
                    <a:pt x="611" y="3086"/>
                  </a:cubicBezTo>
                  <a:cubicBezTo>
                    <a:pt x="611" y="2379"/>
                    <a:pt x="868" y="1768"/>
                    <a:pt x="1318" y="1318"/>
                  </a:cubicBezTo>
                  <a:cubicBezTo>
                    <a:pt x="1768" y="868"/>
                    <a:pt x="2379" y="579"/>
                    <a:pt x="3086" y="579"/>
                  </a:cubicBezTo>
                  <a:close/>
                  <a:moveTo>
                    <a:pt x="3086" y="0"/>
                  </a:moveTo>
                  <a:cubicBezTo>
                    <a:pt x="1383" y="0"/>
                    <a:pt x="0" y="1382"/>
                    <a:pt x="0" y="3086"/>
                  </a:cubicBezTo>
                  <a:cubicBezTo>
                    <a:pt x="0" y="4758"/>
                    <a:pt x="1383" y="6140"/>
                    <a:pt x="3086" y="6140"/>
                  </a:cubicBezTo>
                  <a:cubicBezTo>
                    <a:pt x="4758" y="6140"/>
                    <a:pt x="6140" y="4758"/>
                    <a:pt x="6140" y="3086"/>
                  </a:cubicBezTo>
                  <a:cubicBezTo>
                    <a:pt x="6140" y="1382"/>
                    <a:pt x="4758" y="0"/>
                    <a:pt x="3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62"/>
            <p:cNvSpPr/>
            <p:nvPr/>
          </p:nvSpPr>
          <p:spPr>
            <a:xfrm>
              <a:off x="3413000" y="4570400"/>
              <a:ext cx="1215075" cy="57075"/>
            </a:xfrm>
            <a:custGeom>
              <a:avLst/>
              <a:gdLst/>
              <a:ahLst/>
              <a:cxnLst/>
              <a:rect l="l" t="t" r="r" b="b"/>
              <a:pathLst>
                <a:path w="48603" h="2283" extrusionOk="0">
                  <a:moveTo>
                    <a:pt x="0" y="0"/>
                  </a:moveTo>
                  <a:lnTo>
                    <a:pt x="0" y="2282"/>
                  </a:lnTo>
                  <a:lnTo>
                    <a:pt x="48602" y="2282"/>
                  </a:lnTo>
                  <a:lnTo>
                    <a:pt x="486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62"/>
            <p:cNvSpPr/>
            <p:nvPr/>
          </p:nvSpPr>
          <p:spPr>
            <a:xfrm>
              <a:off x="3404950" y="4563150"/>
              <a:ext cx="1230350" cy="71550"/>
            </a:xfrm>
            <a:custGeom>
              <a:avLst/>
              <a:gdLst/>
              <a:ahLst/>
              <a:cxnLst/>
              <a:rect l="l" t="t" r="r" b="b"/>
              <a:pathLst>
                <a:path w="49214" h="2862" extrusionOk="0">
                  <a:moveTo>
                    <a:pt x="48635" y="579"/>
                  </a:moveTo>
                  <a:lnTo>
                    <a:pt x="48635" y="2251"/>
                  </a:lnTo>
                  <a:lnTo>
                    <a:pt x="611" y="2251"/>
                  </a:lnTo>
                  <a:lnTo>
                    <a:pt x="611" y="579"/>
                  </a:lnTo>
                  <a:close/>
                  <a:moveTo>
                    <a:pt x="322" y="1"/>
                  </a:moveTo>
                  <a:cubicBezTo>
                    <a:pt x="226" y="1"/>
                    <a:pt x="161" y="33"/>
                    <a:pt x="97" y="97"/>
                  </a:cubicBezTo>
                  <a:cubicBezTo>
                    <a:pt x="33" y="129"/>
                    <a:pt x="1" y="226"/>
                    <a:pt x="1" y="290"/>
                  </a:cubicBezTo>
                  <a:lnTo>
                    <a:pt x="1" y="2572"/>
                  </a:lnTo>
                  <a:cubicBezTo>
                    <a:pt x="1" y="2637"/>
                    <a:pt x="33" y="2701"/>
                    <a:pt x="97" y="2765"/>
                  </a:cubicBezTo>
                  <a:cubicBezTo>
                    <a:pt x="161" y="2829"/>
                    <a:pt x="226" y="2862"/>
                    <a:pt x="322" y="2862"/>
                  </a:cubicBezTo>
                  <a:lnTo>
                    <a:pt x="48924" y="2862"/>
                  </a:lnTo>
                  <a:cubicBezTo>
                    <a:pt x="49021" y="2862"/>
                    <a:pt x="49085" y="2829"/>
                    <a:pt x="49149" y="2765"/>
                  </a:cubicBezTo>
                  <a:cubicBezTo>
                    <a:pt x="49214" y="2701"/>
                    <a:pt x="49214" y="2637"/>
                    <a:pt x="49214" y="2572"/>
                  </a:cubicBezTo>
                  <a:lnTo>
                    <a:pt x="49214" y="290"/>
                  </a:lnTo>
                  <a:cubicBezTo>
                    <a:pt x="49214" y="226"/>
                    <a:pt x="49214" y="129"/>
                    <a:pt x="49149" y="97"/>
                  </a:cubicBezTo>
                  <a:cubicBezTo>
                    <a:pt x="49085" y="33"/>
                    <a:pt x="49021" y="1"/>
                    <a:pt x="489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62"/>
            <p:cNvSpPr/>
            <p:nvPr/>
          </p:nvSpPr>
          <p:spPr>
            <a:xfrm>
              <a:off x="2180250" y="2902900"/>
              <a:ext cx="162350" cy="178425"/>
            </a:xfrm>
            <a:custGeom>
              <a:avLst/>
              <a:gdLst/>
              <a:ahLst/>
              <a:cxnLst/>
              <a:rect l="l" t="t" r="r" b="b"/>
              <a:pathLst>
                <a:path w="6494" h="7137" extrusionOk="0">
                  <a:moveTo>
                    <a:pt x="2122" y="0"/>
                  </a:moveTo>
                  <a:lnTo>
                    <a:pt x="129" y="1897"/>
                  </a:lnTo>
                  <a:cubicBezTo>
                    <a:pt x="129" y="1897"/>
                    <a:pt x="1" y="3279"/>
                    <a:pt x="1286" y="5047"/>
                  </a:cubicBezTo>
                  <a:cubicBezTo>
                    <a:pt x="2540" y="6815"/>
                    <a:pt x="2797" y="7136"/>
                    <a:pt x="2797" y="7136"/>
                  </a:cubicBezTo>
                  <a:cubicBezTo>
                    <a:pt x="2797" y="7136"/>
                    <a:pt x="3247" y="6236"/>
                    <a:pt x="4244" y="5047"/>
                  </a:cubicBezTo>
                  <a:cubicBezTo>
                    <a:pt x="5272" y="3858"/>
                    <a:pt x="6494" y="2732"/>
                    <a:pt x="6494" y="2732"/>
                  </a:cubicBezTo>
                  <a:cubicBezTo>
                    <a:pt x="5980" y="547"/>
                    <a:pt x="2122" y="0"/>
                    <a:pt x="21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62"/>
            <p:cNvSpPr/>
            <p:nvPr/>
          </p:nvSpPr>
          <p:spPr>
            <a:xfrm>
              <a:off x="2177050" y="2895650"/>
              <a:ext cx="172800" cy="192900"/>
            </a:xfrm>
            <a:custGeom>
              <a:avLst/>
              <a:gdLst/>
              <a:ahLst/>
              <a:cxnLst/>
              <a:rect l="l" t="t" r="r" b="b"/>
              <a:pathLst>
                <a:path w="6912" h="7716" extrusionOk="0">
                  <a:moveTo>
                    <a:pt x="2356" y="566"/>
                  </a:moveTo>
                  <a:cubicBezTo>
                    <a:pt x="2682" y="623"/>
                    <a:pt x="3523" y="792"/>
                    <a:pt x="4340" y="1158"/>
                  </a:cubicBezTo>
                  <a:cubicBezTo>
                    <a:pt x="4790" y="1351"/>
                    <a:pt x="5272" y="1608"/>
                    <a:pt x="5625" y="1930"/>
                  </a:cubicBezTo>
                  <a:cubicBezTo>
                    <a:pt x="5971" y="2218"/>
                    <a:pt x="6214" y="2558"/>
                    <a:pt x="6330" y="2950"/>
                  </a:cubicBezTo>
                  <a:lnTo>
                    <a:pt x="6330" y="2950"/>
                  </a:lnTo>
                  <a:cubicBezTo>
                    <a:pt x="5982" y="3271"/>
                    <a:pt x="5007" y="4192"/>
                    <a:pt x="4179" y="5176"/>
                  </a:cubicBezTo>
                  <a:cubicBezTo>
                    <a:pt x="3544" y="5910"/>
                    <a:pt x="3130" y="6546"/>
                    <a:pt x="2898" y="6933"/>
                  </a:cubicBezTo>
                  <a:lnTo>
                    <a:pt x="2898" y="6933"/>
                  </a:lnTo>
                  <a:cubicBezTo>
                    <a:pt x="2886" y="6916"/>
                    <a:pt x="2874" y="6898"/>
                    <a:pt x="2861" y="6880"/>
                  </a:cubicBezTo>
                  <a:cubicBezTo>
                    <a:pt x="2636" y="6590"/>
                    <a:pt x="2250" y="6076"/>
                    <a:pt x="1607" y="5176"/>
                  </a:cubicBezTo>
                  <a:cubicBezTo>
                    <a:pt x="614" y="3798"/>
                    <a:pt x="515" y="2644"/>
                    <a:pt x="514" y="2318"/>
                  </a:cubicBezTo>
                  <a:lnTo>
                    <a:pt x="514" y="2318"/>
                  </a:lnTo>
                  <a:lnTo>
                    <a:pt x="2356" y="566"/>
                  </a:lnTo>
                  <a:close/>
                  <a:moveTo>
                    <a:pt x="2282" y="1"/>
                  </a:moveTo>
                  <a:cubicBezTo>
                    <a:pt x="2218" y="1"/>
                    <a:pt x="2122" y="33"/>
                    <a:pt x="2057" y="97"/>
                  </a:cubicBezTo>
                  <a:lnTo>
                    <a:pt x="64" y="1994"/>
                  </a:lnTo>
                  <a:cubicBezTo>
                    <a:pt x="32" y="2058"/>
                    <a:pt x="0" y="2090"/>
                    <a:pt x="0" y="2155"/>
                  </a:cubicBezTo>
                  <a:cubicBezTo>
                    <a:pt x="0" y="2187"/>
                    <a:pt x="0" y="2219"/>
                    <a:pt x="0" y="2315"/>
                  </a:cubicBezTo>
                  <a:cubicBezTo>
                    <a:pt x="0" y="2733"/>
                    <a:pt x="97" y="3987"/>
                    <a:pt x="1189" y="5498"/>
                  </a:cubicBezTo>
                  <a:cubicBezTo>
                    <a:pt x="2475" y="7266"/>
                    <a:pt x="2700" y="7587"/>
                    <a:pt x="2700" y="7587"/>
                  </a:cubicBezTo>
                  <a:cubicBezTo>
                    <a:pt x="2765" y="7683"/>
                    <a:pt x="2861" y="7716"/>
                    <a:pt x="2957" y="7716"/>
                  </a:cubicBezTo>
                  <a:cubicBezTo>
                    <a:pt x="3054" y="7683"/>
                    <a:pt x="3118" y="7651"/>
                    <a:pt x="3150" y="7555"/>
                  </a:cubicBezTo>
                  <a:lnTo>
                    <a:pt x="3182" y="7523"/>
                  </a:lnTo>
                  <a:cubicBezTo>
                    <a:pt x="3279" y="7330"/>
                    <a:pt x="3729" y="6526"/>
                    <a:pt x="4597" y="5498"/>
                  </a:cubicBezTo>
                  <a:cubicBezTo>
                    <a:pt x="5079" y="4919"/>
                    <a:pt x="5658" y="4340"/>
                    <a:pt x="6075" y="3922"/>
                  </a:cubicBezTo>
                  <a:cubicBezTo>
                    <a:pt x="6300" y="3730"/>
                    <a:pt x="6493" y="3537"/>
                    <a:pt x="6622" y="3408"/>
                  </a:cubicBezTo>
                  <a:cubicBezTo>
                    <a:pt x="6750" y="3312"/>
                    <a:pt x="6815" y="3247"/>
                    <a:pt x="6815" y="3247"/>
                  </a:cubicBezTo>
                  <a:cubicBezTo>
                    <a:pt x="6879" y="3183"/>
                    <a:pt x="6911" y="3055"/>
                    <a:pt x="6911" y="2958"/>
                  </a:cubicBezTo>
                  <a:cubicBezTo>
                    <a:pt x="6750" y="2347"/>
                    <a:pt x="6365" y="1865"/>
                    <a:pt x="5915" y="1480"/>
                  </a:cubicBezTo>
                  <a:cubicBezTo>
                    <a:pt x="5208" y="901"/>
                    <a:pt x="4307" y="547"/>
                    <a:pt x="3568" y="322"/>
                  </a:cubicBezTo>
                  <a:cubicBezTo>
                    <a:pt x="2861" y="97"/>
                    <a:pt x="2282" y="33"/>
                    <a:pt x="2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62"/>
            <p:cNvSpPr/>
            <p:nvPr/>
          </p:nvSpPr>
          <p:spPr>
            <a:xfrm>
              <a:off x="2210000" y="2764900"/>
              <a:ext cx="282075" cy="242375"/>
            </a:xfrm>
            <a:custGeom>
              <a:avLst/>
              <a:gdLst/>
              <a:ahLst/>
              <a:cxnLst/>
              <a:rect l="l" t="t" r="r" b="b"/>
              <a:pathLst>
                <a:path w="11283" h="9695" extrusionOk="0">
                  <a:moveTo>
                    <a:pt x="5918" y="0"/>
                  </a:moveTo>
                  <a:cubicBezTo>
                    <a:pt x="4911" y="0"/>
                    <a:pt x="3878" y="114"/>
                    <a:pt x="3311" y="506"/>
                  </a:cubicBezTo>
                  <a:cubicBezTo>
                    <a:pt x="1929" y="1438"/>
                    <a:pt x="1382" y="2627"/>
                    <a:pt x="707" y="4588"/>
                  </a:cubicBezTo>
                  <a:cubicBezTo>
                    <a:pt x="0" y="6517"/>
                    <a:pt x="868" y="5584"/>
                    <a:pt x="1639" y="7031"/>
                  </a:cubicBezTo>
                  <a:cubicBezTo>
                    <a:pt x="2411" y="8445"/>
                    <a:pt x="2411" y="8381"/>
                    <a:pt x="3022" y="8477"/>
                  </a:cubicBezTo>
                  <a:cubicBezTo>
                    <a:pt x="3632" y="8574"/>
                    <a:pt x="4018" y="8574"/>
                    <a:pt x="4018" y="8574"/>
                  </a:cubicBezTo>
                  <a:cubicBezTo>
                    <a:pt x="4018" y="8574"/>
                    <a:pt x="5143" y="8960"/>
                    <a:pt x="6525" y="9474"/>
                  </a:cubicBezTo>
                  <a:cubicBezTo>
                    <a:pt x="6960" y="9629"/>
                    <a:pt x="7295" y="9694"/>
                    <a:pt x="7559" y="9694"/>
                  </a:cubicBezTo>
                  <a:cubicBezTo>
                    <a:pt x="8117" y="9694"/>
                    <a:pt x="8365" y="9405"/>
                    <a:pt x="8583" y="9056"/>
                  </a:cubicBezTo>
                  <a:cubicBezTo>
                    <a:pt x="8904" y="8510"/>
                    <a:pt x="9386" y="4588"/>
                    <a:pt x="9386" y="4588"/>
                  </a:cubicBezTo>
                  <a:cubicBezTo>
                    <a:pt x="9386" y="4588"/>
                    <a:pt x="10479" y="4074"/>
                    <a:pt x="10865" y="2949"/>
                  </a:cubicBezTo>
                  <a:cubicBezTo>
                    <a:pt x="11283" y="1824"/>
                    <a:pt x="9740" y="2145"/>
                    <a:pt x="9290" y="1984"/>
                  </a:cubicBezTo>
                  <a:cubicBezTo>
                    <a:pt x="8840" y="1824"/>
                    <a:pt x="8647" y="216"/>
                    <a:pt x="8647" y="216"/>
                  </a:cubicBezTo>
                  <a:cubicBezTo>
                    <a:pt x="8647" y="216"/>
                    <a:pt x="7307" y="0"/>
                    <a:pt x="59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62"/>
            <p:cNvSpPr/>
            <p:nvPr/>
          </p:nvSpPr>
          <p:spPr>
            <a:xfrm>
              <a:off x="2214000" y="2758250"/>
              <a:ext cx="276475" cy="255575"/>
            </a:xfrm>
            <a:custGeom>
              <a:avLst/>
              <a:gdLst/>
              <a:ahLst/>
              <a:cxnLst/>
              <a:rect l="l" t="t" r="r" b="b"/>
              <a:pathLst>
                <a:path w="11059" h="10223" extrusionOk="0">
                  <a:moveTo>
                    <a:pt x="5722" y="547"/>
                  </a:moveTo>
                  <a:cubicBezTo>
                    <a:pt x="6397" y="547"/>
                    <a:pt x="7073" y="611"/>
                    <a:pt x="7587" y="643"/>
                  </a:cubicBezTo>
                  <a:cubicBezTo>
                    <a:pt x="7844" y="675"/>
                    <a:pt x="8069" y="707"/>
                    <a:pt x="8198" y="739"/>
                  </a:cubicBezTo>
                  <a:cubicBezTo>
                    <a:pt x="8218" y="739"/>
                    <a:pt x="8236" y="740"/>
                    <a:pt x="8254" y="741"/>
                  </a:cubicBezTo>
                  <a:lnTo>
                    <a:pt x="8254" y="741"/>
                  </a:lnTo>
                  <a:cubicBezTo>
                    <a:pt x="8277" y="902"/>
                    <a:pt x="8319" y="1132"/>
                    <a:pt x="8390" y="1382"/>
                  </a:cubicBezTo>
                  <a:cubicBezTo>
                    <a:pt x="8423" y="1607"/>
                    <a:pt x="8519" y="1832"/>
                    <a:pt x="8615" y="2025"/>
                  </a:cubicBezTo>
                  <a:cubicBezTo>
                    <a:pt x="8648" y="2122"/>
                    <a:pt x="8712" y="2218"/>
                    <a:pt x="8776" y="2315"/>
                  </a:cubicBezTo>
                  <a:cubicBezTo>
                    <a:pt x="8840" y="2411"/>
                    <a:pt x="8937" y="2475"/>
                    <a:pt x="9033" y="2507"/>
                  </a:cubicBezTo>
                  <a:cubicBezTo>
                    <a:pt x="9194" y="2572"/>
                    <a:pt x="9387" y="2572"/>
                    <a:pt x="9548" y="2572"/>
                  </a:cubicBezTo>
                  <a:cubicBezTo>
                    <a:pt x="9805" y="2604"/>
                    <a:pt x="10094" y="2604"/>
                    <a:pt x="10287" y="2668"/>
                  </a:cubicBezTo>
                  <a:cubicBezTo>
                    <a:pt x="10383" y="2700"/>
                    <a:pt x="10448" y="2732"/>
                    <a:pt x="10480" y="2765"/>
                  </a:cubicBezTo>
                  <a:cubicBezTo>
                    <a:pt x="10512" y="2765"/>
                    <a:pt x="10512" y="2797"/>
                    <a:pt x="10512" y="2861"/>
                  </a:cubicBezTo>
                  <a:cubicBezTo>
                    <a:pt x="10512" y="2925"/>
                    <a:pt x="10512" y="3022"/>
                    <a:pt x="10480" y="3118"/>
                  </a:cubicBezTo>
                  <a:cubicBezTo>
                    <a:pt x="10287" y="3632"/>
                    <a:pt x="9933" y="4018"/>
                    <a:pt x="9644" y="4243"/>
                  </a:cubicBezTo>
                  <a:cubicBezTo>
                    <a:pt x="9516" y="4372"/>
                    <a:pt x="9355" y="4468"/>
                    <a:pt x="9258" y="4533"/>
                  </a:cubicBezTo>
                  <a:cubicBezTo>
                    <a:pt x="9226" y="4565"/>
                    <a:pt x="9194" y="4597"/>
                    <a:pt x="9162" y="4597"/>
                  </a:cubicBezTo>
                  <a:lnTo>
                    <a:pt x="9130" y="4629"/>
                  </a:lnTo>
                  <a:cubicBezTo>
                    <a:pt x="9033" y="4661"/>
                    <a:pt x="8969" y="4725"/>
                    <a:pt x="8969" y="4822"/>
                  </a:cubicBezTo>
                  <a:cubicBezTo>
                    <a:pt x="8969" y="4822"/>
                    <a:pt x="8937" y="5079"/>
                    <a:pt x="8873" y="5433"/>
                  </a:cubicBezTo>
                  <a:cubicBezTo>
                    <a:pt x="8808" y="6011"/>
                    <a:pt x="8680" y="6847"/>
                    <a:pt x="8551" y="7618"/>
                  </a:cubicBezTo>
                  <a:cubicBezTo>
                    <a:pt x="8487" y="8004"/>
                    <a:pt x="8423" y="8358"/>
                    <a:pt x="8358" y="8647"/>
                  </a:cubicBezTo>
                  <a:cubicBezTo>
                    <a:pt x="8326" y="8776"/>
                    <a:pt x="8294" y="8904"/>
                    <a:pt x="8262" y="9001"/>
                  </a:cubicBezTo>
                  <a:cubicBezTo>
                    <a:pt x="8230" y="9097"/>
                    <a:pt x="8198" y="9161"/>
                    <a:pt x="8198" y="9161"/>
                  </a:cubicBezTo>
                  <a:cubicBezTo>
                    <a:pt x="8101" y="9322"/>
                    <a:pt x="8005" y="9451"/>
                    <a:pt x="7876" y="9547"/>
                  </a:cubicBezTo>
                  <a:cubicBezTo>
                    <a:pt x="7780" y="9644"/>
                    <a:pt x="7651" y="9676"/>
                    <a:pt x="7394" y="9676"/>
                  </a:cubicBezTo>
                  <a:cubicBezTo>
                    <a:pt x="7169" y="9676"/>
                    <a:pt x="6880" y="9611"/>
                    <a:pt x="6430" y="9483"/>
                  </a:cubicBezTo>
                  <a:cubicBezTo>
                    <a:pt x="5080" y="9001"/>
                    <a:pt x="3955" y="8583"/>
                    <a:pt x="3955" y="8583"/>
                  </a:cubicBezTo>
                  <a:lnTo>
                    <a:pt x="3858" y="8583"/>
                  </a:lnTo>
                  <a:lnTo>
                    <a:pt x="3794" y="8551"/>
                  </a:lnTo>
                  <a:cubicBezTo>
                    <a:pt x="3665" y="8551"/>
                    <a:pt x="3344" y="8551"/>
                    <a:pt x="2894" y="8486"/>
                  </a:cubicBezTo>
                  <a:cubicBezTo>
                    <a:pt x="2733" y="8454"/>
                    <a:pt x="2637" y="8422"/>
                    <a:pt x="2572" y="8422"/>
                  </a:cubicBezTo>
                  <a:cubicBezTo>
                    <a:pt x="2540" y="8390"/>
                    <a:pt x="2508" y="8390"/>
                    <a:pt x="2476" y="8358"/>
                  </a:cubicBezTo>
                  <a:cubicBezTo>
                    <a:pt x="2412" y="8326"/>
                    <a:pt x="2315" y="8229"/>
                    <a:pt x="2219" y="8036"/>
                  </a:cubicBezTo>
                  <a:cubicBezTo>
                    <a:pt x="2090" y="7843"/>
                    <a:pt x="1929" y="7554"/>
                    <a:pt x="1704" y="7168"/>
                  </a:cubicBezTo>
                  <a:cubicBezTo>
                    <a:pt x="1415" y="6590"/>
                    <a:pt x="1062" y="6333"/>
                    <a:pt x="804" y="6172"/>
                  </a:cubicBezTo>
                  <a:cubicBezTo>
                    <a:pt x="708" y="6108"/>
                    <a:pt x="612" y="6043"/>
                    <a:pt x="612" y="6011"/>
                  </a:cubicBezTo>
                  <a:cubicBezTo>
                    <a:pt x="579" y="5979"/>
                    <a:pt x="547" y="5947"/>
                    <a:pt x="547" y="5850"/>
                  </a:cubicBezTo>
                  <a:cubicBezTo>
                    <a:pt x="547" y="5722"/>
                    <a:pt x="612" y="5400"/>
                    <a:pt x="804" y="4918"/>
                  </a:cubicBezTo>
                  <a:cubicBezTo>
                    <a:pt x="1126" y="3954"/>
                    <a:pt x="1447" y="3182"/>
                    <a:pt x="1833" y="2572"/>
                  </a:cubicBezTo>
                  <a:cubicBezTo>
                    <a:pt x="2187" y="1929"/>
                    <a:pt x="2637" y="1447"/>
                    <a:pt x="3279" y="997"/>
                  </a:cubicBezTo>
                  <a:cubicBezTo>
                    <a:pt x="3505" y="836"/>
                    <a:pt x="3890" y="707"/>
                    <a:pt x="4308" y="643"/>
                  </a:cubicBezTo>
                  <a:cubicBezTo>
                    <a:pt x="4726" y="579"/>
                    <a:pt x="5240" y="547"/>
                    <a:pt x="5722" y="547"/>
                  </a:cubicBezTo>
                  <a:close/>
                  <a:moveTo>
                    <a:pt x="5722" y="0"/>
                  </a:moveTo>
                  <a:cubicBezTo>
                    <a:pt x="5208" y="0"/>
                    <a:pt x="4694" y="32"/>
                    <a:pt x="4212" y="129"/>
                  </a:cubicBezTo>
                  <a:cubicBezTo>
                    <a:pt x="3762" y="193"/>
                    <a:pt x="3312" y="322"/>
                    <a:pt x="2990" y="547"/>
                  </a:cubicBezTo>
                  <a:cubicBezTo>
                    <a:pt x="2283" y="1029"/>
                    <a:pt x="1769" y="1607"/>
                    <a:pt x="1351" y="2282"/>
                  </a:cubicBezTo>
                  <a:cubicBezTo>
                    <a:pt x="933" y="2990"/>
                    <a:pt x="644" y="3793"/>
                    <a:pt x="290" y="4758"/>
                  </a:cubicBezTo>
                  <a:cubicBezTo>
                    <a:pt x="97" y="5272"/>
                    <a:pt x="33" y="5593"/>
                    <a:pt x="33" y="5850"/>
                  </a:cubicBezTo>
                  <a:cubicBezTo>
                    <a:pt x="1" y="6043"/>
                    <a:pt x="65" y="6236"/>
                    <a:pt x="194" y="6365"/>
                  </a:cubicBezTo>
                  <a:cubicBezTo>
                    <a:pt x="354" y="6525"/>
                    <a:pt x="515" y="6622"/>
                    <a:pt x="676" y="6751"/>
                  </a:cubicBezTo>
                  <a:cubicBezTo>
                    <a:pt x="869" y="6879"/>
                    <a:pt x="1029" y="7040"/>
                    <a:pt x="1254" y="7426"/>
                  </a:cubicBezTo>
                  <a:cubicBezTo>
                    <a:pt x="1640" y="8133"/>
                    <a:pt x="1833" y="8486"/>
                    <a:pt x="2058" y="8711"/>
                  </a:cubicBezTo>
                  <a:cubicBezTo>
                    <a:pt x="2154" y="8808"/>
                    <a:pt x="2283" y="8904"/>
                    <a:pt x="2412" y="8936"/>
                  </a:cubicBezTo>
                  <a:cubicBezTo>
                    <a:pt x="2540" y="8968"/>
                    <a:pt x="2669" y="8968"/>
                    <a:pt x="2829" y="9001"/>
                  </a:cubicBezTo>
                  <a:cubicBezTo>
                    <a:pt x="3280" y="9072"/>
                    <a:pt x="3608" y="9090"/>
                    <a:pt x="3762" y="9095"/>
                  </a:cubicBezTo>
                  <a:lnTo>
                    <a:pt x="3762" y="9095"/>
                  </a:lnTo>
                  <a:lnTo>
                    <a:pt x="3762" y="9097"/>
                  </a:lnTo>
                  <a:cubicBezTo>
                    <a:pt x="3762" y="9097"/>
                    <a:pt x="4887" y="9483"/>
                    <a:pt x="6269" y="9965"/>
                  </a:cubicBezTo>
                  <a:cubicBezTo>
                    <a:pt x="6719" y="10126"/>
                    <a:pt x="7105" y="10222"/>
                    <a:pt x="7394" y="10222"/>
                  </a:cubicBezTo>
                  <a:cubicBezTo>
                    <a:pt x="7715" y="10222"/>
                    <a:pt x="8005" y="10126"/>
                    <a:pt x="8198" y="9965"/>
                  </a:cubicBezTo>
                  <a:cubicBezTo>
                    <a:pt x="8390" y="9836"/>
                    <a:pt x="8551" y="9644"/>
                    <a:pt x="8648" y="9451"/>
                  </a:cubicBezTo>
                  <a:cubicBezTo>
                    <a:pt x="8712" y="9322"/>
                    <a:pt x="8744" y="9193"/>
                    <a:pt x="8808" y="9033"/>
                  </a:cubicBezTo>
                  <a:cubicBezTo>
                    <a:pt x="8969" y="8454"/>
                    <a:pt x="9130" y="7426"/>
                    <a:pt x="9258" y="6525"/>
                  </a:cubicBezTo>
                  <a:cubicBezTo>
                    <a:pt x="9378" y="5881"/>
                    <a:pt x="9461" y="5291"/>
                    <a:pt x="9497" y="5029"/>
                  </a:cubicBezTo>
                  <a:lnTo>
                    <a:pt x="9497" y="5029"/>
                  </a:lnTo>
                  <a:cubicBezTo>
                    <a:pt x="9819" y="4837"/>
                    <a:pt x="10604" y="4308"/>
                    <a:pt x="10962" y="3311"/>
                  </a:cubicBezTo>
                  <a:cubicBezTo>
                    <a:pt x="11026" y="3150"/>
                    <a:pt x="11058" y="3022"/>
                    <a:pt x="11058" y="2861"/>
                  </a:cubicBezTo>
                  <a:cubicBezTo>
                    <a:pt x="11058" y="2732"/>
                    <a:pt x="11026" y="2636"/>
                    <a:pt x="10962" y="2507"/>
                  </a:cubicBezTo>
                  <a:cubicBezTo>
                    <a:pt x="10866" y="2315"/>
                    <a:pt x="10673" y="2218"/>
                    <a:pt x="10512" y="2154"/>
                  </a:cubicBezTo>
                  <a:cubicBezTo>
                    <a:pt x="10255" y="2090"/>
                    <a:pt x="9998" y="2057"/>
                    <a:pt x="9741" y="2057"/>
                  </a:cubicBezTo>
                  <a:lnTo>
                    <a:pt x="9419" y="2057"/>
                  </a:lnTo>
                  <a:cubicBezTo>
                    <a:pt x="9323" y="2025"/>
                    <a:pt x="9258" y="2025"/>
                    <a:pt x="9226" y="2025"/>
                  </a:cubicBezTo>
                  <a:cubicBezTo>
                    <a:pt x="9226" y="2025"/>
                    <a:pt x="9130" y="1929"/>
                    <a:pt x="9065" y="1768"/>
                  </a:cubicBezTo>
                  <a:cubicBezTo>
                    <a:pt x="8969" y="1543"/>
                    <a:pt x="8873" y="1190"/>
                    <a:pt x="8840" y="932"/>
                  </a:cubicBezTo>
                  <a:cubicBezTo>
                    <a:pt x="8808" y="804"/>
                    <a:pt x="8776" y="675"/>
                    <a:pt x="8776" y="611"/>
                  </a:cubicBezTo>
                  <a:cubicBezTo>
                    <a:pt x="8744" y="514"/>
                    <a:pt x="8744" y="450"/>
                    <a:pt x="8744" y="450"/>
                  </a:cubicBezTo>
                  <a:cubicBezTo>
                    <a:pt x="8744" y="354"/>
                    <a:pt x="8648" y="257"/>
                    <a:pt x="8519" y="225"/>
                  </a:cubicBezTo>
                  <a:cubicBezTo>
                    <a:pt x="8519" y="225"/>
                    <a:pt x="7137" y="0"/>
                    <a:pt x="57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62"/>
            <p:cNvSpPr/>
            <p:nvPr/>
          </p:nvSpPr>
          <p:spPr>
            <a:xfrm>
              <a:off x="2414900" y="2812075"/>
              <a:ext cx="12900" cy="42625"/>
            </a:xfrm>
            <a:custGeom>
              <a:avLst/>
              <a:gdLst/>
              <a:ahLst/>
              <a:cxnLst/>
              <a:rect l="l" t="t" r="r" b="b"/>
              <a:pathLst>
                <a:path w="516" h="1705" extrusionOk="0">
                  <a:moveTo>
                    <a:pt x="194" y="1"/>
                  </a:moveTo>
                  <a:cubicBezTo>
                    <a:pt x="65" y="33"/>
                    <a:pt x="1" y="419"/>
                    <a:pt x="33" y="869"/>
                  </a:cubicBezTo>
                  <a:cubicBezTo>
                    <a:pt x="65" y="1351"/>
                    <a:pt x="194" y="1704"/>
                    <a:pt x="322" y="1704"/>
                  </a:cubicBezTo>
                  <a:cubicBezTo>
                    <a:pt x="451" y="1672"/>
                    <a:pt x="515" y="1287"/>
                    <a:pt x="483" y="837"/>
                  </a:cubicBezTo>
                  <a:cubicBezTo>
                    <a:pt x="451" y="387"/>
                    <a:pt x="322"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62"/>
            <p:cNvSpPr/>
            <p:nvPr/>
          </p:nvSpPr>
          <p:spPr>
            <a:xfrm>
              <a:off x="2047650" y="2005300"/>
              <a:ext cx="213800" cy="665375"/>
            </a:xfrm>
            <a:custGeom>
              <a:avLst/>
              <a:gdLst/>
              <a:ahLst/>
              <a:cxnLst/>
              <a:rect l="l" t="t" r="r" b="b"/>
              <a:pathLst>
                <a:path w="8552" h="26615" extrusionOk="0">
                  <a:moveTo>
                    <a:pt x="3933" y="1"/>
                  </a:moveTo>
                  <a:cubicBezTo>
                    <a:pt x="3662" y="1"/>
                    <a:pt x="3472" y="320"/>
                    <a:pt x="3472" y="320"/>
                  </a:cubicBezTo>
                  <a:lnTo>
                    <a:pt x="3858" y="2795"/>
                  </a:lnTo>
                  <a:cubicBezTo>
                    <a:pt x="3858" y="2795"/>
                    <a:pt x="2733" y="417"/>
                    <a:pt x="2315" y="159"/>
                  </a:cubicBezTo>
                  <a:cubicBezTo>
                    <a:pt x="2178" y="85"/>
                    <a:pt x="2061" y="55"/>
                    <a:pt x="1960" y="55"/>
                  </a:cubicBezTo>
                  <a:cubicBezTo>
                    <a:pt x="1541" y="55"/>
                    <a:pt x="1415" y="577"/>
                    <a:pt x="1415" y="577"/>
                  </a:cubicBezTo>
                  <a:lnTo>
                    <a:pt x="2830" y="3824"/>
                  </a:lnTo>
                  <a:cubicBezTo>
                    <a:pt x="2830" y="3824"/>
                    <a:pt x="1640" y="1574"/>
                    <a:pt x="1126" y="1445"/>
                  </a:cubicBezTo>
                  <a:cubicBezTo>
                    <a:pt x="1081" y="1434"/>
                    <a:pt x="1041" y="1429"/>
                    <a:pt x="1004" y="1429"/>
                  </a:cubicBezTo>
                  <a:cubicBezTo>
                    <a:pt x="617" y="1429"/>
                    <a:pt x="644" y="1992"/>
                    <a:pt x="644" y="1992"/>
                  </a:cubicBezTo>
                  <a:lnTo>
                    <a:pt x="2058" y="4853"/>
                  </a:lnTo>
                  <a:cubicBezTo>
                    <a:pt x="2058" y="4853"/>
                    <a:pt x="1544" y="4081"/>
                    <a:pt x="1029" y="3695"/>
                  </a:cubicBezTo>
                  <a:cubicBezTo>
                    <a:pt x="893" y="3593"/>
                    <a:pt x="777" y="3552"/>
                    <a:pt x="684" y="3552"/>
                  </a:cubicBezTo>
                  <a:cubicBezTo>
                    <a:pt x="427" y="3552"/>
                    <a:pt x="350" y="3869"/>
                    <a:pt x="515" y="4081"/>
                  </a:cubicBezTo>
                  <a:cubicBezTo>
                    <a:pt x="708" y="4338"/>
                    <a:pt x="3215" y="7971"/>
                    <a:pt x="3215" y="7971"/>
                  </a:cubicBezTo>
                  <a:cubicBezTo>
                    <a:pt x="3215" y="7971"/>
                    <a:pt x="1" y="18450"/>
                    <a:pt x="1" y="20153"/>
                  </a:cubicBezTo>
                  <a:cubicBezTo>
                    <a:pt x="1" y="21825"/>
                    <a:pt x="901" y="26614"/>
                    <a:pt x="901" y="26614"/>
                  </a:cubicBezTo>
                  <a:lnTo>
                    <a:pt x="5433" y="26100"/>
                  </a:lnTo>
                  <a:lnTo>
                    <a:pt x="4790" y="20411"/>
                  </a:lnTo>
                  <a:lnTo>
                    <a:pt x="5433" y="7971"/>
                  </a:lnTo>
                  <a:cubicBezTo>
                    <a:pt x="5433" y="7971"/>
                    <a:pt x="6333" y="6653"/>
                    <a:pt x="6719" y="6267"/>
                  </a:cubicBezTo>
                  <a:cubicBezTo>
                    <a:pt x="6976" y="6010"/>
                    <a:pt x="7812" y="5303"/>
                    <a:pt x="8294" y="4917"/>
                  </a:cubicBezTo>
                  <a:cubicBezTo>
                    <a:pt x="8519" y="4724"/>
                    <a:pt x="8551" y="4403"/>
                    <a:pt x="8423" y="4178"/>
                  </a:cubicBezTo>
                  <a:cubicBezTo>
                    <a:pt x="8309" y="3973"/>
                    <a:pt x="8114" y="3865"/>
                    <a:pt x="7908" y="3865"/>
                  </a:cubicBezTo>
                  <a:cubicBezTo>
                    <a:pt x="7823" y="3865"/>
                    <a:pt x="7736" y="3883"/>
                    <a:pt x="7651" y="3920"/>
                  </a:cubicBezTo>
                  <a:lnTo>
                    <a:pt x="5819" y="4853"/>
                  </a:lnTo>
                  <a:cubicBezTo>
                    <a:pt x="5819" y="4853"/>
                    <a:pt x="4758" y="1092"/>
                    <a:pt x="4533" y="577"/>
                  </a:cubicBezTo>
                  <a:cubicBezTo>
                    <a:pt x="4318" y="135"/>
                    <a:pt x="4108" y="1"/>
                    <a:pt x="39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62"/>
            <p:cNvSpPr/>
            <p:nvPr/>
          </p:nvSpPr>
          <p:spPr>
            <a:xfrm>
              <a:off x="2047650" y="2204550"/>
              <a:ext cx="80400" cy="466125"/>
            </a:xfrm>
            <a:custGeom>
              <a:avLst/>
              <a:gdLst/>
              <a:ahLst/>
              <a:cxnLst/>
              <a:rect l="l" t="t" r="r" b="b"/>
              <a:pathLst>
                <a:path w="3216" h="18645" extrusionOk="0">
                  <a:moveTo>
                    <a:pt x="3215" y="1"/>
                  </a:moveTo>
                  <a:cubicBezTo>
                    <a:pt x="3215" y="1"/>
                    <a:pt x="1" y="10480"/>
                    <a:pt x="1" y="12183"/>
                  </a:cubicBezTo>
                  <a:cubicBezTo>
                    <a:pt x="1" y="13855"/>
                    <a:pt x="901" y="18644"/>
                    <a:pt x="901" y="18644"/>
                  </a:cubicBezTo>
                  <a:lnTo>
                    <a:pt x="2090" y="18516"/>
                  </a:lnTo>
                  <a:cubicBezTo>
                    <a:pt x="2090" y="17134"/>
                    <a:pt x="2058" y="15848"/>
                    <a:pt x="2026" y="14948"/>
                  </a:cubicBezTo>
                  <a:cubicBezTo>
                    <a:pt x="1865" y="11541"/>
                    <a:pt x="3215" y="1"/>
                    <a:pt x="3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62"/>
            <p:cNvSpPr/>
            <p:nvPr/>
          </p:nvSpPr>
          <p:spPr>
            <a:xfrm>
              <a:off x="2054100" y="2240725"/>
              <a:ext cx="69925" cy="289325"/>
            </a:xfrm>
            <a:custGeom>
              <a:avLst/>
              <a:gdLst/>
              <a:ahLst/>
              <a:cxnLst/>
              <a:rect l="l" t="t" r="r" b="b"/>
              <a:pathLst>
                <a:path w="2797" h="11573" extrusionOk="0">
                  <a:moveTo>
                    <a:pt x="2797" y="0"/>
                  </a:moveTo>
                  <a:lnTo>
                    <a:pt x="2797" y="0"/>
                  </a:lnTo>
                  <a:cubicBezTo>
                    <a:pt x="2572" y="804"/>
                    <a:pt x="2250" y="1864"/>
                    <a:pt x="1897" y="3022"/>
                  </a:cubicBezTo>
                  <a:cubicBezTo>
                    <a:pt x="1222" y="5433"/>
                    <a:pt x="450" y="8229"/>
                    <a:pt x="129" y="9772"/>
                  </a:cubicBezTo>
                  <a:cubicBezTo>
                    <a:pt x="32" y="10222"/>
                    <a:pt x="0" y="10543"/>
                    <a:pt x="0" y="10736"/>
                  </a:cubicBezTo>
                  <a:cubicBezTo>
                    <a:pt x="0" y="10961"/>
                    <a:pt x="0" y="11219"/>
                    <a:pt x="32" y="11572"/>
                  </a:cubicBezTo>
                  <a:cubicBezTo>
                    <a:pt x="257" y="11508"/>
                    <a:pt x="482" y="11476"/>
                    <a:pt x="739" y="11444"/>
                  </a:cubicBezTo>
                  <a:cubicBezTo>
                    <a:pt x="804" y="11411"/>
                    <a:pt x="868" y="11379"/>
                    <a:pt x="964" y="11347"/>
                  </a:cubicBezTo>
                  <a:cubicBezTo>
                    <a:pt x="1222" y="11283"/>
                    <a:pt x="1511" y="11186"/>
                    <a:pt x="1800" y="11154"/>
                  </a:cubicBezTo>
                  <a:cubicBezTo>
                    <a:pt x="1961" y="7747"/>
                    <a:pt x="2507" y="2540"/>
                    <a:pt x="2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62"/>
            <p:cNvSpPr/>
            <p:nvPr/>
          </p:nvSpPr>
          <p:spPr>
            <a:xfrm>
              <a:off x="2040425" y="1998825"/>
              <a:ext cx="226650" cy="679075"/>
            </a:xfrm>
            <a:custGeom>
              <a:avLst/>
              <a:gdLst/>
              <a:ahLst/>
              <a:cxnLst/>
              <a:rect l="l" t="t" r="r" b="b"/>
              <a:pathLst>
                <a:path w="9066" h="27163" extrusionOk="0">
                  <a:moveTo>
                    <a:pt x="4211" y="515"/>
                  </a:moveTo>
                  <a:cubicBezTo>
                    <a:pt x="4244" y="515"/>
                    <a:pt x="4276" y="515"/>
                    <a:pt x="4340" y="579"/>
                  </a:cubicBezTo>
                  <a:cubicBezTo>
                    <a:pt x="4372" y="643"/>
                    <a:pt x="4469" y="740"/>
                    <a:pt x="4565" y="965"/>
                  </a:cubicBezTo>
                  <a:cubicBezTo>
                    <a:pt x="4597" y="997"/>
                    <a:pt x="4629" y="1094"/>
                    <a:pt x="4694" y="1254"/>
                  </a:cubicBezTo>
                  <a:cubicBezTo>
                    <a:pt x="4854" y="1769"/>
                    <a:pt x="5144" y="2765"/>
                    <a:pt x="5401" y="3601"/>
                  </a:cubicBezTo>
                  <a:cubicBezTo>
                    <a:pt x="5658" y="4469"/>
                    <a:pt x="5851" y="5176"/>
                    <a:pt x="5851" y="5176"/>
                  </a:cubicBezTo>
                  <a:cubicBezTo>
                    <a:pt x="5883" y="5272"/>
                    <a:pt x="5915" y="5337"/>
                    <a:pt x="6012" y="5369"/>
                  </a:cubicBezTo>
                  <a:cubicBezTo>
                    <a:pt x="6038" y="5382"/>
                    <a:pt x="6065" y="5390"/>
                    <a:pt x="6094" y="5390"/>
                  </a:cubicBezTo>
                  <a:cubicBezTo>
                    <a:pt x="6135" y="5390"/>
                    <a:pt x="6180" y="5374"/>
                    <a:pt x="6237" y="5337"/>
                  </a:cubicBezTo>
                  <a:lnTo>
                    <a:pt x="8069" y="4437"/>
                  </a:lnTo>
                  <a:lnTo>
                    <a:pt x="8197" y="4404"/>
                  </a:lnTo>
                  <a:cubicBezTo>
                    <a:pt x="8326" y="4404"/>
                    <a:pt x="8422" y="4469"/>
                    <a:pt x="8487" y="4565"/>
                  </a:cubicBezTo>
                  <a:cubicBezTo>
                    <a:pt x="8519" y="4597"/>
                    <a:pt x="8519" y="4662"/>
                    <a:pt x="8519" y="4726"/>
                  </a:cubicBezTo>
                  <a:cubicBezTo>
                    <a:pt x="8519" y="4822"/>
                    <a:pt x="8487" y="4887"/>
                    <a:pt x="8422" y="4951"/>
                  </a:cubicBezTo>
                  <a:cubicBezTo>
                    <a:pt x="8165" y="5176"/>
                    <a:pt x="7844" y="5433"/>
                    <a:pt x="7555" y="5690"/>
                  </a:cubicBezTo>
                  <a:cubicBezTo>
                    <a:pt x="7233" y="5947"/>
                    <a:pt x="6976" y="6204"/>
                    <a:pt x="6815" y="6333"/>
                  </a:cubicBezTo>
                  <a:cubicBezTo>
                    <a:pt x="6590" y="6558"/>
                    <a:pt x="6269" y="6976"/>
                    <a:pt x="6012" y="7362"/>
                  </a:cubicBezTo>
                  <a:cubicBezTo>
                    <a:pt x="5722" y="7747"/>
                    <a:pt x="5497" y="8069"/>
                    <a:pt x="5497" y="8069"/>
                  </a:cubicBezTo>
                  <a:cubicBezTo>
                    <a:pt x="5465" y="8101"/>
                    <a:pt x="5465" y="8165"/>
                    <a:pt x="5465" y="8197"/>
                  </a:cubicBezTo>
                  <a:lnTo>
                    <a:pt x="4790" y="20670"/>
                  </a:lnTo>
                  <a:lnTo>
                    <a:pt x="4790" y="20702"/>
                  </a:lnTo>
                  <a:lnTo>
                    <a:pt x="5433" y="26134"/>
                  </a:lnTo>
                  <a:lnTo>
                    <a:pt x="1401" y="26589"/>
                  </a:lnTo>
                  <a:lnTo>
                    <a:pt x="1401" y="26589"/>
                  </a:lnTo>
                  <a:cubicBezTo>
                    <a:pt x="1377" y="26455"/>
                    <a:pt x="1348" y="26276"/>
                    <a:pt x="1318" y="26070"/>
                  </a:cubicBezTo>
                  <a:cubicBezTo>
                    <a:pt x="1190" y="25363"/>
                    <a:pt x="997" y="24238"/>
                    <a:pt x="836" y="23145"/>
                  </a:cubicBezTo>
                  <a:cubicBezTo>
                    <a:pt x="676" y="22084"/>
                    <a:pt x="547" y="20991"/>
                    <a:pt x="547" y="20412"/>
                  </a:cubicBezTo>
                  <a:cubicBezTo>
                    <a:pt x="547" y="20219"/>
                    <a:pt x="579" y="19898"/>
                    <a:pt x="676" y="19448"/>
                  </a:cubicBezTo>
                  <a:cubicBezTo>
                    <a:pt x="997" y="17905"/>
                    <a:pt x="1769" y="15109"/>
                    <a:pt x="2444" y="12698"/>
                  </a:cubicBezTo>
                  <a:cubicBezTo>
                    <a:pt x="2797" y="11508"/>
                    <a:pt x="3119" y="10415"/>
                    <a:pt x="3376" y="9612"/>
                  </a:cubicBezTo>
                  <a:cubicBezTo>
                    <a:pt x="3601" y="8808"/>
                    <a:pt x="3761" y="8294"/>
                    <a:pt x="3761" y="8294"/>
                  </a:cubicBezTo>
                  <a:cubicBezTo>
                    <a:pt x="3794" y="8230"/>
                    <a:pt x="3794" y="8133"/>
                    <a:pt x="3729" y="8069"/>
                  </a:cubicBezTo>
                  <a:cubicBezTo>
                    <a:pt x="3729" y="8069"/>
                    <a:pt x="3119" y="7169"/>
                    <a:pt x="2444" y="6237"/>
                  </a:cubicBezTo>
                  <a:cubicBezTo>
                    <a:pt x="2122" y="5754"/>
                    <a:pt x="1801" y="5272"/>
                    <a:pt x="1511" y="4887"/>
                  </a:cubicBezTo>
                  <a:cubicBezTo>
                    <a:pt x="1383" y="4726"/>
                    <a:pt x="1286" y="4533"/>
                    <a:pt x="1190" y="4437"/>
                  </a:cubicBezTo>
                  <a:cubicBezTo>
                    <a:pt x="1093" y="4308"/>
                    <a:pt x="1029" y="4212"/>
                    <a:pt x="997" y="4179"/>
                  </a:cubicBezTo>
                  <a:lnTo>
                    <a:pt x="965" y="4083"/>
                  </a:lnTo>
                  <a:cubicBezTo>
                    <a:pt x="997" y="4083"/>
                    <a:pt x="1061" y="4083"/>
                    <a:pt x="1158" y="4147"/>
                  </a:cubicBezTo>
                  <a:cubicBezTo>
                    <a:pt x="1383" y="4340"/>
                    <a:pt x="1640" y="4597"/>
                    <a:pt x="1801" y="4854"/>
                  </a:cubicBezTo>
                  <a:cubicBezTo>
                    <a:pt x="1897" y="4951"/>
                    <a:pt x="1994" y="5079"/>
                    <a:pt x="2026" y="5144"/>
                  </a:cubicBezTo>
                  <a:lnTo>
                    <a:pt x="2090" y="5240"/>
                  </a:lnTo>
                  <a:lnTo>
                    <a:pt x="2122" y="5272"/>
                  </a:lnTo>
                  <a:cubicBezTo>
                    <a:pt x="2184" y="5335"/>
                    <a:pt x="2260" y="5370"/>
                    <a:pt x="2340" y="5370"/>
                  </a:cubicBezTo>
                  <a:cubicBezTo>
                    <a:pt x="2385" y="5370"/>
                    <a:pt x="2430" y="5359"/>
                    <a:pt x="2476" y="5337"/>
                  </a:cubicBezTo>
                  <a:cubicBezTo>
                    <a:pt x="2604" y="5272"/>
                    <a:pt x="2636" y="5112"/>
                    <a:pt x="2572" y="4983"/>
                  </a:cubicBezTo>
                  <a:lnTo>
                    <a:pt x="2560" y="4959"/>
                  </a:lnTo>
                  <a:lnTo>
                    <a:pt x="2560" y="4959"/>
                  </a:lnTo>
                  <a:lnTo>
                    <a:pt x="2572" y="4951"/>
                  </a:lnTo>
                  <a:cubicBezTo>
                    <a:pt x="2572" y="4951"/>
                    <a:pt x="2553" y="4922"/>
                    <a:pt x="2517" y="4873"/>
                  </a:cubicBezTo>
                  <a:lnTo>
                    <a:pt x="2517" y="4873"/>
                  </a:lnTo>
                  <a:lnTo>
                    <a:pt x="1190" y="2219"/>
                  </a:lnTo>
                  <a:lnTo>
                    <a:pt x="1190" y="2219"/>
                  </a:lnTo>
                  <a:cubicBezTo>
                    <a:pt x="1191" y="2167"/>
                    <a:pt x="1197" y="2076"/>
                    <a:pt x="1222" y="2026"/>
                  </a:cubicBezTo>
                  <a:lnTo>
                    <a:pt x="1254" y="1961"/>
                  </a:lnTo>
                  <a:lnTo>
                    <a:pt x="1351" y="1961"/>
                  </a:lnTo>
                  <a:cubicBezTo>
                    <a:pt x="1351" y="1961"/>
                    <a:pt x="1415" y="1994"/>
                    <a:pt x="1479" y="2058"/>
                  </a:cubicBezTo>
                  <a:cubicBezTo>
                    <a:pt x="1736" y="2283"/>
                    <a:pt x="2090" y="2829"/>
                    <a:pt x="2379" y="3311"/>
                  </a:cubicBezTo>
                  <a:cubicBezTo>
                    <a:pt x="2540" y="3536"/>
                    <a:pt x="2669" y="3762"/>
                    <a:pt x="2733" y="3922"/>
                  </a:cubicBezTo>
                  <a:cubicBezTo>
                    <a:pt x="2829" y="4083"/>
                    <a:pt x="2894" y="4212"/>
                    <a:pt x="2894" y="4212"/>
                  </a:cubicBezTo>
                  <a:cubicBezTo>
                    <a:pt x="2936" y="4297"/>
                    <a:pt x="3022" y="4340"/>
                    <a:pt x="3113" y="4340"/>
                  </a:cubicBezTo>
                  <a:cubicBezTo>
                    <a:pt x="3158" y="4340"/>
                    <a:pt x="3204" y="4329"/>
                    <a:pt x="3247" y="4308"/>
                  </a:cubicBezTo>
                  <a:cubicBezTo>
                    <a:pt x="3376" y="4244"/>
                    <a:pt x="3440" y="4083"/>
                    <a:pt x="3376" y="3954"/>
                  </a:cubicBezTo>
                  <a:lnTo>
                    <a:pt x="1993" y="811"/>
                  </a:lnTo>
                  <a:lnTo>
                    <a:pt x="1993" y="811"/>
                  </a:lnTo>
                  <a:cubicBezTo>
                    <a:pt x="2008" y="775"/>
                    <a:pt x="2030" y="735"/>
                    <a:pt x="2058" y="708"/>
                  </a:cubicBezTo>
                  <a:lnTo>
                    <a:pt x="2122" y="611"/>
                  </a:lnTo>
                  <a:lnTo>
                    <a:pt x="2251" y="579"/>
                  </a:lnTo>
                  <a:cubicBezTo>
                    <a:pt x="2283" y="579"/>
                    <a:pt x="2347" y="611"/>
                    <a:pt x="2476" y="676"/>
                  </a:cubicBezTo>
                  <a:cubicBezTo>
                    <a:pt x="2476" y="676"/>
                    <a:pt x="2540" y="740"/>
                    <a:pt x="2604" y="804"/>
                  </a:cubicBezTo>
                  <a:cubicBezTo>
                    <a:pt x="2829" y="1094"/>
                    <a:pt x="3151" y="1704"/>
                    <a:pt x="3440" y="2186"/>
                  </a:cubicBezTo>
                  <a:cubicBezTo>
                    <a:pt x="3569" y="2476"/>
                    <a:pt x="3697" y="2701"/>
                    <a:pt x="3794" y="2861"/>
                  </a:cubicBezTo>
                  <a:cubicBezTo>
                    <a:pt x="3858" y="3054"/>
                    <a:pt x="3922" y="3151"/>
                    <a:pt x="3922" y="3151"/>
                  </a:cubicBezTo>
                  <a:cubicBezTo>
                    <a:pt x="3969" y="3245"/>
                    <a:pt x="4051" y="3305"/>
                    <a:pt x="4142" y="3305"/>
                  </a:cubicBezTo>
                  <a:cubicBezTo>
                    <a:pt x="4175" y="3305"/>
                    <a:pt x="4209" y="3297"/>
                    <a:pt x="4244" y="3279"/>
                  </a:cubicBezTo>
                  <a:cubicBezTo>
                    <a:pt x="4372" y="3247"/>
                    <a:pt x="4437" y="3119"/>
                    <a:pt x="4437" y="2990"/>
                  </a:cubicBezTo>
                  <a:lnTo>
                    <a:pt x="4064" y="633"/>
                  </a:lnTo>
                  <a:lnTo>
                    <a:pt x="4064" y="633"/>
                  </a:lnTo>
                  <a:cubicBezTo>
                    <a:pt x="4070" y="625"/>
                    <a:pt x="4077" y="618"/>
                    <a:pt x="4083" y="611"/>
                  </a:cubicBezTo>
                  <a:cubicBezTo>
                    <a:pt x="4147" y="547"/>
                    <a:pt x="4211" y="515"/>
                    <a:pt x="4211" y="515"/>
                  </a:cubicBezTo>
                  <a:close/>
                  <a:moveTo>
                    <a:pt x="4211" y="1"/>
                  </a:moveTo>
                  <a:cubicBezTo>
                    <a:pt x="3986" y="1"/>
                    <a:pt x="3826" y="129"/>
                    <a:pt x="3697" y="226"/>
                  </a:cubicBezTo>
                  <a:cubicBezTo>
                    <a:pt x="3601" y="322"/>
                    <a:pt x="3536" y="418"/>
                    <a:pt x="3536" y="451"/>
                  </a:cubicBezTo>
                  <a:cubicBezTo>
                    <a:pt x="3504" y="483"/>
                    <a:pt x="3504" y="547"/>
                    <a:pt x="3504" y="611"/>
                  </a:cubicBezTo>
                  <a:lnTo>
                    <a:pt x="3638" y="1468"/>
                  </a:lnTo>
                  <a:lnTo>
                    <a:pt x="3638" y="1468"/>
                  </a:lnTo>
                  <a:cubicBezTo>
                    <a:pt x="3508" y="1228"/>
                    <a:pt x="3368" y="998"/>
                    <a:pt x="3247" y="804"/>
                  </a:cubicBezTo>
                  <a:cubicBezTo>
                    <a:pt x="3151" y="643"/>
                    <a:pt x="3086" y="547"/>
                    <a:pt x="2990" y="451"/>
                  </a:cubicBezTo>
                  <a:cubicBezTo>
                    <a:pt x="2926" y="354"/>
                    <a:pt x="2829" y="258"/>
                    <a:pt x="2733" y="193"/>
                  </a:cubicBezTo>
                  <a:cubicBezTo>
                    <a:pt x="2572" y="97"/>
                    <a:pt x="2411" y="65"/>
                    <a:pt x="2251" y="65"/>
                  </a:cubicBezTo>
                  <a:cubicBezTo>
                    <a:pt x="2090" y="65"/>
                    <a:pt x="1929" y="97"/>
                    <a:pt x="1833" y="193"/>
                  </a:cubicBezTo>
                  <a:cubicBezTo>
                    <a:pt x="1672" y="290"/>
                    <a:pt x="1576" y="451"/>
                    <a:pt x="1511" y="547"/>
                  </a:cubicBezTo>
                  <a:cubicBezTo>
                    <a:pt x="1479" y="676"/>
                    <a:pt x="1447" y="772"/>
                    <a:pt x="1447" y="772"/>
                  </a:cubicBezTo>
                  <a:cubicBezTo>
                    <a:pt x="1415" y="836"/>
                    <a:pt x="1447" y="901"/>
                    <a:pt x="1447" y="933"/>
                  </a:cubicBezTo>
                  <a:lnTo>
                    <a:pt x="1729" y="1565"/>
                  </a:lnTo>
                  <a:lnTo>
                    <a:pt x="1729" y="1565"/>
                  </a:lnTo>
                  <a:cubicBezTo>
                    <a:pt x="1646" y="1509"/>
                    <a:pt x="1571" y="1470"/>
                    <a:pt x="1479" y="1447"/>
                  </a:cubicBezTo>
                  <a:cubicBezTo>
                    <a:pt x="1415" y="1415"/>
                    <a:pt x="1351" y="1415"/>
                    <a:pt x="1286" y="1415"/>
                  </a:cubicBezTo>
                  <a:cubicBezTo>
                    <a:pt x="1158" y="1415"/>
                    <a:pt x="997" y="1479"/>
                    <a:pt x="901" y="1544"/>
                  </a:cubicBezTo>
                  <a:cubicBezTo>
                    <a:pt x="772" y="1704"/>
                    <a:pt x="708" y="1833"/>
                    <a:pt x="676" y="1961"/>
                  </a:cubicBezTo>
                  <a:cubicBezTo>
                    <a:pt x="643" y="2090"/>
                    <a:pt x="643" y="2219"/>
                    <a:pt x="643" y="2251"/>
                  </a:cubicBezTo>
                  <a:lnTo>
                    <a:pt x="643" y="2283"/>
                  </a:lnTo>
                  <a:lnTo>
                    <a:pt x="676" y="2379"/>
                  </a:lnTo>
                  <a:lnTo>
                    <a:pt x="1299" y="3613"/>
                  </a:lnTo>
                  <a:lnTo>
                    <a:pt x="1299" y="3613"/>
                  </a:lnTo>
                  <a:cubicBezTo>
                    <a:pt x="1195" y="3562"/>
                    <a:pt x="1087" y="3536"/>
                    <a:pt x="965" y="3536"/>
                  </a:cubicBezTo>
                  <a:cubicBezTo>
                    <a:pt x="804" y="3536"/>
                    <a:pt x="643" y="3601"/>
                    <a:pt x="579" y="3729"/>
                  </a:cubicBezTo>
                  <a:cubicBezTo>
                    <a:pt x="483" y="3826"/>
                    <a:pt x="451" y="3954"/>
                    <a:pt x="451" y="4083"/>
                  </a:cubicBezTo>
                  <a:cubicBezTo>
                    <a:pt x="451" y="4244"/>
                    <a:pt x="483" y="4372"/>
                    <a:pt x="579" y="4501"/>
                  </a:cubicBezTo>
                  <a:cubicBezTo>
                    <a:pt x="611" y="4533"/>
                    <a:pt x="676" y="4597"/>
                    <a:pt x="740" y="4726"/>
                  </a:cubicBezTo>
                  <a:cubicBezTo>
                    <a:pt x="1061" y="5176"/>
                    <a:pt x="1704" y="6076"/>
                    <a:pt x="2251" y="6880"/>
                  </a:cubicBezTo>
                  <a:cubicBezTo>
                    <a:pt x="2694" y="7496"/>
                    <a:pt x="3063" y="8037"/>
                    <a:pt x="3210" y="8255"/>
                  </a:cubicBezTo>
                  <a:lnTo>
                    <a:pt x="3210" y="8255"/>
                  </a:lnTo>
                  <a:cubicBezTo>
                    <a:pt x="3044" y="8804"/>
                    <a:pt x="2342" y="11127"/>
                    <a:pt x="1640" y="13598"/>
                  </a:cubicBezTo>
                  <a:cubicBezTo>
                    <a:pt x="1222" y="15012"/>
                    <a:pt x="836" y="16491"/>
                    <a:pt x="515" y="17712"/>
                  </a:cubicBezTo>
                  <a:cubicBezTo>
                    <a:pt x="354" y="18323"/>
                    <a:pt x="226" y="18902"/>
                    <a:pt x="161" y="19352"/>
                  </a:cubicBezTo>
                  <a:cubicBezTo>
                    <a:pt x="65" y="19802"/>
                    <a:pt x="1" y="20155"/>
                    <a:pt x="1" y="20412"/>
                  </a:cubicBezTo>
                  <a:cubicBezTo>
                    <a:pt x="1" y="21280"/>
                    <a:pt x="226" y="22887"/>
                    <a:pt x="451" y="24302"/>
                  </a:cubicBezTo>
                  <a:cubicBezTo>
                    <a:pt x="676" y="25716"/>
                    <a:pt x="933" y="26938"/>
                    <a:pt x="933" y="26938"/>
                  </a:cubicBezTo>
                  <a:cubicBezTo>
                    <a:pt x="933" y="27066"/>
                    <a:pt x="1061" y="27163"/>
                    <a:pt x="1222" y="27163"/>
                  </a:cubicBezTo>
                  <a:lnTo>
                    <a:pt x="5754" y="26616"/>
                  </a:lnTo>
                  <a:cubicBezTo>
                    <a:pt x="5819" y="26616"/>
                    <a:pt x="5883" y="26584"/>
                    <a:pt x="5915" y="26520"/>
                  </a:cubicBezTo>
                  <a:cubicBezTo>
                    <a:pt x="5979" y="26488"/>
                    <a:pt x="5979" y="26391"/>
                    <a:pt x="5979" y="26327"/>
                  </a:cubicBezTo>
                  <a:lnTo>
                    <a:pt x="5337" y="20670"/>
                  </a:lnTo>
                  <a:lnTo>
                    <a:pt x="5973" y="8353"/>
                  </a:lnTo>
                  <a:lnTo>
                    <a:pt x="5973" y="8353"/>
                  </a:lnTo>
                  <a:cubicBezTo>
                    <a:pt x="6039" y="8258"/>
                    <a:pt x="6224" y="7991"/>
                    <a:pt x="6429" y="7683"/>
                  </a:cubicBezTo>
                  <a:cubicBezTo>
                    <a:pt x="6719" y="7330"/>
                    <a:pt x="7040" y="6880"/>
                    <a:pt x="7201" y="6719"/>
                  </a:cubicBezTo>
                  <a:cubicBezTo>
                    <a:pt x="7329" y="6590"/>
                    <a:pt x="7587" y="6365"/>
                    <a:pt x="7876" y="6108"/>
                  </a:cubicBezTo>
                  <a:cubicBezTo>
                    <a:pt x="8197" y="5851"/>
                    <a:pt x="8519" y="5562"/>
                    <a:pt x="8744" y="5369"/>
                  </a:cubicBezTo>
                  <a:cubicBezTo>
                    <a:pt x="8969" y="5208"/>
                    <a:pt x="9065" y="4951"/>
                    <a:pt x="9065" y="4726"/>
                  </a:cubicBezTo>
                  <a:cubicBezTo>
                    <a:pt x="9065" y="4565"/>
                    <a:pt x="9033" y="4437"/>
                    <a:pt x="8937" y="4308"/>
                  </a:cubicBezTo>
                  <a:cubicBezTo>
                    <a:pt x="8776" y="4019"/>
                    <a:pt x="8487" y="3858"/>
                    <a:pt x="8197" y="3858"/>
                  </a:cubicBezTo>
                  <a:cubicBezTo>
                    <a:pt x="8069" y="3858"/>
                    <a:pt x="7940" y="3890"/>
                    <a:pt x="7812" y="3954"/>
                  </a:cubicBezTo>
                  <a:lnTo>
                    <a:pt x="6279" y="4734"/>
                  </a:lnTo>
                  <a:lnTo>
                    <a:pt x="6279" y="4734"/>
                  </a:lnTo>
                  <a:cubicBezTo>
                    <a:pt x="6179" y="4376"/>
                    <a:pt x="6006" y="3751"/>
                    <a:pt x="5819" y="3086"/>
                  </a:cubicBezTo>
                  <a:cubicBezTo>
                    <a:pt x="5658" y="2604"/>
                    <a:pt x="5497" y="2058"/>
                    <a:pt x="5369" y="1640"/>
                  </a:cubicBezTo>
                  <a:cubicBezTo>
                    <a:pt x="5304" y="1415"/>
                    <a:pt x="5240" y="1254"/>
                    <a:pt x="5176" y="1094"/>
                  </a:cubicBezTo>
                  <a:cubicBezTo>
                    <a:pt x="5144" y="933"/>
                    <a:pt x="5079" y="804"/>
                    <a:pt x="5047" y="708"/>
                  </a:cubicBezTo>
                  <a:cubicBezTo>
                    <a:pt x="4951" y="483"/>
                    <a:pt x="4822" y="322"/>
                    <a:pt x="4694" y="193"/>
                  </a:cubicBezTo>
                  <a:cubicBezTo>
                    <a:pt x="4533" y="65"/>
                    <a:pt x="4372" y="1"/>
                    <a:pt x="4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62"/>
            <p:cNvSpPr/>
            <p:nvPr/>
          </p:nvSpPr>
          <p:spPr>
            <a:xfrm>
              <a:off x="2352225" y="3549925"/>
              <a:ext cx="682300" cy="202825"/>
            </a:xfrm>
            <a:custGeom>
              <a:avLst/>
              <a:gdLst/>
              <a:ahLst/>
              <a:cxnLst/>
              <a:rect l="l" t="t" r="r" b="b"/>
              <a:pathLst>
                <a:path w="27292" h="8113" extrusionOk="0">
                  <a:moveTo>
                    <a:pt x="22580" y="1"/>
                  </a:moveTo>
                  <a:cubicBezTo>
                    <a:pt x="22419" y="1"/>
                    <a:pt x="22266" y="71"/>
                    <a:pt x="22148" y="188"/>
                  </a:cubicBezTo>
                  <a:cubicBezTo>
                    <a:pt x="21698" y="638"/>
                    <a:pt x="20959" y="1410"/>
                    <a:pt x="20669" y="1667"/>
                  </a:cubicBezTo>
                  <a:cubicBezTo>
                    <a:pt x="20252" y="2021"/>
                    <a:pt x="18901" y="2856"/>
                    <a:pt x="18901" y="2856"/>
                  </a:cubicBezTo>
                  <a:lnTo>
                    <a:pt x="3536" y="2278"/>
                  </a:lnTo>
                  <a:lnTo>
                    <a:pt x="804" y="1667"/>
                  </a:lnTo>
                  <a:lnTo>
                    <a:pt x="1" y="6167"/>
                  </a:lnTo>
                  <a:cubicBezTo>
                    <a:pt x="1" y="6167"/>
                    <a:pt x="1061" y="7421"/>
                    <a:pt x="2733" y="7549"/>
                  </a:cubicBezTo>
                  <a:cubicBezTo>
                    <a:pt x="2763" y="7551"/>
                    <a:pt x="2798" y="7552"/>
                    <a:pt x="2836" y="7552"/>
                  </a:cubicBezTo>
                  <a:cubicBezTo>
                    <a:pt x="4921" y="7552"/>
                    <a:pt x="18741" y="5042"/>
                    <a:pt x="18741" y="5042"/>
                  </a:cubicBezTo>
                  <a:cubicBezTo>
                    <a:pt x="18741" y="5042"/>
                    <a:pt x="22212" y="7774"/>
                    <a:pt x="22470" y="7999"/>
                  </a:cubicBezTo>
                  <a:cubicBezTo>
                    <a:pt x="22545" y="8075"/>
                    <a:pt x="22644" y="8112"/>
                    <a:pt x="22735" y="8112"/>
                  </a:cubicBezTo>
                  <a:cubicBezTo>
                    <a:pt x="22955" y="8112"/>
                    <a:pt x="23137" y="7903"/>
                    <a:pt x="22887" y="7517"/>
                  </a:cubicBezTo>
                  <a:cubicBezTo>
                    <a:pt x="22534" y="6971"/>
                    <a:pt x="21795" y="6425"/>
                    <a:pt x="21794" y="6424"/>
                  </a:cubicBezTo>
                  <a:lnTo>
                    <a:pt x="21794" y="6424"/>
                  </a:lnTo>
                  <a:lnTo>
                    <a:pt x="24527" y="8032"/>
                  </a:lnTo>
                  <a:cubicBezTo>
                    <a:pt x="24527" y="8032"/>
                    <a:pt x="24552" y="8034"/>
                    <a:pt x="24593" y="8034"/>
                  </a:cubicBezTo>
                  <a:cubicBezTo>
                    <a:pt x="24767" y="8034"/>
                    <a:pt x="25216" y="7992"/>
                    <a:pt x="25138" y="7549"/>
                  </a:cubicBezTo>
                  <a:cubicBezTo>
                    <a:pt x="25041" y="7035"/>
                    <a:pt x="22856" y="5717"/>
                    <a:pt x="22855" y="5717"/>
                  </a:cubicBezTo>
                  <a:lnTo>
                    <a:pt x="22855" y="5717"/>
                  </a:lnTo>
                  <a:lnTo>
                    <a:pt x="26005" y="7324"/>
                  </a:lnTo>
                  <a:cubicBezTo>
                    <a:pt x="26005" y="7324"/>
                    <a:pt x="26809" y="7196"/>
                    <a:pt x="26455" y="6457"/>
                  </a:cubicBezTo>
                  <a:cubicBezTo>
                    <a:pt x="26263" y="6039"/>
                    <a:pt x="23980" y="4721"/>
                    <a:pt x="23980" y="4721"/>
                  </a:cubicBezTo>
                  <a:lnTo>
                    <a:pt x="23980" y="4721"/>
                  </a:lnTo>
                  <a:lnTo>
                    <a:pt x="26391" y="5267"/>
                  </a:lnTo>
                  <a:cubicBezTo>
                    <a:pt x="26391" y="5267"/>
                    <a:pt x="27291" y="4817"/>
                    <a:pt x="26198" y="4239"/>
                  </a:cubicBezTo>
                  <a:cubicBezTo>
                    <a:pt x="25716" y="3949"/>
                    <a:pt x="22019" y="2663"/>
                    <a:pt x="22019" y="2663"/>
                  </a:cubicBezTo>
                  <a:lnTo>
                    <a:pt x="23048" y="896"/>
                  </a:lnTo>
                  <a:cubicBezTo>
                    <a:pt x="23209" y="606"/>
                    <a:pt x="23145" y="285"/>
                    <a:pt x="22887" y="92"/>
                  </a:cubicBezTo>
                  <a:cubicBezTo>
                    <a:pt x="22787" y="29"/>
                    <a:pt x="22682" y="1"/>
                    <a:pt x="225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62"/>
            <p:cNvSpPr/>
            <p:nvPr/>
          </p:nvSpPr>
          <p:spPr>
            <a:xfrm>
              <a:off x="2345000" y="3543375"/>
              <a:ext cx="682275" cy="216200"/>
            </a:xfrm>
            <a:custGeom>
              <a:avLst/>
              <a:gdLst/>
              <a:ahLst/>
              <a:cxnLst/>
              <a:rect l="l" t="t" r="r" b="b"/>
              <a:pathLst>
                <a:path w="27291" h="8648" extrusionOk="0">
                  <a:moveTo>
                    <a:pt x="22855" y="547"/>
                  </a:moveTo>
                  <a:cubicBezTo>
                    <a:pt x="22919" y="547"/>
                    <a:pt x="22951" y="547"/>
                    <a:pt x="23016" y="579"/>
                  </a:cubicBezTo>
                  <a:cubicBezTo>
                    <a:pt x="23112" y="643"/>
                    <a:pt x="23176" y="740"/>
                    <a:pt x="23176" y="868"/>
                  </a:cubicBezTo>
                  <a:cubicBezTo>
                    <a:pt x="23176" y="900"/>
                    <a:pt x="23144" y="965"/>
                    <a:pt x="23112" y="1029"/>
                  </a:cubicBezTo>
                  <a:lnTo>
                    <a:pt x="22083" y="2797"/>
                  </a:lnTo>
                  <a:cubicBezTo>
                    <a:pt x="22051" y="2861"/>
                    <a:pt x="22051" y="2925"/>
                    <a:pt x="22051" y="3022"/>
                  </a:cubicBezTo>
                  <a:cubicBezTo>
                    <a:pt x="22083" y="3086"/>
                    <a:pt x="22148" y="3151"/>
                    <a:pt x="22212" y="3183"/>
                  </a:cubicBezTo>
                  <a:cubicBezTo>
                    <a:pt x="22244" y="3183"/>
                    <a:pt x="23144" y="3504"/>
                    <a:pt x="24141" y="3858"/>
                  </a:cubicBezTo>
                  <a:cubicBezTo>
                    <a:pt x="24623" y="4018"/>
                    <a:pt x="25137" y="4211"/>
                    <a:pt x="25523" y="4372"/>
                  </a:cubicBezTo>
                  <a:cubicBezTo>
                    <a:pt x="25748" y="4468"/>
                    <a:pt x="25941" y="4533"/>
                    <a:pt x="26069" y="4597"/>
                  </a:cubicBezTo>
                  <a:cubicBezTo>
                    <a:pt x="26230" y="4661"/>
                    <a:pt x="26327" y="4693"/>
                    <a:pt x="26359" y="4726"/>
                  </a:cubicBezTo>
                  <a:cubicBezTo>
                    <a:pt x="26552" y="4822"/>
                    <a:pt x="26648" y="4918"/>
                    <a:pt x="26712" y="4983"/>
                  </a:cubicBezTo>
                  <a:cubicBezTo>
                    <a:pt x="26777" y="5047"/>
                    <a:pt x="26777" y="5079"/>
                    <a:pt x="26777" y="5079"/>
                  </a:cubicBezTo>
                  <a:lnTo>
                    <a:pt x="26744" y="5143"/>
                  </a:lnTo>
                  <a:lnTo>
                    <a:pt x="26662" y="5253"/>
                  </a:lnTo>
                  <a:lnTo>
                    <a:pt x="26662" y="5253"/>
                  </a:lnTo>
                  <a:lnTo>
                    <a:pt x="24334" y="4726"/>
                  </a:lnTo>
                  <a:cubicBezTo>
                    <a:pt x="24316" y="4721"/>
                    <a:pt x="24299" y="4719"/>
                    <a:pt x="24281" y="4719"/>
                  </a:cubicBezTo>
                  <a:cubicBezTo>
                    <a:pt x="24164" y="4719"/>
                    <a:pt x="24040" y="4803"/>
                    <a:pt x="24012" y="4886"/>
                  </a:cubicBezTo>
                  <a:cubicBezTo>
                    <a:pt x="23948" y="5015"/>
                    <a:pt x="24012" y="5176"/>
                    <a:pt x="24141" y="5240"/>
                  </a:cubicBezTo>
                  <a:cubicBezTo>
                    <a:pt x="24141" y="5240"/>
                    <a:pt x="24269" y="5304"/>
                    <a:pt x="24494" y="5433"/>
                  </a:cubicBezTo>
                  <a:cubicBezTo>
                    <a:pt x="24816" y="5626"/>
                    <a:pt x="25298" y="5915"/>
                    <a:pt x="25716" y="6204"/>
                  </a:cubicBezTo>
                  <a:cubicBezTo>
                    <a:pt x="25941" y="6365"/>
                    <a:pt x="26134" y="6494"/>
                    <a:pt x="26294" y="6622"/>
                  </a:cubicBezTo>
                  <a:cubicBezTo>
                    <a:pt x="26359" y="6686"/>
                    <a:pt x="26423" y="6719"/>
                    <a:pt x="26455" y="6783"/>
                  </a:cubicBezTo>
                  <a:lnTo>
                    <a:pt x="26519" y="6815"/>
                  </a:lnTo>
                  <a:lnTo>
                    <a:pt x="26519" y="6847"/>
                  </a:lnTo>
                  <a:cubicBezTo>
                    <a:pt x="26552" y="6944"/>
                    <a:pt x="26584" y="7008"/>
                    <a:pt x="26584" y="7072"/>
                  </a:cubicBezTo>
                  <a:cubicBezTo>
                    <a:pt x="26584" y="7104"/>
                    <a:pt x="26552" y="7136"/>
                    <a:pt x="26552" y="7169"/>
                  </a:cubicBezTo>
                  <a:cubicBezTo>
                    <a:pt x="26519" y="7233"/>
                    <a:pt x="26455" y="7265"/>
                    <a:pt x="26359" y="7297"/>
                  </a:cubicBezTo>
                  <a:lnTo>
                    <a:pt x="26328" y="7312"/>
                  </a:lnTo>
                  <a:lnTo>
                    <a:pt x="26328" y="7312"/>
                  </a:lnTo>
                  <a:lnTo>
                    <a:pt x="23363" y="5769"/>
                  </a:lnTo>
                  <a:lnTo>
                    <a:pt x="23363" y="5769"/>
                  </a:lnTo>
                  <a:cubicBezTo>
                    <a:pt x="23326" y="5743"/>
                    <a:pt x="23305" y="5727"/>
                    <a:pt x="23305" y="5722"/>
                  </a:cubicBezTo>
                  <a:lnTo>
                    <a:pt x="23297" y="5735"/>
                  </a:lnTo>
                  <a:lnTo>
                    <a:pt x="23297" y="5735"/>
                  </a:lnTo>
                  <a:lnTo>
                    <a:pt x="23273" y="5722"/>
                  </a:lnTo>
                  <a:cubicBezTo>
                    <a:pt x="23237" y="5704"/>
                    <a:pt x="23199" y="5696"/>
                    <a:pt x="23160" y="5696"/>
                  </a:cubicBezTo>
                  <a:cubicBezTo>
                    <a:pt x="23062" y="5696"/>
                    <a:pt x="22966" y="5749"/>
                    <a:pt x="22919" y="5818"/>
                  </a:cubicBezTo>
                  <a:cubicBezTo>
                    <a:pt x="22855" y="5947"/>
                    <a:pt x="22887" y="6108"/>
                    <a:pt x="23016" y="6204"/>
                  </a:cubicBezTo>
                  <a:cubicBezTo>
                    <a:pt x="23016" y="6204"/>
                    <a:pt x="23144" y="6269"/>
                    <a:pt x="23337" y="6397"/>
                  </a:cubicBezTo>
                  <a:cubicBezTo>
                    <a:pt x="23659" y="6590"/>
                    <a:pt x="24109" y="6911"/>
                    <a:pt x="24494" y="7201"/>
                  </a:cubicBezTo>
                  <a:cubicBezTo>
                    <a:pt x="24687" y="7361"/>
                    <a:pt x="24848" y="7522"/>
                    <a:pt x="24976" y="7651"/>
                  </a:cubicBezTo>
                  <a:cubicBezTo>
                    <a:pt x="25041" y="7715"/>
                    <a:pt x="25105" y="7747"/>
                    <a:pt x="25137" y="7811"/>
                  </a:cubicBezTo>
                  <a:lnTo>
                    <a:pt x="25169" y="7844"/>
                  </a:lnTo>
                  <a:lnTo>
                    <a:pt x="25169" y="7876"/>
                  </a:lnTo>
                  <a:lnTo>
                    <a:pt x="25169" y="7908"/>
                  </a:lnTo>
                  <a:lnTo>
                    <a:pt x="25169" y="7940"/>
                  </a:lnTo>
                  <a:cubicBezTo>
                    <a:pt x="25169" y="7972"/>
                    <a:pt x="25137" y="7972"/>
                    <a:pt x="25073" y="8004"/>
                  </a:cubicBezTo>
                  <a:lnTo>
                    <a:pt x="24921" y="8004"/>
                  </a:lnTo>
                  <a:lnTo>
                    <a:pt x="22212" y="6429"/>
                  </a:lnTo>
                  <a:cubicBezTo>
                    <a:pt x="22169" y="6408"/>
                    <a:pt x="22123" y="6397"/>
                    <a:pt x="22078" y="6397"/>
                  </a:cubicBezTo>
                  <a:cubicBezTo>
                    <a:pt x="21987" y="6397"/>
                    <a:pt x="21901" y="6440"/>
                    <a:pt x="21858" y="6526"/>
                  </a:cubicBezTo>
                  <a:cubicBezTo>
                    <a:pt x="21762" y="6654"/>
                    <a:pt x="21794" y="6815"/>
                    <a:pt x="21923" y="6879"/>
                  </a:cubicBezTo>
                  <a:lnTo>
                    <a:pt x="21955" y="6911"/>
                  </a:lnTo>
                  <a:lnTo>
                    <a:pt x="21955" y="6911"/>
                  </a:lnTo>
                  <a:lnTo>
                    <a:pt x="21955" y="6911"/>
                  </a:lnTo>
                  <a:cubicBezTo>
                    <a:pt x="22083" y="7008"/>
                    <a:pt x="22662" y="7522"/>
                    <a:pt x="22951" y="7940"/>
                  </a:cubicBezTo>
                  <a:cubicBezTo>
                    <a:pt x="23016" y="8036"/>
                    <a:pt x="23016" y="8101"/>
                    <a:pt x="23016" y="8101"/>
                  </a:cubicBezTo>
                  <a:lnTo>
                    <a:pt x="22919" y="8069"/>
                  </a:lnTo>
                  <a:cubicBezTo>
                    <a:pt x="22887" y="8036"/>
                    <a:pt x="22823" y="7972"/>
                    <a:pt x="22694" y="7876"/>
                  </a:cubicBezTo>
                  <a:cubicBezTo>
                    <a:pt x="21858" y="7201"/>
                    <a:pt x="19223" y="5111"/>
                    <a:pt x="19223" y="5111"/>
                  </a:cubicBezTo>
                  <a:cubicBezTo>
                    <a:pt x="19158" y="5047"/>
                    <a:pt x="19062" y="5047"/>
                    <a:pt x="18998" y="5047"/>
                  </a:cubicBezTo>
                  <a:cubicBezTo>
                    <a:pt x="18998" y="5047"/>
                    <a:pt x="18130" y="5208"/>
                    <a:pt x="16812" y="5433"/>
                  </a:cubicBezTo>
                  <a:cubicBezTo>
                    <a:pt x="14819" y="5786"/>
                    <a:pt x="11797" y="6301"/>
                    <a:pt x="9065" y="6751"/>
                  </a:cubicBezTo>
                  <a:cubicBezTo>
                    <a:pt x="7715" y="6976"/>
                    <a:pt x="6429" y="7169"/>
                    <a:pt x="5368" y="7297"/>
                  </a:cubicBezTo>
                  <a:cubicBezTo>
                    <a:pt x="4340" y="7458"/>
                    <a:pt x="3504" y="7554"/>
                    <a:pt x="3150" y="7554"/>
                  </a:cubicBezTo>
                  <a:lnTo>
                    <a:pt x="3054" y="7522"/>
                  </a:lnTo>
                  <a:cubicBezTo>
                    <a:pt x="2250" y="7490"/>
                    <a:pt x="1608" y="7169"/>
                    <a:pt x="1157" y="6847"/>
                  </a:cubicBezTo>
                  <a:cubicBezTo>
                    <a:pt x="932" y="6719"/>
                    <a:pt x="772" y="6558"/>
                    <a:pt x="643" y="6429"/>
                  </a:cubicBezTo>
                  <a:cubicBezTo>
                    <a:pt x="612" y="6414"/>
                    <a:pt x="588" y="6391"/>
                    <a:pt x="569" y="6367"/>
                  </a:cubicBezTo>
                  <a:lnTo>
                    <a:pt x="569" y="6367"/>
                  </a:lnTo>
                  <a:lnTo>
                    <a:pt x="1286" y="2250"/>
                  </a:lnTo>
                  <a:lnTo>
                    <a:pt x="3793" y="2829"/>
                  </a:lnTo>
                  <a:lnTo>
                    <a:pt x="3825" y="2829"/>
                  </a:lnTo>
                  <a:lnTo>
                    <a:pt x="19190" y="3376"/>
                  </a:lnTo>
                  <a:cubicBezTo>
                    <a:pt x="19223" y="3376"/>
                    <a:pt x="19287" y="3376"/>
                    <a:pt x="19319" y="3343"/>
                  </a:cubicBezTo>
                  <a:cubicBezTo>
                    <a:pt x="19319" y="3343"/>
                    <a:pt x="19673" y="3118"/>
                    <a:pt x="20058" y="2893"/>
                  </a:cubicBezTo>
                  <a:cubicBezTo>
                    <a:pt x="20444" y="2636"/>
                    <a:pt x="20894" y="2347"/>
                    <a:pt x="21119" y="2122"/>
                  </a:cubicBezTo>
                  <a:cubicBezTo>
                    <a:pt x="21280" y="1993"/>
                    <a:pt x="21537" y="1736"/>
                    <a:pt x="21826" y="1447"/>
                  </a:cubicBezTo>
                  <a:cubicBezTo>
                    <a:pt x="22083" y="1158"/>
                    <a:pt x="22405" y="868"/>
                    <a:pt x="22630" y="643"/>
                  </a:cubicBezTo>
                  <a:cubicBezTo>
                    <a:pt x="22662" y="579"/>
                    <a:pt x="22759" y="547"/>
                    <a:pt x="22855" y="547"/>
                  </a:cubicBezTo>
                  <a:close/>
                  <a:moveTo>
                    <a:pt x="22855" y="0"/>
                  </a:moveTo>
                  <a:cubicBezTo>
                    <a:pt x="22630" y="0"/>
                    <a:pt x="22405" y="97"/>
                    <a:pt x="22212" y="257"/>
                  </a:cubicBezTo>
                  <a:cubicBezTo>
                    <a:pt x="22019" y="483"/>
                    <a:pt x="21698" y="804"/>
                    <a:pt x="21441" y="1093"/>
                  </a:cubicBezTo>
                  <a:cubicBezTo>
                    <a:pt x="21151" y="1350"/>
                    <a:pt x="20894" y="1608"/>
                    <a:pt x="20766" y="1736"/>
                  </a:cubicBezTo>
                  <a:cubicBezTo>
                    <a:pt x="20605" y="1897"/>
                    <a:pt x="20155" y="2186"/>
                    <a:pt x="19769" y="2443"/>
                  </a:cubicBezTo>
                  <a:cubicBezTo>
                    <a:pt x="19511" y="2594"/>
                    <a:pt x="19281" y="2745"/>
                    <a:pt x="19158" y="2828"/>
                  </a:cubicBezTo>
                  <a:lnTo>
                    <a:pt x="19158" y="2828"/>
                  </a:lnTo>
                  <a:lnTo>
                    <a:pt x="3858" y="2283"/>
                  </a:lnTo>
                  <a:lnTo>
                    <a:pt x="1157" y="1672"/>
                  </a:lnTo>
                  <a:cubicBezTo>
                    <a:pt x="1061" y="1672"/>
                    <a:pt x="997" y="1672"/>
                    <a:pt x="932" y="1704"/>
                  </a:cubicBezTo>
                  <a:cubicBezTo>
                    <a:pt x="868" y="1768"/>
                    <a:pt x="836" y="1833"/>
                    <a:pt x="836" y="1897"/>
                  </a:cubicBezTo>
                  <a:lnTo>
                    <a:pt x="0" y="6397"/>
                  </a:lnTo>
                  <a:cubicBezTo>
                    <a:pt x="0" y="6461"/>
                    <a:pt x="32" y="6558"/>
                    <a:pt x="65" y="6622"/>
                  </a:cubicBezTo>
                  <a:cubicBezTo>
                    <a:pt x="97" y="6622"/>
                    <a:pt x="354" y="6944"/>
                    <a:pt x="868" y="7297"/>
                  </a:cubicBezTo>
                  <a:cubicBezTo>
                    <a:pt x="1383" y="7651"/>
                    <a:pt x="2090" y="8004"/>
                    <a:pt x="3022" y="8069"/>
                  </a:cubicBezTo>
                  <a:lnTo>
                    <a:pt x="3150" y="8069"/>
                  </a:lnTo>
                  <a:cubicBezTo>
                    <a:pt x="3729" y="8069"/>
                    <a:pt x="4983" y="7908"/>
                    <a:pt x="6558" y="7683"/>
                  </a:cubicBezTo>
                  <a:cubicBezTo>
                    <a:pt x="10956" y="7033"/>
                    <a:pt x="17850" y="5787"/>
                    <a:pt x="18945" y="5588"/>
                  </a:cubicBezTo>
                  <a:lnTo>
                    <a:pt x="18945" y="5588"/>
                  </a:lnTo>
                  <a:cubicBezTo>
                    <a:pt x="19176" y="5768"/>
                    <a:pt x="19895" y="6329"/>
                    <a:pt x="20637" y="6911"/>
                  </a:cubicBezTo>
                  <a:cubicBezTo>
                    <a:pt x="21087" y="7265"/>
                    <a:pt x="21537" y="7651"/>
                    <a:pt x="21891" y="7908"/>
                  </a:cubicBezTo>
                  <a:cubicBezTo>
                    <a:pt x="22083" y="8069"/>
                    <a:pt x="22244" y="8197"/>
                    <a:pt x="22341" y="8294"/>
                  </a:cubicBezTo>
                  <a:cubicBezTo>
                    <a:pt x="22469" y="8390"/>
                    <a:pt x="22534" y="8454"/>
                    <a:pt x="22566" y="8486"/>
                  </a:cubicBezTo>
                  <a:cubicBezTo>
                    <a:pt x="22694" y="8583"/>
                    <a:pt x="22855" y="8647"/>
                    <a:pt x="23016" y="8647"/>
                  </a:cubicBezTo>
                  <a:cubicBezTo>
                    <a:pt x="23144" y="8647"/>
                    <a:pt x="23273" y="8615"/>
                    <a:pt x="23369" y="8519"/>
                  </a:cubicBezTo>
                  <a:cubicBezTo>
                    <a:pt x="23498" y="8422"/>
                    <a:pt x="23562" y="8261"/>
                    <a:pt x="23562" y="8101"/>
                  </a:cubicBezTo>
                  <a:cubicBezTo>
                    <a:pt x="23562" y="7998"/>
                    <a:pt x="23536" y="7909"/>
                    <a:pt x="23492" y="7816"/>
                  </a:cubicBezTo>
                  <a:lnTo>
                    <a:pt x="23492" y="7816"/>
                  </a:lnTo>
                  <a:lnTo>
                    <a:pt x="24687" y="8519"/>
                  </a:lnTo>
                  <a:lnTo>
                    <a:pt x="24816" y="8551"/>
                  </a:lnTo>
                  <a:lnTo>
                    <a:pt x="24912" y="8551"/>
                  </a:lnTo>
                  <a:cubicBezTo>
                    <a:pt x="25009" y="8551"/>
                    <a:pt x="25169" y="8551"/>
                    <a:pt x="25330" y="8454"/>
                  </a:cubicBezTo>
                  <a:cubicBezTo>
                    <a:pt x="25427" y="8422"/>
                    <a:pt x="25523" y="8358"/>
                    <a:pt x="25587" y="8261"/>
                  </a:cubicBezTo>
                  <a:cubicBezTo>
                    <a:pt x="25652" y="8165"/>
                    <a:pt x="25716" y="8036"/>
                    <a:pt x="25684" y="7908"/>
                  </a:cubicBezTo>
                  <a:cubicBezTo>
                    <a:pt x="25684" y="7876"/>
                    <a:pt x="25684" y="7811"/>
                    <a:pt x="25684" y="7779"/>
                  </a:cubicBezTo>
                  <a:cubicBezTo>
                    <a:pt x="25664" y="7683"/>
                    <a:pt x="25633" y="7609"/>
                    <a:pt x="25598" y="7545"/>
                  </a:cubicBezTo>
                  <a:lnTo>
                    <a:pt x="25598" y="7545"/>
                  </a:lnTo>
                  <a:lnTo>
                    <a:pt x="26166" y="7844"/>
                  </a:lnTo>
                  <a:cubicBezTo>
                    <a:pt x="26198" y="7860"/>
                    <a:pt x="26230" y="7868"/>
                    <a:pt x="26262" y="7868"/>
                  </a:cubicBezTo>
                  <a:cubicBezTo>
                    <a:pt x="26294" y="7868"/>
                    <a:pt x="26327" y="7860"/>
                    <a:pt x="26359" y="7844"/>
                  </a:cubicBezTo>
                  <a:cubicBezTo>
                    <a:pt x="26359" y="7844"/>
                    <a:pt x="26519" y="7844"/>
                    <a:pt x="26712" y="7715"/>
                  </a:cubicBezTo>
                  <a:cubicBezTo>
                    <a:pt x="26809" y="7683"/>
                    <a:pt x="26905" y="7586"/>
                    <a:pt x="26969" y="7490"/>
                  </a:cubicBezTo>
                  <a:cubicBezTo>
                    <a:pt x="27066" y="7361"/>
                    <a:pt x="27130" y="7233"/>
                    <a:pt x="27098" y="7072"/>
                  </a:cubicBezTo>
                  <a:cubicBezTo>
                    <a:pt x="27098" y="6911"/>
                    <a:pt x="27066" y="6751"/>
                    <a:pt x="27002" y="6622"/>
                  </a:cubicBezTo>
                  <a:cubicBezTo>
                    <a:pt x="26937" y="6494"/>
                    <a:pt x="26873" y="6429"/>
                    <a:pt x="26777" y="6333"/>
                  </a:cubicBezTo>
                  <a:cubicBezTo>
                    <a:pt x="26550" y="6129"/>
                    <a:pt x="26197" y="5878"/>
                    <a:pt x="25829" y="5635"/>
                  </a:cubicBezTo>
                  <a:lnTo>
                    <a:pt x="25829" y="5635"/>
                  </a:lnTo>
                  <a:lnTo>
                    <a:pt x="26648" y="5818"/>
                  </a:lnTo>
                  <a:cubicBezTo>
                    <a:pt x="26680" y="5818"/>
                    <a:pt x="26744" y="5818"/>
                    <a:pt x="26809" y="5786"/>
                  </a:cubicBezTo>
                  <a:cubicBezTo>
                    <a:pt x="26841" y="5786"/>
                    <a:pt x="26937" y="5722"/>
                    <a:pt x="27034" y="5626"/>
                  </a:cubicBezTo>
                  <a:cubicBezTo>
                    <a:pt x="27098" y="5561"/>
                    <a:pt x="27162" y="5497"/>
                    <a:pt x="27227" y="5401"/>
                  </a:cubicBezTo>
                  <a:cubicBezTo>
                    <a:pt x="27259" y="5336"/>
                    <a:pt x="27291" y="5208"/>
                    <a:pt x="27291" y="5079"/>
                  </a:cubicBezTo>
                  <a:cubicBezTo>
                    <a:pt x="27291" y="4951"/>
                    <a:pt x="27227" y="4790"/>
                    <a:pt x="27130" y="4629"/>
                  </a:cubicBezTo>
                  <a:cubicBezTo>
                    <a:pt x="27002" y="4501"/>
                    <a:pt x="26841" y="4372"/>
                    <a:pt x="26616" y="4243"/>
                  </a:cubicBezTo>
                  <a:cubicBezTo>
                    <a:pt x="26552" y="4211"/>
                    <a:pt x="26423" y="4147"/>
                    <a:pt x="26262" y="4083"/>
                  </a:cubicBezTo>
                  <a:cubicBezTo>
                    <a:pt x="25413" y="3748"/>
                    <a:pt x="23449" y="3042"/>
                    <a:pt x="22701" y="2774"/>
                  </a:cubicBezTo>
                  <a:lnTo>
                    <a:pt x="22701" y="2774"/>
                  </a:lnTo>
                  <a:lnTo>
                    <a:pt x="23594" y="1286"/>
                  </a:lnTo>
                  <a:cubicBezTo>
                    <a:pt x="23659" y="1158"/>
                    <a:pt x="23691" y="997"/>
                    <a:pt x="23691" y="868"/>
                  </a:cubicBezTo>
                  <a:cubicBezTo>
                    <a:pt x="23691" y="579"/>
                    <a:pt x="23562" y="290"/>
                    <a:pt x="23305" y="129"/>
                  </a:cubicBezTo>
                  <a:cubicBezTo>
                    <a:pt x="23176" y="32"/>
                    <a:pt x="23016" y="0"/>
                    <a:pt x="22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62"/>
            <p:cNvSpPr/>
            <p:nvPr/>
          </p:nvSpPr>
          <p:spPr>
            <a:xfrm>
              <a:off x="1661925" y="2524225"/>
              <a:ext cx="708000" cy="1228100"/>
            </a:xfrm>
            <a:custGeom>
              <a:avLst/>
              <a:gdLst/>
              <a:ahLst/>
              <a:cxnLst/>
              <a:rect l="l" t="t" r="r" b="b"/>
              <a:pathLst>
                <a:path w="28320" h="49124" extrusionOk="0">
                  <a:moveTo>
                    <a:pt x="18530" y="1"/>
                  </a:moveTo>
                  <a:cubicBezTo>
                    <a:pt x="17262" y="1"/>
                    <a:pt x="15934" y="417"/>
                    <a:pt x="15751" y="939"/>
                  </a:cubicBezTo>
                  <a:cubicBezTo>
                    <a:pt x="15526" y="1550"/>
                    <a:pt x="15108" y="3447"/>
                    <a:pt x="15366" y="7722"/>
                  </a:cubicBezTo>
                  <a:cubicBezTo>
                    <a:pt x="15623" y="11965"/>
                    <a:pt x="15591" y="17429"/>
                    <a:pt x="15591" y="17429"/>
                  </a:cubicBezTo>
                  <a:cubicBezTo>
                    <a:pt x="15591" y="17429"/>
                    <a:pt x="13598" y="21737"/>
                    <a:pt x="12923" y="23280"/>
                  </a:cubicBezTo>
                  <a:cubicBezTo>
                    <a:pt x="12248" y="24823"/>
                    <a:pt x="1" y="43499"/>
                    <a:pt x="1" y="43499"/>
                  </a:cubicBezTo>
                  <a:lnTo>
                    <a:pt x="10158" y="49124"/>
                  </a:lnTo>
                  <a:cubicBezTo>
                    <a:pt x="10158" y="49124"/>
                    <a:pt x="13694" y="45620"/>
                    <a:pt x="15366" y="44206"/>
                  </a:cubicBezTo>
                  <a:cubicBezTo>
                    <a:pt x="17069" y="42759"/>
                    <a:pt x="28320" y="28294"/>
                    <a:pt x="28159" y="27394"/>
                  </a:cubicBezTo>
                  <a:cubicBezTo>
                    <a:pt x="27998" y="26494"/>
                    <a:pt x="23305" y="21608"/>
                    <a:pt x="23305" y="21608"/>
                  </a:cubicBezTo>
                  <a:cubicBezTo>
                    <a:pt x="23305" y="21608"/>
                    <a:pt x="22437" y="9265"/>
                    <a:pt x="22341" y="8879"/>
                  </a:cubicBezTo>
                  <a:cubicBezTo>
                    <a:pt x="22244" y="8493"/>
                    <a:pt x="20669" y="521"/>
                    <a:pt x="20669" y="521"/>
                  </a:cubicBezTo>
                  <a:cubicBezTo>
                    <a:pt x="20669" y="521"/>
                    <a:pt x="20830" y="361"/>
                    <a:pt x="19384" y="71"/>
                  </a:cubicBezTo>
                  <a:cubicBezTo>
                    <a:pt x="19112" y="23"/>
                    <a:pt x="18823" y="1"/>
                    <a:pt x="185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62"/>
            <p:cNvSpPr/>
            <p:nvPr/>
          </p:nvSpPr>
          <p:spPr>
            <a:xfrm>
              <a:off x="1745500" y="2526000"/>
              <a:ext cx="524775" cy="1109800"/>
            </a:xfrm>
            <a:custGeom>
              <a:avLst/>
              <a:gdLst/>
              <a:ahLst/>
              <a:cxnLst/>
              <a:rect l="l" t="t" r="r" b="b"/>
              <a:pathLst>
                <a:path w="20991" h="44392" extrusionOk="0">
                  <a:moveTo>
                    <a:pt x="14144" y="0"/>
                  </a:moveTo>
                  <a:lnTo>
                    <a:pt x="14144" y="0"/>
                  </a:lnTo>
                  <a:cubicBezTo>
                    <a:pt x="13276" y="161"/>
                    <a:pt x="12537" y="483"/>
                    <a:pt x="12408" y="868"/>
                  </a:cubicBezTo>
                  <a:cubicBezTo>
                    <a:pt x="12183" y="1479"/>
                    <a:pt x="11765" y="3376"/>
                    <a:pt x="12023" y="7651"/>
                  </a:cubicBezTo>
                  <a:cubicBezTo>
                    <a:pt x="12280" y="11894"/>
                    <a:pt x="12248" y="17358"/>
                    <a:pt x="12248" y="17358"/>
                  </a:cubicBezTo>
                  <a:cubicBezTo>
                    <a:pt x="12248" y="17358"/>
                    <a:pt x="12119" y="17712"/>
                    <a:pt x="11862" y="18194"/>
                  </a:cubicBezTo>
                  <a:lnTo>
                    <a:pt x="12087" y="20219"/>
                  </a:lnTo>
                  <a:lnTo>
                    <a:pt x="1" y="39892"/>
                  </a:lnTo>
                  <a:lnTo>
                    <a:pt x="7137" y="44392"/>
                  </a:lnTo>
                  <a:lnTo>
                    <a:pt x="17359" y="34009"/>
                  </a:lnTo>
                  <a:lnTo>
                    <a:pt x="18580" y="36227"/>
                  </a:lnTo>
                  <a:cubicBezTo>
                    <a:pt x="19416" y="35166"/>
                    <a:pt x="20219" y="34074"/>
                    <a:pt x="20991" y="33045"/>
                  </a:cubicBezTo>
                  <a:cubicBezTo>
                    <a:pt x="20444" y="28995"/>
                    <a:pt x="20027" y="25234"/>
                    <a:pt x="20316" y="24559"/>
                  </a:cubicBezTo>
                  <a:cubicBezTo>
                    <a:pt x="20927" y="22984"/>
                    <a:pt x="19544" y="21762"/>
                    <a:pt x="17680" y="20219"/>
                  </a:cubicBezTo>
                  <a:cubicBezTo>
                    <a:pt x="15816" y="18644"/>
                    <a:pt x="16555" y="16651"/>
                    <a:pt x="16555" y="16651"/>
                  </a:cubicBezTo>
                  <a:lnTo>
                    <a:pt x="14112" y="14015"/>
                  </a:lnTo>
                  <a:cubicBezTo>
                    <a:pt x="14112" y="14015"/>
                    <a:pt x="14273" y="5497"/>
                    <a:pt x="14112" y="2090"/>
                  </a:cubicBezTo>
                  <a:cubicBezTo>
                    <a:pt x="14080" y="1543"/>
                    <a:pt x="14112" y="836"/>
                    <a:pt x="14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62"/>
            <p:cNvSpPr/>
            <p:nvPr/>
          </p:nvSpPr>
          <p:spPr>
            <a:xfrm>
              <a:off x="1745500" y="2598325"/>
              <a:ext cx="511925" cy="1037475"/>
            </a:xfrm>
            <a:custGeom>
              <a:avLst/>
              <a:gdLst/>
              <a:ahLst/>
              <a:cxnLst/>
              <a:rect l="l" t="t" r="r" b="b"/>
              <a:pathLst>
                <a:path w="20477" h="41499" extrusionOk="0">
                  <a:moveTo>
                    <a:pt x="14144" y="0"/>
                  </a:moveTo>
                  <a:cubicBezTo>
                    <a:pt x="13566" y="129"/>
                    <a:pt x="13083" y="290"/>
                    <a:pt x="12633" y="483"/>
                  </a:cubicBezTo>
                  <a:lnTo>
                    <a:pt x="12601" y="483"/>
                  </a:lnTo>
                  <a:cubicBezTo>
                    <a:pt x="12473" y="515"/>
                    <a:pt x="12376" y="579"/>
                    <a:pt x="12248" y="643"/>
                  </a:cubicBezTo>
                  <a:cubicBezTo>
                    <a:pt x="12215" y="1093"/>
                    <a:pt x="12215" y="1608"/>
                    <a:pt x="12215" y="2186"/>
                  </a:cubicBezTo>
                  <a:cubicBezTo>
                    <a:pt x="12215" y="2926"/>
                    <a:pt x="12215" y="3761"/>
                    <a:pt x="12280" y="4726"/>
                  </a:cubicBezTo>
                  <a:cubicBezTo>
                    <a:pt x="12505" y="8037"/>
                    <a:pt x="12537" y="12087"/>
                    <a:pt x="12537" y="13726"/>
                  </a:cubicBezTo>
                  <a:cubicBezTo>
                    <a:pt x="12537" y="14208"/>
                    <a:pt x="12537" y="14498"/>
                    <a:pt x="12537" y="14498"/>
                  </a:cubicBezTo>
                  <a:lnTo>
                    <a:pt x="12505" y="14594"/>
                  </a:lnTo>
                  <a:cubicBezTo>
                    <a:pt x="12505" y="14594"/>
                    <a:pt x="12376" y="14851"/>
                    <a:pt x="12183" y="15301"/>
                  </a:cubicBezTo>
                  <a:cubicBezTo>
                    <a:pt x="12087" y="15430"/>
                    <a:pt x="12023" y="15623"/>
                    <a:pt x="11926" y="15815"/>
                  </a:cubicBezTo>
                  <a:lnTo>
                    <a:pt x="12087" y="17326"/>
                  </a:lnTo>
                  <a:lnTo>
                    <a:pt x="1" y="36999"/>
                  </a:lnTo>
                  <a:lnTo>
                    <a:pt x="7137" y="41499"/>
                  </a:lnTo>
                  <a:lnTo>
                    <a:pt x="16973" y="31534"/>
                  </a:lnTo>
                  <a:cubicBezTo>
                    <a:pt x="16941" y="31502"/>
                    <a:pt x="16941" y="31502"/>
                    <a:pt x="16941" y="31502"/>
                  </a:cubicBezTo>
                  <a:cubicBezTo>
                    <a:pt x="16362" y="30538"/>
                    <a:pt x="15976" y="29895"/>
                    <a:pt x="15944" y="29863"/>
                  </a:cubicBezTo>
                  <a:lnTo>
                    <a:pt x="20477" y="25877"/>
                  </a:lnTo>
                  <a:cubicBezTo>
                    <a:pt x="20316" y="24462"/>
                    <a:pt x="20219" y="23273"/>
                    <a:pt x="20219" y="22502"/>
                  </a:cubicBezTo>
                  <a:cubicBezTo>
                    <a:pt x="20219" y="22084"/>
                    <a:pt x="20252" y="21794"/>
                    <a:pt x="20316" y="21666"/>
                  </a:cubicBezTo>
                  <a:cubicBezTo>
                    <a:pt x="20412" y="21409"/>
                    <a:pt x="20444" y="21151"/>
                    <a:pt x="20444" y="20926"/>
                  </a:cubicBezTo>
                  <a:cubicBezTo>
                    <a:pt x="20477" y="19673"/>
                    <a:pt x="19223" y="18612"/>
                    <a:pt x="17680" y="17326"/>
                  </a:cubicBezTo>
                  <a:cubicBezTo>
                    <a:pt x="16651" y="16458"/>
                    <a:pt x="16426" y="15462"/>
                    <a:pt x="16426" y="14723"/>
                  </a:cubicBezTo>
                  <a:cubicBezTo>
                    <a:pt x="16426" y="14144"/>
                    <a:pt x="16555" y="13758"/>
                    <a:pt x="16555" y="13758"/>
                  </a:cubicBezTo>
                  <a:lnTo>
                    <a:pt x="14112" y="11122"/>
                  </a:lnTo>
                  <a:cubicBezTo>
                    <a:pt x="14112" y="11122"/>
                    <a:pt x="14176" y="7329"/>
                    <a:pt x="14176" y="3793"/>
                  </a:cubicBezTo>
                  <a:cubicBezTo>
                    <a:pt x="14176" y="2411"/>
                    <a:pt x="14176" y="1061"/>
                    <a:pt x="14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62"/>
            <p:cNvSpPr/>
            <p:nvPr/>
          </p:nvSpPr>
          <p:spPr>
            <a:xfrm>
              <a:off x="1655500" y="2517150"/>
              <a:ext cx="716850" cy="1242100"/>
            </a:xfrm>
            <a:custGeom>
              <a:avLst/>
              <a:gdLst/>
              <a:ahLst/>
              <a:cxnLst/>
              <a:rect l="l" t="t" r="r" b="b"/>
              <a:pathLst>
                <a:path w="28674" h="49684" extrusionOk="0">
                  <a:moveTo>
                    <a:pt x="18741" y="547"/>
                  </a:moveTo>
                  <a:cubicBezTo>
                    <a:pt x="19062" y="547"/>
                    <a:pt x="19319" y="579"/>
                    <a:pt x="19608" y="612"/>
                  </a:cubicBezTo>
                  <a:cubicBezTo>
                    <a:pt x="20155" y="740"/>
                    <a:pt x="20476" y="837"/>
                    <a:pt x="20605" y="901"/>
                  </a:cubicBezTo>
                  <a:lnTo>
                    <a:pt x="20680" y="926"/>
                  </a:lnTo>
                  <a:lnTo>
                    <a:pt x="20680" y="926"/>
                  </a:lnTo>
                  <a:cubicBezTo>
                    <a:pt x="20746" y="1266"/>
                    <a:pt x="21097" y="3063"/>
                    <a:pt x="21473" y="4887"/>
                  </a:cubicBezTo>
                  <a:cubicBezTo>
                    <a:pt x="21666" y="5915"/>
                    <a:pt x="21859" y="6944"/>
                    <a:pt x="22019" y="7748"/>
                  </a:cubicBezTo>
                  <a:cubicBezTo>
                    <a:pt x="22116" y="8133"/>
                    <a:pt x="22180" y="8487"/>
                    <a:pt x="22244" y="8744"/>
                  </a:cubicBezTo>
                  <a:cubicBezTo>
                    <a:pt x="22276" y="9001"/>
                    <a:pt x="22309" y="9162"/>
                    <a:pt x="22341" y="9226"/>
                  </a:cubicBezTo>
                  <a:cubicBezTo>
                    <a:pt x="22341" y="9226"/>
                    <a:pt x="22341" y="9323"/>
                    <a:pt x="22373" y="9419"/>
                  </a:cubicBezTo>
                  <a:cubicBezTo>
                    <a:pt x="22469" y="10319"/>
                    <a:pt x="22694" y="13469"/>
                    <a:pt x="22887" y="16362"/>
                  </a:cubicBezTo>
                  <a:cubicBezTo>
                    <a:pt x="22984" y="17809"/>
                    <a:pt x="23080" y="19191"/>
                    <a:pt x="23177" y="20220"/>
                  </a:cubicBezTo>
                  <a:cubicBezTo>
                    <a:pt x="23241" y="21248"/>
                    <a:pt x="23273" y="21923"/>
                    <a:pt x="23273" y="21923"/>
                  </a:cubicBezTo>
                  <a:cubicBezTo>
                    <a:pt x="23273" y="21988"/>
                    <a:pt x="23305" y="22052"/>
                    <a:pt x="23369" y="22084"/>
                  </a:cubicBezTo>
                  <a:cubicBezTo>
                    <a:pt x="23369" y="22084"/>
                    <a:pt x="23659" y="22373"/>
                    <a:pt x="24077" y="22856"/>
                  </a:cubicBezTo>
                  <a:cubicBezTo>
                    <a:pt x="24752" y="23563"/>
                    <a:pt x="25748" y="24656"/>
                    <a:pt x="26584" y="25620"/>
                  </a:cubicBezTo>
                  <a:cubicBezTo>
                    <a:pt x="27034" y="26134"/>
                    <a:pt x="27387" y="26584"/>
                    <a:pt x="27677" y="26970"/>
                  </a:cubicBezTo>
                  <a:cubicBezTo>
                    <a:pt x="27837" y="27163"/>
                    <a:pt x="27934" y="27324"/>
                    <a:pt x="28030" y="27452"/>
                  </a:cubicBezTo>
                  <a:cubicBezTo>
                    <a:pt x="28080" y="27576"/>
                    <a:pt x="28129" y="27662"/>
                    <a:pt x="28150" y="27709"/>
                  </a:cubicBezTo>
                  <a:lnTo>
                    <a:pt x="28127" y="27709"/>
                  </a:lnTo>
                  <a:cubicBezTo>
                    <a:pt x="28127" y="27742"/>
                    <a:pt x="28062" y="27870"/>
                    <a:pt x="27998" y="28031"/>
                  </a:cubicBezTo>
                  <a:cubicBezTo>
                    <a:pt x="27645" y="28706"/>
                    <a:pt x="26777" y="29992"/>
                    <a:pt x="25652" y="31535"/>
                  </a:cubicBezTo>
                  <a:cubicBezTo>
                    <a:pt x="23948" y="33849"/>
                    <a:pt x="21698" y="36806"/>
                    <a:pt x="19705" y="39281"/>
                  </a:cubicBezTo>
                  <a:cubicBezTo>
                    <a:pt x="18708" y="40535"/>
                    <a:pt x="17776" y="41660"/>
                    <a:pt x="17037" y="42560"/>
                  </a:cubicBezTo>
                  <a:cubicBezTo>
                    <a:pt x="16298" y="43428"/>
                    <a:pt x="15719" y="44039"/>
                    <a:pt x="15462" y="44264"/>
                  </a:cubicBezTo>
                  <a:cubicBezTo>
                    <a:pt x="13957" y="45541"/>
                    <a:pt x="11024" y="48423"/>
                    <a:pt x="10359" y="49079"/>
                  </a:cubicBezTo>
                  <a:lnTo>
                    <a:pt x="10359" y="49079"/>
                  </a:lnTo>
                  <a:lnTo>
                    <a:pt x="627" y="43690"/>
                  </a:lnTo>
                  <a:lnTo>
                    <a:pt x="627" y="43690"/>
                  </a:lnTo>
                  <a:cubicBezTo>
                    <a:pt x="1267" y="42712"/>
                    <a:pt x="3940" y="38627"/>
                    <a:pt x="6686" y="34395"/>
                  </a:cubicBezTo>
                  <a:cubicBezTo>
                    <a:pt x="8262" y="31985"/>
                    <a:pt x="9869" y="29509"/>
                    <a:pt x="11090" y="27517"/>
                  </a:cubicBezTo>
                  <a:cubicBezTo>
                    <a:pt x="11733" y="26552"/>
                    <a:pt x="12247" y="25684"/>
                    <a:pt x="12665" y="25009"/>
                  </a:cubicBezTo>
                  <a:cubicBezTo>
                    <a:pt x="13051" y="24366"/>
                    <a:pt x="13308" y="23916"/>
                    <a:pt x="13437" y="23691"/>
                  </a:cubicBezTo>
                  <a:cubicBezTo>
                    <a:pt x="13758" y="22920"/>
                    <a:pt x="14433" y="21441"/>
                    <a:pt x="15012" y="20188"/>
                  </a:cubicBezTo>
                  <a:cubicBezTo>
                    <a:pt x="15301" y="19545"/>
                    <a:pt x="15590" y="18966"/>
                    <a:pt x="15783" y="18548"/>
                  </a:cubicBezTo>
                  <a:cubicBezTo>
                    <a:pt x="15976" y="18098"/>
                    <a:pt x="16105" y="17841"/>
                    <a:pt x="16105" y="17841"/>
                  </a:cubicBezTo>
                  <a:lnTo>
                    <a:pt x="16137" y="17745"/>
                  </a:lnTo>
                  <a:cubicBezTo>
                    <a:pt x="16137" y="17745"/>
                    <a:pt x="16137" y="17455"/>
                    <a:pt x="16137" y="16973"/>
                  </a:cubicBezTo>
                  <a:cubicBezTo>
                    <a:pt x="16137" y="15334"/>
                    <a:pt x="16105" y="11284"/>
                    <a:pt x="15880" y="7973"/>
                  </a:cubicBezTo>
                  <a:cubicBezTo>
                    <a:pt x="15815" y="7008"/>
                    <a:pt x="15815" y="6173"/>
                    <a:pt x="15815" y="5433"/>
                  </a:cubicBezTo>
                  <a:cubicBezTo>
                    <a:pt x="15815" y="2958"/>
                    <a:pt x="16105" y="1737"/>
                    <a:pt x="16265" y="1287"/>
                  </a:cubicBezTo>
                  <a:cubicBezTo>
                    <a:pt x="16265" y="1254"/>
                    <a:pt x="16330" y="1158"/>
                    <a:pt x="16490" y="1062"/>
                  </a:cubicBezTo>
                  <a:cubicBezTo>
                    <a:pt x="16683" y="933"/>
                    <a:pt x="17037" y="804"/>
                    <a:pt x="17455" y="708"/>
                  </a:cubicBezTo>
                  <a:cubicBezTo>
                    <a:pt x="17841" y="612"/>
                    <a:pt x="18291" y="547"/>
                    <a:pt x="18741" y="547"/>
                  </a:cubicBezTo>
                  <a:close/>
                  <a:moveTo>
                    <a:pt x="18741" y="1"/>
                  </a:moveTo>
                  <a:cubicBezTo>
                    <a:pt x="18098" y="1"/>
                    <a:pt x="17423" y="129"/>
                    <a:pt x="16908" y="290"/>
                  </a:cubicBezTo>
                  <a:cubicBezTo>
                    <a:pt x="16619" y="387"/>
                    <a:pt x="16394" y="483"/>
                    <a:pt x="16201" y="612"/>
                  </a:cubicBezTo>
                  <a:cubicBezTo>
                    <a:pt x="16008" y="772"/>
                    <a:pt x="15848" y="901"/>
                    <a:pt x="15751" y="1126"/>
                  </a:cubicBezTo>
                  <a:cubicBezTo>
                    <a:pt x="15558" y="1640"/>
                    <a:pt x="15269" y="2926"/>
                    <a:pt x="15269" y="5433"/>
                  </a:cubicBezTo>
                  <a:cubicBezTo>
                    <a:pt x="15269" y="6173"/>
                    <a:pt x="15301" y="7040"/>
                    <a:pt x="15365" y="8005"/>
                  </a:cubicBezTo>
                  <a:cubicBezTo>
                    <a:pt x="15558" y="11316"/>
                    <a:pt x="15590" y="15334"/>
                    <a:pt x="15590" y="16973"/>
                  </a:cubicBezTo>
                  <a:cubicBezTo>
                    <a:pt x="15590" y="17362"/>
                    <a:pt x="15590" y="17605"/>
                    <a:pt x="15590" y="17684"/>
                  </a:cubicBezTo>
                  <a:lnTo>
                    <a:pt x="15590" y="17684"/>
                  </a:lnTo>
                  <a:cubicBezTo>
                    <a:pt x="15329" y="18236"/>
                    <a:pt x="13547" y="22008"/>
                    <a:pt x="12922" y="23466"/>
                  </a:cubicBezTo>
                  <a:cubicBezTo>
                    <a:pt x="12858" y="23627"/>
                    <a:pt x="12601" y="24109"/>
                    <a:pt x="12215" y="24752"/>
                  </a:cubicBezTo>
                  <a:cubicBezTo>
                    <a:pt x="10801" y="27034"/>
                    <a:pt x="7779" y="31760"/>
                    <a:pt x="5079" y="35906"/>
                  </a:cubicBezTo>
                  <a:cubicBezTo>
                    <a:pt x="3729" y="37996"/>
                    <a:pt x="2476" y="39924"/>
                    <a:pt x="1543" y="41339"/>
                  </a:cubicBezTo>
                  <a:cubicBezTo>
                    <a:pt x="1093" y="42046"/>
                    <a:pt x="708" y="42624"/>
                    <a:pt x="450" y="43010"/>
                  </a:cubicBezTo>
                  <a:cubicBezTo>
                    <a:pt x="193" y="43396"/>
                    <a:pt x="33" y="43621"/>
                    <a:pt x="33" y="43621"/>
                  </a:cubicBezTo>
                  <a:cubicBezTo>
                    <a:pt x="0" y="43685"/>
                    <a:pt x="0" y="43782"/>
                    <a:pt x="0" y="43846"/>
                  </a:cubicBezTo>
                  <a:cubicBezTo>
                    <a:pt x="33" y="43910"/>
                    <a:pt x="65" y="43974"/>
                    <a:pt x="129" y="44007"/>
                  </a:cubicBezTo>
                  <a:lnTo>
                    <a:pt x="10287" y="49664"/>
                  </a:lnTo>
                  <a:cubicBezTo>
                    <a:pt x="10322" y="49676"/>
                    <a:pt x="10362" y="49683"/>
                    <a:pt x="10402" y="49683"/>
                  </a:cubicBezTo>
                  <a:cubicBezTo>
                    <a:pt x="10473" y="49683"/>
                    <a:pt x="10547" y="49661"/>
                    <a:pt x="10608" y="49600"/>
                  </a:cubicBezTo>
                  <a:cubicBezTo>
                    <a:pt x="10608" y="49600"/>
                    <a:pt x="10833" y="49375"/>
                    <a:pt x="11187" y="49021"/>
                  </a:cubicBezTo>
                  <a:cubicBezTo>
                    <a:pt x="12247" y="47993"/>
                    <a:pt x="14562" y="45742"/>
                    <a:pt x="15815" y="44682"/>
                  </a:cubicBezTo>
                  <a:cubicBezTo>
                    <a:pt x="16040" y="44489"/>
                    <a:pt x="16394" y="44103"/>
                    <a:pt x="16876" y="43557"/>
                  </a:cubicBezTo>
                  <a:cubicBezTo>
                    <a:pt x="18516" y="41724"/>
                    <a:pt x="21441" y="38028"/>
                    <a:pt x="23980" y="34685"/>
                  </a:cubicBezTo>
                  <a:cubicBezTo>
                    <a:pt x="25234" y="33013"/>
                    <a:pt x="26391" y="31406"/>
                    <a:pt x="27259" y="30184"/>
                  </a:cubicBezTo>
                  <a:cubicBezTo>
                    <a:pt x="27677" y="29574"/>
                    <a:pt x="28030" y="29027"/>
                    <a:pt x="28255" y="28642"/>
                  </a:cubicBezTo>
                  <a:cubicBezTo>
                    <a:pt x="28384" y="28417"/>
                    <a:pt x="28480" y="28256"/>
                    <a:pt x="28545" y="28095"/>
                  </a:cubicBezTo>
                  <a:cubicBezTo>
                    <a:pt x="28577" y="28031"/>
                    <a:pt x="28609" y="27967"/>
                    <a:pt x="28641" y="27902"/>
                  </a:cubicBezTo>
                  <a:cubicBezTo>
                    <a:pt x="28673" y="27838"/>
                    <a:pt x="28673" y="27774"/>
                    <a:pt x="28673" y="27709"/>
                  </a:cubicBezTo>
                  <a:lnTo>
                    <a:pt x="28673" y="27645"/>
                  </a:lnTo>
                  <a:cubicBezTo>
                    <a:pt x="28641" y="27452"/>
                    <a:pt x="28512" y="27259"/>
                    <a:pt x="28384" y="27034"/>
                  </a:cubicBezTo>
                  <a:cubicBezTo>
                    <a:pt x="27837" y="26231"/>
                    <a:pt x="26712" y="24913"/>
                    <a:pt x="25684" y="23788"/>
                  </a:cubicBezTo>
                  <a:cubicBezTo>
                    <a:pt x="24804" y="22826"/>
                    <a:pt x="24019" y="21982"/>
                    <a:pt x="23810" y="21757"/>
                  </a:cubicBezTo>
                  <a:lnTo>
                    <a:pt x="23810" y="21757"/>
                  </a:lnTo>
                  <a:cubicBezTo>
                    <a:pt x="23764" y="21131"/>
                    <a:pt x="23567" y="18418"/>
                    <a:pt x="23369" y="15655"/>
                  </a:cubicBezTo>
                  <a:cubicBezTo>
                    <a:pt x="23273" y="14080"/>
                    <a:pt x="23144" y="12505"/>
                    <a:pt x="23048" y="11284"/>
                  </a:cubicBezTo>
                  <a:cubicBezTo>
                    <a:pt x="23016" y="10673"/>
                    <a:pt x="22984" y="10158"/>
                    <a:pt x="22919" y="9805"/>
                  </a:cubicBezTo>
                  <a:cubicBezTo>
                    <a:pt x="22919" y="9612"/>
                    <a:pt x="22919" y="9451"/>
                    <a:pt x="22887" y="9355"/>
                  </a:cubicBezTo>
                  <a:cubicBezTo>
                    <a:pt x="22887" y="9291"/>
                    <a:pt x="22887" y="9226"/>
                    <a:pt x="22887" y="9194"/>
                  </a:cubicBezTo>
                  <a:lnTo>
                    <a:pt x="22855" y="9098"/>
                  </a:lnTo>
                  <a:cubicBezTo>
                    <a:pt x="22855" y="9066"/>
                    <a:pt x="22823" y="8873"/>
                    <a:pt x="22759" y="8648"/>
                  </a:cubicBezTo>
                  <a:cubicBezTo>
                    <a:pt x="22566" y="7748"/>
                    <a:pt x="22180" y="5787"/>
                    <a:pt x="21826" y="4019"/>
                  </a:cubicBezTo>
                  <a:cubicBezTo>
                    <a:pt x="21666" y="3151"/>
                    <a:pt x="21505" y="2347"/>
                    <a:pt x="21376" y="1737"/>
                  </a:cubicBezTo>
                  <a:cubicBezTo>
                    <a:pt x="21248" y="1126"/>
                    <a:pt x="21184" y="772"/>
                    <a:pt x="21184" y="772"/>
                  </a:cubicBezTo>
                  <a:lnTo>
                    <a:pt x="21182" y="772"/>
                  </a:lnTo>
                  <a:lnTo>
                    <a:pt x="21182" y="772"/>
                  </a:lnTo>
                  <a:cubicBezTo>
                    <a:pt x="21173" y="660"/>
                    <a:pt x="21114" y="577"/>
                    <a:pt x="21055" y="547"/>
                  </a:cubicBezTo>
                  <a:cubicBezTo>
                    <a:pt x="20959" y="451"/>
                    <a:pt x="20862" y="387"/>
                    <a:pt x="20637" y="322"/>
                  </a:cubicBezTo>
                  <a:cubicBezTo>
                    <a:pt x="20444" y="258"/>
                    <a:pt x="20155" y="194"/>
                    <a:pt x="19705" y="97"/>
                  </a:cubicBezTo>
                  <a:cubicBezTo>
                    <a:pt x="19383" y="33"/>
                    <a:pt x="19062" y="1"/>
                    <a:pt x="18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62"/>
            <p:cNvSpPr/>
            <p:nvPr/>
          </p:nvSpPr>
          <p:spPr>
            <a:xfrm>
              <a:off x="2159350" y="2939125"/>
              <a:ext cx="140675" cy="185600"/>
            </a:xfrm>
            <a:custGeom>
              <a:avLst/>
              <a:gdLst/>
              <a:ahLst/>
              <a:cxnLst/>
              <a:rect l="l" t="t" r="r" b="b"/>
              <a:pathLst>
                <a:path w="5627" h="7424" extrusionOk="0">
                  <a:moveTo>
                    <a:pt x="934" y="0"/>
                  </a:moveTo>
                  <a:cubicBezTo>
                    <a:pt x="442" y="0"/>
                    <a:pt x="1" y="126"/>
                    <a:pt x="1" y="126"/>
                  </a:cubicBezTo>
                  <a:cubicBezTo>
                    <a:pt x="1" y="126"/>
                    <a:pt x="1" y="2859"/>
                    <a:pt x="1319" y="4530"/>
                  </a:cubicBezTo>
                  <a:cubicBezTo>
                    <a:pt x="2637" y="6169"/>
                    <a:pt x="5626" y="7423"/>
                    <a:pt x="5626" y="7423"/>
                  </a:cubicBezTo>
                  <a:cubicBezTo>
                    <a:pt x="5626" y="7423"/>
                    <a:pt x="4726" y="5269"/>
                    <a:pt x="4598" y="4626"/>
                  </a:cubicBezTo>
                  <a:cubicBezTo>
                    <a:pt x="4469" y="3984"/>
                    <a:pt x="3569" y="3534"/>
                    <a:pt x="3055" y="2634"/>
                  </a:cubicBezTo>
                  <a:cubicBezTo>
                    <a:pt x="2540" y="1733"/>
                    <a:pt x="1962" y="319"/>
                    <a:pt x="1962" y="319"/>
                  </a:cubicBezTo>
                  <a:cubicBezTo>
                    <a:pt x="1700" y="71"/>
                    <a:pt x="1302" y="0"/>
                    <a:pt x="9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62"/>
            <p:cNvSpPr/>
            <p:nvPr/>
          </p:nvSpPr>
          <p:spPr>
            <a:xfrm>
              <a:off x="2152925" y="2932625"/>
              <a:ext cx="154325" cy="199000"/>
            </a:xfrm>
            <a:custGeom>
              <a:avLst/>
              <a:gdLst/>
              <a:ahLst/>
              <a:cxnLst/>
              <a:rect l="l" t="t" r="r" b="b"/>
              <a:pathLst>
                <a:path w="6173" h="7960" extrusionOk="0">
                  <a:moveTo>
                    <a:pt x="1158" y="547"/>
                  </a:moveTo>
                  <a:cubicBezTo>
                    <a:pt x="1459" y="547"/>
                    <a:pt x="1789" y="603"/>
                    <a:pt x="1988" y="769"/>
                  </a:cubicBezTo>
                  <a:lnTo>
                    <a:pt x="1988" y="769"/>
                  </a:lnTo>
                  <a:cubicBezTo>
                    <a:pt x="2106" y="1047"/>
                    <a:pt x="2609" y="2207"/>
                    <a:pt x="3087" y="3022"/>
                  </a:cubicBezTo>
                  <a:cubicBezTo>
                    <a:pt x="3376" y="3504"/>
                    <a:pt x="3730" y="3858"/>
                    <a:pt x="4051" y="4179"/>
                  </a:cubicBezTo>
                  <a:cubicBezTo>
                    <a:pt x="4212" y="4308"/>
                    <a:pt x="4340" y="4469"/>
                    <a:pt x="4437" y="4597"/>
                  </a:cubicBezTo>
                  <a:cubicBezTo>
                    <a:pt x="4533" y="4726"/>
                    <a:pt x="4597" y="4822"/>
                    <a:pt x="4597" y="4919"/>
                  </a:cubicBezTo>
                  <a:cubicBezTo>
                    <a:pt x="4630" y="5111"/>
                    <a:pt x="4726" y="5369"/>
                    <a:pt x="4822" y="5690"/>
                  </a:cubicBezTo>
                  <a:cubicBezTo>
                    <a:pt x="4999" y="6166"/>
                    <a:pt x="5223" y="6747"/>
                    <a:pt x="5390" y="7176"/>
                  </a:cubicBezTo>
                  <a:lnTo>
                    <a:pt x="5390" y="7176"/>
                  </a:lnTo>
                  <a:cubicBezTo>
                    <a:pt x="5028" y="6998"/>
                    <a:pt x="4537" y="6740"/>
                    <a:pt x="4019" y="6429"/>
                  </a:cubicBezTo>
                  <a:cubicBezTo>
                    <a:pt x="3183" y="5947"/>
                    <a:pt x="2315" y="5304"/>
                    <a:pt x="1769" y="4597"/>
                  </a:cubicBezTo>
                  <a:cubicBezTo>
                    <a:pt x="1190" y="3858"/>
                    <a:pt x="869" y="2829"/>
                    <a:pt x="708" y="1993"/>
                  </a:cubicBezTo>
                  <a:cubicBezTo>
                    <a:pt x="595" y="1385"/>
                    <a:pt x="562" y="871"/>
                    <a:pt x="552" y="596"/>
                  </a:cubicBezTo>
                  <a:lnTo>
                    <a:pt x="552" y="596"/>
                  </a:lnTo>
                  <a:cubicBezTo>
                    <a:pt x="704" y="570"/>
                    <a:pt x="925" y="547"/>
                    <a:pt x="1158" y="547"/>
                  </a:cubicBezTo>
                  <a:close/>
                  <a:moveTo>
                    <a:pt x="1158" y="1"/>
                  </a:moveTo>
                  <a:cubicBezTo>
                    <a:pt x="644" y="1"/>
                    <a:pt x="226" y="129"/>
                    <a:pt x="194" y="129"/>
                  </a:cubicBezTo>
                  <a:cubicBezTo>
                    <a:pt x="97" y="161"/>
                    <a:pt x="33" y="226"/>
                    <a:pt x="1" y="322"/>
                  </a:cubicBezTo>
                  <a:lnTo>
                    <a:pt x="1" y="386"/>
                  </a:lnTo>
                  <a:cubicBezTo>
                    <a:pt x="1" y="483"/>
                    <a:pt x="1" y="1190"/>
                    <a:pt x="162" y="2090"/>
                  </a:cubicBezTo>
                  <a:cubicBezTo>
                    <a:pt x="354" y="2990"/>
                    <a:pt x="676" y="4083"/>
                    <a:pt x="1351" y="4951"/>
                  </a:cubicBezTo>
                  <a:cubicBezTo>
                    <a:pt x="2058" y="5819"/>
                    <a:pt x="3151" y="6558"/>
                    <a:pt x="4083" y="7104"/>
                  </a:cubicBezTo>
                  <a:cubicBezTo>
                    <a:pt x="5015" y="7619"/>
                    <a:pt x="5787" y="7940"/>
                    <a:pt x="5787" y="7940"/>
                  </a:cubicBezTo>
                  <a:cubicBezTo>
                    <a:pt x="5822" y="7952"/>
                    <a:pt x="5857" y="7959"/>
                    <a:pt x="5893" y="7959"/>
                  </a:cubicBezTo>
                  <a:cubicBezTo>
                    <a:pt x="5954" y="7959"/>
                    <a:pt x="6015" y="7937"/>
                    <a:pt x="6076" y="7876"/>
                  </a:cubicBezTo>
                  <a:cubicBezTo>
                    <a:pt x="6140" y="7812"/>
                    <a:pt x="6173" y="7683"/>
                    <a:pt x="6140" y="7587"/>
                  </a:cubicBezTo>
                  <a:cubicBezTo>
                    <a:pt x="6140" y="7587"/>
                    <a:pt x="5915" y="7040"/>
                    <a:pt x="5690" y="6429"/>
                  </a:cubicBezTo>
                  <a:cubicBezTo>
                    <a:pt x="5562" y="6108"/>
                    <a:pt x="5433" y="5787"/>
                    <a:pt x="5337" y="5497"/>
                  </a:cubicBezTo>
                  <a:cubicBezTo>
                    <a:pt x="5240" y="5208"/>
                    <a:pt x="5144" y="4951"/>
                    <a:pt x="5144" y="4822"/>
                  </a:cubicBezTo>
                  <a:cubicBezTo>
                    <a:pt x="5080" y="4597"/>
                    <a:pt x="4983" y="4436"/>
                    <a:pt x="4855" y="4244"/>
                  </a:cubicBezTo>
                  <a:cubicBezTo>
                    <a:pt x="4469" y="3761"/>
                    <a:pt x="3890" y="3376"/>
                    <a:pt x="3537" y="2765"/>
                  </a:cubicBezTo>
                  <a:cubicBezTo>
                    <a:pt x="3280" y="2315"/>
                    <a:pt x="3022" y="1768"/>
                    <a:pt x="2829" y="1286"/>
                  </a:cubicBezTo>
                  <a:cubicBezTo>
                    <a:pt x="2701" y="1061"/>
                    <a:pt x="2637" y="868"/>
                    <a:pt x="2572" y="708"/>
                  </a:cubicBezTo>
                  <a:cubicBezTo>
                    <a:pt x="2508" y="579"/>
                    <a:pt x="2476" y="483"/>
                    <a:pt x="2476" y="483"/>
                  </a:cubicBezTo>
                  <a:lnTo>
                    <a:pt x="2412" y="386"/>
                  </a:lnTo>
                  <a:cubicBezTo>
                    <a:pt x="2026" y="65"/>
                    <a:pt x="1544" y="1"/>
                    <a:pt x="1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62"/>
            <p:cNvSpPr/>
            <p:nvPr/>
          </p:nvSpPr>
          <p:spPr>
            <a:xfrm>
              <a:off x="2144100" y="3174525"/>
              <a:ext cx="314225" cy="554975"/>
            </a:xfrm>
            <a:custGeom>
              <a:avLst/>
              <a:gdLst/>
              <a:ahLst/>
              <a:cxnLst/>
              <a:rect l="l" t="t" r="r" b="b"/>
              <a:pathLst>
                <a:path w="12569" h="22199" extrusionOk="0">
                  <a:moveTo>
                    <a:pt x="7683" y="0"/>
                  </a:moveTo>
                  <a:lnTo>
                    <a:pt x="0" y="6815"/>
                  </a:lnTo>
                  <a:cubicBezTo>
                    <a:pt x="0" y="6815"/>
                    <a:pt x="3118" y="11861"/>
                    <a:pt x="4565" y="14754"/>
                  </a:cubicBezTo>
                  <a:cubicBezTo>
                    <a:pt x="6043" y="17679"/>
                    <a:pt x="8004" y="21923"/>
                    <a:pt x="9676" y="22180"/>
                  </a:cubicBezTo>
                  <a:cubicBezTo>
                    <a:pt x="9758" y="22192"/>
                    <a:pt x="9839" y="22198"/>
                    <a:pt x="9918" y="22198"/>
                  </a:cubicBezTo>
                  <a:cubicBezTo>
                    <a:pt x="11474" y="22198"/>
                    <a:pt x="12380" y="19885"/>
                    <a:pt x="12472" y="18997"/>
                  </a:cubicBezTo>
                  <a:cubicBezTo>
                    <a:pt x="12569" y="18065"/>
                    <a:pt x="11186" y="16297"/>
                    <a:pt x="10640" y="12504"/>
                  </a:cubicBezTo>
                  <a:cubicBezTo>
                    <a:pt x="10061" y="8711"/>
                    <a:pt x="8872" y="1382"/>
                    <a:pt x="8872" y="1382"/>
                  </a:cubicBezTo>
                  <a:lnTo>
                    <a:pt x="7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62"/>
            <p:cNvSpPr/>
            <p:nvPr/>
          </p:nvSpPr>
          <p:spPr>
            <a:xfrm>
              <a:off x="2144100" y="3245225"/>
              <a:ext cx="167175" cy="374525"/>
            </a:xfrm>
            <a:custGeom>
              <a:avLst/>
              <a:gdLst/>
              <a:ahLst/>
              <a:cxnLst/>
              <a:rect l="l" t="t" r="r" b="b"/>
              <a:pathLst>
                <a:path w="6687" h="14981" extrusionOk="0">
                  <a:moveTo>
                    <a:pt x="4533" y="1"/>
                  </a:moveTo>
                  <a:lnTo>
                    <a:pt x="0" y="3987"/>
                  </a:lnTo>
                  <a:cubicBezTo>
                    <a:pt x="0" y="3987"/>
                    <a:pt x="418" y="4662"/>
                    <a:pt x="1029" y="5658"/>
                  </a:cubicBezTo>
                  <a:lnTo>
                    <a:pt x="1415" y="5240"/>
                  </a:lnTo>
                  <a:lnTo>
                    <a:pt x="6686" y="14980"/>
                  </a:lnTo>
                  <a:cubicBezTo>
                    <a:pt x="6686" y="14980"/>
                    <a:pt x="5143" y="5690"/>
                    <a:pt x="45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62"/>
            <p:cNvSpPr/>
            <p:nvPr/>
          </p:nvSpPr>
          <p:spPr>
            <a:xfrm>
              <a:off x="2169800" y="3376225"/>
              <a:ext cx="141475" cy="243525"/>
            </a:xfrm>
            <a:custGeom>
              <a:avLst/>
              <a:gdLst/>
              <a:ahLst/>
              <a:cxnLst/>
              <a:rect l="l" t="t" r="r" b="b"/>
              <a:pathLst>
                <a:path w="5659" h="9741" extrusionOk="0">
                  <a:moveTo>
                    <a:pt x="5658" y="9740"/>
                  </a:moveTo>
                  <a:lnTo>
                    <a:pt x="387" y="0"/>
                  </a:lnTo>
                  <a:lnTo>
                    <a:pt x="1" y="418"/>
                  </a:lnTo>
                  <a:lnTo>
                    <a:pt x="1" y="418"/>
                  </a:lnTo>
                  <a:lnTo>
                    <a:pt x="387" y="0"/>
                  </a:lnTo>
                  <a:lnTo>
                    <a:pt x="5658" y="9740"/>
                  </a:lnTo>
                  <a:lnTo>
                    <a:pt x="5658" y="974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62"/>
            <p:cNvSpPr/>
            <p:nvPr/>
          </p:nvSpPr>
          <p:spPr>
            <a:xfrm>
              <a:off x="2144100" y="3245225"/>
              <a:ext cx="167175" cy="374525"/>
            </a:xfrm>
            <a:custGeom>
              <a:avLst/>
              <a:gdLst/>
              <a:ahLst/>
              <a:cxnLst/>
              <a:rect l="l" t="t" r="r" b="b"/>
              <a:pathLst>
                <a:path w="6687" h="14981" extrusionOk="0">
                  <a:moveTo>
                    <a:pt x="4533" y="1"/>
                  </a:moveTo>
                  <a:lnTo>
                    <a:pt x="0" y="3987"/>
                  </a:lnTo>
                  <a:cubicBezTo>
                    <a:pt x="32" y="4019"/>
                    <a:pt x="418" y="4662"/>
                    <a:pt x="997" y="5626"/>
                  </a:cubicBezTo>
                  <a:cubicBezTo>
                    <a:pt x="997" y="5626"/>
                    <a:pt x="997" y="5626"/>
                    <a:pt x="1029" y="5658"/>
                  </a:cubicBezTo>
                  <a:lnTo>
                    <a:pt x="1415" y="5240"/>
                  </a:lnTo>
                  <a:lnTo>
                    <a:pt x="6686" y="14980"/>
                  </a:lnTo>
                  <a:cubicBezTo>
                    <a:pt x="6686" y="14980"/>
                    <a:pt x="5143" y="5690"/>
                    <a:pt x="45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62"/>
            <p:cNvSpPr/>
            <p:nvPr/>
          </p:nvSpPr>
          <p:spPr>
            <a:xfrm>
              <a:off x="2136850" y="3167975"/>
              <a:ext cx="325500" cy="568300"/>
            </a:xfrm>
            <a:custGeom>
              <a:avLst/>
              <a:gdLst/>
              <a:ahLst/>
              <a:cxnLst/>
              <a:rect l="l" t="t" r="r" b="b"/>
              <a:pathLst>
                <a:path w="13020" h="22732" extrusionOk="0">
                  <a:moveTo>
                    <a:pt x="7975" y="0"/>
                  </a:moveTo>
                  <a:cubicBezTo>
                    <a:pt x="7915" y="0"/>
                    <a:pt x="7857" y="24"/>
                    <a:pt x="7812" y="69"/>
                  </a:cubicBezTo>
                  <a:cubicBezTo>
                    <a:pt x="7683" y="166"/>
                    <a:pt x="7683" y="326"/>
                    <a:pt x="7780" y="455"/>
                  </a:cubicBezTo>
                  <a:lnTo>
                    <a:pt x="8920" y="1785"/>
                  </a:lnTo>
                  <a:lnTo>
                    <a:pt x="8920" y="1785"/>
                  </a:lnTo>
                  <a:cubicBezTo>
                    <a:pt x="8946" y="1967"/>
                    <a:pt x="9005" y="2366"/>
                    <a:pt x="9098" y="2898"/>
                  </a:cubicBezTo>
                  <a:cubicBezTo>
                    <a:pt x="9451" y="5148"/>
                    <a:pt x="10223" y="9970"/>
                    <a:pt x="10641" y="12798"/>
                  </a:cubicBezTo>
                  <a:cubicBezTo>
                    <a:pt x="10930" y="14663"/>
                    <a:pt x="11412" y="16045"/>
                    <a:pt x="11798" y="17074"/>
                  </a:cubicBezTo>
                  <a:cubicBezTo>
                    <a:pt x="11991" y="17588"/>
                    <a:pt x="12184" y="18038"/>
                    <a:pt x="12280" y="18359"/>
                  </a:cubicBezTo>
                  <a:cubicBezTo>
                    <a:pt x="12409" y="18713"/>
                    <a:pt x="12505" y="19002"/>
                    <a:pt x="12505" y="19163"/>
                  </a:cubicBezTo>
                  <a:lnTo>
                    <a:pt x="12473" y="19227"/>
                  </a:lnTo>
                  <a:cubicBezTo>
                    <a:pt x="12441" y="19613"/>
                    <a:pt x="12216" y="20384"/>
                    <a:pt x="11798" y="21060"/>
                  </a:cubicBezTo>
                  <a:cubicBezTo>
                    <a:pt x="11605" y="21381"/>
                    <a:pt x="11348" y="21670"/>
                    <a:pt x="11091" y="21863"/>
                  </a:cubicBezTo>
                  <a:cubicBezTo>
                    <a:pt x="10834" y="22088"/>
                    <a:pt x="10544" y="22185"/>
                    <a:pt x="10223" y="22185"/>
                  </a:cubicBezTo>
                  <a:lnTo>
                    <a:pt x="10030" y="22185"/>
                  </a:lnTo>
                  <a:cubicBezTo>
                    <a:pt x="9709" y="22152"/>
                    <a:pt x="9291" y="21863"/>
                    <a:pt x="8873" y="21413"/>
                  </a:cubicBezTo>
                  <a:cubicBezTo>
                    <a:pt x="8230" y="20706"/>
                    <a:pt x="7555" y="19645"/>
                    <a:pt x="6912" y="18456"/>
                  </a:cubicBezTo>
                  <a:cubicBezTo>
                    <a:pt x="6269" y="17266"/>
                    <a:pt x="5658" y="16013"/>
                    <a:pt x="5112" y="14920"/>
                  </a:cubicBezTo>
                  <a:cubicBezTo>
                    <a:pt x="3633" y="11963"/>
                    <a:pt x="547" y="6948"/>
                    <a:pt x="547" y="6948"/>
                  </a:cubicBezTo>
                  <a:cubicBezTo>
                    <a:pt x="483" y="6862"/>
                    <a:pt x="390" y="6819"/>
                    <a:pt x="297" y="6819"/>
                  </a:cubicBezTo>
                  <a:cubicBezTo>
                    <a:pt x="251" y="6819"/>
                    <a:pt x="204" y="6830"/>
                    <a:pt x="162" y="6852"/>
                  </a:cubicBezTo>
                  <a:cubicBezTo>
                    <a:pt x="33" y="6916"/>
                    <a:pt x="1" y="7109"/>
                    <a:pt x="65" y="7237"/>
                  </a:cubicBezTo>
                  <a:cubicBezTo>
                    <a:pt x="65" y="7237"/>
                    <a:pt x="258" y="7527"/>
                    <a:pt x="580" y="8041"/>
                  </a:cubicBezTo>
                  <a:cubicBezTo>
                    <a:pt x="1512" y="9616"/>
                    <a:pt x="3537" y="12991"/>
                    <a:pt x="4630" y="15145"/>
                  </a:cubicBezTo>
                  <a:cubicBezTo>
                    <a:pt x="5369" y="16591"/>
                    <a:pt x="6205" y="18392"/>
                    <a:pt x="7105" y="19870"/>
                  </a:cubicBezTo>
                  <a:cubicBezTo>
                    <a:pt x="7555" y="20609"/>
                    <a:pt x="8005" y="21285"/>
                    <a:pt x="8487" y="21767"/>
                  </a:cubicBezTo>
                  <a:cubicBezTo>
                    <a:pt x="8937" y="22281"/>
                    <a:pt x="9419" y="22635"/>
                    <a:pt x="9934" y="22699"/>
                  </a:cubicBezTo>
                  <a:cubicBezTo>
                    <a:pt x="10030" y="22731"/>
                    <a:pt x="10126" y="22731"/>
                    <a:pt x="10223" y="22731"/>
                  </a:cubicBezTo>
                  <a:cubicBezTo>
                    <a:pt x="10673" y="22731"/>
                    <a:pt x="11091" y="22570"/>
                    <a:pt x="11412" y="22313"/>
                  </a:cubicBezTo>
                  <a:cubicBezTo>
                    <a:pt x="11926" y="21895"/>
                    <a:pt x="12312" y="21349"/>
                    <a:pt x="12569" y="20770"/>
                  </a:cubicBezTo>
                  <a:cubicBezTo>
                    <a:pt x="12827" y="20192"/>
                    <a:pt x="12987" y="19645"/>
                    <a:pt x="13019" y="19292"/>
                  </a:cubicBezTo>
                  <a:lnTo>
                    <a:pt x="13019" y="19163"/>
                  </a:lnTo>
                  <a:cubicBezTo>
                    <a:pt x="13019" y="18874"/>
                    <a:pt x="12923" y="18552"/>
                    <a:pt x="12794" y="18199"/>
                  </a:cubicBezTo>
                  <a:cubicBezTo>
                    <a:pt x="12409" y="17074"/>
                    <a:pt x="11605" y="15434"/>
                    <a:pt x="11187" y="12734"/>
                  </a:cubicBezTo>
                  <a:cubicBezTo>
                    <a:pt x="10609" y="8941"/>
                    <a:pt x="9419" y="1612"/>
                    <a:pt x="9419" y="1612"/>
                  </a:cubicBezTo>
                  <a:cubicBezTo>
                    <a:pt x="9419" y="1548"/>
                    <a:pt x="9387" y="1516"/>
                    <a:pt x="9355" y="1484"/>
                  </a:cubicBezTo>
                  <a:lnTo>
                    <a:pt x="8166" y="101"/>
                  </a:lnTo>
                  <a:cubicBezTo>
                    <a:pt x="8114" y="32"/>
                    <a:pt x="8044" y="0"/>
                    <a:pt x="7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62"/>
            <p:cNvSpPr/>
            <p:nvPr/>
          </p:nvSpPr>
          <p:spPr>
            <a:xfrm>
              <a:off x="2314450" y="3589175"/>
              <a:ext cx="147900" cy="140325"/>
            </a:xfrm>
            <a:custGeom>
              <a:avLst/>
              <a:gdLst/>
              <a:ahLst/>
              <a:cxnLst/>
              <a:rect l="l" t="t" r="r" b="b"/>
              <a:pathLst>
                <a:path w="5916" h="5613" extrusionOk="0">
                  <a:moveTo>
                    <a:pt x="4983" y="1"/>
                  </a:moveTo>
                  <a:cubicBezTo>
                    <a:pt x="4501" y="547"/>
                    <a:pt x="3762" y="1158"/>
                    <a:pt x="2605" y="1672"/>
                  </a:cubicBezTo>
                  <a:cubicBezTo>
                    <a:pt x="1544" y="2154"/>
                    <a:pt x="644" y="2379"/>
                    <a:pt x="1" y="2476"/>
                  </a:cubicBezTo>
                  <a:cubicBezTo>
                    <a:pt x="965" y="4147"/>
                    <a:pt x="1962" y="5465"/>
                    <a:pt x="2862" y="5594"/>
                  </a:cubicBezTo>
                  <a:cubicBezTo>
                    <a:pt x="2944" y="5606"/>
                    <a:pt x="3025" y="5612"/>
                    <a:pt x="3104" y="5612"/>
                  </a:cubicBezTo>
                  <a:cubicBezTo>
                    <a:pt x="4660" y="5612"/>
                    <a:pt x="5566" y="3299"/>
                    <a:pt x="5658" y="2411"/>
                  </a:cubicBezTo>
                  <a:cubicBezTo>
                    <a:pt x="5690" y="1865"/>
                    <a:pt x="5915" y="290"/>
                    <a:pt x="49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62"/>
            <p:cNvSpPr/>
            <p:nvPr/>
          </p:nvSpPr>
          <p:spPr>
            <a:xfrm>
              <a:off x="2307225" y="3582450"/>
              <a:ext cx="156725" cy="153825"/>
            </a:xfrm>
            <a:custGeom>
              <a:avLst/>
              <a:gdLst/>
              <a:ahLst/>
              <a:cxnLst/>
              <a:rect l="l" t="t" r="r" b="b"/>
              <a:pathLst>
                <a:path w="6269" h="6153" extrusionOk="0">
                  <a:moveTo>
                    <a:pt x="5359" y="606"/>
                  </a:moveTo>
                  <a:cubicBezTo>
                    <a:pt x="5470" y="689"/>
                    <a:pt x="5548" y="817"/>
                    <a:pt x="5594" y="977"/>
                  </a:cubicBezTo>
                  <a:cubicBezTo>
                    <a:pt x="5690" y="1202"/>
                    <a:pt x="5722" y="1523"/>
                    <a:pt x="5722" y="1813"/>
                  </a:cubicBezTo>
                  <a:cubicBezTo>
                    <a:pt x="5722" y="2166"/>
                    <a:pt x="5690" y="2455"/>
                    <a:pt x="5658" y="2648"/>
                  </a:cubicBezTo>
                  <a:cubicBezTo>
                    <a:pt x="5626" y="3034"/>
                    <a:pt x="5401" y="3805"/>
                    <a:pt x="4983" y="4481"/>
                  </a:cubicBezTo>
                  <a:cubicBezTo>
                    <a:pt x="4790" y="4802"/>
                    <a:pt x="4533" y="5091"/>
                    <a:pt x="4276" y="5284"/>
                  </a:cubicBezTo>
                  <a:cubicBezTo>
                    <a:pt x="4019" y="5509"/>
                    <a:pt x="3729" y="5606"/>
                    <a:pt x="3408" y="5606"/>
                  </a:cubicBezTo>
                  <a:lnTo>
                    <a:pt x="3215" y="5606"/>
                  </a:lnTo>
                  <a:cubicBezTo>
                    <a:pt x="2861" y="5541"/>
                    <a:pt x="2411" y="5252"/>
                    <a:pt x="1929" y="4706"/>
                  </a:cubicBezTo>
                  <a:cubicBezTo>
                    <a:pt x="1540" y="4233"/>
                    <a:pt x="1126" y="3615"/>
                    <a:pt x="709" y="2936"/>
                  </a:cubicBezTo>
                  <a:lnTo>
                    <a:pt x="709" y="2936"/>
                  </a:lnTo>
                  <a:cubicBezTo>
                    <a:pt x="1328" y="2816"/>
                    <a:pt x="2094" y="2593"/>
                    <a:pt x="2990" y="2198"/>
                  </a:cubicBezTo>
                  <a:cubicBezTo>
                    <a:pt x="4077" y="1728"/>
                    <a:pt x="4842" y="1123"/>
                    <a:pt x="5359" y="606"/>
                  </a:cubicBezTo>
                  <a:close/>
                  <a:moveTo>
                    <a:pt x="5292" y="0"/>
                  </a:moveTo>
                  <a:cubicBezTo>
                    <a:pt x="5212" y="0"/>
                    <a:pt x="5128" y="37"/>
                    <a:pt x="5079" y="109"/>
                  </a:cubicBezTo>
                  <a:cubicBezTo>
                    <a:pt x="4629" y="591"/>
                    <a:pt x="3922" y="1202"/>
                    <a:pt x="2765" y="1716"/>
                  </a:cubicBezTo>
                  <a:cubicBezTo>
                    <a:pt x="1736" y="2166"/>
                    <a:pt x="868" y="2391"/>
                    <a:pt x="258" y="2488"/>
                  </a:cubicBezTo>
                  <a:cubicBezTo>
                    <a:pt x="161" y="2488"/>
                    <a:pt x="97" y="2552"/>
                    <a:pt x="33" y="2648"/>
                  </a:cubicBezTo>
                  <a:cubicBezTo>
                    <a:pt x="1" y="2713"/>
                    <a:pt x="1" y="2809"/>
                    <a:pt x="65" y="2873"/>
                  </a:cubicBezTo>
                  <a:cubicBezTo>
                    <a:pt x="547" y="3709"/>
                    <a:pt x="1029" y="4481"/>
                    <a:pt x="1543" y="5059"/>
                  </a:cubicBezTo>
                  <a:cubicBezTo>
                    <a:pt x="2026" y="5638"/>
                    <a:pt x="2540" y="6056"/>
                    <a:pt x="3119" y="6120"/>
                  </a:cubicBezTo>
                  <a:cubicBezTo>
                    <a:pt x="3215" y="6152"/>
                    <a:pt x="3311" y="6152"/>
                    <a:pt x="3408" y="6152"/>
                  </a:cubicBezTo>
                  <a:cubicBezTo>
                    <a:pt x="3858" y="6152"/>
                    <a:pt x="4276" y="5991"/>
                    <a:pt x="4597" y="5734"/>
                  </a:cubicBezTo>
                  <a:cubicBezTo>
                    <a:pt x="5111" y="5316"/>
                    <a:pt x="5497" y="4770"/>
                    <a:pt x="5754" y="4191"/>
                  </a:cubicBezTo>
                  <a:cubicBezTo>
                    <a:pt x="6012" y="3613"/>
                    <a:pt x="6172" y="3066"/>
                    <a:pt x="6204" y="2713"/>
                  </a:cubicBezTo>
                  <a:cubicBezTo>
                    <a:pt x="6237" y="2520"/>
                    <a:pt x="6269" y="2198"/>
                    <a:pt x="6269" y="1813"/>
                  </a:cubicBezTo>
                  <a:cubicBezTo>
                    <a:pt x="6269" y="1491"/>
                    <a:pt x="6237" y="1137"/>
                    <a:pt x="6108" y="784"/>
                  </a:cubicBezTo>
                  <a:cubicBezTo>
                    <a:pt x="5979" y="462"/>
                    <a:pt x="5754" y="141"/>
                    <a:pt x="5369" y="12"/>
                  </a:cubicBezTo>
                  <a:cubicBezTo>
                    <a:pt x="5345" y="4"/>
                    <a:pt x="5318" y="0"/>
                    <a:pt x="5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62"/>
            <p:cNvSpPr/>
            <p:nvPr/>
          </p:nvSpPr>
          <p:spPr>
            <a:xfrm>
              <a:off x="2013100" y="2523650"/>
              <a:ext cx="178425" cy="93975"/>
            </a:xfrm>
            <a:custGeom>
              <a:avLst/>
              <a:gdLst/>
              <a:ahLst/>
              <a:cxnLst/>
              <a:rect l="l" t="t" r="r" b="b"/>
              <a:pathLst>
                <a:path w="7137" h="3759" extrusionOk="0">
                  <a:moveTo>
                    <a:pt x="4044" y="1"/>
                  </a:moveTo>
                  <a:cubicBezTo>
                    <a:pt x="2559" y="1"/>
                    <a:pt x="781" y="285"/>
                    <a:pt x="611" y="769"/>
                  </a:cubicBezTo>
                  <a:cubicBezTo>
                    <a:pt x="483" y="1155"/>
                    <a:pt x="1" y="2312"/>
                    <a:pt x="1254" y="3759"/>
                  </a:cubicBezTo>
                  <a:cubicBezTo>
                    <a:pt x="2144" y="3303"/>
                    <a:pt x="3430" y="2832"/>
                    <a:pt x="4904" y="2832"/>
                  </a:cubicBezTo>
                  <a:cubicBezTo>
                    <a:pt x="5613" y="2832"/>
                    <a:pt x="6365" y="2941"/>
                    <a:pt x="7137" y="3212"/>
                  </a:cubicBezTo>
                  <a:cubicBezTo>
                    <a:pt x="6847" y="1734"/>
                    <a:pt x="6622" y="544"/>
                    <a:pt x="6622" y="544"/>
                  </a:cubicBezTo>
                  <a:cubicBezTo>
                    <a:pt x="6622" y="544"/>
                    <a:pt x="6783" y="384"/>
                    <a:pt x="5337" y="94"/>
                  </a:cubicBezTo>
                  <a:cubicBezTo>
                    <a:pt x="4981" y="31"/>
                    <a:pt x="4528" y="1"/>
                    <a:pt x="40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62"/>
            <p:cNvSpPr/>
            <p:nvPr/>
          </p:nvSpPr>
          <p:spPr>
            <a:xfrm>
              <a:off x="2013100" y="2524400"/>
              <a:ext cx="86025" cy="93225"/>
            </a:xfrm>
            <a:custGeom>
              <a:avLst/>
              <a:gdLst/>
              <a:ahLst/>
              <a:cxnLst/>
              <a:rect l="l" t="t" r="r" b="b"/>
              <a:pathLst>
                <a:path w="3441" h="3729" extrusionOk="0">
                  <a:moveTo>
                    <a:pt x="3440" y="0"/>
                  </a:moveTo>
                  <a:lnTo>
                    <a:pt x="3440" y="0"/>
                  </a:lnTo>
                  <a:cubicBezTo>
                    <a:pt x="2122" y="64"/>
                    <a:pt x="772" y="322"/>
                    <a:pt x="611" y="739"/>
                  </a:cubicBezTo>
                  <a:cubicBezTo>
                    <a:pt x="483" y="1125"/>
                    <a:pt x="1" y="2282"/>
                    <a:pt x="1254" y="3729"/>
                  </a:cubicBezTo>
                  <a:cubicBezTo>
                    <a:pt x="1833" y="3440"/>
                    <a:pt x="2572" y="3118"/>
                    <a:pt x="3440" y="2957"/>
                  </a:cubicBezTo>
                  <a:cubicBezTo>
                    <a:pt x="3440" y="2668"/>
                    <a:pt x="3408" y="2379"/>
                    <a:pt x="3408" y="2154"/>
                  </a:cubicBezTo>
                  <a:cubicBezTo>
                    <a:pt x="3376" y="1607"/>
                    <a:pt x="3408" y="868"/>
                    <a:pt x="3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62"/>
            <p:cNvSpPr/>
            <p:nvPr/>
          </p:nvSpPr>
          <p:spPr>
            <a:xfrm>
              <a:off x="2023550" y="2524400"/>
              <a:ext cx="75575" cy="93225"/>
            </a:xfrm>
            <a:custGeom>
              <a:avLst/>
              <a:gdLst/>
              <a:ahLst/>
              <a:cxnLst/>
              <a:rect l="l" t="t" r="r" b="b"/>
              <a:pathLst>
                <a:path w="3023" h="3729" extrusionOk="0">
                  <a:moveTo>
                    <a:pt x="3022" y="0"/>
                  </a:moveTo>
                  <a:lnTo>
                    <a:pt x="3022" y="0"/>
                  </a:lnTo>
                  <a:cubicBezTo>
                    <a:pt x="1704" y="64"/>
                    <a:pt x="386" y="322"/>
                    <a:pt x="193" y="739"/>
                  </a:cubicBezTo>
                  <a:cubicBezTo>
                    <a:pt x="129" y="932"/>
                    <a:pt x="1" y="1286"/>
                    <a:pt x="1" y="1736"/>
                  </a:cubicBezTo>
                  <a:cubicBezTo>
                    <a:pt x="1" y="2218"/>
                    <a:pt x="129" y="2797"/>
                    <a:pt x="611" y="3407"/>
                  </a:cubicBezTo>
                  <a:cubicBezTo>
                    <a:pt x="676" y="3504"/>
                    <a:pt x="772" y="3632"/>
                    <a:pt x="836" y="3729"/>
                  </a:cubicBezTo>
                  <a:cubicBezTo>
                    <a:pt x="1061" y="3632"/>
                    <a:pt x="1254" y="3536"/>
                    <a:pt x="1479" y="3440"/>
                  </a:cubicBezTo>
                  <a:lnTo>
                    <a:pt x="1511" y="3440"/>
                  </a:lnTo>
                  <a:cubicBezTo>
                    <a:pt x="1961" y="3247"/>
                    <a:pt x="2444" y="3086"/>
                    <a:pt x="3022" y="2957"/>
                  </a:cubicBezTo>
                  <a:cubicBezTo>
                    <a:pt x="3022" y="2668"/>
                    <a:pt x="2990" y="2379"/>
                    <a:pt x="2990" y="2154"/>
                  </a:cubicBezTo>
                  <a:cubicBezTo>
                    <a:pt x="2990" y="1961"/>
                    <a:pt x="2990" y="1736"/>
                    <a:pt x="2990" y="1511"/>
                  </a:cubicBezTo>
                  <a:cubicBezTo>
                    <a:pt x="2990" y="1093"/>
                    <a:pt x="2990" y="547"/>
                    <a:pt x="30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62"/>
            <p:cNvSpPr/>
            <p:nvPr/>
          </p:nvSpPr>
          <p:spPr>
            <a:xfrm>
              <a:off x="2016325" y="2517150"/>
              <a:ext cx="182450" cy="106975"/>
            </a:xfrm>
            <a:custGeom>
              <a:avLst/>
              <a:gdLst/>
              <a:ahLst/>
              <a:cxnLst/>
              <a:rect l="l" t="t" r="r" b="b"/>
              <a:pathLst>
                <a:path w="7298" h="4279" extrusionOk="0">
                  <a:moveTo>
                    <a:pt x="3922" y="515"/>
                  </a:moveTo>
                  <a:cubicBezTo>
                    <a:pt x="4404" y="515"/>
                    <a:pt x="4822" y="547"/>
                    <a:pt x="5175" y="612"/>
                  </a:cubicBezTo>
                  <a:cubicBezTo>
                    <a:pt x="5722" y="740"/>
                    <a:pt x="6043" y="837"/>
                    <a:pt x="6172" y="901"/>
                  </a:cubicBezTo>
                  <a:lnTo>
                    <a:pt x="6247" y="926"/>
                  </a:lnTo>
                  <a:lnTo>
                    <a:pt x="6247" y="926"/>
                  </a:lnTo>
                  <a:cubicBezTo>
                    <a:pt x="6289" y="1149"/>
                    <a:pt x="6451" y="1999"/>
                    <a:pt x="6660" y="3074"/>
                  </a:cubicBezTo>
                  <a:lnTo>
                    <a:pt x="6660" y="3074"/>
                  </a:lnTo>
                  <a:cubicBezTo>
                    <a:pt x="6008" y="2894"/>
                    <a:pt x="5367" y="2830"/>
                    <a:pt x="4790" y="2830"/>
                  </a:cubicBezTo>
                  <a:cubicBezTo>
                    <a:pt x="3359" y="2830"/>
                    <a:pt x="2121" y="3244"/>
                    <a:pt x="1231" y="3689"/>
                  </a:cubicBezTo>
                  <a:lnTo>
                    <a:pt x="1231" y="3689"/>
                  </a:lnTo>
                  <a:cubicBezTo>
                    <a:pt x="687" y="3040"/>
                    <a:pt x="547" y="2477"/>
                    <a:pt x="547" y="2026"/>
                  </a:cubicBezTo>
                  <a:cubicBezTo>
                    <a:pt x="547" y="1608"/>
                    <a:pt x="675" y="1319"/>
                    <a:pt x="740" y="1126"/>
                  </a:cubicBezTo>
                  <a:cubicBezTo>
                    <a:pt x="740" y="1094"/>
                    <a:pt x="868" y="997"/>
                    <a:pt x="1061" y="933"/>
                  </a:cubicBezTo>
                  <a:cubicBezTo>
                    <a:pt x="1350" y="804"/>
                    <a:pt x="1800" y="708"/>
                    <a:pt x="2315" y="644"/>
                  </a:cubicBezTo>
                  <a:cubicBezTo>
                    <a:pt x="2829" y="579"/>
                    <a:pt x="3375" y="515"/>
                    <a:pt x="3922" y="515"/>
                  </a:cubicBezTo>
                  <a:close/>
                  <a:moveTo>
                    <a:pt x="3922" y="1"/>
                  </a:moveTo>
                  <a:cubicBezTo>
                    <a:pt x="3150" y="1"/>
                    <a:pt x="2315" y="65"/>
                    <a:pt x="1640" y="194"/>
                  </a:cubicBezTo>
                  <a:cubicBezTo>
                    <a:pt x="1318" y="290"/>
                    <a:pt x="1029" y="354"/>
                    <a:pt x="772" y="483"/>
                  </a:cubicBezTo>
                  <a:cubicBezTo>
                    <a:pt x="643" y="515"/>
                    <a:pt x="547" y="579"/>
                    <a:pt x="450" y="644"/>
                  </a:cubicBezTo>
                  <a:cubicBezTo>
                    <a:pt x="354" y="740"/>
                    <a:pt x="290" y="837"/>
                    <a:pt x="225" y="933"/>
                  </a:cubicBezTo>
                  <a:cubicBezTo>
                    <a:pt x="161" y="1126"/>
                    <a:pt x="32" y="1512"/>
                    <a:pt x="32" y="2026"/>
                  </a:cubicBezTo>
                  <a:cubicBezTo>
                    <a:pt x="0" y="2637"/>
                    <a:pt x="225" y="3408"/>
                    <a:pt x="932" y="4212"/>
                  </a:cubicBezTo>
                  <a:cubicBezTo>
                    <a:pt x="992" y="4251"/>
                    <a:pt x="1064" y="4279"/>
                    <a:pt x="1133" y="4279"/>
                  </a:cubicBezTo>
                  <a:cubicBezTo>
                    <a:pt x="1176" y="4279"/>
                    <a:pt x="1217" y="4268"/>
                    <a:pt x="1254" y="4244"/>
                  </a:cubicBezTo>
                  <a:cubicBezTo>
                    <a:pt x="2122" y="3826"/>
                    <a:pt x="3343" y="3376"/>
                    <a:pt x="4790" y="3376"/>
                  </a:cubicBezTo>
                  <a:cubicBezTo>
                    <a:pt x="5465" y="3376"/>
                    <a:pt x="6172" y="3472"/>
                    <a:pt x="6943" y="3730"/>
                  </a:cubicBezTo>
                  <a:cubicBezTo>
                    <a:pt x="6961" y="3738"/>
                    <a:pt x="6983" y="3742"/>
                    <a:pt x="7006" y="3742"/>
                  </a:cubicBezTo>
                  <a:cubicBezTo>
                    <a:pt x="7072" y="3742"/>
                    <a:pt x="7154" y="3712"/>
                    <a:pt x="7201" y="3665"/>
                  </a:cubicBezTo>
                  <a:cubicBezTo>
                    <a:pt x="7265" y="3601"/>
                    <a:pt x="7297" y="3505"/>
                    <a:pt x="7265" y="3408"/>
                  </a:cubicBezTo>
                  <a:cubicBezTo>
                    <a:pt x="6976" y="1929"/>
                    <a:pt x="6751" y="772"/>
                    <a:pt x="6751" y="772"/>
                  </a:cubicBezTo>
                  <a:lnTo>
                    <a:pt x="6749" y="772"/>
                  </a:lnTo>
                  <a:lnTo>
                    <a:pt x="6749" y="772"/>
                  </a:lnTo>
                  <a:cubicBezTo>
                    <a:pt x="6740" y="660"/>
                    <a:pt x="6681" y="577"/>
                    <a:pt x="6622" y="547"/>
                  </a:cubicBezTo>
                  <a:cubicBezTo>
                    <a:pt x="6526" y="451"/>
                    <a:pt x="6429" y="387"/>
                    <a:pt x="6204" y="322"/>
                  </a:cubicBezTo>
                  <a:cubicBezTo>
                    <a:pt x="6011" y="258"/>
                    <a:pt x="5722" y="194"/>
                    <a:pt x="5272" y="97"/>
                  </a:cubicBezTo>
                  <a:cubicBezTo>
                    <a:pt x="4886" y="33"/>
                    <a:pt x="4404" y="1"/>
                    <a:pt x="3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62"/>
            <p:cNvSpPr/>
            <p:nvPr/>
          </p:nvSpPr>
          <p:spPr>
            <a:xfrm>
              <a:off x="2067750" y="3353725"/>
              <a:ext cx="137450" cy="96575"/>
            </a:xfrm>
            <a:custGeom>
              <a:avLst/>
              <a:gdLst/>
              <a:ahLst/>
              <a:cxnLst/>
              <a:rect l="l" t="t" r="r" b="b"/>
              <a:pathLst>
                <a:path w="5498" h="3863" extrusionOk="0">
                  <a:moveTo>
                    <a:pt x="315" y="0"/>
                  </a:moveTo>
                  <a:cubicBezTo>
                    <a:pt x="222" y="0"/>
                    <a:pt x="129" y="43"/>
                    <a:pt x="65" y="129"/>
                  </a:cubicBezTo>
                  <a:cubicBezTo>
                    <a:pt x="0" y="257"/>
                    <a:pt x="65" y="418"/>
                    <a:pt x="193" y="515"/>
                  </a:cubicBezTo>
                  <a:cubicBezTo>
                    <a:pt x="1640" y="1318"/>
                    <a:pt x="2829" y="2122"/>
                    <a:pt x="3697" y="2765"/>
                  </a:cubicBezTo>
                  <a:cubicBezTo>
                    <a:pt x="4115" y="3054"/>
                    <a:pt x="4436" y="3311"/>
                    <a:pt x="4661" y="3504"/>
                  </a:cubicBezTo>
                  <a:cubicBezTo>
                    <a:pt x="4790" y="3600"/>
                    <a:pt x="4854" y="3665"/>
                    <a:pt x="4919" y="3729"/>
                  </a:cubicBezTo>
                  <a:cubicBezTo>
                    <a:pt x="4983" y="3761"/>
                    <a:pt x="5015" y="3793"/>
                    <a:pt x="5015" y="3793"/>
                  </a:cubicBezTo>
                  <a:cubicBezTo>
                    <a:pt x="5060" y="3838"/>
                    <a:pt x="5125" y="3862"/>
                    <a:pt x="5192" y="3862"/>
                  </a:cubicBezTo>
                  <a:cubicBezTo>
                    <a:pt x="5270" y="3862"/>
                    <a:pt x="5349" y="3830"/>
                    <a:pt x="5401" y="3761"/>
                  </a:cubicBezTo>
                  <a:cubicBezTo>
                    <a:pt x="5497" y="3665"/>
                    <a:pt x="5465" y="3472"/>
                    <a:pt x="5369" y="3375"/>
                  </a:cubicBezTo>
                  <a:cubicBezTo>
                    <a:pt x="5369" y="3375"/>
                    <a:pt x="3376" y="1672"/>
                    <a:pt x="451" y="32"/>
                  </a:cubicBezTo>
                  <a:cubicBezTo>
                    <a:pt x="408" y="11"/>
                    <a:pt x="36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62"/>
            <p:cNvSpPr/>
            <p:nvPr/>
          </p:nvSpPr>
          <p:spPr>
            <a:xfrm>
              <a:off x="2120800" y="2560950"/>
              <a:ext cx="365650" cy="417475"/>
            </a:xfrm>
            <a:custGeom>
              <a:avLst/>
              <a:gdLst/>
              <a:ahLst/>
              <a:cxnLst/>
              <a:rect l="l" t="t" r="r" b="b"/>
              <a:pathLst>
                <a:path w="14626" h="16699" extrusionOk="0">
                  <a:moveTo>
                    <a:pt x="9268" y="1"/>
                  </a:moveTo>
                  <a:cubicBezTo>
                    <a:pt x="8970" y="1"/>
                    <a:pt x="8666" y="38"/>
                    <a:pt x="8358" y="113"/>
                  </a:cubicBezTo>
                  <a:cubicBezTo>
                    <a:pt x="6011" y="660"/>
                    <a:pt x="6429" y="1978"/>
                    <a:pt x="6429" y="1978"/>
                  </a:cubicBezTo>
                  <a:cubicBezTo>
                    <a:pt x="6429" y="1978"/>
                    <a:pt x="6018" y="1876"/>
                    <a:pt x="5450" y="1876"/>
                  </a:cubicBezTo>
                  <a:cubicBezTo>
                    <a:pt x="4661" y="1876"/>
                    <a:pt x="3571" y="2072"/>
                    <a:pt x="2861" y="3006"/>
                  </a:cubicBezTo>
                  <a:cubicBezTo>
                    <a:pt x="1639" y="4613"/>
                    <a:pt x="2475" y="6221"/>
                    <a:pt x="2475" y="6221"/>
                  </a:cubicBezTo>
                  <a:cubicBezTo>
                    <a:pt x="2475" y="6221"/>
                    <a:pt x="868" y="7539"/>
                    <a:pt x="418" y="9821"/>
                  </a:cubicBezTo>
                  <a:cubicBezTo>
                    <a:pt x="0" y="12103"/>
                    <a:pt x="3279" y="16218"/>
                    <a:pt x="4050" y="16603"/>
                  </a:cubicBezTo>
                  <a:cubicBezTo>
                    <a:pt x="4169" y="16670"/>
                    <a:pt x="4292" y="16699"/>
                    <a:pt x="4414" y="16699"/>
                  </a:cubicBezTo>
                  <a:cubicBezTo>
                    <a:pt x="5055" y="16699"/>
                    <a:pt x="5690" y="15928"/>
                    <a:pt x="5690" y="15928"/>
                  </a:cubicBezTo>
                  <a:cubicBezTo>
                    <a:pt x="5690" y="15928"/>
                    <a:pt x="4982" y="13614"/>
                    <a:pt x="5561" y="13453"/>
                  </a:cubicBezTo>
                  <a:cubicBezTo>
                    <a:pt x="5599" y="13441"/>
                    <a:pt x="5638" y="13435"/>
                    <a:pt x="5680" y="13435"/>
                  </a:cubicBezTo>
                  <a:cubicBezTo>
                    <a:pt x="6269" y="13435"/>
                    <a:pt x="7168" y="14643"/>
                    <a:pt x="7168" y="14643"/>
                  </a:cubicBezTo>
                  <a:cubicBezTo>
                    <a:pt x="7168" y="14643"/>
                    <a:pt x="7303" y="14828"/>
                    <a:pt x="7499" y="14828"/>
                  </a:cubicBezTo>
                  <a:cubicBezTo>
                    <a:pt x="7686" y="14828"/>
                    <a:pt x="7929" y="14659"/>
                    <a:pt x="8165" y="14000"/>
                  </a:cubicBezTo>
                  <a:cubicBezTo>
                    <a:pt x="8647" y="12617"/>
                    <a:pt x="8679" y="11107"/>
                    <a:pt x="8679" y="11107"/>
                  </a:cubicBezTo>
                  <a:cubicBezTo>
                    <a:pt x="8679" y="11107"/>
                    <a:pt x="14626" y="8471"/>
                    <a:pt x="13726" y="4838"/>
                  </a:cubicBezTo>
                  <a:cubicBezTo>
                    <a:pt x="12970" y="1677"/>
                    <a:pt x="11265" y="1"/>
                    <a:pt x="9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62"/>
            <p:cNvSpPr/>
            <p:nvPr/>
          </p:nvSpPr>
          <p:spPr>
            <a:xfrm>
              <a:off x="2124000" y="2554125"/>
              <a:ext cx="348800" cy="430975"/>
            </a:xfrm>
            <a:custGeom>
              <a:avLst/>
              <a:gdLst/>
              <a:ahLst/>
              <a:cxnLst/>
              <a:rect l="l" t="t" r="r" b="b"/>
              <a:pathLst>
                <a:path w="13952" h="17239" extrusionOk="0">
                  <a:moveTo>
                    <a:pt x="9130" y="547"/>
                  </a:moveTo>
                  <a:cubicBezTo>
                    <a:pt x="10062" y="547"/>
                    <a:pt x="10898" y="933"/>
                    <a:pt x="11637" y="1672"/>
                  </a:cubicBezTo>
                  <a:cubicBezTo>
                    <a:pt x="12376" y="2443"/>
                    <a:pt x="12955" y="3601"/>
                    <a:pt x="13341" y="5176"/>
                  </a:cubicBezTo>
                  <a:cubicBezTo>
                    <a:pt x="13405" y="5401"/>
                    <a:pt x="13437" y="5626"/>
                    <a:pt x="13437" y="5851"/>
                  </a:cubicBezTo>
                  <a:cubicBezTo>
                    <a:pt x="13437" y="6590"/>
                    <a:pt x="13148" y="7297"/>
                    <a:pt x="12665" y="7940"/>
                  </a:cubicBezTo>
                  <a:cubicBezTo>
                    <a:pt x="11990" y="8872"/>
                    <a:pt x="10930" y="9708"/>
                    <a:pt x="10030" y="10255"/>
                  </a:cubicBezTo>
                  <a:cubicBezTo>
                    <a:pt x="9612" y="10544"/>
                    <a:pt x="9194" y="10769"/>
                    <a:pt x="8905" y="10897"/>
                  </a:cubicBezTo>
                  <a:cubicBezTo>
                    <a:pt x="8776" y="10994"/>
                    <a:pt x="8647" y="11026"/>
                    <a:pt x="8583" y="11090"/>
                  </a:cubicBezTo>
                  <a:cubicBezTo>
                    <a:pt x="8487" y="11122"/>
                    <a:pt x="8455" y="11122"/>
                    <a:pt x="8455" y="11122"/>
                  </a:cubicBezTo>
                  <a:cubicBezTo>
                    <a:pt x="8358" y="11187"/>
                    <a:pt x="8294" y="11251"/>
                    <a:pt x="8294" y="11380"/>
                  </a:cubicBezTo>
                  <a:lnTo>
                    <a:pt x="8294" y="11444"/>
                  </a:lnTo>
                  <a:cubicBezTo>
                    <a:pt x="8262" y="11733"/>
                    <a:pt x="8197" y="13019"/>
                    <a:pt x="7780" y="14176"/>
                  </a:cubicBezTo>
                  <a:cubicBezTo>
                    <a:pt x="7683" y="14498"/>
                    <a:pt x="7555" y="14658"/>
                    <a:pt x="7490" y="14755"/>
                  </a:cubicBezTo>
                  <a:cubicBezTo>
                    <a:pt x="7394" y="14851"/>
                    <a:pt x="7362" y="14851"/>
                    <a:pt x="7362" y="14851"/>
                  </a:cubicBezTo>
                  <a:lnTo>
                    <a:pt x="7297" y="14819"/>
                  </a:lnTo>
                  <a:lnTo>
                    <a:pt x="7265" y="14787"/>
                  </a:lnTo>
                  <a:cubicBezTo>
                    <a:pt x="7233" y="14755"/>
                    <a:pt x="7008" y="14465"/>
                    <a:pt x="6687" y="14112"/>
                  </a:cubicBezTo>
                  <a:cubicBezTo>
                    <a:pt x="6526" y="13951"/>
                    <a:pt x="6365" y="13790"/>
                    <a:pt x="6172" y="13662"/>
                  </a:cubicBezTo>
                  <a:cubicBezTo>
                    <a:pt x="5979" y="13533"/>
                    <a:pt x="5754" y="13437"/>
                    <a:pt x="5529" y="13437"/>
                  </a:cubicBezTo>
                  <a:cubicBezTo>
                    <a:pt x="5465" y="13437"/>
                    <a:pt x="5401" y="13437"/>
                    <a:pt x="5337" y="13469"/>
                  </a:cubicBezTo>
                  <a:cubicBezTo>
                    <a:pt x="5240" y="13501"/>
                    <a:pt x="5176" y="13533"/>
                    <a:pt x="5112" y="13598"/>
                  </a:cubicBezTo>
                  <a:cubicBezTo>
                    <a:pt x="5015" y="13694"/>
                    <a:pt x="4983" y="13823"/>
                    <a:pt x="4951" y="13919"/>
                  </a:cubicBezTo>
                  <a:cubicBezTo>
                    <a:pt x="4951" y="14048"/>
                    <a:pt x="4919" y="14176"/>
                    <a:pt x="4919" y="14305"/>
                  </a:cubicBezTo>
                  <a:cubicBezTo>
                    <a:pt x="4919" y="14690"/>
                    <a:pt x="5015" y="15173"/>
                    <a:pt x="5112" y="15591"/>
                  </a:cubicBezTo>
                  <a:cubicBezTo>
                    <a:pt x="5169" y="15821"/>
                    <a:pt x="5227" y="16016"/>
                    <a:pt x="5264" y="16137"/>
                  </a:cubicBezTo>
                  <a:lnTo>
                    <a:pt x="5264" y="16137"/>
                  </a:lnTo>
                  <a:cubicBezTo>
                    <a:pt x="5196" y="16208"/>
                    <a:pt x="5085" y="16312"/>
                    <a:pt x="4951" y="16426"/>
                  </a:cubicBezTo>
                  <a:cubicBezTo>
                    <a:pt x="4726" y="16587"/>
                    <a:pt x="4469" y="16716"/>
                    <a:pt x="4276" y="16716"/>
                  </a:cubicBezTo>
                  <a:cubicBezTo>
                    <a:pt x="4179" y="16716"/>
                    <a:pt x="4115" y="16683"/>
                    <a:pt x="4019" y="16651"/>
                  </a:cubicBezTo>
                  <a:cubicBezTo>
                    <a:pt x="3986" y="16619"/>
                    <a:pt x="3858" y="16555"/>
                    <a:pt x="3729" y="16426"/>
                  </a:cubicBezTo>
                  <a:cubicBezTo>
                    <a:pt x="3247" y="15944"/>
                    <a:pt x="2411" y="14948"/>
                    <a:pt x="1736" y="13823"/>
                  </a:cubicBezTo>
                  <a:cubicBezTo>
                    <a:pt x="1061" y="12730"/>
                    <a:pt x="515" y="11476"/>
                    <a:pt x="547" y="10544"/>
                  </a:cubicBezTo>
                  <a:cubicBezTo>
                    <a:pt x="547" y="10415"/>
                    <a:pt x="547" y="10287"/>
                    <a:pt x="579" y="10158"/>
                  </a:cubicBezTo>
                  <a:cubicBezTo>
                    <a:pt x="772" y="9065"/>
                    <a:pt x="1254" y="8197"/>
                    <a:pt x="1704" y="7587"/>
                  </a:cubicBezTo>
                  <a:cubicBezTo>
                    <a:pt x="1929" y="7297"/>
                    <a:pt x="2122" y="7072"/>
                    <a:pt x="2283" y="6912"/>
                  </a:cubicBezTo>
                  <a:cubicBezTo>
                    <a:pt x="2379" y="6847"/>
                    <a:pt x="2444" y="6783"/>
                    <a:pt x="2476" y="6751"/>
                  </a:cubicBezTo>
                  <a:lnTo>
                    <a:pt x="2508" y="6687"/>
                  </a:lnTo>
                  <a:lnTo>
                    <a:pt x="2540" y="6687"/>
                  </a:lnTo>
                  <a:cubicBezTo>
                    <a:pt x="2636" y="6622"/>
                    <a:pt x="2669" y="6461"/>
                    <a:pt x="2604" y="6365"/>
                  </a:cubicBezTo>
                  <a:cubicBezTo>
                    <a:pt x="2572" y="6301"/>
                    <a:pt x="2347" y="5851"/>
                    <a:pt x="2347" y="5176"/>
                  </a:cubicBezTo>
                  <a:cubicBezTo>
                    <a:pt x="2347" y="4661"/>
                    <a:pt x="2476" y="4083"/>
                    <a:pt x="2958" y="3440"/>
                  </a:cubicBezTo>
                  <a:cubicBezTo>
                    <a:pt x="3247" y="3022"/>
                    <a:pt x="3665" y="2765"/>
                    <a:pt x="4083" y="2604"/>
                  </a:cubicBezTo>
                  <a:cubicBezTo>
                    <a:pt x="4501" y="2476"/>
                    <a:pt x="4951" y="2411"/>
                    <a:pt x="5304" y="2411"/>
                  </a:cubicBezTo>
                  <a:cubicBezTo>
                    <a:pt x="5594" y="2411"/>
                    <a:pt x="5819" y="2443"/>
                    <a:pt x="5979" y="2476"/>
                  </a:cubicBezTo>
                  <a:cubicBezTo>
                    <a:pt x="6076" y="2476"/>
                    <a:pt x="6140" y="2476"/>
                    <a:pt x="6172" y="2508"/>
                  </a:cubicBezTo>
                  <a:lnTo>
                    <a:pt x="6237" y="2508"/>
                  </a:lnTo>
                  <a:cubicBezTo>
                    <a:pt x="6262" y="2516"/>
                    <a:pt x="6288" y="2520"/>
                    <a:pt x="6314" y="2520"/>
                  </a:cubicBezTo>
                  <a:cubicBezTo>
                    <a:pt x="6382" y="2520"/>
                    <a:pt x="6447" y="2490"/>
                    <a:pt x="6494" y="2443"/>
                  </a:cubicBezTo>
                  <a:cubicBezTo>
                    <a:pt x="6558" y="2347"/>
                    <a:pt x="6590" y="2251"/>
                    <a:pt x="6558" y="2154"/>
                  </a:cubicBezTo>
                  <a:cubicBezTo>
                    <a:pt x="6558" y="2154"/>
                    <a:pt x="6526" y="2090"/>
                    <a:pt x="6526" y="2026"/>
                  </a:cubicBezTo>
                  <a:cubicBezTo>
                    <a:pt x="6526" y="1865"/>
                    <a:pt x="6590" y="1640"/>
                    <a:pt x="6815" y="1383"/>
                  </a:cubicBezTo>
                  <a:cubicBezTo>
                    <a:pt x="7040" y="1126"/>
                    <a:pt x="7458" y="836"/>
                    <a:pt x="8294" y="643"/>
                  </a:cubicBezTo>
                  <a:cubicBezTo>
                    <a:pt x="8583" y="579"/>
                    <a:pt x="8872" y="547"/>
                    <a:pt x="9130" y="547"/>
                  </a:cubicBezTo>
                  <a:close/>
                  <a:moveTo>
                    <a:pt x="9130" y="0"/>
                  </a:moveTo>
                  <a:cubicBezTo>
                    <a:pt x="8840" y="0"/>
                    <a:pt x="8519" y="33"/>
                    <a:pt x="8197" y="129"/>
                  </a:cubicBezTo>
                  <a:cubicBezTo>
                    <a:pt x="7265" y="322"/>
                    <a:pt x="6719" y="675"/>
                    <a:pt x="6397" y="1029"/>
                  </a:cubicBezTo>
                  <a:cubicBezTo>
                    <a:pt x="6117" y="1338"/>
                    <a:pt x="6032" y="1670"/>
                    <a:pt x="6015" y="1921"/>
                  </a:cubicBezTo>
                  <a:lnTo>
                    <a:pt x="6015" y="1921"/>
                  </a:lnTo>
                  <a:cubicBezTo>
                    <a:pt x="5831" y="1892"/>
                    <a:pt x="5584" y="1865"/>
                    <a:pt x="5304" y="1865"/>
                  </a:cubicBezTo>
                  <a:cubicBezTo>
                    <a:pt x="4887" y="1865"/>
                    <a:pt x="4404" y="1929"/>
                    <a:pt x="3890" y="2122"/>
                  </a:cubicBezTo>
                  <a:cubicBezTo>
                    <a:pt x="3408" y="2283"/>
                    <a:pt x="2894" y="2604"/>
                    <a:pt x="2508" y="3118"/>
                  </a:cubicBezTo>
                  <a:cubicBezTo>
                    <a:pt x="1961" y="3858"/>
                    <a:pt x="1801" y="4597"/>
                    <a:pt x="1801" y="5176"/>
                  </a:cubicBezTo>
                  <a:cubicBezTo>
                    <a:pt x="1801" y="5724"/>
                    <a:pt x="1939" y="6162"/>
                    <a:pt x="2034" y="6407"/>
                  </a:cubicBezTo>
                  <a:lnTo>
                    <a:pt x="2034" y="6407"/>
                  </a:lnTo>
                  <a:cubicBezTo>
                    <a:pt x="1607" y="6815"/>
                    <a:pt x="404" y="8099"/>
                    <a:pt x="33" y="10062"/>
                  </a:cubicBezTo>
                  <a:cubicBezTo>
                    <a:pt x="1" y="10222"/>
                    <a:pt x="1" y="10383"/>
                    <a:pt x="1" y="10544"/>
                  </a:cubicBezTo>
                  <a:cubicBezTo>
                    <a:pt x="1" y="11187"/>
                    <a:pt x="193" y="11862"/>
                    <a:pt x="483" y="12569"/>
                  </a:cubicBezTo>
                  <a:cubicBezTo>
                    <a:pt x="933" y="13598"/>
                    <a:pt x="1608" y="14658"/>
                    <a:pt x="2219" y="15494"/>
                  </a:cubicBezTo>
                  <a:cubicBezTo>
                    <a:pt x="2540" y="15912"/>
                    <a:pt x="2861" y="16266"/>
                    <a:pt x="3119" y="16555"/>
                  </a:cubicBezTo>
                  <a:cubicBezTo>
                    <a:pt x="3376" y="16844"/>
                    <a:pt x="3601" y="17037"/>
                    <a:pt x="3794" y="17133"/>
                  </a:cubicBezTo>
                  <a:cubicBezTo>
                    <a:pt x="3899" y="17186"/>
                    <a:pt x="4046" y="17238"/>
                    <a:pt x="4185" y="17238"/>
                  </a:cubicBezTo>
                  <a:cubicBezTo>
                    <a:pt x="4216" y="17238"/>
                    <a:pt x="4246" y="17236"/>
                    <a:pt x="4276" y="17230"/>
                  </a:cubicBezTo>
                  <a:cubicBezTo>
                    <a:pt x="4694" y="17230"/>
                    <a:pt x="5047" y="17005"/>
                    <a:pt x="5337" y="16812"/>
                  </a:cubicBezTo>
                  <a:cubicBezTo>
                    <a:pt x="5594" y="16587"/>
                    <a:pt x="5754" y="16394"/>
                    <a:pt x="5754" y="16362"/>
                  </a:cubicBezTo>
                  <a:cubicBezTo>
                    <a:pt x="5819" y="16298"/>
                    <a:pt x="5851" y="16201"/>
                    <a:pt x="5819" y="16105"/>
                  </a:cubicBezTo>
                  <a:cubicBezTo>
                    <a:pt x="5819" y="16105"/>
                    <a:pt x="5787" y="16041"/>
                    <a:pt x="5754" y="15944"/>
                  </a:cubicBezTo>
                  <a:cubicBezTo>
                    <a:pt x="5658" y="15591"/>
                    <a:pt x="5465" y="14787"/>
                    <a:pt x="5465" y="14305"/>
                  </a:cubicBezTo>
                  <a:cubicBezTo>
                    <a:pt x="5465" y="14144"/>
                    <a:pt x="5465" y="14048"/>
                    <a:pt x="5497" y="14015"/>
                  </a:cubicBezTo>
                  <a:lnTo>
                    <a:pt x="5513" y="13983"/>
                  </a:lnTo>
                  <a:lnTo>
                    <a:pt x="5529" y="13983"/>
                  </a:lnTo>
                  <a:cubicBezTo>
                    <a:pt x="5541" y="13978"/>
                    <a:pt x="5554" y="13975"/>
                    <a:pt x="5569" y="13975"/>
                  </a:cubicBezTo>
                  <a:cubicBezTo>
                    <a:pt x="5639" y="13975"/>
                    <a:pt x="5745" y="14033"/>
                    <a:pt x="5851" y="14112"/>
                  </a:cubicBezTo>
                  <a:cubicBezTo>
                    <a:pt x="6076" y="14273"/>
                    <a:pt x="6333" y="14498"/>
                    <a:pt x="6526" y="14723"/>
                  </a:cubicBezTo>
                  <a:cubicBezTo>
                    <a:pt x="6622" y="14819"/>
                    <a:pt x="6687" y="14916"/>
                    <a:pt x="6751" y="14980"/>
                  </a:cubicBezTo>
                  <a:lnTo>
                    <a:pt x="6815" y="15076"/>
                  </a:lnTo>
                  <a:cubicBezTo>
                    <a:pt x="6815" y="15108"/>
                    <a:pt x="6879" y="15173"/>
                    <a:pt x="6976" y="15237"/>
                  </a:cubicBezTo>
                  <a:cubicBezTo>
                    <a:pt x="7040" y="15301"/>
                    <a:pt x="7169" y="15366"/>
                    <a:pt x="7362" y="15366"/>
                  </a:cubicBezTo>
                  <a:cubicBezTo>
                    <a:pt x="7555" y="15366"/>
                    <a:pt x="7747" y="15301"/>
                    <a:pt x="7876" y="15108"/>
                  </a:cubicBezTo>
                  <a:cubicBezTo>
                    <a:pt x="8037" y="14948"/>
                    <a:pt x="8165" y="14723"/>
                    <a:pt x="8294" y="14369"/>
                  </a:cubicBezTo>
                  <a:cubicBezTo>
                    <a:pt x="8714" y="13188"/>
                    <a:pt x="8791" y="11964"/>
                    <a:pt x="8822" y="11537"/>
                  </a:cubicBezTo>
                  <a:lnTo>
                    <a:pt x="8822" y="11537"/>
                  </a:lnTo>
                  <a:cubicBezTo>
                    <a:pt x="9193" y="11358"/>
                    <a:pt x="10228" y="10828"/>
                    <a:pt x="11283" y="10030"/>
                  </a:cubicBezTo>
                  <a:cubicBezTo>
                    <a:pt x="11958" y="9547"/>
                    <a:pt x="12601" y="8937"/>
                    <a:pt x="13116" y="8229"/>
                  </a:cubicBezTo>
                  <a:cubicBezTo>
                    <a:pt x="13598" y="7522"/>
                    <a:pt x="13951" y="6719"/>
                    <a:pt x="13951" y="5851"/>
                  </a:cubicBezTo>
                  <a:cubicBezTo>
                    <a:pt x="13951" y="5594"/>
                    <a:pt x="13919" y="5304"/>
                    <a:pt x="13855" y="5047"/>
                  </a:cubicBezTo>
                  <a:cubicBezTo>
                    <a:pt x="13469" y="3408"/>
                    <a:pt x="12826" y="2186"/>
                    <a:pt x="12023" y="1318"/>
                  </a:cubicBezTo>
                  <a:cubicBezTo>
                    <a:pt x="11219" y="450"/>
                    <a:pt x="10223" y="0"/>
                    <a:pt x="9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62"/>
            <p:cNvSpPr/>
            <p:nvPr/>
          </p:nvSpPr>
          <p:spPr>
            <a:xfrm>
              <a:off x="2203550" y="2655875"/>
              <a:ext cx="254775" cy="296875"/>
            </a:xfrm>
            <a:custGeom>
              <a:avLst/>
              <a:gdLst/>
              <a:ahLst/>
              <a:cxnLst/>
              <a:rect l="l" t="t" r="r" b="b"/>
              <a:pathLst>
                <a:path w="10191" h="11875" extrusionOk="0">
                  <a:moveTo>
                    <a:pt x="9689" y="0"/>
                  </a:moveTo>
                  <a:cubicBezTo>
                    <a:pt x="9641" y="0"/>
                    <a:pt x="9591" y="16"/>
                    <a:pt x="9548" y="45"/>
                  </a:cubicBezTo>
                  <a:cubicBezTo>
                    <a:pt x="9451" y="109"/>
                    <a:pt x="9451" y="238"/>
                    <a:pt x="9516" y="334"/>
                  </a:cubicBezTo>
                  <a:cubicBezTo>
                    <a:pt x="9548" y="366"/>
                    <a:pt x="9805" y="752"/>
                    <a:pt x="9805" y="1363"/>
                  </a:cubicBezTo>
                  <a:cubicBezTo>
                    <a:pt x="9805" y="1909"/>
                    <a:pt x="9580" y="2649"/>
                    <a:pt x="8712" y="3549"/>
                  </a:cubicBezTo>
                  <a:cubicBezTo>
                    <a:pt x="7780" y="4481"/>
                    <a:pt x="6173" y="5188"/>
                    <a:pt x="4662" y="5799"/>
                  </a:cubicBezTo>
                  <a:cubicBezTo>
                    <a:pt x="3923" y="6120"/>
                    <a:pt x="3183" y="6410"/>
                    <a:pt x="2572" y="6667"/>
                  </a:cubicBezTo>
                  <a:cubicBezTo>
                    <a:pt x="1962" y="6956"/>
                    <a:pt x="1447" y="7245"/>
                    <a:pt x="1126" y="7567"/>
                  </a:cubicBezTo>
                  <a:cubicBezTo>
                    <a:pt x="547" y="8178"/>
                    <a:pt x="290" y="9110"/>
                    <a:pt x="129" y="9945"/>
                  </a:cubicBezTo>
                  <a:cubicBezTo>
                    <a:pt x="1" y="10813"/>
                    <a:pt x="1" y="11521"/>
                    <a:pt x="1" y="11649"/>
                  </a:cubicBezTo>
                  <a:lnTo>
                    <a:pt x="1" y="11681"/>
                  </a:lnTo>
                  <a:cubicBezTo>
                    <a:pt x="1" y="11778"/>
                    <a:pt x="97" y="11874"/>
                    <a:pt x="226" y="11874"/>
                  </a:cubicBezTo>
                  <a:cubicBezTo>
                    <a:pt x="322" y="11842"/>
                    <a:pt x="419" y="11746"/>
                    <a:pt x="387" y="11649"/>
                  </a:cubicBezTo>
                  <a:cubicBezTo>
                    <a:pt x="387" y="11521"/>
                    <a:pt x="387" y="10813"/>
                    <a:pt x="547" y="10010"/>
                  </a:cubicBezTo>
                  <a:cubicBezTo>
                    <a:pt x="676" y="9206"/>
                    <a:pt x="933" y="8338"/>
                    <a:pt x="1415" y="7824"/>
                  </a:cubicBezTo>
                  <a:cubicBezTo>
                    <a:pt x="1672" y="7599"/>
                    <a:pt x="2122" y="7310"/>
                    <a:pt x="2733" y="7052"/>
                  </a:cubicBezTo>
                  <a:cubicBezTo>
                    <a:pt x="3633" y="6635"/>
                    <a:pt x="4823" y="6217"/>
                    <a:pt x="5980" y="5702"/>
                  </a:cubicBezTo>
                  <a:cubicBezTo>
                    <a:pt x="7105" y="5188"/>
                    <a:pt x="8230" y="4577"/>
                    <a:pt x="9001" y="3838"/>
                  </a:cubicBezTo>
                  <a:cubicBezTo>
                    <a:pt x="9934" y="2906"/>
                    <a:pt x="10191" y="2006"/>
                    <a:pt x="10191" y="1363"/>
                  </a:cubicBezTo>
                  <a:cubicBezTo>
                    <a:pt x="10191" y="591"/>
                    <a:pt x="9837" y="109"/>
                    <a:pt x="9837" y="77"/>
                  </a:cubicBezTo>
                  <a:cubicBezTo>
                    <a:pt x="9802" y="24"/>
                    <a:pt x="9747" y="0"/>
                    <a:pt x="96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62"/>
            <p:cNvSpPr/>
            <p:nvPr/>
          </p:nvSpPr>
          <p:spPr>
            <a:xfrm>
              <a:off x="2254175" y="2833475"/>
              <a:ext cx="89250" cy="68800"/>
            </a:xfrm>
            <a:custGeom>
              <a:avLst/>
              <a:gdLst/>
              <a:ahLst/>
              <a:cxnLst/>
              <a:rect l="l" t="t" r="r" b="b"/>
              <a:pathLst>
                <a:path w="3570" h="2752" extrusionOk="0">
                  <a:moveTo>
                    <a:pt x="3356" y="1"/>
                  </a:moveTo>
                  <a:cubicBezTo>
                    <a:pt x="3330" y="1"/>
                    <a:pt x="3304" y="5"/>
                    <a:pt x="3280" y="13"/>
                  </a:cubicBezTo>
                  <a:cubicBezTo>
                    <a:pt x="3280" y="13"/>
                    <a:pt x="2540" y="334"/>
                    <a:pt x="1769" y="784"/>
                  </a:cubicBezTo>
                  <a:cubicBezTo>
                    <a:pt x="1383" y="1009"/>
                    <a:pt x="997" y="1266"/>
                    <a:pt x="676" y="1556"/>
                  </a:cubicBezTo>
                  <a:cubicBezTo>
                    <a:pt x="355" y="1845"/>
                    <a:pt x="97" y="2134"/>
                    <a:pt x="1" y="2488"/>
                  </a:cubicBezTo>
                  <a:cubicBezTo>
                    <a:pt x="1" y="2616"/>
                    <a:pt x="65" y="2713"/>
                    <a:pt x="162" y="2745"/>
                  </a:cubicBezTo>
                  <a:cubicBezTo>
                    <a:pt x="179" y="2749"/>
                    <a:pt x="196" y="2751"/>
                    <a:pt x="212" y="2751"/>
                  </a:cubicBezTo>
                  <a:cubicBezTo>
                    <a:pt x="315" y="2751"/>
                    <a:pt x="391" y="2668"/>
                    <a:pt x="419" y="2584"/>
                  </a:cubicBezTo>
                  <a:cubicBezTo>
                    <a:pt x="451" y="2391"/>
                    <a:pt x="644" y="2102"/>
                    <a:pt x="933" y="1845"/>
                  </a:cubicBezTo>
                  <a:cubicBezTo>
                    <a:pt x="1383" y="1459"/>
                    <a:pt x="1994" y="1106"/>
                    <a:pt x="2508" y="816"/>
                  </a:cubicBezTo>
                  <a:cubicBezTo>
                    <a:pt x="2765" y="688"/>
                    <a:pt x="2990" y="591"/>
                    <a:pt x="3151" y="495"/>
                  </a:cubicBezTo>
                  <a:cubicBezTo>
                    <a:pt x="3344" y="431"/>
                    <a:pt x="3440" y="398"/>
                    <a:pt x="3440" y="398"/>
                  </a:cubicBezTo>
                  <a:cubicBezTo>
                    <a:pt x="3537" y="334"/>
                    <a:pt x="3569" y="238"/>
                    <a:pt x="3537" y="109"/>
                  </a:cubicBezTo>
                  <a:cubicBezTo>
                    <a:pt x="3513" y="37"/>
                    <a:pt x="3434" y="1"/>
                    <a:pt x="33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62"/>
            <p:cNvSpPr/>
            <p:nvPr/>
          </p:nvSpPr>
          <p:spPr>
            <a:xfrm>
              <a:off x="1974675" y="4962550"/>
              <a:ext cx="249000" cy="116775"/>
            </a:xfrm>
            <a:custGeom>
              <a:avLst/>
              <a:gdLst/>
              <a:ahLst/>
              <a:cxnLst/>
              <a:rect l="l" t="t" r="r" b="b"/>
              <a:pathLst>
                <a:path w="9960" h="4671" extrusionOk="0">
                  <a:moveTo>
                    <a:pt x="3691" y="1"/>
                  </a:moveTo>
                  <a:lnTo>
                    <a:pt x="413" y="804"/>
                  </a:lnTo>
                  <a:lnTo>
                    <a:pt x="91" y="3311"/>
                  </a:lnTo>
                  <a:cubicBezTo>
                    <a:pt x="1" y="4033"/>
                    <a:pt x="558" y="4671"/>
                    <a:pt x="1288" y="4671"/>
                  </a:cubicBezTo>
                  <a:cubicBezTo>
                    <a:pt x="1339" y="4671"/>
                    <a:pt x="1390" y="4668"/>
                    <a:pt x="1441" y="4661"/>
                  </a:cubicBezTo>
                  <a:lnTo>
                    <a:pt x="9509" y="3890"/>
                  </a:lnTo>
                  <a:cubicBezTo>
                    <a:pt x="9863" y="3858"/>
                    <a:pt x="9959" y="3344"/>
                    <a:pt x="9638" y="3183"/>
                  </a:cubicBezTo>
                  <a:lnTo>
                    <a:pt x="36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62"/>
            <p:cNvSpPr/>
            <p:nvPr/>
          </p:nvSpPr>
          <p:spPr>
            <a:xfrm>
              <a:off x="1969700" y="4955525"/>
              <a:ext cx="258000" cy="130800"/>
            </a:xfrm>
            <a:custGeom>
              <a:avLst/>
              <a:gdLst/>
              <a:ahLst/>
              <a:cxnLst/>
              <a:rect l="l" t="t" r="r" b="b"/>
              <a:pathLst>
                <a:path w="10320" h="5232" extrusionOk="0">
                  <a:moveTo>
                    <a:pt x="3864" y="561"/>
                  </a:moveTo>
                  <a:lnTo>
                    <a:pt x="9708" y="3689"/>
                  </a:lnTo>
                  <a:lnTo>
                    <a:pt x="9773" y="3785"/>
                  </a:lnTo>
                  <a:lnTo>
                    <a:pt x="9741" y="3882"/>
                  </a:lnTo>
                  <a:lnTo>
                    <a:pt x="9676" y="3914"/>
                  </a:lnTo>
                  <a:lnTo>
                    <a:pt x="1608" y="4685"/>
                  </a:lnTo>
                  <a:lnTo>
                    <a:pt x="1512" y="4685"/>
                  </a:lnTo>
                  <a:cubicBezTo>
                    <a:pt x="1255" y="4685"/>
                    <a:pt x="997" y="4589"/>
                    <a:pt x="837" y="4396"/>
                  </a:cubicBezTo>
                  <a:cubicBezTo>
                    <a:pt x="644" y="4235"/>
                    <a:pt x="547" y="4010"/>
                    <a:pt x="547" y="3753"/>
                  </a:cubicBezTo>
                  <a:lnTo>
                    <a:pt x="547" y="3625"/>
                  </a:lnTo>
                  <a:lnTo>
                    <a:pt x="869" y="1310"/>
                  </a:lnTo>
                  <a:lnTo>
                    <a:pt x="3864" y="561"/>
                  </a:lnTo>
                  <a:close/>
                  <a:moveTo>
                    <a:pt x="3922" y="0"/>
                  </a:moveTo>
                  <a:cubicBezTo>
                    <a:pt x="3890" y="0"/>
                    <a:pt x="3858" y="8"/>
                    <a:pt x="3826" y="24"/>
                  </a:cubicBezTo>
                  <a:lnTo>
                    <a:pt x="547" y="828"/>
                  </a:lnTo>
                  <a:cubicBezTo>
                    <a:pt x="451" y="860"/>
                    <a:pt x="354" y="924"/>
                    <a:pt x="354" y="1053"/>
                  </a:cubicBezTo>
                  <a:lnTo>
                    <a:pt x="33" y="3528"/>
                  </a:lnTo>
                  <a:cubicBezTo>
                    <a:pt x="33" y="3592"/>
                    <a:pt x="1" y="3689"/>
                    <a:pt x="1" y="3753"/>
                  </a:cubicBezTo>
                  <a:cubicBezTo>
                    <a:pt x="1" y="4557"/>
                    <a:pt x="676" y="5232"/>
                    <a:pt x="1512" y="5232"/>
                  </a:cubicBezTo>
                  <a:lnTo>
                    <a:pt x="1640" y="5232"/>
                  </a:lnTo>
                  <a:lnTo>
                    <a:pt x="9708" y="4428"/>
                  </a:lnTo>
                  <a:cubicBezTo>
                    <a:pt x="9901" y="4428"/>
                    <a:pt x="10062" y="4332"/>
                    <a:pt x="10158" y="4203"/>
                  </a:cubicBezTo>
                  <a:cubicBezTo>
                    <a:pt x="10255" y="4107"/>
                    <a:pt x="10319" y="3946"/>
                    <a:pt x="10319" y="3785"/>
                  </a:cubicBezTo>
                  <a:cubicBezTo>
                    <a:pt x="10319" y="3592"/>
                    <a:pt x="10191" y="3335"/>
                    <a:pt x="9966" y="3239"/>
                  </a:cubicBezTo>
                  <a:lnTo>
                    <a:pt x="4019" y="24"/>
                  </a:lnTo>
                  <a:cubicBezTo>
                    <a:pt x="3987" y="8"/>
                    <a:pt x="3955"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62"/>
            <p:cNvSpPr/>
            <p:nvPr/>
          </p:nvSpPr>
          <p:spPr>
            <a:xfrm>
              <a:off x="1977750" y="5042900"/>
              <a:ext cx="245925" cy="36350"/>
            </a:xfrm>
            <a:custGeom>
              <a:avLst/>
              <a:gdLst/>
              <a:ahLst/>
              <a:cxnLst/>
              <a:rect l="l" t="t" r="r" b="b"/>
              <a:pathLst>
                <a:path w="9837" h="1454" extrusionOk="0">
                  <a:moveTo>
                    <a:pt x="9579" y="1"/>
                  </a:moveTo>
                  <a:lnTo>
                    <a:pt x="9579" y="1"/>
                  </a:lnTo>
                  <a:cubicBezTo>
                    <a:pt x="7683" y="226"/>
                    <a:pt x="4758" y="33"/>
                    <a:pt x="2733" y="355"/>
                  </a:cubicBezTo>
                  <a:cubicBezTo>
                    <a:pt x="1924" y="502"/>
                    <a:pt x="1305" y="554"/>
                    <a:pt x="833" y="554"/>
                  </a:cubicBezTo>
                  <a:cubicBezTo>
                    <a:pt x="479" y="554"/>
                    <a:pt x="207" y="524"/>
                    <a:pt x="0" y="483"/>
                  </a:cubicBezTo>
                  <a:lnTo>
                    <a:pt x="0" y="483"/>
                  </a:lnTo>
                  <a:cubicBezTo>
                    <a:pt x="120" y="1052"/>
                    <a:pt x="603" y="1454"/>
                    <a:pt x="1188" y="1454"/>
                  </a:cubicBezTo>
                  <a:cubicBezTo>
                    <a:pt x="1231" y="1454"/>
                    <a:pt x="1274" y="1452"/>
                    <a:pt x="1318" y="1447"/>
                  </a:cubicBezTo>
                  <a:lnTo>
                    <a:pt x="9386" y="676"/>
                  </a:lnTo>
                  <a:cubicBezTo>
                    <a:pt x="9740" y="644"/>
                    <a:pt x="9836" y="194"/>
                    <a:pt x="95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62"/>
            <p:cNvSpPr/>
            <p:nvPr/>
          </p:nvSpPr>
          <p:spPr>
            <a:xfrm>
              <a:off x="1970525" y="5036475"/>
              <a:ext cx="257175" cy="49850"/>
            </a:xfrm>
            <a:custGeom>
              <a:avLst/>
              <a:gdLst/>
              <a:ahLst/>
              <a:cxnLst/>
              <a:rect l="l" t="t" r="r" b="b"/>
              <a:pathLst>
                <a:path w="10287" h="1994" extrusionOk="0">
                  <a:moveTo>
                    <a:pt x="9732" y="532"/>
                  </a:moveTo>
                  <a:lnTo>
                    <a:pt x="9740" y="547"/>
                  </a:lnTo>
                  <a:lnTo>
                    <a:pt x="9708" y="644"/>
                  </a:lnTo>
                  <a:lnTo>
                    <a:pt x="9643" y="676"/>
                  </a:lnTo>
                  <a:lnTo>
                    <a:pt x="1575" y="1447"/>
                  </a:lnTo>
                  <a:lnTo>
                    <a:pt x="1479" y="1447"/>
                  </a:lnTo>
                  <a:cubicBezTo>
                    <a:pt x="1176" y="1447"/>
                    <a:pt x="903" y="1302"/>
                    <a:pt x="727" y="1081"/>
                  </a:cubicBezTo>
                  <a:lnTo>
                    <a:pt x="727" y="1081"/>
                  </a:lnTo>
                  <a:cubicBezTo>
                    <a:pt x="840" y="1089"/>
                    <a:pt x="962" y="1094"/>
                    <a:pt x="1093" y="1094"/>
                  </a:cubicBezTo>
                  <a:cubicBezTo>
                    <a:pt x="1607" y="1094"/>
                    <a:pt x="2250" y="1029"/>
                    <a:pt x="3086" y="901"/>
                  </a:cubicBezTo>
                  <a:cubicBezTo>
                    <a:pt x="4050" y="740"/>
                    <a:pt x="5272" y="676"/>
                    <a:pt x="6493" y="676"/>
                  </a:cubicBezTo>
                  <a:cubicBezTo>
                    <a:pt x="7658" y="645"/>
                    <a:pt x="8793" y="644"/>
                    <a:pt x="9732" y="532"/>
                  </a:cubicBezTo>
                  <a:close/>
                  <a:moveTo>
                    <a:pt x="9836" y="1"/>
                  </a:moveTo>
                  <a:cubicBezTo>
                    <a:pt x="8904" y="97"/>
                    <a:pt x="7715" y="97"/>
                    <a:pt x="6493" y="129"/>
                  </a:cubicBezTo>
                  <a:cubicBezTo>
                    <a:pt x="5272" y="162"/>
                    <a:pt x="4018" y="194"/>
                    <a:pt x="2989" y="354"/>
                  </a:cubicBezTo>
                  <a:cubicBezTo>
                    <a:pt x="2186" y="483"/>
                    <a:pt x="1543" y="547"/>
                    <a:pt x="1093" y="547"/>
                  </a:cubicBezTo>
                  <a:cubicBezTo>
                    <a:pt x="771" y="547"/>
                    <a:pt x="514" y="515"/>
                    <a:pt x="321" y="483"/>
                  </a:cubicBezTo>
                  <a:cubicBezTo>
                    <a:pt x="257" y="483"/>
                    <a:pt x="161" y="483"/>
                    <a:pt x="96" y="547"/>
                  </a:cubicBezTo>
                  <a:cubicBezTo>
                    <a:pt x="32" y="612"/>
                    <a:pt x="0" y="708"/>
                    <a:pt x="32" y="804"/>
                  </a:cubicBezTo>
                  <a:cubicBezTo>
                    <a:pt x="161" y="1479"/>
                    <a:pt x="739" y="1994"/>
                    <a:pt x="1479" y="1994"/>
                  </a:cubicBezTo>
                  <a:lnTo>
                    <a:pt x="1607" y="1994"/>
                  </a:lnTo>
                  <a:lnTo>
                    <a:pt x="9675" y="1190"/>
                  </a:lnTo>
                  <a:cubicBezTo>
                    <a:pt x="9868" y="1190"/>
                    <a:pt x="10029" y="1094"/>
                    <a:pt x="10125" y="965"/>
                  </a:cubicBezTo>
                  <a:cubicBezTo>
                    <a:pt x="10222" y="869"/>
                    <a:pt x="10286" y="708"/>
                    <a:pt x="10286" y="547"/>
                  </a:cubicBezTo>
                  <a:cubicBezTo>
                    <a:pt x="10286" y="387"/>
                    <a:pt x="10190" y="162"/>
                    <a:pt x="10029" y="33"/>
                  </a:cubicBezTo>
                  <a:cubicBezTo>
                    <a:pt x="9965" y="1"/>
                    <a:pt x="9900" y="1"/>
                    <a:pt x="9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62"/>
            <p:cNvSpPr/>
            <p:nvPr/>
          </p:nvSpPr>
          <p:spPr>
            <a:xfrm>
              <a:off x="1259325" y="4948900"/>
              <a:ext cx="232650" cy="183350"/>
            </a:xfrm>
            <a:custGeom>
              <a:avLst/>
              <a:gdLst/>
              <a:ahLst/>
              <a:cxnLst/>
              <a:rect l="l" t="t" r="r" b="b"/>
              <a:pathLst>
                <a:path w="9306" h="7334" extrusionOk="0">
                  <a:moveTo>
                    <a:pt x="2379" y="0"/>
                  </a:moveTo>
                  <a:lnTo>
                    <a:pt x="450" y="1929"/>
                  </a:lnTo>
                  <a:cubicBezTo>
                    <a:pt x="0" y="2379"/>
                    <a:pt x="0" y="3086"/>
                    <a:pt x="450" y="3536"/>
                  </a:cubicBezTo>
                  <a:lnTo>
                    <a:pt x="4018" y="6943"/>
                  </a:lnTo>
                  <a:lnTo>
                    <a:pt x="8390" y="7329"/>
                  </a:lnTo>
                  <a:cubicBezTo>
                    <a:pt x="8415" y="7332"/>
                    <a:pt x="8439" y="7333"/>
                    <a:pt x="8463" y="7333"/>
                  </a:cubicBezTo>
                  <a:cubicBezTo>
                    <a:pt x="8997" y="7333"/>
                    <a:pt x="9306" y="6667"/>
                    <a:pt x="8936" y="6236"/>
                  </a:cubicBezTo>
                  <a:lnTo>
                    <a:pt x="6461" y="3279"/>
                  </a:lnTo>
                  <a:lnTo>
                    <a:pt x="5465" y="1157"/>
                  </a:lnTo>
                  <a:lnTo>
                    <a:pt x="2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62"/>
            <p:cNvSpPr/>
            <p:nvPr/>
          </p:nvSpPr>
          <p:spPr>
            <a:xfrm>
              <a:off x="1255300" y="4942425"/>
              <a:ext cx="238700" cy="196150"/>
            </a:xfrm>
            <a:custGeom>
              <a:avLst/>
              <a:gdLst/>
              <a:ahLst/>
              <a:cxnLst/>
              <a:rect l="l" t="t" r="r" b="b"/>
              <a:pathLst>
                <a:path w="9548" h="7846" extrusionOk="0">
                  <a:moveTo>
                    <a:pt x="2607" y="578"/>
                  </a:moveTo>
                  <a:lnTo>
                    <a:pt x="5433" y="1641"/>
                  </a:lnTo>
                  <a:lnTo>
                    <a:pt x="6397" y="3634"/>
                  </a:lnTo>
                  <a:lnTo>
                    <a:pt x="6429" y="3699"/>
                  </a:lnTo>
                  <a:lnTo>
                    <a:pt x="8905" y="6688"/>
                  </a:lnTo>
                  <a:cubicBezTo>
                    <a:pt x="8969" y="6752"/>
                    <a:pt x="9001" y="6849"/>
                    <a:pt x="9001" y="6913"/>
                  </a:cubicBezTo>
                  <a:cubicBezTo>
                    <a:pt x="9001" y="7009"/>
                    <a:pt x="8969" y="7138"/>
                    <a:pt x="8872" y="7202"/>
                  </a:cubicBezTo>
                  <a:cubicBezTo>
                    <a:pt x="8808" y="7267"/>
                    <a:pt x="8712" y="7331"/>
                    <a:pt x="8615" y="7331"/>
                  </a:cubicBezTo>
                  <a:lnTo>
                    <a:pt x="8583" y="7331"/>
                  </a:lnTo>
                  <a:lnTo>
                    <a:pt x="4308" y="6945"/>
                  </a:lnTo>
                  <a:lnTo>
                    <a:pt x="804" y="3602"/>
                  </a:lnTo>
                  <a:cubicBezTo>
                    <a:pt x="643" y="3409"/>
                    <a:pt x="547" y="3216"/>
                    <a:pt x="547" y="2991"/>
                  </a:cubicBezTo>
                  <a:cubicBezTo>
                    <a:pt x="547" y="2766"/>
                    <a:pt x="643" y="2573"/>
                    <a:pt x="804" y="2381"/>
                  </a:cubicBezTo>
                  <a:lnTo>
                    <a:pt x="2607" y="578"/>
                  </a:lnTo>
                  <a:close/>
                  <a:moveTo>
                    <a:pt x="2526" y="1"/>
                  </a:moveTo>
                  <a:cubicBezTo>
                    <a:pt x="2457" y="1"/>
                    <a:pt x="2389" y="36"/>
                    <a:pt x="2347" y="98"/>
                  </a:cubicBezTo>
                  <a:lnTo>
                    <a:pt x="418" y="2027"/>
                  </a:lnTo>
                  <a:cubicBezTo>
                    <a:pt x="161" y="2284"/>
                    <a:pt x="1" y="2638"/>
                    <a:pt x="1" y="2991"/>
                  </a:cubicBezTo>
                  <a:cubicBezTo>
                    <a:pt x="1" y="3345"/>
                    <a:pt x="161" y="3699"/>
                    <a:pt x="451" y="3988"/>
                  </a:cubicBezTo>
                  <a:lnTo>
                    <a:pt x="3986" y="7395"/>
                  </a:lnTo>
                  <a:cubicBezTo>
                    <a:pt x="4051" y="7427"/>
                    <a:pt x="4083" y="7459"/>
                    <a:pt x="4147" y="7459"/>
                  </a:cubicBezTo>
                  <a:lnTo>
                    <a:pt x="8519" y="7845"/>
                  </a:lnTo>
                  <a:lnTo>
                    <a:pt x="8615" y="7845"/>
                  </a:lnTo>
                  <a:cubicBezTo>
                    <a:pt x="8872" y="7845"/>
                    <a:pt x="9130" y="7749"/>
                    <a:pt x="9290" y="7556"/>
                  </a:cubicBezTo>
                  <a:cubicBezTo>
                    <a:pt x="9451" y="7395"/>
                    <a:pt x="9547" y="7170"/>
                    <a:pt x="9547" y="6913"/>
                  </a:cubicBezTo>
                  <a:cubicBezTo>
                    <a:pt x="9547" y="6720"/>
                    <a:pt x="9451" y="6495"/>
                    <a:pt x="9322" y="6334"/>
                  </a:cubicBezTo>
                  <a:lnTo>
                    <a:pt x="6847" y="3377"/>
                  </a:lnTo>
                  <a:lnTo>
                    <a:pt x="5851" y="1320"/>
                  </a:lnTo>
                  <a:cubicBezTo>
                    <a:pt x="5819" y="1256"/>
                    <a:pt x="5787" y="1191"/>
                    <a:pt x="5722" y="1191"/>
                  </a:cubicBezTo>
                  <a:lnTo>
                    <a:pt x="2636" y="34"/>
                  </a:lnTo>
                  <a:cubicBezTo>
                    <a:pt x="2602" y="11"/>
                    <a:pt x="2564" y="1"/>
                    <a:pt x="2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62"/>
            <p:cNvSpPr/>
            <p:nvPr/>
          </p:nvSpPr>
          <p:spPr>
            <a:xfrm>
              <a:off x="1259325" y="4995500"/>
              <a:ext cx="227450" cy="136700"/>
            </a:xfrm>
            <a:custGeom>
              <a:avLst/>
              <a:gdLst/>
              <a:ahLst/>
              <a:cxnLst/>
              <a:rect l="l" t="t" r="r" b="b"/>
              <a:pathLst>
                <a:path w="9098" h="5468" extrusionOk="0">
                  <a:moveTo>
                    <a:pt x="515" y="0"/>
                  </a:moveTo>
                  <a:lnTo>
                    <a:pt x="450" y="65"/>
                  </a:lnTo>
                  <a:cubicBezTo>
                    <a:pt x="0" y="515"/>
                    <a:pt x="0" y="1222"/>
                    <a:pt x="450" y="1672"/>
                  </a:cubicBezTo>
                  <a:lnTo>
                    <a:pt x="4018" y="5079"/>
                  </a:lnTo>
                  <a:lnTo>
                    <a:pt x="8390" y="5465"/>
                  </a:lnTo>
                  <a:cubicBezTo>
                    <a:pt x="8410" y="5467"/>
                    <a:pt x="8430" y="5468"/>
                    <a:pt x="8450" y="5468"/>
                  </a:cubicBezTo>
                  <a:cubicBezTo>
                    <a:pt x="8776" y="5468"/>
                    <a:pt x="9036" y="5224"/>
                    <a:pt x="9097" y="4951"/>
                  </a:cubicBezTo>
                  <a:cubicBezTo>
                    <a:pt x="7554" y="4565"/>
                    <a:pt x="5175" y="4019"/>
                    <a:pt x="4533" y="3954"/>
                  </a:cubicBezTo>
                  <a:cubicBezTo>
                    <a:pt x="3761" y="3858"/>
                    <a:pt x="1382" y="1029"/>
                    <a:pt x="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62"/>
            <p:cNvSpPr/>
            <p:nvPr/>
          </p:nvSpPr>
          <p:spPr>
            <a:xfrm>
              <a:off x="1255300" y="4989075"/>
              <a:ext cx="238700" cy="149500"/>
            </a:xfrm>
            <a:custGeom>
              <a:avLst/>
              <a:gdLst/>
              <a:ahLst/>
              <a:cxnLst/>
              <a:rect l="l" t="t" r="r" b="b"/>
              <a:pathLst>
                <a:path w="9548" h="5980" extrusionOk="0">
                  <a:moveTo>
                    <a:pt x="689" y="671"/>
                  </a:moveTo>
                  <a:cubicBezTo>
                    <a:pt x="1135" y="1219"/>
                    <a:pt x="1826" y="2051"/>
                    <a:pt x="2540" y="2765"/>
                  </a:cubicBezTo>
                  <a:cubicBezTo>
                    <a:pt x="2926" y="3183"/>
                    <a:pt x="3344" y="3600"/>
                    <a:pt x="3697" y="3890"/>
                  </a:cubicBezTo>
                  <a:cubicBezTo>
                    <a:pt x="3858" y="4051"/>
                    <a:pt x="4051" y="4179"/>
                    <a:pt x="4211" y="4276"/>
                  </a:cubicBezTo>
                  <a:cubicBezTo>
                    <a:pt x="4372" y="4372"/>
                    <a:pt x="4501" y="4436"/>
                    <a:pt x="4661" y="4468"/>
                  </a:cubicBezTo>
                  <a:cubicBezTo>
                    <a:pt x="4951" y="4501"/>
                    <a:pt x="5722" y="4661"/>
                    <a:pt x="6590" y="4854"/>
                  </a:cubicBezTo>
                  <a:cubicBezTo>
                    <a:pt x="7330" y="5019"/>
                    <a:pt x="8140" y="5206"/>
                    <a:pt x="8841" y="5378"/>
                  </a:cubicBezTo>
                  <a:lnTo>
                    <a:pt x="8841" y="5378"/>
                  </a:lnTo>
                  <a:cubicBezTo>
                    <a:pt x="8780" y="5431"/>
                    <a:pt x="8704" y="5465"/>
                    <a:pt x="8615" y="5465"/>
                  </a:cubicBezTo>
                  <a:lnTo>
                    <a:pt x="8583" y="5465"/>
                  </a:lnTo>
                  <a:lnTo>
                    <a:pt x="4308" y="5079"/>
                  </a:lnTo>
                  <a:lnTo>
                    <a:pt x="804" y="1736"/>
                  </a:lnTo>
                  <a:cubicBezTo>
                    <a:pt x="643" y="1543"/>
                    <a:pt x="547" y="1350"/>
                    <a:pt x="547" y="1125"/>
                  </a:cubicBezTo>
                  <a:cubicBezTo>
                    <a:pt x="547" y="961"/>
                    <a:pt x="598" y="814"/>
                    <a:pt x="689" y="671"/>
                  </a:cubicBezTo>
                  <a:close/>
                  <a:moveTo>
                    <a:pt x="708" y="0"/>
                  </a:moveTo>
                  <a:cubicBezTo>
                    <a:pt x="611" y="0"/>
                    <a:pt x="547" y="0"/>
                    <a:pt x="483" y="65"/>
                  </a:cubicBezTo>
                  <a:lnTo>
                    <a:pt x="418" y="161"/>
                  </a:lnTo>
                  <a:cubicBezTo>
                    <a:pt x="161" y="418"/>
                    <a:pt x="1" y="772"/>
                    <a:pt x="1" y="1125"/>
                  </a:cubicBezTo>
                  <a:cubicBezTo>
                    <a:pt x="1" y="1479"/>
                    <a:pt x="161" y="1833"/>
                    <a:pt x="451" y="2122"/>
                  </a:cubicBezTo>
                  <a:lnTo>
                    <a:pt x="3986" y="5529"/>
                  </a:lnTo>
                  <a:cubicBezTo>
                    <a:pt x="4051" y="5561"/>
                    <a:pt x="4083" y="5593"/>
                    <a:pt x="4147" y="5593"/>
                  </a:cubicBezTo>
                  <a:lnTo>
                    <a:pt x="8519" y="5979"/>
                  </a:lnTo>
                  <a:lnTo>
                    <a:pt x="8615" y="5979"/>
                  </a:lnTo>
                  <a:cubicBezTo>
                    <a:pt x="9065" y="5979"/>
                    <a:pt x="9419" y="5658"/>
                    <a:pt x="9515" y="5272"/>
                  </a:cubicBezTo>
                  <a:cubicBezTo>
                    <a:pt x="9547" y="5111"/>
                    <a:pt x="9451" y="4983"/>
                    <a:pt x="9322" y="4951"/>
                  </a:cubicBezTo>
                  <a:cubicBezTo>
                    <a:pt x="8551" y="4758"/>
                    <a:pt x="7554" y="4533"/>
                    <a:pt x="6687" y="4340"/>
                  </a:cubicBezTo>
                  <a:cubicBezTo>
                    <a:pt x="5819" y="4147"/>
                    <a:pt x="5079" y="3986"/>
                    <a:pt x="4726" y="3954"/>
                  </a:cubicBezTo>
                  <a:cubicBezTo>
                    <a:pt x="4694" y="3922"/>
                    <a:pt x="4597" y="3890"/>
                    <a:pt x="4469" y="3825"/>
                  </a:cubicBezTo>
                  <a:cubicBezTo>
                    <a:pt x="4051" y="3536"/>
                    <a:pt x="3311" y="2829"/>
                    <a:pt x="2604" y="2090"/>
                  </a:cubicBezTo>
                  <a:cubicBezTo>
                    <a:pt x="1929" y="1318"/>
                    <a:pt x="1254" y="547"/>
                    <a:pt x="901" y="97"/>
                  </a:cubicBezTo>
                  <a:cubicBezTo>
                    <a:pt x="836" y="32"/>
                    <a:pt x="772" y="0"/>
                    <a:pt x="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62"/>
            <p:cNvSpPr/>
            <p:nvPr/>
          </p:nvSpPr>
          <p:spPr>
            <a:xfrm>
              <a:off x="1608075" y="3506400"/>
              <a:ext cx="458900" cy="1476275"/>
            </a:xfrm>
            <a:custGeom>
              <a:avLst/>
              <a:gdLst/>
              <a:ahLst/>
              <a:cxnLst/>
              <a:rect l="l" t="t" r="r" b="b"/>
              <a:pathLst>
                <a:path w="18356" h="59051" extrusionOk="0">
                  <a:moveTo>
                    <a:pt x="4983" y="1"/>
                  </a:moveTo>
                  <a:cubicBezTo>
                    <a:pt x="4983" y="1"/>
                    <a:pt x="740" y="4822"/>
                    <a:pt x="354" y="7490"/>
                  </a:cubicBezTo>
                  <a:cubicBezTo>
                    <a:pt x="322" y="7812"/>
                    <a:pt x="290" y="8133"/>
                    <a:pt x="258" y="8455"/>
                  </a:cubicBezTo>
                  <a:cubicBezTo>
                    <a:pt x="1" y="11637"/>
                    <a:pt x="644" y="14851"/>
                    <a:pt x="1994" y="17777"/>
                  </a:cubicBezTo>
                  <a:lnTo>
                    <a:pt x="9966" y="35006"/>
                  </a:lnTo>
                  <a:lnTo>
                    <a:pt x="15077" y="59050"/>
                  </a:lnTo>
                  <a:lnTo>
                    <a:pt x="18355" y="58247"/>
                  </a:lnTo>
                  <a:lnTo>
                    <a:pt x="17295" y="32692"/>
                  </a:lnTo>
                  <a:lnTo>
                    <a:pt x="11123" y="13084"/>
                  </a:lnTo>
                  <a:lnTo>
                    <a:pt x="14787" y="6912"/>
                  </a:lnTo>
                  <a:lnTo>
                    <a:pt x="49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62"/>
            <p:cNvSpPr/>
            <p:nvPr/>
          </p:nvSpPr>
          <p:spPr>
            <a:xfrm>
              <a:off x="1606475" y="3499650"/>
              <a:ext cx="466925" cy="1489450"/>
            </a:xfrm>
            <a:custGeom>
              <a:avLst/>
              <a:gdLst/>
              <a:ahLst/>
              <a:cxnLst/>
              <a:rect l="l" t="t" r="r" b="b"/>
              <a:pathLst>
                <a:path w="18677" h="59578" extrusionOk="0">
                  <a:moveTo>
                    <a:pt x="5084" y="635"/>
                  </a:moveTo>
                  <a:lnTo>
                    <a:pt x="14497" y="7270"/>
                  </a:lnTo>
                  <a:lnTo>
                    <a:pt x="14497" y="7270"/>
                  </a:lnTo>
                  <a:lnTo>
                    <a:pt x="10962" y="13225"/>
                  </a:lnTo>
                  <a:cubicBezTo>
                    <a:pt x="10930" y="13289"/>
                    <a:pt x="10898" y="13354"/>
                    <a:pt x="10930" y="13418"/>
                  </a:cubicBezTo>
                  <a:lnTo>
                    <a:pt x="17069" y="33026"/>
                  </a:lnTo>
                  <a:lnTo>
                    <a:pt x="18130" y="58292"/>
                  </a:lnTo>
                  <a:lnTo>
                    <a:pt x="15366" y="58999"/>
                  </a:lnTo>
                  <a:lnTo>
                    <a:pt x="10287" y="35212"/>
                  </a:lnTo>
                  <a:lnTo>
                    <a:pt x="10287" y="35180"/>
                  </a:lnTo>
                  <a:lnTo>
                    <a:pt x="2283" y="17918"/>
                  </a:lnTo>
                  <a:cubicBezTo>
                    <a:pt x="1158" y="15475"/>
                    <a:pt x="515" y="12775"/>
                    <a:pt x="515" y="10075"/>
                  </a:cubicBezTo>
                  <a:cubicBezTo>
                    <a:pt x="515" y="9625"/>
                    <a:pt x="547" y="9175"/>
                    <a:pt x="579" y="8725"/>
                  </a:cubicBezTo>
                  <a:cubicBezTo>
                    <a:pt x="611" y="8403"/>
                    <a:pt x="644" y="8114"/>
                    <a:pt x="676" y="7825"/>
                  </a:cubicBezTo>
                  <a:cubicBezTo>
                    <a:pt x="772" y="7182"/>
                    <a:pt x="1094" y="6410"/>
                    <a:pt x="1544" y="5607"/>
                  </a:cubicBezTo>
                  <a:cubicBezTo>
                    <a:pt x="2186" y="4353"/>
                    <a:pt x="3119" y="3067"/>
                    <a:pt x="3890" y="2103"/>
                  </a:cubicBezTo>
                  <a:cubicBezTo>
                    <a:pt x="4276" y="1621"/>
                    <a:pt x="4597" y="1203"/>
                    <a:pt x="4854" y="914"/>
                  </a:cubicBezTo>
                  <a:cubicBezTo>
                    <a:pt x="4926" y="794"/>
                    <a:pt x="5016" y="710"/>
                    <a:pt x="5084" y="635"/>
                  </a:cubicBezTo>
                  <a:close/>
                  <a:moveTo>
                    <a:pt x="5019" y="1"/>
                  </a:moveTo>
                  <a:cubicBezTo>
                    <a:pt x="4948" y="1"/>
                    <a:pt x="4875" y="25"/>
                    <a:pt x="4822" y="78"/>
                  </a:cubicBezTo>
                  <a:cubicBezTo>
                    <a:pt x="4822" y="110"/>
                    <a:pt x="3762" y="1299"/>
                    <a:pt x="2636" y="2842"/>
                  </a:cubicBezTo>
                  <a:cubicBezTo>
                    <a:pt x="2090" y="3646"/>
                    <a:pt x="1511" y="4482"/>
                    <a:pt x="1061" y="5350"/>
                  </a:cubicBezTo>
                  <a:cubicBezTo>
                    <a:pt x="611" y="6185"/>
                    <a:pt x="258" y="7021"/>
                    <a:pt x="161" y="7728"/>
                  </a:cubicBezTo>
                  <a:cubicBezTo>
                    <a:pt x="97" y="8050"/>
                    <a:pt x="65" y="8371"/>
                    <a:pt x="33" y="8693"/>
                  </a:cubicBezTo>
                  <a:cubicBezTo>
                    <a:pt x="1" y="9143"/>
                    <a:pt x="1" y="9625"/>
                    <a:pt x="1" y="10075"/>
                  </a:cubicBezTo>
                  <a:cubicBezTo>
                    <a:pt x="1" y="12871"/>
                    <a:pt x="644" y="15604"/>
                    <a:pt x="1801" y="18143"/>
                  </a:cubicBezTo>
                  <a:lnTo>
                    <a:pt x="9773" y="35372"/>
                  </a:lnTo>
                  <a:lnTo>
                    <a:pt x="14883" y="59384"/>
                  </a:lnTo>
                  <a:cubicBezTo>
                    <a:pt x="14916" y="59449"/>
                    <a:pt x="14948" y="59513"/>
                    <a:pt x="15012" y="59545"/>
                  </a:cubicBezTo>
                  <a:cubicBezTo>
                    <a:pt x="15076" y="59577"/>
                    <a:pt x="15141" y="59577"/>
                    <a:pt x="15205" y="59577"/>
                  </a:cubicBezTo>
                  <a:lnTo>
                    <a:pt x="18484" y="58774"/>
                  </a:lnTo>
                  <a:cubicBezTo>
                    <a:pt x="18612" y="58742"/>
                    <a:pt x="18676" y="58613"/>
                    <a:pt x="18676" y="58484"/>
                  </a:cubicBezTo>
                  <a:lnTo>
                    <a:pt x="17616" y="32962"/>
                  </a:lnTo>
                  <a:lnTo>
                    <a:pt x="17616" y="32897"/>
                  </a:lnTo>
                  <a:lnTo>
                    <a:pt x="11476" y="13386"/>
                  </a:lnTo>
                  <a:lnTo>
                    <a:pt x="15076" y="7342"/>
                  </a:lnTo>
                  <a:cubicBezTo>
                    <a:pt x="15141" y="7214"/>
                    <a:pt x="15108" y="7053"/>
                    <a:pt x="15012" y="6989"/>
                  </a:cubicBezTo>
                  <a:lnTo>
                    <a:pt x="5176" y="46"/>
                  </a:lnTo>
                  <a:cubicBezTo>
                    <a:pt x="5133" y="17"/>
                    <a:pt x="5076" y="1"/>
                    <a:pt x="5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62"/>
            <p:cNvSpPr/>
            <p:nvPr/>
          </p:nvSpPr>
          <p:spPr>
            <a:xfrm>
              <a:off x="1318775" y="3717750"/>
              <a:ext cx="634875" cy="1260100"/>
            </a:xfrm>
            <a:custGeom>
              <a:avLst/>
              <a:gdLst/>
              <a:ahLst/>
              <a:cxnLst/>
              <a:rect l="l" t="t" r="r" b="b"/>
              <a:pathLst>
                <a:path w="25395" h="50404" extrusionOk="0">
                  <a:moveTo>
                    <a:pt x="25395" y="1"/>
                  </a:moveTo>
                  <a:lnTo>
                    <a:pt x="14048" y="4822"/>
                  </a:lnTo>
                  <a:lnTo>
                    <a:pt x="15398" y="7330"/>
                  </a:lnTo>
                  <a:lnTo>
                    <a:pt x="12505" y="26938"/>
                  </a:lnTo>
                  <a:lnTo>
                    <a:pt x="1" y="49246"/>
                  </a:lnTo>
                  <a:lnTo>
                    <a:pt x="3087" y="50403"/>
                  </a:lnTo>
                  <a:lnTo>
                    <a:pt x="19995" y="29252"/>
                  </a:lnTo>
                  <a:lnTo>
                    <a:pt x="24045" y="5787"/>
                  </a:lnTo>
                  <a:lnTo>
                    <a:pt x="253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62"/>
            <p:cNvSpPr/>
            <p:nvPr/>
          </p:nvSpPr>
          <p:spPr>
            <a:xfrm>
              <a:off x="1311550" y="3711175"/>
              <a:ext cx="649350" cy="1273425"/>
            </a:xfrm>
            <a:custGeom>
              <a:avLst/>
              <a:gdLst/>
              <a:ahLst/>
              <a:cxnLst/>
              <a:rect l="l" t="t" r="r" b="b"/>
              <a:pathLst>
                <a:path w="25974" h="50937" extrusionOk="0">
                  <a:moveTo>
                    <a:pt x="25687" y="0"/>
                  </a:moveTo>
                  <a:cubicBezTo>
                    <a:pt x="25555" y="0"/>
                    <a:pt x="25455" y="88"/>
                    <a:pt x="25427" y="199"/>
                  </a:cubicBezTo>
                  <a:lnTo>
                    <a:pt x="24077" y="5985"/>
                  </a:lnTo>
                  <a:lnTo>
                    <a:pt x="20027" y="29387"/>
                  </a:lnTo>
                  <a:lnTo>
                    <a:pt x="3279" y="50345"/>
                  </a:lnTo>
                  <a:lnTo>
                    <a:pt x="676" y="49380"/>
                  </a:lnTo>
                  <a:lnTo>
                    <a:pt x="13019" y="27329"/>
                  </a:lnTo>
                  <a:lnTo>
                    <a:pt x="13051" y="27233"/>
                  </a:lnTo>
                  <a:lnTo>
                    <a:pt x="15944" y="7625"/>
                  </a:lnTo>
                  <a:cubicBezTo>
                    <a:pt x="15944" y="7560"/>
                    <a:pt x="15944" y="7496"/>
                    <a:pt x="15912" y="7464"/>
                  </a:cubicBezTo>
                  <a:lnTo>
                    <a:pt x="14562" y="4957"/>
                  </a:lnTo>
                  <a:cubicBezTo>
                    <a:pt x="14519" y="4871"/>
                    <a:pt x="14433" y="4814"/>
                    <a:pt x="14343" y="4814"/>
                  </a:cubicBezTo>
                  <a:cubicBezTo>
                    <a:pt x="14298" y="4814"/>
                    <a:pt x="14251" y="4828"/>
                    <a:pt x="14208" y="4860"/>
                  </a:cubicBezTo>
                  <a:cubicBezTo>
                    <a:pt x="14080" y="4925"/>
                    <a:pt x="14016" y="5085"/>
                    <a:pt x="14080" y="5214"/>
                  </a:cubicBezTo>
                  <a:lnTo>
                    <a:pt x="15398" y="7625"/>
                  </a:lnTo>
                  <a:lnTo>
                    <a:pt x="12537" y="27104"/>
                  </a:lnTo>
                  <a:lnTo>
                    <a:pt x="65" y="49380"/>
                  </a:lnTo>
                  <a:cubicBezTo>
                    <a:pt x="1" y="49445"/>
                    <a:pt x="1" y="49541"/>
                    <a:pt x="33" y="49606"/>
                  </a:cubicBezTo>
                  <a:cubicBezTo>
                    <a:pt x="65" y="49702"/>
                    <a:pt x="129" y="49734"/>
                    <a:pt x="193" y="49766"/>
                  </a:cubicBezTo>
                  <a:lnTo>
                    <a:pt x="3279" y="50923"/>
                  </a:lnTo>
                  <a:cubicBezTo>
                    <a:pt x="3305" y="50932"/>
                    <a:pt x="3333" y="50936"/>
                    <a:pt x="3362" y="50936"/>
                  </a:cubicBezTo>
                  <a:cubicBezTo>
                    <a:pt x="3440" y="50936"/>
                    <a:pt x="3522" y="50906"/>
                    <a:pt x="3569" y="50859"/>
                  </a:cubicBezTo>
                  <a:lnTo>
                    <a:pt x="20509" y="29676"/>
                  </a:lnTo>
                  <a:lnTo>
                    <a:pt x="20541" y="29547"/>
                  </a:lnTo>
                  <a:lnTo>
                    <a:pt x="24591" y="6082"/>
                  </a:lnTo>
                  <a:lnTo>
                    <a:pt x="25941" y="328"/>
                  </a:lnTo>
                  <a:cubicBezTo>
                    <a:pt x="25973" y="199"/>
                    <a:pt x="25877" y="39"/>
                    <a:pt x="25748" y="7"/>
                  </a:cubicBezTo>
                  <a:cubicBezTo>
                    <a:pt x="25727" y="2"/>
                    <a:pt x="25707" y="0"/>
                    <a:pt x="25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62"/>
            <p:cNvSpPr/>
            <p:nvPr/>
          </p:nvSpPr>
          <p:spPr>
            <a:xfrm>
              <a:off x="1848375" y="3941000"/>
              <a:ext cx="67525" cy="394925"/>
            </a:xfrm>
            <a:custGeom>
              <a:avLst/>
              <a:gdLst/>
              <a:ahLst/>
              <a:cxnLst/>
              <a:rect l="l" t="t" r="r" b="b"/>
              <a:pathLst>
                <a:path w="2701" h="15797" extrusionOk="0">
                  <a:moveTo>
                    <a:pt x="2490" y="1"/>
                  </a:moveTo>
                  <a:cubicBezTo>
                    <a:pt x="2387" y="1"/>
                    <a:pt x="2314" y="84"/>
                    <a:pt x="2314" y="168"/>
                  </a:cubicBezTo>
                  <a:lnTo>
                    <a:pt x="32" y="15565"/>
                  </a:lnTo>
                  <a:cubicBezTo>
                    <a:pt x="0" y="15661"/>
                    <a:pt x="97" y="15790"/>
                    <a:pt x="193" y="15790"/>
                  </a:cubicBezTo>
                  <a:cubicBezTo>
                    <a:pt x="206" y="15794"/>
                    <a:pt x="219" y="15796"/>
                    <a:pt x="233" y="15796"/>
                  </a:cubicBezTo>
                  <a:cubicBezTo>
                    <a:pt x="322" y="15796"/>
                    <a:pt x="418" y="15713"/>
                    <a:pt x="418" y="15629"/>
                  </a:cubicBezTo>
                  <a:lnTo>
                    <a:pt x="2700" y="232"/>
                  </a:lnTo>
                  <a:cubicBezTo>
                    <a:pt x="2700" y="135"/>
                    <a:pt x="2636" y="7"/>
                    <a:pt x="2539" y="7"/>
                  </a:cubicBezTo>
                  <a:cubicBezTo>
                    <a:pt x="2522" y="3"/>
                    <a:pt x="2506" y="1"/>
                    <a:pt x="2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62"/>
            <p:cNvSpPr/>
            <p:nvPr/>
          </p:nvSpPr>
          <p:spPr>
            <a:xfrm>
              <a:off x="1633800" y="3761650"/>
              <a:ext cx="54675" cy="233375"/>
            </a:xfrm>
            <a:custGeom>
              <a:avLst/>
              <a:gdLst/>
              <a:ahLst/>
              <a:cxnLst/>
              <a:rect l="l" t="t" r="r" b="b"/>
              <a:pathLst>
                <a:path w="2187" h="9335" extrusionOk="0">
                  <a:moveTo>
                    <a:pt x="238" y="1"/>
                  </a:moveTo>
                  <a:cubicBezTo>
                    <a:pt x="211" y="1"/>
                    <a:pt x="185" y="5"/>
                    <a:pt x="161" y="13"/>
                  </a:cubicBezTo>
                  <a:cubicBezTo>
                    <a:pt x="65" y="77"/>
                    <a:pt x="1" y="173"/>
                    <a:pt x="65" y="270"/>
                  </a:cubicBezTo>
                  <a:lnTo>
                    <a:pt x="1768" y="4095"/>
                  </a:lnTo>
                  <a:lnTo>
                    <a:pt x="1608" y="9110"/>
                  </a:lnTo>
                  <a:cubicBezTo>
                    <a:pt x="1608" y="9238"/>
                    <a:pt x="1704" y="9335"/>
                    <a:pt x="1801" y="9335"/>
                  </a:cubicBezTo>
                  <a:cubicBezTo>
                    <a:pt x="1929" y="9335"/>
                    <a:pt x="1993" y="9238"/>
                    <a:pt x="2026" y="9142"/>
                  </a:cubicBezTo>
                  <a:lnTo>
                    <a:pt x="2186" y="4063"/>
                  </a:lnTo>
                  <a:lnTo>
                    <a:pt x="2154" y="3966"/>
                  </a:lnTo>
                  <a:lnTo>
                    <a:pt x="418" y="109"/>
                  </a:lnTo>
                  <a:cubicBezTo>
                    <a:pt x="394" y="37"/>
                    <a:pt x="316" y="1"/>
                    <a:pt x="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62"/>
            <p:cNvSpPr/>
            <p:nvPr/>
          </p:nvSpPr>
          <p:spPr>
            <a:xfrm>
              <a:off x="1827475" y="3665300"/>
              <a:ext cx="123775" cy="93475"/>
            </a:xfrm>
            <a:custGeom>
              <a:avLst/>
              <a:gdLst/>
              <a:ahLst/>
              <a:cxnLst/>
              <a:rect l="l" t="t" r="r" b="b"/>
              <a:pathLst>
                <a:path w="4951" h="3739" extrusionOk="0">
                  <a:moveTo>
                    <a:pt x="4757" y="1"/>
                  </a:moveTo>
                  <a:cubicBezTo>
                    <a:pt x="4660" y="1"/>
                    <a:pt x="4586" y="59"/>
                    <a:pt x="4533" y="138"/>
                  </a:cubicBezTo>
                  <a:lnTo>
                    <a:pt x="4533" y="170"/>
                  </a:lnTo>
                  <a:cubicBezTo>
                    <a:pt x="4468" y="331"/>
                    <a:pt x="4083" y="1134"/>
                    <a:pt x="3343" y="1874"/>
                  </a:cubicBezTo>
                  <a:cubicBezTo>
                    <a:pt x="2636" y="2645"/>
                    <a:pt x="1575" y="3320"/>
                    <a:pt x="193" y="3320"/>
                  </a:cubicBezTo>
                  <a:cubicBezTo>
                    <a:pt x="65" y="3320"/>
                    <a:pt x="0" y="3417"/>
                    <a:pt x="0" y="3545"/>
                  </a:cubicBezTo>
                  <a:cubicBezTo>
                    <a:pt x="0" y="3642"/>
                    <a:pt x="65" y="3738"/>
                    <a:pt x="193" y="3738"/>
                  </a:cubicBezTo>
                  <a:cubicBezTo>
                    <a:pt x="1833" y="3738"/>
                    <a:pt x="3022" y="2870"/>
                    <a:pt x="3793" y="2002"/>
                  </a:cubicBezTo>
                  <a:cubicBezTo>
                    <a:pt x="4565" y="1134"/>
                    <a:pt x="4918" y="299"/>
                    <a:pt x="4918" y="299"/>
                  </a:cubicBezTo>
                  <a:cubicBezTo>
                    <a:pt x="4951" y="170"/>
                    <a:pt x="4918" y="74"/>
                    <a:pt x="4822" y="9"/>
                  </a:cubicBezTo>
                  <a:cubicBezTo>
                    <a:pt x="4799" y="4"/>
                    <a:pt x="4777" y="1"/>
                    <a:pt x="47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62"/>
            <p:cNvSpPr/>
            <p:nvPr/>
          </p:nvSpPr>
          <p:spPr>
            <a:xfrm>
              <a:off x="1726225" y="3634675"/>
              <a:ext cx="181625" cy="758150"/>
            </a:xfrm>
            <a:custGeom>
              <a:avLst/>
              <a:gdLst/>
              <a:ahLst/>
              <a:cxnLst/>
              <a:rect l="l" t="t" r="r" b="b"/>
              <a:pathLst>
                <a:path w="7265" h="30326" extrusionOk="0">
                  <a:moveTo>
                    <a:pt x="7025" y="0"/>
                  </a:moveTo>
                  <a:cubicBezTo>
                    <a:pt x="6982" y="0"/>
                    <a:pt x="6940" y="16"/>
                    <a:pt x="6911" y="45"/>
                  </a:cubicBezTo>
                  <a:lnTo>
                    <a:pt x="5143" y="1620"/>
                  </a:lnTo>
                  <a:cubicBezTo>
                    <a:pt x="5111" y="1684"/>
                    <a:pt x="5079" y="1716"/>
                    <a:pt x="5079" y="1781"/>
                  </a:cubicBezTo>
                  <a:lnTo>
                    <a:pt x="5079" y="2938"/>
                  </a:lnTo>
                  <a:lnTo>
                    <a:pt x="2893" y="2456"/>
                  </a:lnTo>
                  <a:cubicBezTo>
                    <a:pt x="2797" y="2456"/>
                    <a:pt x="2732" y="2456"/>
                    <a:pt x="2700" y="2520"/>
                  </a:cubicBezTo>
                  <a:cubicBezTo>
                    <a:pt x="2636" y="2584"/>
                    <a:pt x="2636" y="2649"/>
                    <a:pt x="2636" y="2713"/>
                  </a:cubicBezTo>
                  <a:lnTo>
                    <a:pt x="3857" y="6185"/>
                  </a:lnTo>
                  <a:lnTo>
                    <a:pt x="0" y="30100"/>
                  </a:lnTo>
                  <a:cubicBezTo>
                    <a:pt x="0" y="30196"/>
                    <a:pt x="64" y="30293"/>
                    <a:pt x="193" y="30325"/>
                  </a:cubicBezTo>
                  <a:cubicBezTo>
                    <a:pt x="289" y="30325"/>
                    <a:pt x="386" y="30261"/>
                    <a:pt x="418" y="30164"/>
                  </a:cubicBezTo>
                  <a:lnTo>
                    <a:pt x="4243" y="6185"/>
                  </a:lnTo>
                  <a:lnTo>
                    <a:pt x="4243" y="6088"/>
                  </a:lnTo>
                  <a:lnTo>
                    <a:pt x="3150" y="2938"/>
                  </a:lnTo>
                  <a:lnTo>
                    <a:pt x="5240" y="3388"/>
                  </a:lnTo>
                  <a:cubicBezTo>
                    <a:pt x="5304" y="3388"/>
                    <a:pt x="5368" y="3388"/>
                    <a:pt x="5400" y="3324"/>
                  </a:cubicBezTo>
                  <a:cubicBezTo>
                    <a:pt x="5465" y="3292"/>
                    <a:pt x="5497" y="3259"/>
                    <a:pt x="5497" y="3195"/>
                  </a:cubicBezTo>
                  <a:lnTo>
                    <a:pt x="5497" y="1877"/>
                  </a:lnTo>
                  <a:lnTo>
                    <a:pt x="7168" y="366"/>
                  </a:lnTo>
                  <a:cubicBezTo>
                    <a:pt x="7265" y="270"/>
                    <a:pt x="7265" y="141"/>
                    <a:pt x="7168" y="77"/>
                  </a:cubicBezTo>
                  <a:cubicBezTo>
                    <a:pt x="7133" y="24"/>
                    <a:pt x="7078" y="0"/>
                    <a:pt x="7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62"/>
            <p:cNvSpPr/>
            <p:nvPr/>
          </p:nvSpPr>
          <p:spPr>
            <a:xfrm>
              <a:off x="1690850" y="4417675"/>
              <a:ext cx="32975" cy="40550"/>
            </a:xfrm>
            <a:custGeom>
              <a:avLst/>
              <a:gdLst/>
              <a:ahLst/>
              <a:cxnLst/>
              <a:rect l="l" t="t" r="r" b="b"/>
              <a:pathLst>
                <a:path w="1319" h="1622" extrusionOk="0">
                  <a:moveTo>
                    <a:pt x="1112" y="0"/>
                  </a:moveTo>
                  <a:cubicBezTo>
                    <a:pt x="1043" y="0"/>
                    <a:pt x="974" y="36"/>
                    <a:pt x="933" y="98"/>
                  </a:cubicBezTo>
                  <a:lnTo>
                    <a:pt x="65" y="1319"/>
                  </a:lnTo>
                  <a:cubicBezTo>
                    <a:pt x="1" y="1384"/>
                    <a:pt x="33" y="1512"/>
                    <a:pt x="97" y="1577"/>
                  </a:cubicBezTo>
                  <a:cubicBezTo>
                    <a:pt x="141" y="1606"/>
                    <a:pt x="190" y="1621"/>
                    <a:pt x="238" y="1621"/>
                  </a:cubicBezTo>
                  <a:cubicBezTo>
                    <a:pt x="296" y="1621"/>
                    <a:pt x="351" y="1598"/>
                    <a:pt x="387" y="1544"/>
                  </a:cubicBezTo>
                  <a:lnTo>
                    <a:pt x="1254" y="323"/>
                  </a:lnTo>
                  <a:cubicBezTo>
                    <a:pt x="1319" y="227"/>
                    <a:pt x="1319" y="98"/>
                    <a:pt x="1222" y="34"/>
                  </a:cubicBezTo>
                  <a:cubicBezTo>
                    <a:pt x="1188" y="11"/>
                    <a:pt x="1150" y="0"/>
                    <a:pt x="11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2106;p37">
            <a:extLst>
              <a:ext uri="{FF2B5EF4-FFF2-40B4-BE49-F238E27FC236}">
                <a16:creationId xmlns:a16="http://schemas.microsoft.com/office/drawing/2014/main" id="{299A1864-7E9F-7ACC-9B3F-5384FB694D3F}"/>
              </a:ext>
            </a:extLst>
          </p:cNvPr>
          <p:cNvGrpSpPr/>
          <p:nvPr/>
        </p:nvGrpSpPr>
        <p:grpSpPr>
          <a:xfrm>
            <a:off x="460551" y="1379288"/>
            <a:ext cx="310279" cy="405632"/>
            <a:chOff x="731647" y="573573"/>
            <a:chExt cx="635100" cy="734640"/>
          </a:xfrm>
        </p:grpSpPr>
        <p:grpSp>
          <p:nvGrpSpPr>
            <p:cNvPr id="9" name="Google Shape;2107;p37">
              <a:extLst>
                <a:ext uri="{FF2B5EF4-FFF2-40B4-BE49-F238E27FC236}">
                  <a16:creationId xmlns:a16="http://schemas.microsoft.com/office/drawing/2014/main" id="{6DF8840C-82A2-CB3B-2557-79655FFA0BB2}"/>
                </a:ext>
              </a:extLst>
            </p:cNvPr>
            <p:cNvGrpSpPr/>
            <p:nvPr/>
          </p:nvGrpSpPr>
          <p:grpSpPr>
            <a:xfrm>
              <a:off x="731647" y="573573"/>
              <a:ext cx="635100" cy="635100"/>
              <a:chOff x="917231" y="750460"/>
              <a:chExt cx="635100" cy="635100"/>
            </a:xfrm>
          </p:grpSpPr>
          <p:sp>
            <p:nvSpPr>
              <p:cNvPr id="14" name="Google Shape;2108;p37">
                <a:extLst>
                  <a:ext uri="{FF2B5EF4-FFF2-40B4-BE49-F238E27FC236}">
                    <a16:creationId xmlns:a16="http://schemas.microsoft.com/office/drawing/2014/main" id="{92C8FA4D-C6AF-B473-A9ED-110C4D61DDD0}"/>
                  </a:ext>
                </a:extLst>
              </p:cNvPr>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109;p37">
                <a:extLst>
                  <a:ext uri="{FF2B5EF4-FFF2-40B4-BE49-F238E27FC236}">
                    <a16:creationId xmlns:a16="http://schemas.microsoft.com/office/drawing/2014/main" id="{3D264174-5283-AB5A-3CA2-276B5841EF87}"/>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 name="Google Shape;2110;p37">
              <a:extLst>
                <a:ext uri="{FF2B5EF4-FFF2-40B4-BE49-F238E27FC236}">
                  <a16:creationId xmlns:a16="http://schemas.microsoft.com/office/drawing/2014/main" id="{D1B2F750-CA5A-BE1C-E5CB-B3BF51001CA4}"/>
                </a:ext>
              </a:extLst>
            </p:cNvPr>
            <p:cNvGrpSpPr/>
            <p:nvPr/>
          </p:nvGrpSpPr>
          <p:grpSpPr>
            <a:xfrm>
              <a:off x="961679" y="1281213"/>
              <a:ext cx="175013" cy="27000"/>
              <a:chOff x="5662375" y="212375"/>
              <a:chExt cx="175013" cy="27000"/>
            </a:xfrm>
          </p:grpSpPr>
          <p:sp>
            <p:nvSpPr>
              <p:cNvPr id="11" name="Google Shape;2111;p37">
                <a:extLst>
                  <a:ext uri="{FF2B5EF4-FFF2-40B4-BE49-F238E27FC236}">
                    <a16:creationId xmlns:a16="http://schemas.microsoft.com/office/drawing/2014/main" id="{88DE4A74-DCD4-698C-7E43-375090AAF12F}"/>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2" name="Google Shape;2112;p37">
                <a:extLst>
                  <a:ext uri="{FF2B5EF4-FFF2-40B4-BE49-F238E27FC236}">
                    <a16:creationId xmlns:a16="http://schemas.microsoft.com/office/drawing/2014/main" id="{028000ED-ABD3-0697-0539-D1EF77E99E12}"/>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3" name="Google Shape;2113;p37">
                <a:extLst>
                  <a:ext uri="{FF2B5EF4-FFF2-40B4-BE49-F238E27FC236}">
                    <a16:creationId xmlns:a16="http://schemas.microsoft.com/office/drawing/2014/main" id="{7896A796-FC5B-282D-6DD8-9B0399562246}"/>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16" name="ZoneTexte 15">
            <a:extLst>
              <a:ext uri="{FF2B5EF4-FFF2-40B4-BE49-F238E27FC236}">
                <a16:creationId xmlns:a16="http://schemas.microsoft.com/office/drawing/2014/main" id="{F913118D-6AB6-AE66-7BFF-5672006EA002}"/>
              </a:ext>
            </a:extLst>
          </p:cNvPr>
          <p:cNvSpPr txBox="1"/>
          <p:nvPr/>
        </p:nvSpPr>
        <p:spPr>
          <a:xfrm>
            <a:off x="481581" y="1415426"/>
            <a:ext cx="195894" cy="307777"/>
          </a:xfrm>
          <a:prstGeom prst="rect">
            <a:avLst/>
          </a:prstGeom>
          <a:noFill/>
        </p:spPr>
        <p:txBody>
          <a:bodyPr wrap="square" rtlCol="0">
            <a:spAutoFit/>
          </a:bodyPr>
          <a:lstStyle/>
          <a:p>
            <a:r>
              <a:rPr lang="en-US" dirty="0"/>
              <a:t>1</a:t>
            </a:r>
            <a:endParaRPr lang="fr-FR" dirty="0"/>
          </a:p>
        </p:txBody>
      </p:sp>
      <p:grpSp>
        <p:nvGrpSpPr>
          <p:cNvPr id="17" name="Google Shape;2106;p37">
            <a:extLst>
              <a:ext uri="{FF2B5EF4-FFF2-40B4-BE49-F238E27FC236}">
                <a16:creationId xmlns:a16="http://schemas.microsoft.com/office/drawing/2014/main" id="{11D5D494-9779-52D3-E731-7E2ADB653AF5}"/>
              </a:ext>
            </a:extLst>
          </p:cNvPr>
          <p:cNvGrpSpPr/>
          <p:nvPr/>
        </p:nvGrpSpPr>
        <p:grpSpPr>
          <a:xfrm>
            <a:off x="441512" y="1863532"/>
            <a:ext cx="310279" cy="405632"/>
            <a:chOff x="731647" y="573573"/>
            <a:chExt cx="635100" cy="734640"/>
          </a:xfrm>
        </p:grpSpPr>
        <p:grpSp>
          <p:nvGrpSpPr>
            <p:cNvPr id="18" name="Google Shape;2107;p37">
              <a:extLst>
                <a:ext uri="{FF2B5EF4-FFF2-40B4-BE49-F238E27FC236}">
                  <a16:creationId xmlns:a16="http://schemas.microsoft.com/office/drawing/2014/main" id="{987ED44D-3031-9EDA-8BD9-56BE9B2AA567}"/>
                </a:ext>
              </a:extLst>
            </p:cNvPr>
            <p:cNvGrpSpPr/>
            <p:nvPr/>
          </p:nvGrpSpPr>
          <p:grpSpPr>
            <a:xfrm>
              <a:off x="731647" y="573573"/>
              <a:ext cx="635100" cy="635100"/>
              <a:chOff x="917231" y="750460"/>
              <a:chExt cx="635100" cy="635100"/>
            </a:xfrm>
          </p:grpSpPr>
          <p:sp>
            <p:nvSpPr>
              <p:cNvPr id="23" name="Google Shape;2108;p37">
                <a:extLst>
                  <a:ext uri="{FF2B5EF4-FFF2-40B4-BE49-F238E27FC236}">
                    <a16:creationId xmlns:a16="http://schemas.microsoft.com/office/drawing/2014/main" id="{21E7E62A-FE27-4B96-5141-D961A56FBA1B}"/>
                  </a:ext>
                </a:extLst>
              </p:cNvPr>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109;p37">
                <a:extLst>
                  <a:ext uri="{FF2B5EF4-FFF2-40B4-BE49-F238E27FC236}">
                    <a16:creationId xmlns:a16="http://schemas.microsoft.com/office/drawing/2014/main" id="{9E58E981-D514-DDED-51CB-45A3F433B73C}"/>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 name="Google Shape;2110;p37">
              <a:extLst>
                <a:ext uri="{FF2B5EF4-FFF2-40B4-BE49-F238E27FC236}">
                  <a16:creationId xmlns:a16="http://schemas.microsoft.com/office/drawing/2014/main" id="{27A4A0D4-8D6F-A899-8A3E-5A5EF62E6730}"/>
                </a:ext>
              </a:extLst>
            </p:cNvPr>
            <p:cNvGrpSpPr/>
            <p:nvPr/>
          </p:nvGrpSpPr>
          <p:grpSpPr>
            <a:xfrm>
              <a:off x="961679" y="1281213"/>
              <a:ext cx="175013" cy="27000"/>
              <a:chOff x="5662375" y="212375"/>
              <a:chExt cx="175013" cy="27000"/>
            </a:xfrm>
          </p:grpSpPr>
          <p:sp>
            <p:nvSpPr>
              <p:cNvPr id="20" name="Google Shape;2111;p37">
                <a:extLst>
                  <a:ext uri="{FF2B5EF4-FFF2-40B4-BE49-F238E27FC236}">
                    <a16:creationId xmlns:a16="http://schemas.microsoft.com/office/drawing/2014/main" id="{E63B7F9F-42F9-75A5-A845-FC422F07CC7E}"/>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 name="Google Shape;2112;p37">
                <a:extLst>
                  <a:ext uri="{FF2B5EF4-FFF2-40B4-BE49-F238E27FC236}">
                    <a16:creationId xmlns:a16="http://schemas.microsoft.com/office/drawing/2014/main" id="{A675F2F3-2166-33BE-14F3-0A09056361B8}"/>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2" name="Google Shape;2113;p37">
                <a:extLst>
                  <a:ext uri="{FF2B5EF4-FFF2-40B4-BE49-F238E27FC236}">
                    <a16:creationId xmlns:a16="http://schemas.microsoft.com/office/drawing/2014/main" id="{FCCC37BC-14E6-1C18-EFB4-574390612A07}"/>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5" name="ZoneTexte 24">
            <a:extLst>
              <a:ext uri="{FF2B5EF4-FFF2-40B4-BE49-F238E27FC236}">
                <a16:creationId xmlns:a16="http://schemas.microsoft.com/office/drawing/2014/main" id="{888476A9-459B-5E53-F7CE-B500FDB17137}"/>
              </a:ext>
            </a:extLst>
          </p:cNvPr>
          <p:cNvSpPr txBox="1"/>
          <p:nvPr/>
        </p:nvSpPr>
        <p:spPr>
          <a:xfrm>
            <a:off x="462542" y="1899670"/>
            <a:ext cx="195894" cy="307777"/>
          </a:xfrm>
          <a:prstGeom prst="rect">
            <a:avLst/>
          </a:prstGeom>
          <a:noFill/>
        </p:spPr>
        <p:txBody>
          <a:bodyPr wrap="square" rtlCol="0">
            <a:spAutoFit/>
          </a:bodyPr>
          <a:lstStyle/>
          <a:p>
            <a:r>
              <a:rPr lang="en-US" dirty="0"/>
              <a:t>2</a:t>
            </a:r>
            <a:endParaRPr lang="fr-FR" dirty="0"/>
          </a:p>
        </p:txBody>
      </p:sp>
      <p:grpSp>
        <p:nvGrpSpPr>
          <p:cNvPr id="3613" name="Google Shape;2106;p37">
            <a:extLst>
              <a:ext uri="{FF2B5EF4-FFF2-40B4-BE49-F238E27FC236}">
                <a16:creationId xmlns:a16="http://schemas.microsoft.com/office/drawing/2014/main" id="{74A41BAE-5504-B575-0B7A-A6FB2F0417EA}"/>
              </a:ext>
            </a:extLst>
          </p:cNvPr>
          <p:cNvGrpSpPr/>
          <p:nvPr/>
        </p:nvGrpSpPr>
        <p:grpSpPr>
          <a:xfrm>
            <a:off x="459809" y="2396658"/>
            <a:ext cx="310279" cy="405632"/>
            <a:chOff x="731647" y="573573"/>
            <a:chExt cx="635100" cy="734640"/>
          </a:xfrm>
        </p:grpSpPr>
        <p:grpSp>
          <p:nvGrpSpPr>
            <p:cNvPr id="3614" name="Google Shape;2107;p37">
              <a:extLst>
                <a:ext uri="{FF2B5EF4-FFF2-40B4-BE49-F238E27FC236}">
                  <a16:creationId xmlns:a16="http://schemas.microsoft.com/office/drawing/2014/main" id="{F4736AA8-F81F-A85B-C34A-58C6655E330D}"/>
                </a:ext>
              </a:extLst>
            </p:cNvPr>
            <p:cNvGrpSpPr/>
            <p:nvPr/>
          </p:nvGrpSpPr>
          <p:grpSpPr>
            <a:xfrm>
              <a:off x="731647" y="573573"/>
              <a:ext cx="635100" cy="635100"/>
              <a:chOff x="917231" y="750460"/>
              <a:chExt cx="635100" cy="635100"/>
            </a:xfrm>
          </p:grpSpPr>
          <p:sp>
            <p:nvSpPr>
              <p:cNvPr id="3491" name="Google Shape;2108;p37">
                <a:extLst>
                  <a:ext uri="{FF2B5EF4-FFF2-40B4-BE49-F238E27FC236}">
                    <a16:creationId xmlns:a16="http://schemas.microsoft.com/office/drawing/2014/main" id="{80C2CED0-F554-2A24-F728-FA3F89F50C8F}"/>
                  </a:ext>
                </a:extLst>
              </p:cNvPr>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2109;p37">
                <a:extLst>
                  <a:ext uri="{FF2B5EF4-FFF2-40B4-BE49-F238E27FC236}">
                    <a16:creationId xmlns:a16="http://schemas.microsoft.com/office/drawing/2014/main" id="{FCDB9FC2-9ED5-5C1C-FE80-AFBFA5EE8AE0}"/>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615" name="Google Shape;2110;p37">
              <a:extLst>
                <a:ext uri="{FF2B5EF4-FFF2-40B4-BE49-F238E27FC236}">
                  <a16:creationId xmlns:a16="http://schemas.microsoft.com/office/drawing/2014/main" id="{82F17DC4-142D-A547-D28F-4E521DBD1772}"/>
                </a:ext>
              </a:extLst>
            </p:cNvPr>
            <p:cNvGrpSpPr/>
            <p:nvPr/>
          </p:nvGrpSpPr>
          <p:grpSpPr>
            <a:xfrm>
              <a:off x="961679" y="1281213"/>
              <a:ext cx="175013" cy="27000"/>
              <a:chOff x="5662375" y="212375"/>
              <a:chExt cx="175013" cy="27000"/>
            </a:xfrm>
          </p:grpSpPr>
          <p:sp>
            <p:nvSpPr>
              <p:cNvPr id="3488" name="Google Shape;2111;p37">
                <a:extLst>
                  <a:ext uri="{FF2B5EF4-FFF2-40B4-BE49-F238E27FC236}">
                    <a16:creationId xmlns:a16="http://schemas.microsoft.com/office/drawing/2014/main" id="{E75EE5D4-53E2-08C8-96C4-69A8C1C0C48F}"/>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489" name="Google Shape;2112;p37">
                <a:extLst>
                  <a:ext uri="{FF2B5EF4-FFF2-40B4-BE49-F238E27FC236}">
                    <a16:creationId xmlns:a16="http://schemas.microsoft.com/office/drawing/2014/main" id="{A3AE3E77-02D4-FED9-9553-F9220D8D532B}"/>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490" name="Google Shape;2113;p37">
                <a:extLst>
                  <a:ext uri="{FF2B5EF4-FFF2-40B4-BE49-F238E27FC236}">
                    <a16:creationId xmlns:a16="http://schemas.microsoft.com/office/drawing/2014/main" id="{AFD90A6C-6868-1A3A-BA45-E5AEC60A8C3B}"/>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3493" name="ZoneTexte 3492">
            <a:extLst>
              <a:ext uri="{FF2B5EF4-FFF2-40B4-BE49-F238E27FC236}">
                <a16:creationId xmlns:a16="http://schemas.microsoft.com/office/drawing/2014/main" id="{BC0D65BF-2BF5-EC17-D9A0-D64F9ED5DD58}"/>
              </a:ext>
            </a:extLst>
          </p:cNvPr>
          <p:cNvSpPr txBox="1"/>
          <p:nvPr/>
        </p:nvSpPr>
        <p:spPr>
          <a:xfrm>
            <a:off x="480839" y="2432796"/>
            <a:ext cx="195894" cy="307777"/>
          </a:xfrm>
          <a:prstGeom prst="rect">
            <a:avLst/>
          </a:prstGeom>
          <a:noFill/>
        </p:spPr>
        <p:txBody>
          <a:bodyPr wrap="square" rtlCol="0">
            <a:spAutoFit/>
          </a:bodyPr>
          <a:lstStyle/>
          <a:p>
            <a:r>
              <a:rPr lang="en-US" dirty="0"/>
              <a:t>3</a:t>
            </a:r>
            <a:endParaRPr lang="fr-FR" dirty="0"/>
          </a:p>
        </p:txBody>
      </p:sp>
      <p:grpSp>
        <p:nvGrpSpPr>
          <p:cNvPr id="3494" name="Google Shape;2106;p37">
            <a:extLst>
              <a:ext uri="{FF2B5EF4-FFF2-40B4-BE49-F238E27FC236}">
                <a16:creationId xmlns:a16="http://schemas.microsoft.com/office/drawing/2014/main" id="{9C8996C2-F40C-08BD-912C-AF3392FED2E7}"/>
              </a:ext>
            </a:extLst>
          </p:cNvPr>
          <p:cNvGrpSpPr/>
          <p:nvPr/>
        </p:nvGrpSpPr>
        <p:grpSpPr>
          <a:xfrm>
            <a:off x="434917" y="2885504"/>
            <a:ext cx="310279" cy="405632"/>
            <a:chOff x="731647" y="573573"/>
            <a:chExt cx="635100" cy="734640"/>
          </a:xfrm>
        </p:grpSpPr>
        <p:grpSp>
          <p:nvGrpSpPr>
            <p:cNvPr id="3495" name="Google Shape;2107;p37">
              <a:extLst>
                <a:ext uri="{FF2B5EF4-FFF2-40B4-BE49-F238E27FC236}">
                  <a16:creationId xmlns:a16="http://schemas.microsoft.com/office/drawing/2014/main" id="{5728CD49-1DF7-34D1-2EAC-73CE640B947A}"/>
                </a:ext>
              </a:extLst>
            </p:cNvPr>
            <p:cNvGrpSpPr/>
            <p:nvPr/>
          </p:nvGrpSpPr>
          <p:grpSpPr>
            <a:xfrm>
              <a:off x="731647" y="573573"/>
              <a:ext cx="635100" cy="635100"/>
              <a:chOff x="917231" y="750460"/>
              <a:chExt cx="635100" cy="635100"/>
            </a:xfrm>
          </p:grpSpPr>
          <p:sp>
            <p:nvSpPr>
              <p:cNvPr id="3500" name="Google Shape;2108;p37">
                <a:extLst>
                  <a:ext uri="{FF2B5EF4-FFF2-40B4-BE49-F238E27FC236}">
                    <a16:creationId xmlns:a16="http://schemas.microsoft.com/office/drawing/2014/main" id="{3B4427A6-3FF3-168C-682A-E651F6A7B8A9}"/>
                  </a:ext>
                </a:extLst>
              </p:cNvPr>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2109;p37">
                <a:extLst>
                  <a:ext uri="{FF2B5EF4-FFF2-40B4-BE49-F238E27FC236}">
                    <a16:creationId xmlns:a16="http://schemas.microsoft.com/office/drawing/2014/main" id="{77DEED0A-581C-BA92-A9DB-29AE23526FA9}"/>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96" name="Google Shape;2110;p37">
              <a:extLst>
                <a:ext uri="{FF2B5EF4-FFF2-40B4-BE49-F238E27FC236}">
                  <a16:creationId xmlns:a16="http://schemas.microsoft.com/office/drawing/2014/main" id="{35DB6DB8-1A04-9DD4-9F5C-C1C8F721A5E1}"/>
                </a:ext>
              </a:extLst>
            </p:cNvPr>
            <p:cNvGrpSpPr/>
            <p:nvPr/>
          </p:nvGrpSpPr>
          <p:grpSpPr>
            <a:xfrm>
              <a:off x="961679" y="1281213"/>
              <a:ext cx="175013" cy="27000"/>
              <a:chOff x="5662375" y="212375"/>
              <a:chExt cx="175013" cy="27000"/>
            </a:xfrm>
          </p:grpSpPr>
          <p:sp>
            <p:nvSpPr>
              <p:cNvPr id="3497" name="Google Shape;2111;p37">
                <a:extLst>
                  <a:ext uri="{FF2B5EF4-FFF2-40B4-BE49-F238E27FC236}">
                    <a16:creationId xmlns:a16="http://schemas.microsoft.com/office/drawing/2014/main" id="{E8DC1383-8D98-3F11-E022-DB6C3399B20B}"/>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498" name="Google Shape;2112;p37">
                <a:extLst>
                  <a:ext uri="{FF2B5EF4-FFF2-40B4-BE49-F238E27FC236}">
                    <a16:creationId xmlns:a16="http://schemas.microsoft.com/office/drawing/2014/main" id="{A76AF172-CDD2-E06B-1602-F57E2D21704E}"/>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499" name="Google Shape;2113;p37">
                <a:extLst>
                  <a:ext uri="{FF2B5EF4-FFF2-40B4-BE49-F238E27FC236}">
                    <a16:creationId xmlns:a16="http://schemas.microsoft.com/office/drawing/2014/main" id="{3EB4B116-32E6-423D-30CF-541FF0E76CC5}"/>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3502" name="ZoneTexte 3501">
            <a:extLst>
              <a:ext uri="{FF2B5EF4-FFF2-40B4-BE49-F238E27FC236}">
                <a16:creationId xmlns:a16="http://schemas.microsoft.com/office/drawing/2014/main" id="{AFA99EE8-7DAD-F9B5-B44E-5EBFE697EF49}"/>
              </a:ext>
            </a:extLst>
          </p:cNvPr>
          <p:cNvSpPr txBox="1"/>
          <p:nvPr/>
        </p:nvSpPr>
        <p:spPr>
          <a:xfrm>
            <a:off x="455947" y="2921642"/>
            <a:ext cx="195894" cy="307777"/>
          </a:xfrm>
          <a:prstGeom prst="rect">
            <a:avLst/>
          </a:prstGeom>
          <a:noFill/>
        </p:spPr>
        <p:txBody>
          <a:bodyPr wrap="square" rtlCol="0">
            <a:spAutoFit/>
          </a:bodyPr>
          <a:lstStyle/>
          <a:p>
            <a:r>
              <a:rPr lang="en-US" dirty="0"/>
              <a:t>4</a:t>
            </a:r>
            <a:endParaRPr lang="fr-FR" dirty="0"/>
          </a:p>
        </p:txBody>
      </p:sp>
      <p:sp>
        <p:nvSpPr>
          <p:cNvPr id="3626" name="ZoneTexte 3625">
            <a:extLst>
              <a:ext uri="{FF2B5EF4-FFF2-40B4-BE49-F238E27FC236}">
                <a16:creationId xmlns:a16="http://schemas.microsoft.com/office/drawing/2014/main" id="{9E2917FC-E071-74D0-B1A7-EB35EDEC51B1}"/>
              </a:ext>
            </a:extLst>
          </p:cNvPr>
          <p:cNvSpPr txBox="1"/>
          <p:nvPr/>
        </p:nvSpPr>
        <p:spPr>
          <a:xfrm>
            <a:off x="802502" y="1400720"/>
            <a:ext cx="4684362" cy="307777"/>
          </a:xfrm>
          <a:prstGeom prst="rect">
            <a:avLst/>
          </a:prstGeom>
          <a:noFill/>
        </p:spPr>
        <p:txBody>
          <a:bodyPr wrap="square">
            <a:spAutoFit/>
          </a:bodyPr>
          <a:lstStyle/>
          <a:p>
            <a:r>
              <a:rPr lang="fr-FR" i="0" dirty="0">
                <a:effectLst/>
                <a:latin typeface="Times New Roman" panose="02020603050405020304" pitchFamily="18" charset="0"/>
                <a:cs typeface="Times New Roman" panose="02020603050405020304" pitchFamily="18" charset="0"/>
              </a:rPr>
              <a:t>Différence au Niveau d'isolation</a:t>
            </a:r>
            <a:r>
              <a:rPr lang="fr-FR" b="0" i="0" dirty="0">
                <a:solidFill>
                  <a:srgbClr val="374151"/>
                </a:solidFill>
                <a:effectLst/>
                <a:latin typeface="Times New Roman" panose="02020603050405020304" pitchFamily="18" charset="0"/>
                <a:cs typeface="Times New Roman" panose="02020603050405020304" pitchFamily="18" charset="0"/>
              </a:rPr>
              <a:t> </a:t>
            </a:r>
            <a:endParaRPr lang="fr-FR" dirty="0">
              <a:latin typeface="Times New Roman" panose="02020603050405020304" pitchFamily="18" charset="0"/>
              <a:cs typeface="Times New Roman" panose="02020603050405020304" pitchFamily="18" charset="0"/>
            </a:endParaRPr>
          </a:p>
        </p:txBody>
      </p:sp>
      <p:sp>
        <p:nvSpPr>
          <p:cNvPr id="3627" name="ZoneTexte 3626">
            <a:extLst>
              <a:ext uri="{FF2B5EF4-FFF2-40B4-BE49-F238E27FC236}">
                <a16:creationId xmlns:a16="http://schemas.microsoft.com/office/drawing/2014/main" id="{4CF4EF3A-3338-638C-D1D2-FCEBAF916BD7}"/>
              </a:ext>
            </a:extLst>
          </p:cNvPr>
          <p:cNvSpPr txBox="1"/>
          <p:nvPr/>
        </p:nvSpPr>
        <p:spPr>
          <a:xfrm>
            <a:off x="775559" y="1898863"/>
            <a:ext cx="4684362" cy="307777"/>
          </a:xfrm>
          <a:prstGeom prst="rect">
            <a:avLst/>
          </a:prstGeom>
          <a:noFill/>
        </p:spPr>
        <p:txBody>
          <a:bodyPr wrap="square">
            <a:spAutoFit/>
          </a:bodyPr>
          <a:lstStyle/>
          <a:p>
            <a:r>
              <a:rPr lang="fr-FR" i="0" dirty="0">
                <a:effectLst/>
                <a:latin typeface="Times New Roman" panose="02020603050405020304" pitchFamily="18" charset="0"/>
                <a:cs typeface="Times New Roman" panose="02020603050405020304" pitchFamily="18" charset="0"/>
              </a:rPr>
              <a:t>Modèle de traitement des données </a:t>
            </a:r>
            <a:endParaRPr lang="fr-FR" dirty="0">
              <a:latin typeface="Times New Roman" panose="02020603050405020304" pitchFamily="18" charset="0"/>
              <a:cs typeface="Times New Roman" panose="02020603050405020304" pitchFamily="18" charset="0"/>
            </a:endParaRPr>
          </a:p>
        </p:txBody>
      </p:sp>
      <p:sp>
        <p:nvSpPr>
          <p:cNvPr id="3628" name="ZoneTexte 3627">
            <a:extLst>
              <a:ext uri="{FF2B5EF4-FFF2-40B4-BE49-F238E27FC236}">
                <a16:creationId xmlns:a16="http://schemas.microsoft.com/office/drawing/2014/main" id="{142CFF36-DDDE-8029-3A3F-DED97C3C5208}"/>
              </a:ext>
            </a:extLst>
          </p:cNvPr>
          <p:cNvSpPr txBox="1"/>
          <p:nvPr/>
        </p:nvSpPr>
        <p:spPr>
          <a:xfrm>
            <a:off x="807949" y="2412331"/>
            <a:ext cx="4684362" cy="307777"/>
          </a:xfrm>
          <a:prstGeom prst="rect">
            <a:avLst/>
          </a:prstGeom>
          <a:noFill/>
        </p:spPr>
        <p:txBody>
          <a:bodyPr wrap="square">
            <a:spAutoFit/>
          </a:bodyPr>
          <a:lstStyle/>
          <a:p>
            <a:r>
              <a:rPr lang="fr-FR" i="0" dirty="0">
                <a:effectLst/>
                <a:latin typeface="Times New Roman" panose="02020603050405020304" pitchFamily="18" charset="0"/>
                <a:cs typeface="Times New Roman" panose="02020603050405020304" pitchFamily="18" charset="0"/>
              </a:rPr>
              <a:t>Évolutivité </a:t>
            </a:r>
            <a:endParaRPr lang="fr-FR" dirty="0">
              <a:latin typeface="Times New Roman" panose="02020603050405020304" pitchFamily="18" charset="0"/>
              <a:cs typeface="Times New Roman" panose="02020603050405020304" pitchFamily="18" charset="0"/>
            </a:endParaRPr>
          </a:p>
        </p:txBody>
      </p:sp>
      <p:sp>
        <p:nvSpPr>
          <p:cNvPr id="3630" name="ZoneTexte 3629">
            <a:extLst>
              <a:ext uri="{FF2B5EF4-FFF2-40B4-BE49-F238E27FC236}">
                <a16:creationId xmlns:a16="http://schemas.microsoft.com/office/drawing/2014/main" id="{1DE41A30-F5D9-419E-69A0-D48CFBD7EDD9}"/>
              </a:ext>
            </a:extLst>
          </p:cNvPr>
          <p:cNvSpPr txBox="1"/>
          <p:nvPr/>
        </p:nvSpPr>
        <p:spPr>
          <a:xfrm>
            <a:off x="735985" y="2945523"/>
            <a:ext cx="4684362" cy="307777"/>
          </a:xfrm>
          <a:prstGeom prst="rect">
            <a:avLst/>
          </a:prstGeom>
          <a:noFill/>
        </p:spPr>
        <p:txBody>
          <a:bodyPr wrap="square">
            <a:spAutoFit/>
          </a:bodyPr>
          <a:lstStyle/>
          <a:p>
            <a:r>
              <a:rPr lang="fr-FR" i="0" dirty="0">
                <a:effectLst/>
                <a:latin typeface="Times New Roman" panose="02020603050405020304" pitchFamily="18" charset="0"/>
                <a:cs typeface="Times New Roman" panose="02020603050405020304" pitchFamily="18" charset="0"/>
              </a:rPr>
              <a:t>Communauté et écosystème </a:t>
            </a:r>
            <a:endParaRPr lang="fr-FR" dirty="0">
              <a:latin typeface="Times New Roman" panose="02020603050405020304" pitchFamily="18" charset="0"/>
              <a:cs typeface="Times New Roman" panose="02020603050405020304" pitchFamily="18" charset="0"/>
            </a:endParaRPr>
          </a:p>
        </p:txBody>
      </p:sp>
      <p:sp>
        <p:nvSpPr>
          <p:cNvPr id="2" name="ZoneTexte 1">
            <a:extLst>
              <a:ext uri="{FF2B5EF4-FFF2-40B4-BE49-F238E27FC236}">
                <a16:creationId xmlns:a16="http://schemas.microsoft.com/office/drawing/2014/main" id="{A15F05A1-FF4D-A676-1930-D8F108B6279A}"/>
              </a:ext>
            </a:extLst>
          </p:cNvPr>
          <p:cNvSpPr txBox="1"/>
          <p:nvPr/>
        </p:nvSpPr>
        <p:spPr>
          <a:xfrm>
            <a:off x="8580291" y="4812224"/>
            <a:ext cx="443689" cy="307777"/>
          </a:xfrm>
          <a:prstGeom prst="rect">
            <a:avLst/>
          </a:prstGeom>
          <a:noFill/>
        </p:spPr>
        <p:txBody>
          <a:bodyPr wrap="square" rtlCol="0">
            <a:spAutoFit/>
          </a:bodyPr>
          <a:lstStyle/>
          <a:p>
            <a:r>
              <a:rPr lang="en-US" dirty="0"/>
              <a:t>7</a:t>
            </a:r>
            <a:endParaRPr lang="fr-FR" dirty="0"/>
          </a:p>
        </p:txBody>
      </p:sp>
      <p:pic>
        <p:nvPicPr>
          <p:cNvPr id="3" name="Picture 8">
            <a:extLst>
              <a:ext uri="{FF2B5EF4-FFF2-40B4-BE49-F238E27FC236}">
                <a16:creationId xmlns:a16="http://schemas.microsoft.com/office/drawing/2014/main" id="{4D46EF8E-6BDF-E473-C467-C97060720B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6102" y="2843737"/>
            <a:ext cx="1157072" cy="45637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18E66758-66CF-B328-482D-0E99434A1CC4}"/>
              </a:ext>
            </a:extLst>
          </p:cNvPr>
          <p:cNvSpPr/>
          <p:nvPr/>
        </p:nvSpPr>
        <p:spPr>
          <a:xfrm>
            <a:off x="596" y="1"/>
            <a:ext cx="9142810" cy="276999"/>
          </a:xfrm>
          <a:prstGeom prst="rect">
            <a:avLst/>
          </a:prstGeom>
          <a:noFill/>
          <a:ln w="19050">
            <a:noFill/>
          </a:ln>
        </p:spPr>
        <p:txBody>
          <a:bodyPr wrap="square">
            <a:spAutoFit/>
          </a:bodyPr>
          <a:lstStyle/>
          <a:p>
            <a:pPr algn="ctr"/>
            <a:r>
              <a:rPr lang="fr-FR" sz="1200" b="1" dirty="0">
                <a:solidFill>
                  <a:schemeClr val="bg1">
                    <a:lumMod val="85000"/>
                  </a:schemeClr>
                </a:solidFill>
                <a:latin typeface="+mj-lt"/>
              </a:rPr>
              <a:t> </a:t>
            </a:r>
            <a:r>
              <a:rPr lang="fr-FR" sz="1200" b="1" dirty="0">
                <a:ln>
                  <a:solidFill>
                    <a:schemeClr val="bg1">
                      <a:lumMod val="85000"/>
                    </a:schemeClr>
                  </a:solidFill>
                </a:ln>
                <a:solidFill>
                  <a:schemeClr val="bg1">
                    <a:lumMod val="75000"/>
                  </a:schemeClr>
                </a:solidFill>
                <a:latin typeface="+mj-lt"/>
              </a:rPr>
              <a:t>Introduction</a:t>
            </a:r>
            <a:r>
              <a:rPr lang="fr-FR" sz="1200" b="1" dirty="0">
                <a:solidFill>
                  <a:schemeClr val="accent1"/>
                </a:solidFill>
                <a:latin typeface="+mj-lt"/>
              </a:rPr>
              <a:t> </a:t>
            </a:r>
            <a:r>
              <a:rPr lang="fr-FR" sz="1200" b="1" dirty="0">
                <a:solidFill>
                  <a:schemeClr val="bg1">
                    <a:lumMod val="85000"/>
                  </a:schemeClr>
                </a:solidFill>
                <a:latin typeface="+mj-lt"/>
              </a:rPr>
              <a:t>| </a:t>
            </a:r>
            <a:r>
              <a:rPr lang="fr-FR" sz="1200" b="1" dirty="0">
                <a:ln>
                  <a:solidFill>
                    <a:schemeClr val="bg1">
                      <a:lumMod val="85000"/>
                    </a:schemeClr>
                  </a:solidFill>
                </a:ln>
                <a:solidFill>
                  <a:schemeClr val="bg1">
                    <a:lumMod val="75000"/>
                  </a:schemeClr>
                </a:solidFill>
                <a:latin typeface="+mj-lt"/>
              </a:rPr>
              <a:t>Présentation des outils </a:t>
            </a:r>
            <a:r>
              <a:rPr lang="fr-FR" sz="1200" b="1" dirty="0">
                <a:solidFill>
                  <a:schemeClr val="accent1"/>
                </a:solidFill>
                <a:latin typeface="+mj-lt"/>
              </a:rPr>
              <a:t>| Comparaison | </a:t>
            </a:r>
            <a:r>
              <a:rPr lang="fr-FR" sz="1200" b="1" dirty="0">
                <a:solidFill>
                  <a:schemeClr val="bg1">
                    <a:lumMod val="85000"/>
                  </a:schemeClr>
                </a:solidFill>
                <a:latin typeface="+mj-lt"/>
              </a:rPr>
              <a:t>Architecture | Installation et Simulation.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93"/>
                                        </p:tgtEl>
                                        <p:attrNameLst>
                                          <p:attrName>style.visibility</p:attrName>
                                        </p:attrNameLst>
                                      </p:cBhvr>
                                      <p:to>
                                        <p:strVal val="visible"/>
                                      </p:to>
                                    </p:set>
                                    <p:animEffect transition="in" filter="fade">
                                      <p:cBhvr>
                                        <p:cTn id="19" dur="500"/>
                                        <p:tgtEl>
                                          <p:spTgt spid="3493"/>
                                        </p:tgtEl>
                                      </p:cBhvr>
                                    </p:animEffect>
                                  </p:childTnLst>
                                </p:cTn>
                              </p:par>
                              <p:par>
                                <p:cTn id="20" presetID="10" presetClass="entr" presetSubtype="0" fill="hold" nodeType="withEffect">
                                  <p:stCondLst>
                                    <p:cond delay="0"/>
                                  </p:stCondLst>
                                  <p:childTnLst>
                                    <p:set>
                                      <p:cBhvr>
                                        <p:cTn id="21" dur="1" fill="hold">
                                          <p:stCondLst>
                                            <p:cond delay="0"/>
                                          </p:stCondLst>
                                        </p:cTn>
                                        <p:tgtEl>
                                          <p:spTgt spid="3613"/>
                                        </p:tgtEl>
                                        <p:attrNameLst>
                                          <p:attrName>style.visibility</p:attrName>
                                        </p:attrNameLst>
                                      </p:cBhvr>
                                      <p:to>
                                        <p:strVal val="visible"/>
                                      </p:to>
                                    </p:set>
                                    <p:animEffect transition="in" filter="fade">
                                      <p:cBhvr>
                                        <p:cTn id="22" dur="500"/>
                                        <p:tgtEl>
                                          <p:spTgt spid="36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502"/>
                                        </p:tgtEl>
                                        <p:attrNameLst>
                                          <p:attrName>style.visibility</p:attrName>
                                        </p:attrNameLst>
                                      </p:cBhvr>
                                      <p:to>
                                        <p:strVal val="visible"/>
                                      </p:to>
                                    </p:set>
                                    <p:animEffect transition="in" filter="fade">
                                      <p:cBhvr>
                                        <p:cTn id="25" dur="500"/>
                                        <p:tgtEl>
                                          <p:spTgt spid="3502"/>
                                        </p:tgtEl>
                                      </p:cBhvr>
                                    </p:animEffect>
                                  </p:childTnLst>
                                </p:cTn>
                              </p:par>
                              <p:par>
                                <p:cTn id="26" presetID="10" presetClass="entr" presetSubtype="0" fill="hold" nodeType="withEffect">
                                  <p:stCondLst>
                                    <p:cond delay="0"/>
                                  </p:stCondLst>
                                  <p:childTnLst>
                                    <p:set>
                                      <p:cBhvr>
                                        <p:cTn id="27" dur="1" fill="hold">
                                          <p:stCondLst>
                                            <p:cond delay="0"/>
                                          </p:stCondLst>
                                        </p:cTn>
                                        <p:tgtEl>
                                          <p:spTgt spid="3494"/>
                                        </p:tgtEl>
                                        <p:attrNameLst>
                                          <p:attrName>style.visibility</p:attrName>
                                        </p:attrNameLst>
                                      </p:cBhvr>
                                      <p:to>
                                        <p:strVal val="visible"/>
                                      </p:to>
                                    </p:set>
                                    <p:animEffect transition="in" filter="fade">
                                      <p:cBhvr>
                                        <p:cTn id="28" dur="500"/>
                                        <p:tgtEl>
                                          <p:spTgt spid="3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5" grpId="0"/>
      <p:bldP spid="3493" grpId="0"/>
      <p:bldP spid="350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97"/>
        <p:cNvGrpSpPr/>
        <p:nvPr/>
      </p:nvGrpSpPr>
      <p:grpSpPr>
        <a:xfrm>
          <a:off x="0" y="0"/>
          <a:ext cx="0" cy="0"/>
          <a:chOff x="0" y="0"/>
          <a:chExt cx="0" cy="0"/>
        </a:xfrm>
      </p:grpSpPr>
      <p:sp>
        <p:nvSpPr>
          <p:cNvPr id="3498" name="Google Shape;3498;p61"/>
          <p:cNvSpPr txBox="1">
            <a:spLocks noGrp="1"/>
          </p:cNvSpPr>
          <p:nvPr>
            <p:ph type="title"/>
          </p:nvPr>
        </p:nvSpPr>
        <p:spPr>
          <a:xfrm>
            <a:off x="1807671" y="338325"/>
            <a:ext cx="55287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b="1" i="0" dirty="0">
                <a:effectLst/>
                <a:latin typeface="Times New Roman" panose="02020603050405020304" pitchFamily="18" charset="0"/>
                <a:cs typeface="Times New Roman" panose="02020603050405020304" pitchFamily="18" charset="0"/>
              </a:rPr>
              <a:t>Différence au Niveau d'isolation </a:t>
            </a:r>
          </a:p>
        </p:txBody>
      </p:sp>
      <p:sp>
        <p:nvSpPr>
          <p:cNvPr id="3501" name="Google Shape;3501;p61"/>
          <p:cNvSpPr/>
          <p:nvPr/>
        </p:nvSpPr>
        <p:spPr>
          <a:xfrm>
            <a:off x="921381" y="1135707"/>
            <a:ext cx="2367103" cy="3222300"/>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61"/>
          <p:cNvSpPr/>
          <p:nvPr/>
        </p:nvSpPr>
        <p:spPr>
          <a:xfrm>
            <a:off x="1106481" y="1329357"/>
            <a:ext cx="2039636" cy="2835000"/>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61"/>
          <p:cNvSpPr txBox="1">
            <a:spLocks noGrp="1"/>
          </p:cNvSpPr>
          <p:nvPr>
            <p:ph type="subTitle" idx="2"/>
          </p:nvPr>
        </p:nvSpPr>
        <p:spPr>
          <a:xfrm>
            <a:off x="1138134" y="2026195"/>
            <a:ext cx="1933595" cy="191629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1200" b="0" i="0" dirty="0">
                <a:solidFill>
                  <a:srgbClr val="374151"/>
                </a:solidFill>
                <a:effectLst/>
                <a:latin typeface="Times New Roman" panose="02020603050405020304" pitchFamily="18" charset="0"/>
                <a:cs typeface="Times New Roman" panose="02020603050405020304" pitchFamily="18" charset="0"/>
              </a:rPr>
              <a:t>Apache Kafka se concentre sur le streaming distribué et le stockage, fournissant un journal distribué fiable et scalable sans effectuer de calcul sur les données.</a:t>
            </a:r>
            <a:endParaRPr lang="fr-FR" sz="1200" dirty="0">
              <a:latin typeface="Times New Roman" panose="02020603050405020304" pitchFamily="18" charset="0"/>
              <a:cs typeface="Times New Roman" panose="02020603050405020304" pitchFamily="18" charset="0"/>
              <a:sym typeface="Barlow Semi Condensed"/>
            </a:endParaRPr>
          </a:p>
        </p:txBody>
      </p:sp>
      <p:sp>
        <p:nvSpPr>
          <p:cNvPr id="3506" name="Google Shape;3506;p61"/>
          <p:cNvSpPr txBox="1">
            <a:spLocks noGrp="1"/>
          </p:cNvSpPr>
          <p:nvPr>
            <p:ph type="subTitle" idx="4"/>
          </p:nvPr>
        </p:nvSpPr>
        <p:spPr>
          <a:xfrm>
            <a:off x="1106456" y="1522376"/>
            <a:ext cx="1844058" cy="31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t>Apache Kafka</a:t>
            </a:r>
            <a:endParaRPr sz="1800" dirty="0"/>
          </a:p>
        </p:txBody>
      </p:sp>
      <p:sp>
        <p:nvSpPr>
          <p:cNvPr id="2" name="ZoneTexte 1">
            <a:extLst>
              <a:ext uri="{FF2B5EF4-FFF2-40B4-BE49-F238E27FC236}">
                <a16:creationId xmlns:a16="http://schemas.microsoft.com/office/drawing/2014/main" id="{53BC22D6-ED1C-6BBC-7911-3DA2A08A439D}"/>
              </a:ext>
            </a:extLst>
          </p:cNvPr>
          <p:cNvSpPr txBox="1"/>
          <p:nvPr/>
        </p:nvSpPr>
        <p:spPr>
          <a:xfrm>
            <a:off x="8580291" y="4812224"/>
            <a:ext cx="443689" cy="307777"/>
          </a:xfrm>
          <a:prstGeom prst="rect">
            <a:avLst/>
          </a:prstGeom>
          <a:noFill/>
        </p:spPr>
        <p:txBody>
          <a:bodyPr wrap="square" rtlCol="0">
            <a:spAutoFit/>
          </a:bodyPr>
          <a:lstStyle/>
          <a:p>
            <a:r>
              <a:rPr lang="en-US" dirty="0"/>
              <a:t>8</a:t>
            </a:r>
            <a:endParaRPr lang="fr-FR" dirty="0"/>
          </a:p>
        </p:txBody>
      </p:sp>
      <p:sp>
        <p:nvSpPr>
          <p:cNvPr id="11" name="Google Shape;3501;p61">
            <a:extLst>
              <a:ext uri="{FF2B5EF4-FFF2-40B4-BE49-F238E27FC236}">
                <a16:creationId xmlns:a16="http://schemas.microsoft.com/office/drawing/2014/main" id="{93560BAF-BF9C-2467-286C-432321FD34C3}"/>
              </a:ext>
            </a:extLst>
          </p:cNvPr>
          <p:cNvSpPr/>
          <p:nvPr/>
        </p:nvSpPr>
        <p:spPr>
          <a:xfrm>
            <a:off x="3473278" y="1135707"/>
            <a:ext cx="2367103" cy="3222300"/>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502;p61">
            <a:extLst>
              <a:ext uri="{FF2B5EF4-FFF2-40B4-BE49-F238E27FC236}">
                <a16:creationId xmlns:a16="http://schemas.microsoft.com/office/drawing/2014/main" id="{02D3C45F-AA21-8F1F-214A-67D42F712BA8}"/>
              </a:ext>
            </a:extLst>
          </p:cNvPr>
          <p:cNvSpPr/>
          <p:nvPr/>
        </p:nvSpPr>
        <p:spPr>
          <a:xfrm>
            <a:off x="3618675" y="1329357"/>
            <a:ext cx="2039636" cy="2835000"/>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504;p61">
            <a:extLst>
              <a:ext uri="{FF2B5EF4-FFF2-40B4-BE49-F238E27FC236}">
                <a16:creationId xmlns:a16="http://schemas.microsoft.com/office/drawing/2014/main" id="{69E9134D-DA19-29ED-EF62-87A6ACDF293F}"/>
              </a:ext>
            </a:extLst>
          </p:cNvPr>
          <p:cNvSpPr txBox="1">
            <a:spLocks/>
          </p:cNvSpPr>
          <p:nvPr/>
        </p:nvSpPr>
        <p:spPr>
          <a:xfrm>
            <a:off x="3724716" y="2091496"/>
            <a:ext cx="1933595" cy="18509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r>
              <a:rPr lang="fr-FR" sz="1200" dirty="0">
                <a:latin typeface="Times New Roman" panose="02020603050405020304" pitchFamily="18" charset="0"/>
                <a:cs typeface="Times New Roman" panose="02020603050405020304" pitchFamily="18" charset="0"/>
              </a:rPr>
              <a:t> prend en charge le traitement avec ou sans état des flux de données, incluant des fonctionnalités avancées comme le traitement du temps d'événement et le regroupement temporel pour des analyses approfondies.</a:t>
            </a:r>
          </a:p>
        </p:txBody>
      </p:sp>
      <p:sp>
        <p:nvSpPr>
          <p:cNvPr id="14" name="Google Shape;3506;p61">
            <a:extLst>
              <a:ext uri="{FF2B5EF4-FFF2-40B4-BE49-F238E27FC236}">
                <a16:creationId xmlns:a16="http://schemas.microsoft.com/office/drawing/2014/main" id="{675DF082-A712-7542-511F-C99224A7C83F}"/>
              </a:ext>
            </a:extLst>
          </p:cNvPr>
          <p:cNvSpPr txBox="1">
            <a:spLocks/>
          </p:cNvSpPr>
          <p:nvPr/>
        </p:nvSpPr>
        <p:spPr>
          <a:xfrm>
            <a:off x="3658353" y="1522376"/>
            <a:ext cx="1844058" cy="31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Font typeface="Arial"/>
              <a:buNone/>
              <a:defRPr sz="1600" b="0" i="0" u="none" strike="noStrike" cap="none">
                <a:solidFill>
                  <a:schemeClr val="accent1"/>
                </a:solidFill>
                <a:latin typeface="Arial"/>
                <a:ea typeface="Arial"/>
                <a:cs typeface="Arial"/>
                <a:sym typeface="Arial"/>
              </a:defRPr>
            </a:lvl2pPr>
            <a:lvl3pPr marR="0" lvl="2" algn="ctr" rtl="0">
              <a:lnSpc>
                <a:spcPct val="100000"/>
              </a:lnSpc>
              <a:spcBef>
                <a:spcPts val="0"/>
              </a:spcBef>
              <a:spcAft>
                <a:spcPts val="0"/>
              </a:spcAft>
              <a:buClr>
                <a:srgbClr val="000000"/>
              </a:buClr>
              <a:buFont typeface="Arial"/>
              <a:buNone/>
              <a:defRPr sz="1600" b="0" i="0" u="none" strike="noStrike" cap="none">
                <a:solidFill>
                  <a:schemeClr val="accent1"/>
                </a:solidFill>
                <a:latin typeface="Arial"/>
                <a:ea typeface="Arial"/>
                <a:cs typeface="Arial"/>
                <a:sym typeface="Arial"/>
              </a:defRPr>
            </a:lvl3pPr>
            <a:lvl4pPr marR="0" lvl="3" algn="ctr" rtl="0">
              <a:lnSpc>
                <a:spcPct val="100000"/>
              </a:lnSpc>
              <a:spcBef>
                <a:spcPts val="0"/>
              </a:spcBef>
              <a:spcAft>
                <a:spcPts val="0"/>
              </a:spcAft>
              <a:buClr>
                <a:srgbClr val="000000"/>
              </a:buClr>
              <a:buFont typeface="Arial"/>
              <a:buNone/>
              <a:defRPr sz="1600" b="0" i="0" u="none" strike="noStrike" cap="none">
                <a:solidFill>
                  <a:schemeClr val="accent1"/>
                </a:solidFill>
                <a:latin typeface="Arial"/>
                <a:ea typeface="Arial"/>
                <a:cs typeface="Arial"/>
                <a:sym typeface="Arial"/>
              </a:defRPr>
            </a:lvl4pPr>
            <a:lvl5pPr marR="0" lvl="4" algn="ctr" rtl="0">
              <a:lnSpc>
                <a:spcPct val="100000"/>
              </a:lnSpc>
              <a:spcBef>
                <a:spcPts val="0"/>
              </a:spcBef>
              <a:spcAft>
                <a:spcPts val="0"/>
              </a:spcAft>
              <a:buClr>
                <a:srgbClr val="000000"/>
              </a:buClr>
              <a:buFont typeface="Arial"/>
              <a:buNone/>
              <a:defRPr sz="1600" b="0" i="0" u="none" strike="noStrike" cap="none">
                <a:solidFill>
                  <a:schemeClr val="accent1"/>
                </a:solidFill>
                <a:latin typeface="Arial"/>
                <a:ea typeface="Arial"/>
                <a:cs typeface="Arial"/>
                <a:sym typeface="Arial"/>
              </a:defRPr>
            </a:lvl5pPr>
            <a:lvl6pPr marR="0" lvl="5" algn="ctr" rtl="0">
              <a:lnSpc>
                <a:spcPct val="100000"/>
              </a:lnSpc>
              <a:spcBef>
                <a:spcPts val="0"/>
              </a:spcBef>
              <a:spcAft>
                <a:spcPts val="0"/>
              </a:spcAft>
              <a:buClr>
                <a:srgbClr val="000000"/>
              </a:buClr>
              <a:buFont typeface="Arial"/>
              <a:buNone/>
              <a:defRPr sz="1600" b="0" i="0" u="none" strike="noStrike" cap="none">
                <a:solidFill>
                  <a:schemeClr val="accent1"/>
                </a:solidFill>
                <a:latin typeface="Arial"/>
                <a:ea typeface="Arial"/>
                <a:cs typeface="Arial"/>
                <a:sym typeface="Arial"/>
              </a:defRPr>
            </a:lvl6pPr>
            <a:lvl7pPr marR="0" lvl="6" algn="ctr" rtl="0">
              <a:lnSpc>
                <a:spcPct val="100000"/>
              </a:lnSpc>
              <a:spcBef>
                <a:spcPts val="0"/>
              </a:spcBef>
              <a:spcAft>
                <a:spcPts val="0"/>
              </a:spcAft>
              <a:buClr>
                <a:srgbClr val="000000"/>
              </a:buClr>
              <a:buFont typeface="Arial"/>
              <a:buNone/>
              <a:defRPr sz="1600" b="0" i="0" u="none" strike="noStrike" cap="none">
                <a:solidFill>
                  <a:schemeClr val="accent1"/>
                </a:solidFill>
                <a:latin typeface="Arial"/>
                <a:ea typeface="Arial"/>
                <a:cs typeface="Arial"/>
                <a:sym typeface="Arial"/>
              </a:defRPr>
            </a:lvl7pPr>
            <a:lvl8pPr marR="0" lvl="7" algn="ctr" rtl="0">
              <a:lnSpc>
                <a:spcPct val="100000"/>
              </a:lnSpc>
              <a:spcBef>
                <a:spcPts val="0"/>
              </a:spcBef>
              <a:spcAft>
                <a:spcPts val="0"/>
              </a:spcAft>
              <a:buClr>
                <a:srgbClr val="000000"/>
              </a:buClr>
              <a:buFont typeface="Arial"/>
              <a:buNone/>
              <a:defRPr sz="1600" b="0" i="0" u="none" strike="noStrike" cap="none">
                <a:solidFill>
                  <a:schemeClr val="accent1"/>
                </a:solidFill>
                <a:latin typeface="Arial"/>
                <a:ea typeface="Arial"/>
                <a:cs typeface="Arial"/>
                <a:sym typeface="Arial"/>
              </a:defRPr>
            </a:lvl8pPr>
            <a:lvl9pPr marR="0" lvl="8" algn="ctr" rtl="0">
              <a:lnSpc>
                <a:spcPct val="100000"/>
              </a:lnSpc>
              <a:spcBef>
                <a:spcPts val="0"/>
              </a:spcBef>
              <a:spcAft>
                <a:spcPts val="0"/>
              </a:spcAft>
              <a:buClr>
                <a:srgbClr val="000000"/>
              </a:buClr>
              <a:buFont typeface="Arial"/>
              <a:buNone/>
              <a:defRPr sz="1600" b="0" i="0" u="none" strike="noStrike" cap="none">
                <a:solidFill>
                  <a:schemeClr val="accent1"/>
                </a:solidFill>
                <a:latin typeface="Arial"/>
                <a:ea typeface="Arial"/>
                <a:cs typeface="Arial"/>
                <a:sym typeface="Arial"/>
              </a:defRPr>
            </a:lvl9pPr>
          </a:lstStyle>
          <a:p>
            <a:r>
              <a:rPr lang="en-US" sz="1800" dirty="0"/>
              <a:t>A</a:t>
            </a:r>
            <a:r>
              <a:rPr lang="fr-FR" sz="1800" dirty="0" err="1"/>
              <a:t>pache</a:t>
            </a:r>
            <a:r>
              <a:rPr lang="fr-FR" sz="1800" dirty="0"/>
              <a:t> </a:t>
            </a:r>
            <a:r>
              <a:rPr lang="fr-FR" sz="1800" dirty="0" err="1"/>
              <a:t>Flink</a:t>
            </a:r>
            <a:endParaRPr lang="fr-FR" sz="1800" dirty="0"/>
          </a:p>
        </p:txBody>
      </p:sp>
      <p:sp>
        <p:nvSpPr>
          <p:cNvPr id="15" name="Google Shape;3501;p61">
            <a:extLst>
              <a:ext uri="{FF2B5EF4-FFF2-40B4-BE49-F238E27FC236}">
                <a16:creationId xmlns:a16="http://schemas.microsoft.com/office/drawing/2014/main" id="{75D69429-79E3-43B8-FB29-1D17E62A2B78}"/>
              </a:ext>
            </a:extLst>
          </p:cNvPr>
          <p:cNvSpPr/>
          <p:nvPr/>
        </p:nvSpPr>
        <p:spPr>
          <a:xfrm>
            <a:off x="5946422" y="1135707"/>
            <a:ext cx="2367103" cy="3222300"/>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502;p61">
            <a:extLst>
              <a:ext uri="{FF2B5EF4-FFF2-40B4-BE49-F238E27FC236}">
                <a16:creationId xmlns:a16="http://schemas.microsoft.com/office/drawing/2014/main" id="{57695E4B-87D9-CD80-DA4B-0B90E7A643B9}"/>
              </a:ext>
            </a:extLst>
          </p:cNvPr>
          <p:cNvSpPr/>
          <p:nvPr/>
        </p:nvSpPr>
        <p:spPr>
          <a:xfrm>
            <a:off x="6131522" y="1329357"/>
            <a:ext cx="2039636" cy="2835000"/>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504;p61">
            <a:extLst>
              <a:ext uri="{FF2B5EF4-FFF2-40B4-BE49-F238E27FC236}">
                <a16:creationId xmlns:a16="http://schemas.microsoft.com/office/drawing/2014/main" id="{DB74F23D-DA95-458B-A102-7D680F5D5D19}"/>
              </a:ext>
            </a:extLst>
          </p:cNvPr>
          <p:cNvSpPr txBox="1">
            <a:spLocks/>
          </p:cNvSpPr>
          <p:nvPr/>
        </p:nvSpPr>
        <p:spPr>
          <a:xfrm>
            <a:off x="6103924" y="2014017"/>
            <a:ext cx="2118695" cy="22576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r>
              <a:rPr lang="fr-FR" sz="1200" dirty="0">
                <a:solidFill>
                  <a:srgbClr val="374151"/>
                </a:solidFill>
                <a:latin typeface="Times New Roman" panose="02020603050405020304" pitchFamily="18" charset="0"/>
                <a:cs typeface="Times New Roman" panose="02020603050405020304" pitchFamily="18" charset="0"/>
              </a:rPr>
              <a:t> propose un modèle de programmation unifié pour le traitement par lots et de flux, offrant une abstraction du moteur sous-jacent pour une portabilité aisée sur différents systèmes</a:t>
            </a:r>
            <a:endParaRPr lang="fr-FR" sz="1200" dirty="0">
              <a:latin typeface="Times New Roman" panose="02020603050405020304" pitchFamily="18" charset="0"/>
              <a:cs typeface="Times New Roman" panose="02020603050405020304" pitchFamily="18" charset="0"/>
            </a:endParaRPr>
          </a:p>
        </p:txBody>
      </p:sp>
      <p:sp>
        <p:nvSpPr>
          <p:cNvPr id="18" name="Google Shape;3506;p61">
            <a:extLst>
              <a:ext uri="{FF2B5EF4-FFF2-40B4-BE49-F238E27FC236}">
                <a16:creationId xmlns:a16="http://schemas.microsoft.com/office/drawing/2014/main" id="{01B9BB91-5A87-0E25-19EE-17DC439AEBD4}"/>
              </a:ext>
            </a:extLst>
          </p:cNvPr>
          <p:cNvSpPr txBox="1">
            <a:spLocks/>
          </p:cNvSpPr>
          <p:nvPr/>
        </p:nvSpPr>
        <p:spPr>
          <a:xfrm>
            <a:off x="6131497" y="1522376"/>
            <a:ext cx="1844058" cy="31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Font typeface="Arial"/>
              <a:buNone/>
              <a:defRPr sz="1600" b="0" i="0" u="none" strike="noStrike" cap="none">
                <a:solidFill>
                  <a:schemeClr val="accent1"/>
                </a:solidFill>
                <a:latin typeface="Arial"/>
                <a:ea typeface="Arial"/>
                <a:cs typeface="Arial"/>
                <a:sym typeface="Arial"/>
              </a:defRPr>
            </a:lvl2pPr>
            <a:lvl3pPr marR="0" lvl="2" algn="ctr" rtl="0">
              <a:lnSpc>
                <a:spcPct val="100000"/>
              </a:lnSpc>
              <a:spcBef>
                <a:spcPts val="0"/>
              </a:spcBef>
              <a:spcAft>
                <a:spcPts val="0"/>
              </a:spcAft>
              <a:buClr>
                <a:srgbClr val="000000"/>
              </a:buClr>
              <a:buFont typeface="Arial"/>
              <a:buNone/>
              <a:defRPr sz="1600" b="0" i="0" u="none" strike="noStrike" cap="none">
                <a:solidFill>
                  <a:schemeClr val="accent1"/>
                </a:solidFill>
                <a:latin typeface="Arial"/>
                <a:ea typeface="Arial"/>
                <a:cs typeface="Arial"/>
                <a:sym typeface="Arial"/>
              </a:defRPr>
            </a:lvl3pPr>
            <a:lvl4pPr marR="0" lvl="3" algn="ctr" rtl="0">
              <a:lnSpc>
                <a:spcPct val="100000"/>
              </a:lnSpc>
              <a:spcBef>
                <a:spcPts val="0"/>
              </a:spcBef>
              <a:spcAft>
                <a:spcPts val="0"/>
              </a:spcAft>
              <a:buClr>
                <a:srgbClr val="000000"/>
              </a:buClr>
              <a:buFont typeface="Arial"/>
              <a:buNone/>
              <a:defRPr sz="1600" b="0" i="0" u="none" strike="noStrike" cap="none">
                <a:solidFill>
                  <a:schemeClr val="accent1"/>
                </a:solidFill>
                <a:latin typeface="Arial"/>
                <a:ea typeface="Arial"/>
                <a:cs typeface="Arial"/>
                <a:sym typeface="Arial"/>
              </a:defRPr>
            </a:lvl4pPr>
            <a:lvl5pPr marR="0" lvl="4" algn="ctr" rtl="0">
              <a:lnSpc>
                <a:spcPct val="100000"/>
              </a:lnSpc>
              <a:spcBef>
                <a:spcPts val="0"/>
              </a:spcBef>
              <a:spcAft>
                <a:spcPts val="0"/>
              </a:spcAft>
              <a:buClr>
                <a:srgbClr val="000000"/>
              </a:buClr>
              <a:buFont typeface="Arial"/>
              <a:buNone/>
              <a:defRPr sz="1600" b="0" i="0" u="none" strike="noStrike" cap="none">
                <a:solidFill>
                  <a:schemeClr val="accent1"/>
                </a:solidFill>
                <a:latin typeface="Arial"/>
                <a:ea typeface="Arial"/>
                <a:cs typeface="Arial"/>
                <a:sym typeface="Arial"/>
              </a:defRPr>
            </a:lvl5pPr>
            <a:lvl6pPr marR="0" lvl="5" algn="ctr" rtl="0">
              <a:lnSpc>
                <a:spcPct val="100000"/>
              </a:lnSpc>
              <a:spcBef>
                <a:spcPts val="0"/>
              </a:spcBef>
              <a:spcAft>
                <a:spcPts val="0"/>
              </a:spcAft>
              <a:buClr>
                <a:srgbClr val="000000"/>
              </a:buClr>
              <a:buFont typeface="Arial"/>
              <a:buNone/>
              <a:defRPr sz="1600" b="0" i="0" u="none" strike="noStrike" cap="none">
                <a:solidFill>
                  <a:schemeClr val="accent1"/>
                </a:solidFill>
                <a:latin typeface="Arial"/>
                <a:ea typeface="Arial"/>
                <a:cs typeface="Arial"/>
                <a:sym typeface="Arial"/>
              </a:defRPr>
            </a:lvl6pPr>
            <a:lvl7pPr marR="0" lvl="6" algn="ctr" rtl="0">
              <a:lnSpc>
                <a:spcPct val="100000"/>
              </a:lnSpc>
              <a:spcBef>
                <a:spcPts val="0"/>
              </a:spcBef>
              <a:spcAft>
                <a:spcPts val="0"/>
              </a:spcAft>
              <a:buClr>
                <a:srgbClr val="000000"/>
              </a:buClr>
              <a:buFont typeface="Arial"/>
              <a:buNone/>
              <a:defRPr sz="1600" b="0" i="0" u="none" strike="noStrike" cap="none">
                <a:solidFill>
                  <a:schemeClr val="accent1"/>
                </a:solidFill>
                <a:latin typeface="Arial"/>
                <a:ea typeface="Arial"/>
                <a:cs typeface="Arial"/>
                <a:sym typeface="Arial"/>
              </a:defRPr>
            </a:lvl7pPr>
            <a:lvl8pPr marR="0" lvl="7" algn="ctr" rtl="0">
              <a:lnSpc>
                <a:spcPct val="100000"/>
              </a:lnSpc>
              <a:spcBef>
                <a:spcPts val="0"/>
              </a:spcBef>
              <a:spcAft>
                <a:spcPts val="0"/>
              </a:spcAft>
              <a:buClr>
                <a:srgbClr val="000000"/>
              </a:buClr>
              <a:buFont typeface="Arial"/>
              <a:buNone/>
              <a:defRPr sz="1600" b="0" i="0" u="none" strike="noStrike" cap="none">
                <a:solidFill>
                  <a:schemeClr val="accent1"/>
                </a:solidFill>
                <a:latin typeface="Arial"/>
                <a:ea typeface="Arial"/>
                <a:cs typeface="Arial"/>
                <a:sym typeface="Arial"/>
              </a:defRPr>
            </a:lvl8pPr>
            <a:lvl9pPr marR="0" lvl="8" algn="ctr" rtl="0">
              <a:lnSpc>
                <a:spcPct val="100000"/>
              </a:lnSpc>
              <a:spcBef>
                <a:spcPts val="0"/>
              </a:spcBef>
              <a:spcAft>
                <a:spcPts val="0"/>
              </a:spcAft>
              <a:buClr>
                <a:srgbClr val="000000"/>
              </a:buClr>
              <a:buFont typeface="Arial"/>
              <a:buNone/>
              <a:defRPr sz="1600" b="0" i="0" u="none" strike="noStrike" cap="none">
                <a:solidFill>
                  <a:schemeClr val="accent1"/>
                </a:solidFill>
                <a:latin typeface="Arial"/>
                <a:ea typeface="Arial"/>
                <a:cs typeface="Arial"/>
                <a:sym typeface="Arial"/>
              </a:defRPr>
            </a:lvl9pPr>
          </a:lstStyle>
          <a:p>
            <a:r>
              <a:rPr lang="fr-FR" sz="1800" dirty="0"/>
              <a:t>Apache </a:t>
            </a:r>
            <a:r>
              <a:rPr lang="fr-FR" sz="1800" dirty="0" err="1"/>
              <a:t>beam</a:t>
            </a:r>
            <a:endParaRPr lang="fr-FR" sz="1800" dirty="0"/>
          </a:p>
        </p:txBody>
      </p:sp>
      <p:sp>
        <p:nvSpPr>
          <p:cNvPr id="3" name="Rectangle 2">
            <a:extLst>
              <a:ext uri="{FF2B5EF4-FFF2-40B4-BE49-F238E27FC236}">
                <a16:creationId xmlns:a16="http://schemas.microsoft.com/office/drawing/2014/main" id="{52DBF87D-4CC0-A7A1-A290-BE642EF35E7F}"/>
              </a:ext>
            </a:extLst>
          </p:cNvPr>
          <p:cNvSpPr/>
          <p:nvPr/>
        </p:nvSpPr>
        <p:spPr>
          <a:xfrm>
            <a:off x="596" y="1"/>
            <a:ext cx="9142810" cy="276999"/>
          </a:xfrm>
          <a:prstGeom prst="rect">
            <a:avLst/>
          </a:prstGeom>
          <a:noFill/>
          <a:ln w="19050">
            <a:noFill/>
          </a:ln>
        </p:spPr>
        <p:txBody>
          <a:bodyPr wrap="square">
            <a:spAutoFit/>
          </a:bodyPr>
          <a:lstStyle/>
          <a:p>
            <a:pPr algn="ctr"/>
            <a:r>
              <a:rPr lang="fr-FR" sz="1200" b="1" dirty="0">
                <a:solidFill>
                  <a:schemeClr val="bg1">
                    <a:lumMod val="85000"/>
                  </a:schemeClr>
                </a:solidFill>
                <a:latin typeface="+mj-lt"/>
              </a:rPr>
              <a:t> </a:t>
            </a:r>
            <a:r>
              <a:rPr lang="fr-FR" sz="1200" b="1" dirty="0">
                <a:ln>
                  <a:solidFill>
                    <a:schemeClr val="bg1">
                      <a:lumMod val="85000"/>
                    </a:schemeClr>
                  </a:solidFill>
                </a:ln>
                <a:solidFill>
                  <a:schemeClr val="bg1">
                    <a:lumMod val="75000"/>
                  </a:schemeClr>
                </a:solidFill>
                <a:latin typeface="+mj-lt"/>
              </a:rPr>
              <a:t>Introduction</a:t>
            </a:r>
            <a:r>
              <a:rPr lang="fr-FR" sz="1200" b="1" dirty="0">
                <a:solidFill>
                  <a:schemeClr val="accent1"/>
                </a:solidFill>
                <a:latin typeface="+mj-lt"/>
              </a:rPr>
              <a:t> </a:t>
            </a:r>
            <a:r>
              <a:rPr lang="fr-FR" sz="1200" b="1" dirty="0">
                <a:solidFill>
                  <a:schemeClr val="bg1">
                    <a:lumMod val="85000"/>
                  </a:schemeClr>
                </a:solidFill>
                <a:latin typeface="+mj-lt"/>
              </a:rPr>
              <a:t>| </a:t>
            </a:r>
            <a:r>
              <a:rPr lang="fr-FR" sz="1200" b="1" dirty="0">
                <a:ln>
                  <a:solidFill>
                    <a:schemeClr val="bg1">
                      <a:lumMod val="85000"/>
                    </a:schemeClr>
                  </a:solidFill>
                </a:ln>
                <a:solidFill>
                  <a:schemeClr val="bg1">
                    <a:lumMod val="75000"/>
                  </a:schemeClr>
                </a:solidFill>
                <a:latin typeface="+mj-lt"/>
              </a:rPr>
              <a:t>Présentation des outils </a:t>
            </a:r>
            <a:r>
              <a:rPr lang="fr-FR" sz="1200" b="1" dirty="0">
                <a:solidFill>
                  <a:schemeClr val="accent1"/>
                </a:solidFill>
                <a:latin typeface="+mj-lt"/>
              </a:rPr>
              <a:t>| Comparaison | </a:t>
            </a:r>
            <a:r>
              <a:rPr lang="fr-FR" sz="1200" b="1" dirty="0">
                <a:solidFill>
                  <a:schemeClr val="bg1">
                    <a:lumMod val="85000"/>
                  </a:schemeClr>
                </a:solidFill>
                <a:latin typeface="+mj-lt"/>
              </a:rPr>
              <a:t>Architecture | Installation et Simulation. </a:t>
            </a:r>
          </a:p>
        </p:txBody>
      </p:sp>
    </p:spTree>
    <p:extLst>
      <p:ext uri="{BB962C8B-B14F-4D97-AF65-F5344CB8AC3E}">
        <p14:creationId xmlns:p14="http://schemas.microsoft.com/office/powerpoint/2010/main" val="3199277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97"/>
        <p:cNvGrpSpPr/>
        <p:nvPr/>
      </p:nvGrpSpPr>
      <p:grpSpPr>
        <a:xfrm>
          <a:off x="0" y="0"/>
          <a:ext cx="0" cy="0"/>
          <a:chOff x="0" y="0"/>
          <a:chExt cx="0" cy="0"/>
        </a:xfrm>
      </p:grpSpPr>
      <p:sp>
        <p:nvSpPr>
          <p:cNvPr id="3498" name="Google Shape;3498;p61"/>
          <p:cNvSpPr txBox="1">
            <a:spLocks noGrp="1"/>
          </p:cNvSpPr>
          <p:nvPr>
            <p:ph type="title"/>
          </p:nvPr>
        </p:nvSpPr>
        <p:spPr>
          <a:xfrm>
            <a:off x="1807671" y="338325"/>
            <a:ext cx="55287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b="1" i="0" dirty="0">
                <a:effectLst/>
                <a:latin typeface="Times New Roman" panose="02020603050405020304" pitchFamily="18" charset="0"/>
                <a:cs typeface="Times New Roman" panose="02020603050405020304" pitchFamily="18" charset="0"/>
              </a:rPr>
              <a:t>Évolutivité</a:t>
            </a:r>
          </a:p>
        </p:txBody>
      </p:sp>
      <p:sp>
        <p:nvSpPr>
          <p:cNvPr id="3501" name="Google Shape;3501;p61"/>
          <p:cNvSpPr/>
          <p:nvPr/>
        </p:nvSpPr>
        <p:spPr>
          <a:xfrm>
            <a:off x="921381" y="1135707"/>
            <a:ext cx="2367103" cy="3222300"/>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61"/>
          <p:cNvSpPr/>
          <p:nvPr/>
        </p:nvSpPr>
        <p:spPr>
          <a:xfrm>
            <a:off x="1106481" y="1329357"/>
            <a:ext cx="2039636" cy="2835000"/>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61"/>
          <p:cNvSpPr txBox="1">
            <a:spLocks noGrp="1"/>
          </p:cNvSpPr>
          <p:nvPr>
            <p:ph type="subTitle" idx="2"/>
          </p:nvPr>
        </p:nvSpPr>
        <p:spPr>
          <a:xfrm>
            <a:off x="1138134" y="2026195"/>
            <a:ext cx="1933595" cy="191629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1200" b="0" i="0" dirty="0">
                <a:solidFill>
                  <a:srgbClr val="374151"/>
                </a:solidFill>
                <a:effectLst/>
                <a:latin typeface="Times New Roman" panose="02020603050405020304" pitchFamily="18" charset="0"/>
                <a:cs typeface="Times New Roman" panose="02020603050405020304" pitchFamily="18" charset="0"/>
              </a:rPr>
              <a:t>Évolutif horizontalement en ajoutant plus de nœuds courtiers au cluster</a:t>
            </a:r>
            <a:endParaRPr lang="fr-FR" sz="1200" dirty="0">
              <a:latin typeface="Times New Roman" panose="02020603050405020304" pitchFamily="18" charset="0"/>
              <a:cs typeface="Times New Roman" panose="02020603050405020304" pitchFamily="18" charset="0"/>
              <a:sym typeface="Barlow Semi Condensed"/>
            </a:endParaRPr>
          </a:p>
        </p:txBody>
      </p:sp>
      <p:sp>
        <p:nvSpPr>
          <p:cNvPr id="3506" name="Google Shape;3506;p61"/>
          <p:cNvSpPr txBox="1">
            <a:spLocks noGrp="1"/>
          </p:cNvSpPr>
          <p:nvPr>
            <p:ph type="subTitle" idx="4"/>
          </p:nvPr>
        </p:nvSpPr>
        <p:spPr>
          <a:xfrm>
            <a:off x="1106456" y="1522376"/>
            <a:ext cx="1844058" cy="31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t>Apache Kafka</a:t>
            </a:r>
            <a:endParaRPr sz="1800" dirty="0"/>
          </a:p>
        </p:txBody>
      </p:sp>
      <p:sp>
        <p:nvSpPr>
          <p:cNvPr id="2" name="ZoneTexte 1">
            <a:extLst>
              <a:ext uri="{FF2B5EF4-FFF2-40B4-BE49-F238E27FC236}">
                <a16:creationId xmlns:a16="http://schemas.microsoft.com/office/drawing/2014/main" id="{53BC22D6-ED1C-6BBC-7911-3DA2A08A439D}"/>
              </a:ext>
            </a:extLst>
          </p:cNvPr>
          <p:cNvSpPr txBox="1"/>
          <p:nvPr/>
        </p:nvSpPr>
        <p:spPr>
          <a:xfrm>
            <a:off x="8580291" y="4812224"/>
            <a:ext cx="443689" cy="307777"/>
          </a:xfrm>
          <a:prstGeom prst="rect">
            <a:avLst/>
          </a:prstGeom>
          <a:noFill/>
        </p:spPr>
        <p:txBody>
          <a:bodyPr wrap="square" rtlCol="0">
            <a:spAutoFit/>
          </a:bodyPr>
          <a:lstStyle/>
          <a:p>
            <a:r>
              <a:rPr lang="en-US" dirty="0"/>
              <a:t>9</a:t>
            </a:r>
            <a:endParaRPr lang="fr-FR" dirty="0"/>
          </a:p>
        </p:txBody>
      </p:sp>
      <p:sp>
        <p:nvSpPr>
          <p:cNvPr id="11" name="Google Shape;3501;p61">
            <a:extLst>
              <a:ext uri="{FF2B5EF4-FFF2-40B4-BE49-F238E27FC236}">
                <a16:creationId xmlns:a16="http://schemas.microsoft.com/office/drawing/2014/main" id="{93560BAF-BF9C-2467-286C-432321FD34C3}"/>
              </a:ext>
            </a:extLst>
          </p:cNvPr>
          <p:cNvSpPr/>
          <p:nvPr/>
        </p:nvSpPr>
        <p:spPr>
          <a:xfrm>
            <a:off x="3473278" y="1135707"/>
            <a:ext cx="2367103" cy="3222300"/>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502;p61">
            <a:extLst>
              <a:ext uri="{FF2B5EF4-FFF2-40B4-BE49-F238E27FC236}">
                <a16:creationId xmlns:a16="http://schemas.microsoft.com/office/drawing/2014/main" id="{02D3C45F-AA21-8F1F-214A-67D42F712BA8}"/>
              </a:ext>
            </a:extLst>
          </p:cNvPr>
          <p:cNvSpPr/>
          <p:nvPr/>
        </p:nvSpPr>
        <p:spPr>
          <a:xfrm>
            <a:off x="3618675" y="1329357"/>
            <a:ext cx="2039636" cy="2835000"/>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504;p61">
            <a:extLst>
              <a:ext uri="{FF2B5EF4-FFF2-40B4-BE49-F238E27FC236}">
                <a16:creationId xmlns:a16="http://schemas.microsoft.com/office/drawing/2014/main" id="{69E9134D-DA19-29ED-EF62-87A6ACDF293F}"/>
              </a:ext>
            </a:extLst>
          </p:cNvPr>
          <p:cNvSpPr txBox="1">
            <a:spLocks/>
          </p:cNvSpPr>
          <p:nvPr/>
        </p:nvSpPr>
        <p:spPr>
          <a:xfrm>
            <a:off x="3724716" y="2091496"/>
            <a:ext cx="1933595" cy="18509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r>
              <a:rPr lang="fr-FR" sz="1200" dirty="0">
                <a:latin typeface="Times New Roman" panose="02020603050405020304" pitchFamily="18" charset="0"/>
                <a:cs typeface="Times New Roman" panose="02020603050405020304" pitchFamily="18" charset="0"/>
              </a:rPr>
              <a:t>Évolutif horizontalement avec une prise en charge du traitement distribué, capable de gérer de grands volumes de données</a:t>
            </a:r>
          </a:p>
        </p:txBody>
      </p:sp>
      <p:sp>
        <p:nvSpPr>
          <p:cNvPr id="14" name="Google Shape;3506;p61">
            <a:extLst>
              <a:ext uri="{FF2B5EF4-FFF2-40B4-BE49-F238E27FC236}">
                <a16:creationId xmlns:a16="http://schemas.microsoft.com/office/drawing/2014/main" id="{675DF082-A712-7542-511F-C99224A7C83F}"/>
              </a:ext>
            </a:extLst>
          </p:cNvPr>
          <p:cNvSpPr txBox="1">
            <a:spLocks/>
          </p:cNvSpPr>
          <p:nvPr/>
        </p:nvSpPr>
        <p:spPr>
          <a:xfrm>
            <a:off x="3658353" y="1522376"/>
            <a:ext cx="1844058" cy="31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Font typeface="Arial"/>
              <a:buNone/>
              <a:defRPr sz="1600" b="0" i="0" u="none" strike="noStrike" cap="none">
                <a:solidFill>
                  <a:schemeClr val="accent1"/>
                </a:solidFill>
                <a:latin typeface="Arial"/>
                <a:ea typeface="Arial"/>
                <a:cs typeface="Arial"/>
                <a:sym typeface="Arial"/>
              </a:defRPr>
            </a:lvl2pPr>
            <a:lvl3pPr marR="0" lvl="2" algn="ctr" rtl="0">
              <a:lnSpc>
                <a:spcPct val="100000"/>
              </a:lnSpc>
              <a:spcBef>
                <a:spcPts val="0"/>
              </a:spcBef>
              <a:spcAft>
                <a:spcPts val="0"/>
              </a:spcAft>
              <a:buClr>
                <a:srgbClr val="000000"/>
              </a:buClr>
              <a:buFont typeface="Arial"/>
              <a:buNone/>
              <a:defRPr sz="1600" b="0" i="0" u="none" strike="noStrike" cap="none">
                <a:solidFill>
                  <a:schemeClr val="accent1"/>
                </a:solidFill>
                <a:latin typeface="Arial"/>
                <a:ea typeface="Arial"/>
                <a:cs typeface="Arial"/>
                <a:sym typeface="Arial"/>
              </a:defRPr>
            </a:lvl3pPr>
            <a:lvl4pPr marR="0" lvl="3" algn="ctr" rtl="0">
              <a:lnSpc>
                <a:spcPct val="100000"/>
              </a:lnSpc>
              <a:spcBef>
                <a:spcPts val="0"/>
              </a:spcBef>
              <a:spcAft>
                <a:spcPts val="0"/>
              </a:spcAft>
              <a:buClr>
                <a:srgbClr val="000000"/>
              </a:buClr>
              <a:buFont typeface="Arial"/>
              <a:buNone/>
              <a:defRPr sz="1600" b="0" i="0" u="none" strike="noStrike" cap="none">
                <a:solidFill>
                  <a:schemeClr val="accent1"/>
                </a:solidFill>
                <a:latin typeface="Arial"/>
                <a:ea typeface="Arial"/>
                <a:cs typeface="Arial"/>
                <a:sym typeface="Arial"/>
              </a:defRPr>
            </a:lvl4pPr>
            <a:lvl5pPr marR="0" lvl="4" algn="ctr" rtl="0">
              <a:lnSpc>
                <a:spcPct val="100000"/>
              </a:lnSpc>
              <a:spcBef>
                <a:spcPts val="0"/>
              </a:spcBef>
              <a:spcAft>
                <a:spcPts val="0"/>
              </a:spcAft>
              <a:buClr>
                <a:srgbClr val="000000"/>
              </a:buClr>
              <a:buFont typeface="Arial"/>
              <a:buNone/>
              <a:defRPr sz="1600" b="0" i="0" u="none" strike="noStrike" cap="none">
                <a:solidFill>
                  <a:schemeClr val="accent1"/>
                </a:solidFill>
                <a:latin typeface="Arial"/>
                <a:ea typeface="Arial"/>
                <a:cs typeface="Arial"/>
                <a:sym typeface="Arial"/>
              </a:defRPr>
            </a:lvl5pPr>
            <a:lvl6pPr marR="0" lvl="5" algn="ctr" rtl="0">
              <a:lnSpc>
                <a:spcPct val="100000"/>
              </a:lnSpc>
              <a:spcBef>
                <a:spcPts val="0"/>
              </a:spcBef>
              <a:spcAft>
                <a:spcPts val="0"/>
              </a:spcAft>
              <a:buClr>
                <a:srgbClr val="000000"/>
              </a:buClr>
              <a:buFont typeface="Arial"/>
              <a:buNone/>
              <a:defRPr sz="1600" b="0" i="0" u="none" strike="noStrike" cap="none">
                <a:solidFill>
                  <a:schemeClr val="accent1"/>
                </a:solidFill>
                <a:latin typeface="Arial"/>
                <a:ea typeface="Arial"/>
                <a:cs typeface="Arial"/>
                <a:sym typeface="Arial"/>
              </a:defRPr>
            </a:lvl6pPr>
            <a:lvl7pPr marR="0" lvl="6" algn="ctr" rtl="0">
              <a:lnSpc>
                <a:spcPct val="100000"/>
              </a:lnSpc>
              <a:spcBef>
                <a:spcPts val="0"/>
              </a:spcBef>
              <a:spcAft>
                <a:spcPts val="0"/>
              </a:spcAft>
              <a:buClr>
                <a:srgbClr val="000000"/>
              </a:buClr>
              <a:buFont typeface="Arial"/>
              <a:buNone/>
              <a:defRPr sz="1600" b="0" i="0" u="none" strike="noStrike" cap="none">
                <a:solidFill>
                  <a:schemeClr val="accent1"/>
                </a:solidFill>
                <a:latin typeface="Arial"/>
                <a:ea typeface="Arial"/>
                <a:cs typeface="Arial"/>
                <a:sym typeface="Arial"/>
              </a:defRPr>
            </a:lvl7pPr>
            <a:lvl8pPr marR="0" lvl="7" algn="ctr" rtl="0">
              <a:lnSpc>
                <a:spcPct val="100000"/>
              </a:lnSpc>
              <a:spcBef>
                <a:spcPts val="0"/>
              </a:spcBef>
              <a:spcAft>
                <a:spcPts val="0"/>
              </a:spcAft>
              <a:buClr>
                <a:srgbClr val="000000"/>
              </a:buClr>
              <a:buFont typeface="Arial"/>
              <a:buNone/>
              <a:defRPr sz="1600" b="0" i="0" u="none" strike="noStrike" cap="none">
                <a:solidFill>
                  <a:schemeClr val="accent1"/>
                </a:solidFill>
                <a:latin typeface="Arial"/>
                <a:ea typeface="Arial"/>
                <a:cs typeface="Arial"/>
                <a:sym typeface="Arial"/>
              </a:defRPr>
            </a:lvl8pPr>
            <a:lvl9pPr marR="0" lvl="8" algn="ctr" rtl="0">
              <a:lnSpc>
                <a:spcPct val="100000"/>
              </a:lnSpc>
              <a:spcBef>
                <a:spcPts val="0"/>
              </a:spcBef>
              <a:spcAft>
                <a:spcPts val="0"/>
              </a:spcAft>
              <a:buClr>
                <a:srgbClr val="000000"/>
              </a:buClr>
              <a:buFont typeface="Arial"/>
              <a:buNone/>
              <a:defRPr sz="1600" b="0" i="0" u="none" strike="noStrike" cap="none">
                <a:solidFill>
                  <a:schemeClr val="accent1"/>
                </a:solidFill>
                <a:latin typeface="Arial"/>
                <a:ea typeface="Arial"/>
                <a:cs typeface="Arial"/>
                <a:sym typeface="Arial"/>
              </a:defRPr>
            </a:lvl9pPr>
          </a:lstStyle>
          <a:p>
            <a:r>
              <a:rPr lang="en-US" sz="1800" dirty="0"/>
              <a:t>A</a:t>
            </a:r>
            <a:r>
              <a:rPr lang="fr-FR" sz="1800" dirty="0" err="1"/>
              <a:t>pache</a:t>
            </a:r>
            <a:r>
              <a:rPr lang="fr-FR" sz="1800" dirty="0"/>
              <a:t> </a:t>
            </a:r>
            <a:r>
              <a:rPr lang="fr-FR" sz="1800" dirty="0" err="1"/>
              <a:t>Flink</a:t>
            </a:r>
            <a:endParaRPr lang="fr-FR" sz="1800" dirty="0"/>
          </a:p>
        </p:txBody>
      </p:sp>
      <p:sp>
        <p:nvSpPr>
          <p:cNvPr id="15" name="Google Shape;3501;p61">
            <a:extLst>
              <a:ext uri="{FF2B5EF4-FFF2-40B4-BE49-F238E27FC236}">
                <a16:creationId xmlns:a16="http://schemas.microsoft.com/office/drawing/2014/main" id="{75D69429-79E3-43B8-FB29-1D17E62A2B78}"/>
              </a:ext>
            </a:extLst>
          </p:cNvPr>
          <p:cNvSpPr/>
          <p:nvPr/>
        </p:nvSpPr>
        <p:spPr>
          <a:xfrm>
            <a:off x="5946422" y="1135707"/>
            <a:ext cx="2367103" cy="3222300"/>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502;p61">
            <a:extLst>
              <a:ext uri="{FF2B5EF4-FFF2-40B4-BE49-F238E27FC236}">
                <a16:creationId xmlns:a16="http://schemas.microsoft.com/office/drawing/2014/main" id="{57695E4B-87D9-CD80-DA4B-0B90E7A643B9}"/>
              </a:ext>
            </a:extLst>
          </p:cNvPr>
          <p:cNvSpPr/>
          <p:nvPr/>
        </p:nvSpPr>
        <p:spPr>
          <a:xfrm>
            <a:off x="6131522" y="1329357"/>
            <a:ext cx="2039636" cy="2835000"/>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504;p61">
            <a:extLst>
              <a:ext uri="{FF2B5EF4-FFF2-40B4-BE49-F238E27FC236}">
                <a16:creationId xmlns:a16="http://schemas.microsoft.com/office/drawing/2014/main" id="{DB74F23D-DA95-458B-A102-7D680F5D5D19}"/>
              </a:ext>
            </a:extLst>
          </p:cNvPr>
          <p:cNvSpPr txBox="1">
            <a:spLocks/>
          </p:cNvSpPr>
          <p:nvPr/>
        </p:nvSpPr>
        <p:spPr>
          <a:xfrm>
            <a:off x="6103924" y="2014017"/>
            <a:ext cx="2118695" cy="22576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r>
              <a:rPr lang="fr-FR" sz="1200" dirty="0">
                <a:solidFill>
                  <a:srgbClr val="374151"/>
                </a:solidFill>
                <a:latin typeface="Times New Roman" panose="02020603050405020304" pitchFamily="18" charset="0"/>
                <a:cs typeface="Times New Roman" panose="02020603050405020304" pitchFamily="18" charset="0"/>
              </a:rPr>
              <a:t>L'évolutivité dépend du moteur de traitement sous-jacent (par exemple, </a:t>
            </a:r>
            <a:r>
              <a:rPr lang="fr-FR" sz="1200" dirty="0" err="1">
                <a:solidFill>
                  <a:srgbClr val="374151"/>
                </a:solidFill>
                <a:latin typeface="Times New Roman" panose="02020603050405020304" pitchFamily="18" charset="0"/>
                <a:cs typeface="Times New Roman" panose="02020603050405020304" pitchFamily="18" charset="0"/>
              </a:rPr>
              <a:t>Flink</a:t>
            </a:r>
            <a:r>
              <a:rPr lang="fr-FR" sz="1200" dirty="0">
                <a:solidFill>
                  <a:srgbClr val="374151"/>
                </a:solidFill>
                <a:latin typeface="Times New Roman" panose="02020603050405020304" pitchFamily="18" charset="0"/>
                <a:cs typeface="Times New Roman" panose="02020603050405020304" pitchFamily="18" charset="0"/>
              </a:rPr>
              <a:t>, Spark, </a:t>
            </a:r>
            <a:r>
              <a:rPr lang="fr-FR" sz="1200" dirty="0" err="1">
                <a:solidFill>
                  <a:srgbClr val="374151"/>
                </a:solidFill>
                <a:latin typeface="Times New Roman" panose="02020603050405020304" pitchFamily="18" charset="0"/>
                <a:cs typeface="Times New Roman" panose="02020603050405020304" pitchFamily="18" charset="0"/>
              </a:rPr>
              <a:t>Dataflow</a:t>
            </a:r>
            <a:r>
              <a:rPr lang="fr-FR" sz="1200" dirty="0">
                <a:solidFill>
                  <a:srgbClr val="374151"/>
                </a:solidFill>
                <a:latin typeface="Times New Roman" panose="02020603050405020304" pitchFamily="18" charset="0"/>
                <a:cs typeface="Times New Roman" panose="02020603050405020304" pitchFamily="18" charset="0"/>
              </a:rPr>
              <a:t>)</a:t>
            </a:r>
            <a:endParaRPr lang="fr-FR" sz="1200" dirty="0">
              <a:latin typeface="Times New Roman" panose="02020603050405020304" pitchFamily="18" charset="0"/>
              <a:cs typeface="Times New Roman" panose="02020603050405020304" pitchFamily="18" charset="0"/>
            </a:endParaRPr>
          </a:p>
        </p:txBody>
      </p:sp>
      <p:sp>
        <p:nvSpPr>
          <p:cNvPr id="18" name="Google Shape;3506;p61">
            <a:extLst>
              <a:ext uri="{FF2B5EF4-FFF2-40B4-BE49-F238E27FC236}">
                <a16:creationId xmlns:a16="http://schemas.microsoft.com/office/drawing/2014/main" id="{01B9BB91-5A87-0E25-19EE-17DC439AEBD4}"/>
              </a:ext>
            </a:extLst>
          </p:cNvPr>
          <p:cNvSpPr txBox="1">
            <a:spLocks/>
          </p:cNvSpPr>
          <p:nvPr/>
        </p:nvSpPr>
        <p:spPr>
          <a:xfrm>
            <a:off x="6131497" y="1522376"/>
            <a:ext cx="1844058" cy="31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Font typeface="Arial"/>
              <a:buNone/>
              <a:defRPr sz="1600" b="0" i="0" u="none" strike="noStrike" cap="none">
                <a:solidFill>
                  <a:schemeClr val="accent1"/>
                </a:solidFill>
                <a:latin typeface="Arial"/>
                <a:ea typeface="Arial"/>
                <a:cs typeface="Arial"/>
                <a:sym typeface="Arial"/>
              </a:defRPr>
            </a:lvl2pPr>
            <a:lvl3pPr marR="0" lvl="2" algn="ctr" rtl="0">
              <a:lnSpc>
                <a:spcPct val="100000"/>
              </a:lnSpc>
              <a:spcBef>
                <a:spcPts val="0"/>
              </a:spcBef>
              <a:spcAft>
                <a:spcPts val="0"/>
              </a:spcAft>
              <a:buClr>
                <a:srgbClr val="000000"/>
              </a:buClr>
              <a:buFont typeface="Arial"/>
              <a:buNone/>
              <a:defRPr sz="1600" b="0" i="0" u="none" strike="noStrike" cap="none">
                <a:solidFill>
                  <a:schemeClr val="accent1"/>
                </a:solidFill>
                <a:latin typeface="Arial"/>
                <a:ea typeface="Arial"/>
                <a:cs typeface="Arial"/>
                <a:sym typeface="Arial"/>
              </a:defRPr>
            </a:lvl3pPr>
            <a:lvl4pPr marR="0" lvl="3" algn="ctr" rtl="0">
              <a:lnSpc>
                <a:spcPct val="100000"/>
              </a:lnSpc>
              <a:spcBef>
                <a:spcPts val="0"/>
              </a:spcBef>
              <a:spcAft>
                <a:spcPts val="0"/>
              </a:spcAft>
              <a:buClr>
                <a:srgbClr val="000000"/>
              </a:buClr>
              <a:buFont typeface="Arial"/>
              <a:buNone/>
              <a:defRPr sz="1600" b="0" i="0" u="none" strike="noStrike" cap="none">
                <a:solidFill>
                  <a:schemeClr val="accent1"/>
                </a:solidFill>
                <a:latin typeface="Arial"/>
                <a:ea typeface="Arial"/>
                <a:cs typeface="Arial"/>
                <a:sym typeface="Arial"/>
              </a:defRPr>
            </a:lvl4pPr>
            <a:lvl5pPr marR="0" lvl="4" algn="ctr" rtl="0">
              <a:lnSpc>
                <a:spcPct val="100000"/>
              </a:lnSpc>
              <a:spcBef>
                <a:spcPts val="0"/>
              </a:spcBef>
              <a:spcAft>
                <a:spcPts val="0"/>
              </a:spcAft>
              <a:buClr>
                <a:srgbClr val="000000"/>
              </a:buClr>
              <a:buFont typeface="Arial"/>
              <a:buNone/>
              <a:defRPr sz="1600" b="0" i="0" u="none" strike="noStrike" cap="none">
                <a:solidFill>
                  <a:schemeClr val="accent1"/>
                </a:solidFill>
                <a:latin typeface="Arial"/>
                <a:ea typeface="Arial"/>
                <a:cs typeface="Arial"/>
                <a:sym typeface="Arial"/>
              </a:defRPr>
            </a:lvl5pPr>
            <a:lvl6pPr marR="0" lvl="5" algn="ctr" rtl="0">
              <a:lnSpc>
                <a:spcPct val="100000"/>
              </a:lnSpc>
              <a:spcBef>
                <a:spcPts val="0"/>
              </a:spcBef>
              <a:spcAft>
                <a:spcPts val="0"/>
              </a:spcAft>
              <a:buClr>
                <a:srgbClr val="000000"/>
              </a:buClr>
              <a:buFont typeface="Arial"/>
              <a:buNone/>
              <a:defRPr sz="1600" b="0" i="0" u="none" strike="noStrike" cap="none">
                <a:solidFill>
                  <a:schemeClr val="accent1"/>
                </a:solidFill>
                <a:latin typeface="Arial"/>
                <a:ea typeface="Arial"/>
                <a:cs typeface="Arial"/>
                <a:sym typeface="Arial"/>
              </a:defRPr>
            </a:lvl6pPr>
            <a:lvl7pPr marR="0" lvl="6" algn="ctr" rtl="0">
              <a:lnSpc>
                <a:spcPct val="100000"/>
              </a:lnSpc>
              <a:spcBef>
                <a:spcPts val="0"/>
              </a:spcBef>
              <a:spcAft>
                <a:spcPts val="0"/>
              </a:spcAft>
              <a:buClr>
                <a:srgbClr val="000000"/>
              </a:buClr>
              <a:buFont typeface="Arial"/>
              <a:buNone/>
              <a:defRPr sz="1600" b="0" i="0" u="none" strike="noStrike" cap="none">
                <a:solidFill>
                  <a:schemeClr val="accent1"/>
                </a:solidFill>
                <a:latin typeface="Arial"/>
                <a:ea typeface="Arial"/>
                <a:cs typeface="Arial"/>
                <a:sym typeface="Arial"/>
              </a:defRPr>
            </a:lvl7pPr>
            <a:lvl8pPr marR="0" lvl="7" algn="ctr" rtl="0">
              <a:lnSpc>
                <a:spcPct val="100000"/>
              </a:lnSpc>
              <a:spcBef>
                <a:spcPts val="0"/>
              </a:spcBef>
              <a:spcAft>
                <a:spcPts val="0"/>
              </a:spcAft>
              <a:buClr>
                <a:srgbClr val="000000"/>
              </a:buClr>
              <a:buFont typeface="Arial"/>
              <a:buNone/>
              <a:defRPr sz="1600" b="0" i="0" u="none" strike="noStrike" cap="none">
                <a:solidFill>
                  <a:schemeClr val="accent1"/>
                </a:solidFill>
                <a:latin typeface="Arial"/>
                <a:ea typeface="Arial"/>
                <a:cs typeface="Arial"/>
                <a:sym typeface="Arial"/>
              </a:defRPr>
            </a:lvl8pPr>
            <a:lvl9pPr marR="0" lvl="8" algn="ctr" rtl="0">
              <a:lnSpc>
                <a:spcPct val="100000"/>
              </a:lnSpc>
              <a:spcBef>
                <a:spcPts val="0"/>
              </a:spcBef>
              <a:spcAft>
                <a:spcPts val="0"/>
              </a:spcAft>
              <a:buClr>
                <a:srgbClr val="000000"/>
              </a:buClr>
              <a:buFont typeface="Arial"/>
              <a:buNone/>
              <a:defRPr sz="1600" b="0" i="0" u="none" strike="noStrike" cap="none">
                <a:solidFill>
                  <a:schemeClr val="accent1"/>
                </a:solidFill>
                <a:latin typeface="Arial"/>
                <a:ea typeface="Arial"/>
                <a:cs typeface="Arial"/>
                <a:sym typeface="Arial"/>
              </a:defRPr>
            </a:lvl9pPr>
          </a:lstStyle>
          <a:p>
            <a:r>
              <a:rPr lang="fr-FR" sz="1800" dirty="0"/>
              <a:t>Apache </a:t>
            </a:r>
            <a:r>
              <a:rPr lang="fr-FR" sz="1800" dirty="0" err="1"/>
              <a:t>beam</a:t>
            </a:r>
            <a:endParaRPr lang="fr-FR" sz="1800" dirty="0"/>
          </a:p>
        </p:txBody>
      </p:sp>
      <p:sp>
        <p:nvSpPr>
          <p:cNvPr id="3" name="Rectangle 2">
            <a:extLst>
              <a:ext uri="{FF2B5EF4-FFF2-40B4-BE49-F238E27FC236}">
                <a16:creationId xmlns:a16="http://schemas.microsoft.com/office/drawing/2014/main" id="{A469630C-2AE0-05C1-1306-4F5A9E352150}"/>
              </a:ext>
            </a:extLst>
          </p:cNvPr>
          <p:cNvSpPr/>
          <p:nvPr/>
        </p:nvSpPr>
        <p:spPr>
          <a:xfrm>
            <a:off x="596" y="1"/>
            <a:ext cx="9142810" cy="276999"/>
          </a:xfrm>
          <a:prstGeom prst="rect">
            <a:avLst/>
          </a:prstGeom>
          <a:noFill/>
          <a:ln w="19050">
            <a:noFill/>
          </a:ln>
        </p:spPr>
        <p:txBody>
          <a:bodyPr wrap="square">
            <a:spAutoFit/>
          </a:bodyPr>
          <a:lstStyle/>
          <a:p>
            <a:pPr algn="ctr"/>
            <a:r>
              <a:rPr lang="fr-FR" sz="1200" b="1" dirty="0">
                <a:solidFill>
                  <a:schemeClr val="bg1">
                    <a:lumMod val="85000"/>
                  </a:schemeClr>
                </a:solidFill>
                <a:latin typeface="+mj-lt"/>
              </a:rPr>
              <a:t> </a:t>
            </a:r>
            <a:r>
              <a:rPr lang="fr-FR" sz="1200" b="1" dirty="0">
                <a:ln>
                  <a:solidFill>
                    <a:schemeClr val="bg1">
                      <a:lumMod val="85000"/>
                    </a:schemeClr>
                  </a:solidFill>
                </a:ln>
                <a:solidFill>
                  <a:schemeClr val="bg1">
                    <a:lumMod val="75000"/>
                  </a:schemeClr>
                </a:solidFill>
                <a:latin typeface="+mj-lt"/>
              </a:rPr>
              <a:t>Introduction</a:t>
            </a:r>
            <a:r>
              <a:rPr lang="fr-FR" sz="1200" b="1" dirty="0">
                <a:solidFill>
                  <a:schemeClr val="accent1"/>
                </a:solidFill>
                <a:latin typeface="+mj-lt"/>
              </a:rPr>
              <a:t> </a:t>
            </a:r>
            <a:r>
              <a:rPr lang="fr-FR" sz="1200" b="1" dirty="0">
                <a:solidFill>
                  <a:schemeClr val="bg1">
                    <a:lumMod val="85000"/>
                  </a:schemeClr>
                </a:solidFill>
                <a:latin typeface="+mj-lt"/>
              </a:rPr>
              <a:t>| </a:t>
            </a:r>
            <a:r>
              <a:rPr lang="fr-FR" sz="1200" b="1" dirty="0">
                <a:ln>
                  <a:solidFill>
                    <a:schemeClr val="bg1">
                      <a:lumMod val="85000"/>
                    </a:schemeClr>
                  </a:solidFill>
                </a:ln>
                <a:solidFill>
                  <a:schemeClr val="bg1">
                    <a:lumMod val="75000"/>
                  </a:schemeClr>
                </a:solidFill>
                <a:latin typeface="+mj-lt"/>
              </a:rPr>
              <a:t>Présentation des outils </a:t>
            </a:r>
            <a:r>
              <a:rPr lang="fr-FR" sz="1200" b="1" dirty="0">
                <a:solidFill>
                  <a:schemeClr val="accent1"/>
                </a:solidFill>
                <a:latin typeface="+mj-lt"/>
              </a:rPr>
              <a:t>| Comparaison | </a:t>
            </a:r>
            <a:r>
              <a:rPr lang="fr-FR" sz="1200" b="1" dirty="0">
                <a:solidFill>
                  <a:schemeClr val="bg1">
                    <a:lumMod val="85000"/>
                  </a:schemeClr>
                </a:solidFill>
                <a:latin typeface="+mj-lt"/>
              </a:rPr>
              <a:t>Architecture | Installation et Simulation. </a:t>
            </a:r>
          </a:p>
        </p:txBody>
      </p:sp>
    </p:spTree>
    <p:extLst>
      <p:ext uri="{BB962C8B-B14F-4D97-AF65-F5344CB8AC3E}">
        <p14:creationId xmlns:p14="http://schemas.microsoft.com/office/powerpoint/2010/main" val="3273586211"/>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580</TotalTime>
  <Words>1452</Words>
  <Application>Microsoft Office PowerPoint</Application>
  <PresentationFormat>Affichage à l'écran (16:9)</PresentationFormat>
  <Paragraphs>109</Paragraphs>
  <Slides>14</Slides>
  <Notes>13</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14</vt:i4>
      </vt:variant>
    </vt:vector>
  </HeadingPairs>
  <TitlesOfParts>
    <vt:vector size="23" baseType="lpstr">
      <vt:lpstr>Fjalla One</vt:lpstr>
      <vt:lpstr>Barlow Semi Condensed</vt:lpstr>
      <vt:lpstr>Montserrat ExtraBold</vt:lpstr>
      <vt:lpstr>Arial</vt:lpstr>
      <vt:lpstr>Arial Black</vt:lpstr>
      <vt:lpstr>Times New Roman</vt:lpstr>
      <vt:lpstr>Barlow Semi Condensed Medium</vt:lpstr>
      <vt:lpstr>Montserrat SemiBold</vt:lpstr>
      <vt:lpstr>Technology Consulting by Slidesgo</vt:lpstr>
      <vt:lpstr>Présentation PowerPoint</vt:lpstr>
      <vt:lpstr>Présentation PowerPoint</vt:lpstr>
      <vt:lpstr>Présentation PowerPoint</vt:lpstr>
      <vt:lpstr>Présentation PowerPoint</vt:lpstr>
      <vt:lpstr>Présentation PowerPoint</vt:lpstr>
      <vt:lpstr>Présentation PowerPoint</vt:lpstr>
      <vt:lpstr>Différence entre Apache Kafka, Apache Flink et Apache Beam </vt:lpstr>
      <vt:lpstr>Différence au Niveau d'isolation </vt:lpstr>
      <vt:lpstr>Évolutivité</vt:lpstr>
      <vt:lpstr>Communauté et écosystème </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Yassine Hassini</dc:creator>
  <cp:lastModifiedBy>AMINE ELMANSOURI</cp:lastModifiedBy>
  <cp:revision>37</cp:revision>
  <dcterms:modified xsi:type="dcterms:W3CDTF">2023-12-28T00:39:08Z</dcterms:modified>
</cp:coreProperties>
</file>