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257" r:id="rId2"/>
    <p:sldId id="258" r:id="rId3"/>
    <p:sldId id="279" r:id="rId4"/>
    <p:sldId id="280" r:id="rId5"/>
    <p:sldId id="300" r:id="rId6"/>
    <p:sldId id="285" r:id="rId7"/>
    <p:sldId id="282" r:id="rId8"/>
    <p:sldId id="283" r:id="rId9"/>
    <p:sldId id="284"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281"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75" autoAdjust="0"/>
    <p:restoredTop sz="94660"/>
  </p:normalViewPr>
  <p:slideViewPr>
    <p:cSldViewPr snapToGrid="0">
      <p:cViewPr varScale="1">
        <p:scale>
          <a:sx n="87" d="100"/>
          <a:sy n="87" d="100"/>
        </p:scale>
        <p:origin x="8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B5D796-F38D-4BB5-9066-79D05196F46E}" type="doc">
      <dgm:prSet loTypeId="urn:microsoft.com/office/officeart/2005/8/layout/target3" loCatId="relationship" qsTypeId="urn:microsoft.com/office/officeart/2005/8/quickstyle/simple1" qsCatId="simple" csTypeId="urn:microsoft.com/office/officeart/2005/8/colors/colorful4" csCatId="colorful" phldr="1"/>
      <dgm:spPr/>
      <dgm:t>
        <a:bodyPr/>
        <a:lstStyle/>
        <a:p>
          <a:endParaRPr lang="ru-RU"/>
        </a:p>
      </dgm:t>
    </dgm:pt>
    <dgm:pt modelId="{74AC46E9-AA56-4051-ACDC-D7C81F21AA44}">
      <dgm:prSet custT="1"/>
      <dgm:spPr/>
      <dgm:t>
        <a:bodyPr/>
        <a:lstStyle/>
        <a:p>
          <a:r>
            <a:rPr lang="az-Latn-AZ" sz="3000">
              <a:latin typeface="Times New Roman" panose="02020603050405020304" pitchFamily="18" charset="0"/>
              <a:cs typeface="Times New Roman" panose="02020603050405020304" pitchFamily="18" charset="0"/>
            </a:rPr>
            <a:t>İnsanlar və kompüterlər diametral (tamamilə, büsbütün) zidd imkanlara malikdirlər. “Uğurlu” interfeys zamanı insan və kompüter sistem yaradaraq bir-birlərini tamamlayırlar, bu sistem daha məhsuldar olur, nəinki onların sadə birliyi. Kompüter və insan öz aralarında yükü bölürlər və hər biri tapşırığın onun imkanlarına daha uyğun gələn hissəsini yerinə yetirir. Kompüter bizim təfəkkürümüzün və qavramamızın imkanlarını artırır və bizim zəifliklərimizi neytrallaşdırır. İnsanlar o işlərlə məşğul olurlar ki, hansıları ki, maşın etmək iqtidarında deyildir (Roland Beker).</a:t>
          </a:r>
          <a:endParaRPr lang="en-CA" sz="3000">
            <a:latin typeface="Times New Roman" panose="02020603050405020304" pitchFamily="18" charset="0"/>
            <a:cs typeface="Times New Roman" panose="02020603050405020304" pitchFamily="18" charset="0"/>
          </a:endParaRPr>
        </a:p>
      </dgm:t>
    </dgm:pt>
    <dgm:pt modelId="{1851706F-6227-4356-8F2C-0D60F6343052}" type="parTrans" cxnId="{5AB8F49A-A472-46AE-9564-AE08190D04FE}">
      <dgm:prSet/>
      <dgm:spPr/>
      <dgm:t>
        <a:bodyPr/>
        <a:lstStyle/>
        <a:p>
          <a:endParaRPr lang="ru-RU">
            <a:latin typeface="Times New Roman" panose="02020603050405020304" pitchFamily="18" charset="0"/>
            <a:cs typeface="Times New Roman" panose="02020603050405020304" pitchFamily="18" charset="0"/>
          </a:endParaRPr>
        </a:p>
      </dgm:t>
    </dgm:pt>
    <dgm:pt modelId="{0DCD68C9-649B-4617-8B60-5A61B7149CB5}" type="sibTrans" cxnId="{5AB8F49A-A472-46AE-9564-AE08190D04FE}">
      <dgm:prSet/>
      <dgm:spPr/>
      <dgm:t>
        <a:bodyPr/>
        <a:lstStyle/>
        <a:p>
          <a:endParaRPr lang="ru-RU">
            <a:latin typeface="Times New Roman" panose="02020603050405020304" pitchFamily="18" charset="0"/>
            <a:cs typeface="Times New Roman" panose="02020603050405020304" pitchFamily="18" charset="0"/>
          </a:endParaRPr>
        </a:p>
      </dgm:t>
    </dgm:pt>
    <dgm:pt modelId="{8B2699D1-E88D-4D82-A742-2B86899FDA56}" type="pres">
      <dgm:prSet presAssocID="{B6B5D796-F38D-4BB5-9066-79D05196F46E}" presName="Name0" presStyleCnt="0">
        <dgm:presLayoutVars>
          <dgm:chMax val="7"/>
          <dgm:dir/>
          <dgm:animLvl val="lvl"/>
          <dgm:resizeHandles val="exact"/>
        </dgm:presLayoutVars>
      </dgm:prSet>
      <dgm:spPr/>
      <dgm:t>
        <a:bodyPr/>
        <a:lstStyle/>
        <a:p>
          <a:endParaRPr lang="ru-RU"/>
        </a:p>
      </dgm:t>
    </dgm:pt>
    <dgm:pt modelId="{C037DC40-A91F-4F39-87C5-9A1BD1CAB67D}" type="pres">
      <dgm:prSet presAssocID="{74AC46E9-AA56-4051-ACDC-D7C81F21AA44}" presName="circle1" presStyleLbl="node1" presStyleIdx="0" presStyleCnt="1"/>
      <dgm:spPr/>
    </dgm:pt>
    <dgm:pt modelId="{89EAD85C-A938-4E56-9B09-8ED7079D9FDE}" type="pres">
      <dgm:prSet presAssocID="{74AC46E9-AA56-4051-ACDC-D7C81F21AA44}" presName="space" presStyleCnt="0"/>
      <dgm:spPr/>
    </dgm:pt>
    <dgm:pt modelId="{31077CF7-8F63-4BEE-8487-6A838BCC5080}" type="pres">
      <dgm:prSet presAssocID="{74AC46E9-AA56-4051-ACDC-D7C81F21AA44}" presName="rect1" presStyleLbl="alignAcc1" presStyleIdx="0" presStyleCnt="1" custScaleX="111587"/>
      <dgm:spPr/>
      <dgm:t>
        <a:bodyPr/>
        <a:lstStyle/>
        <a:p>
          <a:endParaRPr lang="ru-RU"/>
        </a:p>
      </dgm:t>
    </dgm:pt>
    <dgm:pt modelId="{D3940088-9A8B-4469-AD4D-BBDD9EF2E11E}" type="pres">
      <dgm:prSet presAssocID="{74AC46E9-AA56-4051-ACDC-D7C81F21AA44}" presName="rect1ParTxNoCh" presStyleLbl="alignAcc1" presStyleIdx="0" presStyleCnt="1">
        <dgm:presLayoutVars>
          <dgm:chMax val="1"/>
          <dgm:bulletEnabled val="1"/>
        </dgm:presLayoutVars>
      </dgm:prSet>
      <dgm:spPr/>
      <dgm:t>
        <a:bodyPr/>
        <a:lstStyle/>
        <a:p>
          <a:endParaRPr lang="ru-RU"/>
        </a:p>
      </dgm:t>
    </dgm:pt>
  </dgm:ptLst>
  <dgm:cxnLst>
    <dgm:cxn modelId="{A99F1367-2299-4294-84D7-9650EA1A0C7C}" type="presOf" srcId="{B6B5D796-F38D-4BB5-9066-79D05196F46E}" destId="{8B2699D1-E88D-4D82-A742-2B86899FDA56}" srcOrd="0" destOrd="0" presId="urn:microsoft.com/office/officeart/2005/8/layout/target3"/>
    <dgm:cxn modelId="{24CC309E-65CA-4ECE-BE1E-FED23CFB320F}" type="presOf" srcId="{74AC46E9-AA56-4051-ACDC-D7C81F21AA44}" destId="{D3940088-9A8B-4469-AD4D-BBDD9EF2E11E}" srcOrd="1" destOrd="0" presId="urn:microsoft.com/office/officeart/2005/8/layout/target3"/>
    <dgm:cxn modelId="{033168DF-AD50-4DEE-9EA5-8252FE8AF00A}" type="presOf" srcId="{74AC46E9-AA56-4051-ACDC-D7C81F21AA44}" destId="{31077CF7-8F63-4BEE-8487-6A838BCC5080}" srcOrd="0" destOrd="0" presId="urn:microsoft.com/office/officeart/2005/8/layout/target3"/>
    <dgm:cxn modelId="{5AB8F49A-A472-46AE-9564-AE08190D04FE}" srcId="{B6B5D796-F38D-4BB5-9066-79D05196F46E}" destId="{74AC46E9-AA56-4051-ACDC-D7C81F21AA44}" srcOrd="0" destOrd="0" parTransId="{1851706F-6227-4356-8F2C-0D60F6343052}" sibTransId="{0DCD68C9-649B-4617-8B60-5A61B7149CB5}"/>
    <dgm:cxn modelId="{CB92F749-28E6-408A-9D7F-6AB24E638028}" type="presParOf" srcId="{8B2699D1-E88D-4D82-A742-2B86899FDA56}" destId="{C037DC40-A91F-4F39-87C5-9A1BD1CAB67D}" srcOrd="0" destOrd="0" presId="urn:microsoft.com/office/officeart/2005/8/layout/target3"/>
    <dgm:cxn modelId="{1DF896CE-7E2B-4F33-8F0A-061AFA66E8B5}" type="presParOf" srcId="{8B2699D1-E88D-4D82-A742-2B86899FDA56}" destId="{89EAD85C-A938-4E56-9B09-8ED7079D9FDE}" srcOrd="1" destOrd="0" presId="urn:microsoft.com/office/officeart/2005/8/layout/target3"/>
    <dgm:cxn modelId="{06EE1EF7-2F53-47B2-A0F8-009B008847BD}" type="presParOf" srcId="{8B2699D1-E88D-4D82-A742-2B86899FDA56}" destId="{31077CF7-8F63-4BEE-8487-6A838BCC5080}" srcOrd="2" destOrd="0" presId="urn:microsoft.com/office/officeart/2005/8/layout/target3"/>
    <dgm:cxn modelId="{CC461221-9D2E-47A0-AD68-1DC3BD47086B}" type="presParOf" srcId="{8B2699D1-E88D-4D82-A742-2B86899FDA56}" destId="{D3940088-9A8B-4469-AD4D-BBDD9EF2E11E}"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FD6D50-1BB1-4F9E-B46E-59252B702B73}" type="doc">
      <dgm:prSet loTypeId="urn:microsoft.com/office/officeart/2005/8/layout/hList6" loCatId="list" qsTypeId="urn:microsoft.com/office/officeart/2005/8/quickstyle/3d3" qsCatId="3D" csTypeId="urn:microsoft.com/office/officeart/2005/8/colors/accent1_2" csCatId="accent1" phldr="1"/>
      <dgm:spPr/>
      <dgm:t>
        <a:bodyPr/>
        <a:lstStyle/>
        <a:p>
          <a:endParaRPr lang="en-CA"/>
        </a:p>
      </dgm:t>
    </dgm:pt>
    <dgm:pt modelId="{44F2EE44-2F31-4D3B-ADB6-5750E8AC2E3C}">
      <dgm:prSet custT="1"/>
      <dgm:spPr>
        <a:solidFill>
          <a:schemeClr val="accent6">
            <a:lumMod val="75000"/>
          </a:schemeClr>
        </a:solidFill>
      </dgm:spPr>
      <dgm:t>
        <a:bodyPr/>
        <a:lstStyle/>
        <a:p>
          <a:r>
            <a:rPr lang="az-Latn-AZ" sz="2800">
              <a:latin typeface="Times New Roman" panose="02020603050405020304" pitchFamily="18" charset="0"/>
              <a:cs typeface="Times New Roman" panose="02020603050405020304" pitchFamily="18" charset="0"/>
            </a:rPr>
            <a:t>Sistemdə olan biliklər və istifadəçinin malik olduğu təcrübə qarşılıqlı fəaliyyət göstərir, nəticədə istifadəçinin təcrübəsi zənginləşir, bəzən isə strukturunu da dəyişir. Bu qarşılıqlı fəaliyyətin hərfi ifadəsi informasiya sisteminin istifadəçi interfeysidir. Axı </a:t>
          </a:r>
          <a:r>
            <a:rPr lang="az-Latn-AZ" sz="2800" b="1" i="1">
              <a:latin typeface="Times New Roman" panose="02020603050405020304" pitchFamily="18" charset="0"/>
              <a:cs typeface="Times New Roman" panose="02020603050405020304" pitchFamily="18" charset="0"/>
            </a:rPr>
            <a:t>istifadəçi interfeysi</a:t>
          </a:r>
          <a:r>
            <a:rPr lang="az-Latn-AZ" sz="2800">
              <a:latin typeface="Times New Roman" panose="02020603050405020304" pitchFamily="18" charset="0"/>
              <a:cs typeface="Times New Roman" panose="02020603050405020304" pitchFamily="18" charset="0"/>
            </a:rPr>
            <a:t> – bu, informasiyanın (onun tərtibatının) təqdim olunmasının yalnız strukturu və forması deyil, həm də istifadəçinin sistem ilə bütün qarşılıqlı fəaliyyətinin məcmusudur. </a:t>
          </a:r>
          <a:r>
            <a:rPr lang="az-Latn-AZ" sz="2800" b="1" i="1">
              <a:latin typeface="Times New Roman" panose="02020603050405020304" pitchFamily="18" charset="0"/>
              <a:cs typeface="Times New Roman" panose="02020603050405020304" pitchFamily="18" charset="0"/>
            </a:rPr>
            <a:t>İnterfeysin layihələndirilməsi</a:t>
          </a:r>
          <a:r>
            <a:rPr lang="az-Latn-AZ" sz="2800">
              <a:latin typeface="Times New Roman" panose="02020603050405020304" pitchFamily="18" charset="0"/>
              <a:cs typeface="Times New Roman" panose="02020603050405020304" pitchFamily="18" charset="0"/>
            </a:rPr>
            <a:t> – bu, istifadəçinin öz fəaliyyətinə cavab olaraq görəcəyini, edəcəyini və alacağını təyin edir. Bu, həm də bildirir ki, sistem istifadəçini necə dəstəkləyib, müşayiət edib və formalaşdıracaq. </a:t>
          </a:r>
          <a:endParaRPr lang="en-CA" sz="2800">
            <a:latin typeface="Times New Roman" panose="02020603050405020304" pitchFamily="18" charset="0"/>
            <a:cs typeface="Times New Roman" panose="02020603050405020304" pitchFamily="18" charset="0"/>
          </a:endParaRPr>
        </a:p>
      </dgm:t>
    </dgm:pt>
    <dgm:pt modelId="{B25FD15B-7D35-47E2-8303-860846B092DA}" type="parTrans" cxnId="{9830AD10-07B5-4B91-A201-96436C7689D7}">
      <dgm:prSet/>
      <dgm:spPr/>
      <dgm:t>
        <a:bodyPr/>
        <a:lstStyle/>
        <a:p>
          <a:endParaRPr lang="en-CA" sz="2800">
            <a:latin typeface="Times New Roman" panose="02020603050405020304" pitchFamily="18" charset="0"/>
            <a:cs typeface="Times New Roman" panose="02020603050405020304" pitchFamily="18" charset="0"/>
          </a:endParaRPr>
        </a:p>
      </dgm:t>
    </dgm:pt>
    <dgm:pt modelId="{0227BB7F-EF22-475B-8856-D0F2CB65D0F4}" type="sibTrans" cxnId="{9830AD10-07B5-4B91-A201-96436C7689D7}">
      <dgm:prSet/>
      <dgm:spPr/>
      <dgm:t>
        <a:bodyPr/>
        <a:lstStyle/>
        <a:p>
          <a:endParaRPr lang="en-CA" sz="2800">
            <a:latin typeface="Times New Roman" panose="02020603050405020304" pitchFamily="18" charset="0"/>
            <a:cs typeface="Times New Roman" panose="02020603050405020304" pitchFamily="18" charset="0"/>
          </a:endParaRPr>
        </a:p>
      </dgm:t>
    </dgm:pt>
    <dgm:pt modelId="{9540A238-5BE9-4344-95C9-784951A1EF79}" type="pres">
      <dgm:prSet presAssocID="{44FD6D50-1BB1-4F9E-B46E-59252B702B73}" presName="Name0" presStyleCnt="0">
        <dgm:presLayoutVars>
          <dgm:dir/>
          <dgm:resizeHandles val="exact"/>
        </dgm:presLayoutVars>
      </dgm:prSet>
      <dgm:spPr/>
      <dgm:t>
        <a:bodyPr/>
        <a:lstStyle/>
        <a:p>
          <a:endParaRPr lang="ru-RU"/>
        </a:p>
      </dgm:t>
    </dgm:pt>
    <dgm:pt modelId="{CFAF7DD6-D40F-4A92-A784-B4377DFC56B2}" type="pres">
      <dgm:prSet presAssocID="{44F2EE44-2F31-4D3B-ADB6-5750E8AC2E3C}" presName="node" presStyleLbl="node1" presStyleIdx="0" presStyleCnt="1">
        <dgm:presLayoutVars>
          <dgm:bulletEnabled val="1"/>
        </dgm:presLayoutVars>
      </dgm:prSet>
      <dgm:spPr/>
      <dgm:t>
        <a:bodyPr/>
        <a:lstStyle/>
        <a:p>
          <a:endParaRPr lang="ru-RU"/>
        </a:p>
      </dgm:t>
    </dgm:pt>
  </dgm:ptLst>
  <dgm:cxnLst>
    <dgm:cxn modelId="{F8D382AA-A45D-4604-BA16-6C098FA75522}" type="presOf" srcId="{44FD6D50-1BB1-4F9E-B46E-59252B702B73}" destId="{9540A238-5BE9-4344-95C9-784951A1EF79}" srcOrd="0" destOrd="0" presId="urn:microsoft.com/office/officeart/2005/8/layout/hList6"/>
    <dgm:cxn modelId="{9830AD10-07B5-4B91-A201-96436C7689D7}" srcId="{44FD6D50-1BB1-4F9E-B46E-59252B702B73}" destId="{44F2EE44-2F31-4D3B-ADB6-5750E8AC2E3C}" srcOrd="0" destOrd="0" parTransId="{B25FD15B-7D35-47E2-8303-860846B092DA}" sibTransId="{0227BB7F-EF22-475B-8856-D0F2CB65D0F4}"/>
    <dgm:cxn modelId="{0AAD2934-7EA6-481E-AD51-1B386FDF1D8F}" type="presOf" srcId="{44F2EE44-2F31-4D3B-ADB6-5750E8AC2E3C}" destId="{CFAF7DD6-D40F-4A92-A784-B4377DFC56B2}" srcOrd="0" destOrd="0" presId="urn:microsoft.com/office/officeart/2005/8/layout/hList6"/>
    <dgm:cxn modelId="{CD4853D1-A5F9-4357-8DEF-676BA4746919}" type="presParOf" srcId="{9540A238-5BE9-4344-95C9-784951A1EF79}" destId="{CFAF7DD6-D40F-4A92-A784-B4377DFC56B2}" srcOrd="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90DC95-CFCE-4ADE-BE26-2B415C011CE3}" type="doc">
      <dgm:prSet loTypeId="urn:microsoft.com/office/officeart/2005/8/layout/process1" loCatId="process" qsTypeId="urn:microsoft.com/office/officeart/2005/8/quickstyle/3d1" qsCatId="3D" csTypeId="urn:microsoft.com/office/officeart/2005/8/colors/accent1_2" csCatId="accent1"/>
      <dgm:spPr/>
      <dgm:t>
        <a:bodyPr/>
        <a:lstStyle/>
        <a:p>
          <a:endParaRPr lang="ru-RU"/>
        </a:p>
      </dgm:t>
    </dgm:pt>
    <dgm:pt modelId="{B0344EB0-21F3-401B-9ADD-EA5183364AF1}">
      <dgm:prSet custT="1"/>
      <dgm:spPr/>
      <dgm:t>
        <a:bodyPr/>
        <a:lstStyle/>
        <a:p>
          <a:r>
            <a:rPr lang="az-Latn-AZ" sz="2800">
              <a:latin typeface="Times New Roman" panose="02020603050405020304" pitchFamily="18" charset="0"/>
              <a:cs typeface="Times New Roman" panose="02020603050405020304" pitchFamily="18" charset="0"/>
            </a:rPr>
            <a:t>Əgər biz sistemdə olan biliklərin və istifadəçinin malik olduğu biliklərin qarşılıqlı təsirindən danışırıqsa, o zaman bizə bu qarşılıqlı fəaliyyəti həyata keçirmək üçün texniki vasitələr lazımdır. İstifadəçi interfeysi istifadəçinin </a:t>
          </a:r>
          <a:r>
            <a:rPr lang="az-Latn-AZ" sz="2800" b="1" i="0" u="sng">
              <a:latin typeface="Times New Roman" panose="02020603050405020304" pitchFamily="18" charset="0"/>
              <a:cs typeface="Times New Roman" panose="02020603050405020304" pitchFamily="18" charset="0"/>
            </a:rPr>
            <a:t>koqnitiv</a:t>
          </a:r>
          <a:r>
            <a:rPr lang="az-Latn-AZ" sz="2800">
              <a:latin typeface="Times New Roman" panose="02020603050405020304" pitchFamily="18" charset="0"/>
              <a:cs typeface="Times New Roman" panose="02020603050405020304" pitchFamily="18" charset="0"/>
            </a:rPr>
            <a:t> (idrak) prosesləri üçün (hiss etmə, qavrama, düşünmə), həmçinin də o proseslər üçün dəstək olmalıdır ki, idrak prosesləri onlar olmadan həyata keçirilmir (yaddaş, diqqət, təxəyyül).</a:t>
          </a:r>
          <a:endParaRPr lang="en-CA" sz="2800">
            <a:latin typeface="Times New Roman" panose="02020603050405020304" pitchFamily="18" charset="0"/>
            <a:cs typeface="Times New Roman" panose="02020603050405020304" pitchFamily="18" charset="0"/>
          </a:endParaRPr>
        </a:p>
      </dgm:t>
    </dgm:pt>
    <dgm:pt modelId="{4416E3EE-95D8-43A3-BB3E-888C8EF3679B}" type="parTrans" cxnId="{8022DEDB-95FF-4407-8C9A-D92D9BB59849}">
      <dgm:prSet/>
      <dgm:spPr/>
      <dgm:t>
        <a:bodyPr/>
        <a:lstStyle/>
        <a:p>
          <a:endParaRPr lang="ru-RU"/>
        </a:p>
      </dgm:t>
    </dgm:pt>
    <dgm:pt modelId="{C151CA6B-83E9-4656-B70B-5122EE6768C3}" type="sibTrans" cxnId="{8022DEDB-95FF-4407-8C9A-D92D9BB59849}">
      <dgm:prSet/>
      <dgm:spPr/>
      <dgm:t>
        <a:bodyPr/>
        <a:lstStyle/>
        <a:p>
          <a:endParaRPr lang="ru-RU"/>
        </a:p>
      </dgm:t>
    </dgm:pt>
    <dgm:pt modelId="{AE0C0183-8F63-424E-BD60-20A505C81ED0}" type="pres">
      <dgm:prSet presAssocID="{6F90DC95-CFCE-4ADE-BE26-2B415C011CE3}" presName="Name0" presStyleCnt="0">
        <dgm:presLayoutVars>
          <dgm:dir/>
          <dgm:resizeHandles val="exact"/>
        </dgm:presLayoutVars>
      </dgm:prSet>
      <dgm:spPr/>
      <dgm:t>
        <a:bodyPr/>
        <a:lstStyle/>
        <a:p>
          <a:endParaRPr lang="ru-RU"/>
        </a:p>
      </dgm:t>
    </dgm:pt>
    <dgm:pt modelId="{E1CB4722-9934-42D6-9980-10449BC4BF8A}" type="pres">
      <dgm:prSet presAssocID="{B0344EB0-21F3-401B-9ADD-EA5183364AF1}" presName="node" presStyleLbl="node1" presStyleIdx="0" presStyleCnt="1">
        <dgm:presLayoutVars>
          <dgm:bulletEnabled val="1"/>
        </dgm:presLayoutVars>
      </dgm:prSet>
      <dgm:spPr/>
      <dgm:t>
        <a:bodyPr/>
        <a:lstStyle/>
        <a:p>
          <a:endParaRPr lang="ru-RU"/>
        </a:p>
      </dgm:t>
    </dgm:pt>
  </dgm:ptLst>
  <dgm:cxnLst>
    <dgm:cxn modelId="{6D6C56DC-E2A0-44BA-A1CE-D4BEA28C5E18}" type="presOf" srcId="{B0344EB0-21F3-401B-9ADD-EA5183364AF1}" destId="{E1CB4722-9934-42D6-9980-10449BC4BF8A}" srcOrd="0" destOrd="0" presId="urn:microsoft.com/office/officeart/2005/8/layout/process1"/>
    <dgm:cxn modelId="{56AC2662-5903-4BC0-8C13-0CBDA2B07C85}" type="presOf" srcId="{6F90DC95-CFCE-4ADE-BE26-2B415C011CE3}" destId="{AE0C0183-8F63-424E-BD60-20A505C81ED0}" srcOrd="0" destOrd="0" presId="urn:microsoft.com/office/officeart/2005/8/layout/process1"/>
    <dgm:cxn modelId="{8022DEDB-95FF-4407-8C9A-D92D9BB59849}" srcId="{6F90DC95-CFCE-4ADE-BE26-2B415C011CE3}" destId="{B0344EB0-21F3-401B-9ADD-EA5183364AF1}" srcOrd="0" destOrd="0" parTransId="{4416E3EE-95D8-43A3-BB3E-888C8EF3679B}" sibTransId="{C151CA6B-83E9-4656-B70B-5122EE6768C3}"/>
    <dgm:cxn modelId="{DB0FB818-0AC9-4E14-A21C-5281B85F5941}" type="presParOf" srcId="{AE0C0183-8F63-424E-BD60-20A505C81ED0}" destId="{E1CB4722-9934-42D6-9980-10449BC4BF8A}"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0D945B-402B-4425-82C1-A45CADB437CE}" type="doc">
      <dgm:prSet loTypeId="urn:microsoft.com/office/officeart/2005/8/layout/hierarchy3" loCatId="list" qsTypeId="urn:microsoft.com/office/officeart/2005/8/quickstyle/simple1" qsCatId="simple" csTypeId="urn:microsoft.com/office/officeart/2005/8/colors/colorful4" csCatId="colorful" phldr="1"/>
      <dgm:spPr/>
      <dgm:t>
        <a:bodyPr/>
        <a:lstStyle/>
        <a:p>
          <a:endParaRPr lang="ru-RU"/>
        </a:p>
      </dgm:t>
    </dgm:pt>
    <dgm:pt modelId="{48493DDA-45D7-44B1-80B2-DFB6D569DCC8}">
      <dgm:prSet custT="1"/>
      <dgm:spPr>
        <a:solidFill>
          <a:schemeClr val="accent3">
            <a:lumMod val="50000"/>
          </a:schemeClr>
        </a:solidFill>
      </dgm:spPr>
      <dgm:t>
        <a:bodyPr/>
        <a:lstStyle/>
        <a:p>
          <a:r>
            <a:rPr lang="az-Latn-AZ" sz="2800" i="1">
              <a:solidFill>
                <a:schemeClr val="bg1">
                  <a:lumMod val="95000"/>
                </a:schemeClr>
              </a:solidFill>
              <a:latin typeface="Times New Roman" panose="02020603050405020304" pitchFamily="18" charset="0"/>
              <a:cs typeface="Times New Roman" panose="02020603050405020304" pitchFamily="18" charset="0"/>
            </a:rPr>
            <a:t>Koqnitiv psixologiya</a:t>
          </a:r>
          <a:r>
            <a:rPr lang="az-Latn-AZ" sz="2800">
              <a:solidFill>
                <a:schemeClr val="bg1">
                  <a:lumMod val="95000"/>
                </a:schemeClr>
              </a:solidFill>
              <a:latin typeface="Times New Roman" panose="02020603050405020304" pitchFamily="18" charset="0"/>
              <a:cs typeface="Times New Roman" panose="02020603050405020304" pitchFamily="18" charset="0"/>
            </a:rPr>
            <a:t> beynimizin necə işlədiyini, bizim necə düşündüyümüzü, bizim necə yadda saxladığımızı, bizim necə öyrəndiyimizi izah edir. Bu – insan təfəkkürünün informasiya-prosessual modelidir – model, hansı ki, bizə insan təfəkkürünün kompüterlə oxşarlığını və vahid hesablama nəzəriyyəsinin psixologiyada və kompüter sahəsində aparılan tədqiqatlar və layihələndirmə üçün istifadə oluna biləcəyini göstərir. Lakin bunlar qavramanın müxtəlif modelləridir və insan təfəkkürü informasiyanın sadə emalından və saxlanılmasından daha mürəkkəbdir. </a:t>
          </a:r>
          <a:endParaRPr lang="en-CA" sz="2800">
            <a:solidFill>
              <a:schemeClr val="bg1">
                <a:lumMod val="95000"/>
              </a:schemeClr>
            </a:solidFill>
            <a:latin typeface="Times New Roman" panose="02020603050405020304" pitchFamily="18" charset="0"/>
            <a:cs typeface="Times New Roman" panose="02020603050405020304" pitchFamily="18" charset="0"/>
          </a:endParaRPr>
        </a:p>
      </dgm:t>
    </dgm:pt>
    <dgm:pt modelId="{D391F2DE-B6E2-4F10-B6CD-EDE99791B24A}" type="parTrans" cxnId="{C3C55F45-2D7B-4430-A0BF-E6A74B590E1B}">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34D554EF-02AB-4BDF-B619-197BEE40102F}" type="sibTrans" cxnId="{C3C55F45-2D7B-4430-A0BF-E6A74B590E1B}">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B4F106DC-F113-453F-9290-F46E6E869D93}" type="pres">
      <dgm:prSet presAssocID="{9C0D945B-402B-4425-82C1-A45CADB437CE}" presName="diagram" presStyleCnt="0">
        <dgm:presLayoutVars>
          <dgm:chPref val="1"/>
          <dgm:dir/>
          <dgm:animOne val="branch"/>
          <dgm:animLvl val="lvl"/>
          <dgm:resizeHandles/>
        </dgm:presLayoutVars>
      </dgm:prSet>
      <dgm:spPr/>
      <dgm:t>
        <a:bodyPr/>
        <a:lstStyle/>
        <a:p>
          <a:endParaRPr lang="ru-RU"/>
        </a:p>
      </dgm:t>
    </dgm:pt>
    <dgm:pt modelId="{3A7288F6-A2C7-4431-9F5D-363F184B1481}" type="pres">
      <dgm:prSet presAssocID="{48493DDA-45D7-44B1-80B2-DFB6D569DCC8}" presName="root" presStyleCnt="0"/>
      <dgm:spPr/>
    </dgm:pt>
    <dgm:pt modelId="{E4C0DAFF-1250-41E0-A4AC-BA2F155D04B3}" type="pres">
      <dgm:prSet presAssocID="{48493DDA-45D7-44B1-80B2-DFB6D569DCC8}" presName="rootComposite" presStyleCnt="0"/>
      <dgm:spPr/>
    </dgm:pt>
    <dgm:pt modelId="{88713557-5349-4D07-B905-EEF483AE7787}" type="pres">
      <dgm:prSet presAssocID="{48493DDA-45D7-44B1-80B2-DFB6D569DCC8}" presName="rootText" presStyleLbl="node1" presStyleIdx="0" presStyleCnt="1" custScaleX="160086" custScaleY="292671" custLinFactNeighborX="-51916" custLinFactNeighborY="-2733"/>
      <dgm:spPr/>
      <dgm:t>
        <a:bodyPr/>
        <a:lstStyle/>
        <a:p>
          <a:endParaRPr lang="ru-RU"/>
        </a:p>
      </dgm:t>
    </dgm:pt>
    <dgm:pt modelId="{BBB14276-C087-44B5-BB54-357C7BAB6FD1}" type="pres">
      <dgm:prSet presAssocID="{48493DDA-45D7-44B1-80B2-DFB6D569DCC8}" presName="rootConnector" presStyleLbl="node1" presStyleIdx="0" presStyleCnt="1"/>
      <dgm:spPr/>
      <dgm:t>
        <a:bodyPr/>
        <a:lstStyle/>
        <a:p>
          <a:endParaRPr lang="ru-RU"/>
        </a:p>
      </dgm:t>
    </dgm:pt>
    <dgm:pt modelId="{1DE2511F-DF12-4F69-8A4F-7F81998371EE}" type="pres">
      <dgm:prSet presAssocID="{48493DDA-45D7-44B1-80B2-DFB6D569DCC8}" presName="childShape" presStyleCnt="0"/>
      <dgm:spPr/>
    </dgm:pt>
  </dgm:ptLst>
  <dgm:cxnLst>
    <dgm:cxn modelId="{201D2C63-A80A-4D71-92C1-D9D22DCBC3EE}" type="presOf" srcId="{48493DDA-45D7-44B1-80B2-DFB6D569DCC8}" destId="{88713557-5349-4D07-B905-EEF483AE7787}" srcOrd="0" destOrd="0" presId="urn:microsoft.com/office/officeart/2005/8/layout/hierarchy3"/>
    <dgm:cxn modelId="{EB2CC4FC-4AF1-4D9B-BAA8-586B2BC04367}" type="presOf" srcId="{9C0D945B-402B-4425-82C1-A45CADB437CE}" destId="{B4F106DC-F113-453F-9290-F46E6E869D93}" srcOrd="0" destOrd="0" presId="urn:microsoft.com/office/officeart/2005/8/layout/hierarchy3"/>
    <dgm:cxn modelId="{C3C55F45-2D7B-4430-A0BF-E6A74B590E1B}" srcId="{9C0D945B-402B-4425-82C1-A45CADB437CE}" destId="{48493DDA-45D7-44B1-80B2-DFB6D569DCC8}" srcOrd="0" destOrd="0" parTransId="{D391F2DE-B6E2-4F10-B6CD-EDE99791B24A}" sibTransId="{34D554EF-02AB-4BDF-B619-197BEE40102F}"/>
    <dgm:cxn modelId="{AF23D714-446C-4381-A0D9-E2E69A5DED9C}" type="presOf" srcId="{48493DDA-45D7-44B1-80B2-DFB6D569DCC8}" destId="{BBB14276-C087-44B5-BB54-357C7BAB6FD1}" srcOrd="1" destOrd="0" presId="urn:microsoft.com/office/officeart/2005/8/layout/hierarchy3"/>
    <dgm:cxn modelId="{25820CFB-FB64-41CC-8438-D2F24080530C}" type="presParOf" srcId="{B4F106DC-F113-453F-9290-F46E6E869D93}" destId="{3A7288F6-A2C7-4431-9F5D-363F184B1481}" srcOrd="0" destOrd="0" presId="urn:microsoft.com/office/officeart/2005/8/layout/hierarchy3"/>
    <dgm:cxn modelId="{AE2E5457-2E6F-42F5-B830-13E18158B4A2}" type="presParOf" srcId="{3A7288F6-A2C7-4431-9F5D-363F184B1481}" destId="{E4C0DAFF-1250-41E0-A4AC-BA2F155D04B3}" srcOrd="0" destOrd="0" presId="urn:microsoft.com/office/officeart/2005/8/layout/hierarchy3"/>
    <dgm:cxn modelId="{E31BE614-30F7-43FD-8E16-11FD86AEA637}" type="presParOf" srcId="{E4C0DAFF-1250-41E0-A4AC-BA2F155D04B3}" destId="{88713557-5349-4D07-B905-EEF483AE7787}" srcOrd="0" destOrd="0" presId="urn:microsoft.com/office/officeart/2005/8/layout/hierarchy3"/>
    <dgm:cxn modelId="{551AF7A5-A920-4432-A3FD-EC164B281E69}" type="presParOf" srcId="{E4C0DAFF-1250-41E0-A4AC-BA2F155D04B3}" destId="{BBB14276-C087-44B5-BB54-357C7BAB6FD1}" srcOrd="1" destOrd="0" presId="urn:microsoft.com/office/officeart/2005/8/layout/hierarchy3"/>
    <dgm:cxn modelId="{F3D666AF-4DBE-4BF8-BD75-7F7781EDF0CA}" type="presParOf" srcId="{3A7288F6-A2C7-4431-9F5D-363F184B1481}" destId="{1DE2511F-DF12-4F69-8A4F-7F81998371EE}" srcOrd="1" destOrd="0" presId="urn:microsoft.com/office/officeart/2005/8/layout/hierarchy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2C4FFF-E9FA-4893-996A-87967AF4AC40}" type="doc">
      <dgm:prSet loTypeId="urn:microsoft.com/office/officeart/2005/8/layout/matrix3" loCatId="matrix" qsTypeId="urn:microsoft.com/office/officeart/2005/8/quickstyle/3d2" qsCatId="3D" csTypeId="urn:microsoft.com/office/officeart/2005/8/colors/colorful4" csCatId="colorful" phldr="1"/>
      <dgm:spPr/>
      <dgm:t>
        <a:bodyPr/>
        <a:lstStyle/>
        <a:p>
          <a:endParaRPr lang="ru-RU"/>
        </a:p>
      </dgm:t>
    </dgm:pt>
    <dgm:pt modelId="{8BF1C234-20A8-4E2A-B0D2-EE303394409B}">
      <dgm:prSet custT="1"/>
      <dgm:spPr/>
      <dgm:t>
        <a:bodyPr/>
        <a:lstStyle/>
        <a:p>
          <a:r>
            <a:rPr lang="az-Latn-AZ" sz="2400" i="1">
              <a:solidFill>
                <a:schemeClr val="tx1"/>
              </a:solidFill>
              <a:latin typeface="Times New Roman" panose="02020603050405020304" pitchFamily="18" charset="0"/>
              <a:cs typeface="Times New Roman" panose="02020603050405020304" pitchFamily="18" charset="0"/>
            </a:rPr>
            <a:t>İdrak prosesləri </a:t>
          </a:r>
          <a:r>
            <a:rPr lang="az-Latn-AZ" sz="2400">
              <a:solidFill>
                <a:schemeClr val="tx1"/>
              </a:solidFill>
              <a:latin typeface="Times New Roman" panose="02020603050405020304" pitchFamily="18" charset="0"/>
              <a:cs typeface="Times New Roman" panose="02020603050405020304" pitchFamily="18" charset="0"/>
            </a:rPr>
            <a:t>interfeysin işlənməsi baxımından daha əhəmiyyətlidir: hisslər, qavrayış, təfəkkür.</a:t>
          </a:r>
          <a:endParaRPr lang="en-CA" sz="2400">
            <a:solidFill>
              <a:schemeClr val="tx1"/>
            </a:solidFill>
            <a:latin typeface="Times New Roman" panose="02020603050405020304" pitchFamily="18" charset="0"/>
            <a:cs typeface="Times New Roman" panose="02020603050405020304" pitchFamily="18" charset="0"/>
          </a:endParaRPr>
        </a:p>
      </dgm:t>
    </dgm:pt>
    <dgm:pt modelId="{EB6F74D8-61AE-440D-BE2D-BFD4AAA0BC62}" type="parTrans" cxnId="{78E5252B-0A1F-4A8E-B6C5-BC494F79D706}">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7ABC46E2-4D53-4678-9FE4-2F2B468A9B14}" type="sibTrans" cxnId="{78E5252B-0A1F-4A8E-B6C5-BC494F79D706}">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12C18D6D-E1FC-445F-8773-68BCC11DC8AD}">
      <dgm:prSet custT="1"/>
      <dgm:spPr>
        <a:solidFill>
          <a:srgbClr val="7030A0"/>
        </a:solidFill>
      </dgm:spPr>
      <dgm:t>
        <a:bodyPr/>
        <a:lstStyle/>
        <a:p>
          <a:r>
            <a:rPr lang="az-Latn-AZ" sz="2400" i="1">
              <a:solidFill>
                <a:schemeClr val="bg1"/>
              </a:solidFill>
              <a:latin typeface="Times New Roman" panose="02020603050405020304" pitchFamily="18" charset="0"/>
              <a:cs typeface="Times New Roman" panose="02020603050405020304" pitchFamily="18" charset="0"/>
            </a:rPr>
            <a:t>Hisslər </a:t>
          </a:r>
          <a:r>
            <a:rPr lang="az-Latn-AZ" sz="2400">
              <a:solidFill>
                <a:schemeClr val="bg1"/>
              </a:solidFill>
              <a:latin typeface="Times New Roman" panose="02020603050405020304" pitchFamily="18" charset="0"/>
              <a:cs typeface="Times New Roman" panose="02020603050405020304" pitchFamily="18" charset="0"/>
            </a:rPr>
            <a:t>(sensor proseslər) - subyektin sinir sisteminin iştirakı ilə stimulların fərqli qavrayışıdır (əşyaların ayrı-ayrı xassələrini əks etdirir).</a:t>
          </a:r>
          <a:endParaRPr lang="en-CA" sz="2400">
            <a:solidFill>
              <a:schemeClr val="bg1"/>
            </a:solidFill>
            <a:latin typeface="Times New Roman" panose="02020603050405020304" pitchFamily="18" charset="0"/>
            <a:cs typeface="Times New Roman" panose="02020603050405020304" pitchFamily="18" charset="0"/>
          </a:endParaRPr>
        </a:p>
      </dgm:t>
    </dgm:pt>
    <dgm:pt modelId="{E6D60B92-38A5-4921-AD30-70DD1DE55260}" type="parTrans" cxnId="{30268D69-3220-44BD-A534-B8F93685CD11}">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E683D2B0-4732-4953-878B-68C0E76F6F0C}" type="sibTrans" cxnId="{30268D69-3220-44BD-A534-B8F93685CD11}">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AF730BF5-F772-424F-BC72-EFBC5963B009}">
      <dgm:prSet custT="1"/>
      <dgm:spPr/>
      <dgm:t>
        <a:bodyPr/>
        <a:lstStyle/>
        <a:p>
          <a:r>
            <a:rPr lang="az-Latn-AZ" sz="2400" i="1">
              <a:solidFill>
                <a:schemeClr val="tx1"/>
              </a:solidFill>
              <a:latin typeface="Times New Roman" panose="02020603050405020304" pitchFamily="18" charset="0"/>
              <a:cs typeface="Times New Roman" panose="02020603050405020304" pitchFamily="18" charset="0"/>
            </a:rPr>
            <a:t>Qavrayış</a:t>
          </a:r>
          <a:r>
            <a:rPr lang="az-Latn-AZ" sz="2400">
              <a:solidFill>
                <a:schemeClr val="tx1"/>
              </a:solidFill>
              <a:latin typeface="Times New Roman" panose="02020603050405020304" pitchFamily="18" charset="0"/>
              <a:cs typeface="Times New Roman" panose="02020603050405020304" pitchFamily="18" charset="0"/>
            </a:rPr>
            <a:t> - verilən obyekt tərəfindən başladılan (çoxlu hisslərin sintezi) hisslər məcmusu vasitəsilə analizatorlara təsir göstərən obyektin subyektiv bütöv obrazının formalaşması prosesidir.</a:t>
          </a:r>
          <a:endParaRPr lang="en-CA" sz="2400">
            <a:solidFill>
              <a:schemeClr val="tx1"/>
            </a:solidFill>
            <a:latin typeface="Times New Roman" panose="02020603050405020304" pitchFamily="18" charset="0"/>
            <a:cs typeface="Times New Roman" panose="02020603050405020304" pitchFamily="18" charset="0"/>
          </a:endParaRPr>
        </a:p>
      </dgm:t>
    </dgm:pt>
    <dgm:pt modelId="{38A5AC85-15CF-4028-A425-4EB372898506}" type="parTrans" cxnId="{773C525E-6DD5-49A9-BB88-6D3A6F27C58A}">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EF3C6DEC-D91E-48DD-8481-9A8FF11EAD9B}" type="sibTrans" cxnId="{773C525E-6DD5-49A9-BB88-6D3A6F27C58A}">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DBF81DC5-8E45-496D-9F37-4DE7DD95EAA5}">
      <dgm:prSet custT="1"/>
      <dgm:spPr/>
      <dgm:t>
        <a:bodyPr/>
        <a:lstStyle/>
        <a:p>
          <a:r>
            <a:rPr lang="az-Latn-AZ" sz="2400" i="1">
              <a:solidFill>
                <a:schemeClr val="bg1"/>
              </a:solidFill>
              <a:latin typeface="Times New Roman" panose="02020603050405020304" pitchFamily="18" charset="0"/>
              <a:cs typeface="Times New Roman" panose="02020603050405020304" pitchFamily="18" charset="0"/>
            </a:rPr>
            <a:t>Təfəkkür</a:t>
          </a:r>
          <a:r>
            <a:rPr lang="az-Latn-AZ" sz="2400">
              <a:solidFill>
                <a:schemeClr val="bg1"/>
              </a:solidFill>
              <a:latin typeface="Times New Roman" panose="02020603050405020304" pitchFamily="18" charset="0"/>
              <a:cs typeface="Times New Roman" panose="02020603050405020304" pitchFamily="18" charset="0"/>
            </a:rPr>
            <a:t> - geniş mənada beyinlə informasiyanın işlənməsi prosesidir.</a:t>
          </a:r>
          <a:endParaRPr lang="en-CA" sz="2400">
            <a:solidFill>
              <a:schemeClr val="bg1"/>
            </a:solidFill>
            <a:latin typeface="Times New Roman" panose="02020603050405020304" pitchFamily="18" charset="0"/>
            <a:cs typeface="Times New Roman" panose="02020603050405020304" pitchFamily="18" charset="0"/>
          </a:endParaRPr>
        </a:p>
      </dgm:t>
    </dgm:pt>
    <dgm:pt modelId="{84D7677E-A5A5-4C63-BDD4-617299FF80F5}" type="parTrans" cxnId="{36478130-C7A5-45B4-955D-D88492AFB515}">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9F5BD327-E4B1-430C-8C87-D2D2E078638B}" type="sibTrans" cxnId="{36478130-C7A5-45B4-955D-D88492AFB515}">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E2A4D9F2-5449-4E5F-959A-D67AF1DD8D47}" type="pres">
      <dgm:prSet presAssocID="{EE2C4FFF-E9FA-4893-996A-87967AF4AC40}" presName="matrix" presStyleCnt="0">
        <dgm:presLayoutVars>
          <dgm:chMax val="1"/>
          <dgm:dir/>
          <dgm:resizeHandles val="exact"/>
        </dgm:presLayoutVars>
      </dgm:prSet>
      <dgm:spPr/>
      <dgm:t>
        <a:bodyPr/>
        <a:lstStyle/>
        <a:p>
          <a:endParaRPr lang="ru-RU"/>
        </a:p>
      </dgm:t>
    </dgm:pt>
    <dgm:pt modelId="{A450A58E-77F1-42FD-8A9B-E81975BF8938}" type="pres">
      <dgm:prSet presAssocID="{EE2C4FFF-E9FA-4893-996A-87967AF4AC40}" presName="diamond" presStyleLbl="bgShp" presStyleIdx="0" presStyleCnt="1"/>
      <dgm:spPr/>
    </dgm:pt>
    <dgm:pt modelId="{00DC333F-F9D6-4129-9A04-E8B85DC4D1E4}" type="pres">
      <dgm:prSet presAssocID="{EE2C4FFF-E9FA-4893-996A-87967AF4AC40}" presName="quad1" presStyleLbl="node1" presStyleIdx="0" presStyleCnt="4" custScaleX="133100" custScaleY="133100" custLinFactNeighborX="-92592" custLinFactNeighborY="-2968">
        <dgm:presLayoutVars>
          <dgm:chMax val="0"/>
          <dgm:chPref val="0"/>
          <dgm:bulletEnabled val="1"/>
        </dgm:presLayoutVars>
      </dgm:prSet>
      <dgm:spPr/>
      <dgm:t>
        <a:bodyPr/>
        <a:lstStyle/>
        <a:p>
          <a:endParaRPr lang="ru-RU"/>
        </a:p>
      </dgm:t>
    </dgm:pt>
    <dgm:pt modelId="{67E8F289-AAC4-43D6-A747-BF0B2F2325FA}" type="pres">
      <dgm:prSet presAssocID="{EE2C4FFF-E9FA-4893-996A-87967AF4AC40}" presName="quad2" presStyleLbl="node1" presStyleIdx="1" presStyleCnt="4" custScaleX="121000" custScaleY="121000" custLinFactNeighborX="-36535" custLinFactNeighborY="-2490">
        <dgm:presLayoutVars>
          <dgm:chMax val="0"/>
          <dgm:chPref val="0"/>
          <dgm:bulletEnabled val="1"/>
        </dgm:presLayoutVars>
      </dgm:prSet>
      <dgm:spPr/>
      <dgm:t>
        <a:bodyPr/>
        <a:lstStyle/>
        <a:p>
          <a:endParaRPr lang="ru-RU"/>
        </a:p>
      </dgm:t>
    </dgm:pt>
    <dgm:pt modelId="{66066CBD-44EF-470C-BB17-B03A7D787BA9}" type="pres">
      <dgm:prSet presAssocID="{EE2C4FFF-E9FA-4893-996A-87967AF4AC40}" presName="quad3" presStyleLbl="node1" presStyleIdx="2" presStyleCnt="4" custScaleX="146410" custScaleY="146410" custLinFactX="95332" custLinFactNeighborX="100000" custLinFactNeighborY="2341">
        <dgm:presLayoutVars>
          <dgm:chMax val="0"/>
          <dgm:chPref val="0"/>
          <dgm:bulletEnabled val="1"/>
        </dgm:presLayoutVars>
      </dgm:prSet>
      <dgm:spPr/>
      <dgm:t>
        <a:bodyPr/>
        <a:lstStyle/>
        <a:p>
          <a:endParaRPr lang="ru-RU"/>
        </a:p>
      </dgm:t>
    </dgm:pt>
    <dgm:pt modelId="{DBD572DB-315A-453F-AD5B-666AA7DD0C8C}" type="pres">
      <dgm:prSet presAssocID="{EE2C4FFF-E9FA-4893-996A-87967AF4AC40}" presName="quad4" presStyleLbl="node1" presStyleIdx="3" presStyleCnt="4" custScaleX="121000" custScaleY="121000" custLinFactX="-9341" custLinFactNeighborX="-100000" custLinFactNeighborY="16619">
        <dgm:presLayoutVars>
          <dgm:chMax val="0"/>
          <dgm:chPref val="0"/>
          <dgm:bulletEnabled val="1"/>
        </dgm:presLayoutVars>
      </dgm:prSet>
      <dgm:spPr/>
      <dgm:t>
        <a:bodyPr/>
        <a:lstStyle/>
        <a:p>
          <a:endParaRPr lang="ru-RU"/>
        </a:p>
      </dgm:t>
    </dgm:pt>
  </dgm:ptLst>
  <dgm:cxnLst>
    <dgm:cxn modelId="{40E6ED0F-F0EA-4028-ACA1-9C124387030A}" type="presOf" srcId="{AF730BF5-F772-424F-BC72-EFBC5963B009}" destId="{66066CBD-44EF-470C-BB17-B03A7D787BA9}" srcOrd="0" destOrd="0" presId="urn:microsoft.com/office/officeart/2005/8/layout/matrix3"/>
    <dgm:cxn modelId="{2389691D-F47E-402E-B301-E984A432F7FD}" type="presOf" srcId="{EE2C4FFF-E9FA-4893-996A-87967AF4AC40}" destId="{E2A4D9F2-5449-4E5F-959A-D67AF1DD8D47}" srcOrd="0" destOrd="0" presId="urn:microsoft.com/office/officeart/2005/8/layout/matrix3"/>
    <dgm:cxn modelId="{30268D69-3220-44BD-A534-B8F93685CD11}" srcId="{EE2C4FFF-E9FA-4893-996A-87967AF4AC40}" destId="{12C18D6D-E1FC-445F-8773-68BCC11DC8AD}" srcOrd="1" destOrd="0" parTransId="{E6D60B92-38A5-4921-AD30-70DD1DE55260}" sibTransId="{E683D2B0-4732-4953-878B-68C0E76F6F0C}"/>
    <dgm:cxn modelId="{78E5252B-0A1F-4A8E-B6C5-BC494F79D706}" srcId="{EE2C4FFF-E9FA-4893-996A-87967AF4AC40}" destId="{8BF1C234-20A8-4E2A-B0D2-EE303394409B}" srcOrd="0" destOrd="0" parTransId="{EB6F74D8-61AE-440D-BE2D-BFD4AAA0BC62}" sibTransId="{7ABC46E2-4D53-4678-9FE4-2F2B468A9B14}"/>
    <dgm:cxn modelId="{DEB82C43-FCDD-4007-A70B-B72EC96DEBFD}" type="presOf" srcId="{12C18D6D-E1FC-445F-8773-68BCC11DC8AD}" destId="{67E8F289-AAC4-43D6-A747-BF0B2F2325FA}" srcOrd="0" destOrd="0" presId="urn:microsoft.com/office/officeart/2005/8/layout/matrix3"/>
    <dgm:cxn modelId="{EB0489FA-13F3-40B0-966A-7593CEFC423E}" type="presOf" srcId="{8BF1C234-20A8-4E2A-B0D2-EE303394409B}" destId="{00DC333F-F9D6-4129-9A04-E8B85DC4D1E4}" srcOrd="0" destOrd="0" presId="urn:microsoft.com/office/officeart/2005/8/layout/matrix3"/>
    <dgm:cxn modelId="{36478130-C7A5-45B4-955D-D88492AFB515}" srcId="{EE2C4FFF-E9FA-4893-996A-87967AF4AC40}" destId="{DBF81DC5-8E45-496D-9F37-4DE7DD95EAA5}" srcOrd="3" destOrd="0" parTransId="{84D7677E-A5A5-4C63-BDD4-617299FF80F5}" sibTransId="{9F5BD327-E4B1-430C-8C87-D2D2E078638B}"/>
    <dgm:cxn modelId="{773C525E-6DD5-49A9-BB88-6D3A6F27C58A}" srcId="{EE2C4FFF-E9FA-4893-996A-87967AF4AC40}" destId="{AF730BF5-F772-424F-BC72-EFBC5963B009}" srcOrd="2" destOrd="0" parTransId="{38A5AC85-15CF-4028-A425-4EB372898506}" sibTransId="{EF3C6DEC-D91E-48DD-8481-9A8FF11EAD9B}"/>
    <dgm:cxn modelId="{E6DBC906-EEA9-4CED-8202-74BE3B522401}" type="presOf" srcId="{DBF81DC5-8E45-496D-9F37-4DE7DD95EAA5}" destId="{DBD572DB-315A-453F-AD5B-666AA7DD0C8C}" srcOrd="0" destOrd="0" presId="urn:microsoft.com/office/officeart/2005/8/layout/matrix3"/>
    <dgm:cxn modelId="{687CDD9C-6649-4AE0-8283-FB4ED0315B79}" type="presParOf" srcId="{E2A4D9F2-5449-4E5F-959A-D67AF1DD8D47}" destId="{A450A58E-77F1-42FD-8A9B-E81975BF8938}" srcOrd="0" destOrd="0" presId="urn:microsoft.com/office/officeart/2005/8/layout/matrix3"/>
    <dgm:cxn modelId="{8FD191DA-79EC-4802-BE21-27FB7F3E6673}" type="presParOf" srcId="{E2A4D9F2-5449-4E5F-959A-D67AF1DD8D47}" destId="{00DC333F-F9D6-4129-9A04-E8B85DC4D1E4}" srcOrd="1" destOrd="0" presId="urn:microsoft.com/office/officeart/2005/8/layout/matrix3"/>
    <dgm:cxn modelId="{72D95A8A-95A9-4CEB-9525-46FF1A831059}" type="presParOf" srcId="{E2A4D9F2-5449-4E5F-959A-D67AF1DD8D47}" destId="{67E8F289-AAC4-43D6-A747-BF0B2F2325FA}" srcOrd="2" destOrd="0" presId="urn:microsoft.com/office/officeart/2005/8/layout/matrix3"/>
    <dgm:cxn modelId="{E1AE4E15-9D7A-4482-B220-D2B195C11D53}" type="presParOf" srcId="{E2A4D9F2-5449-4E5F-959A-D67AF1DD8D47}" destId="{66066CBD-44EF-470C-BB17-B03A7D787BA9}" srcOrd="3" destOrd="0" presId="urn:microsoft.com/office/officeart/2005/8/layout/matrix3"/>
    <dgm:cxn modelId="{DEB60902-45D9-4586-80B4-0F70DC23612C}" type="presParOf" srcId="{E2A4D9F2-5449-4E5F-959A-D67AF1DD8D47}" destId="{DBD572DB-315A-453F-AD5B-666AA7DD0C8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B13E13-4947-4F19-9FCD-EFEE41E27923}" type="doc">
      <dgm:prSet loTypeId="urn:microsoft.com/office/officeart/2005/8/layout/hProcess10" loCatId="picture" qsTypeId="urn:microsoft.com/office/officeart/2005/8/quickstyle/3d4" qsCatId="3D" csTypeId="urn:microsoft.com/office/officeart/2005/8/colors/colorful3" csCatId="colorful" phldr="1"/>
      <dgm:spPr/>
      <dgm:t>
        <a:bodyPr/>
        <a:lstStyle/>
        <a:p>
          <a:endParaRPr lang="ru-RU"/>
        </a:p>
      </dgm:t>
    </dgm:pt>
    <dgm:pt modelId="{3C6E4695-62A2-4651-B665-E1FDCDD71DAC}">
      <dgm:prSet custT="1"/>
      <dgm:spPr/>
      <dgm:t>
        <a:bodyPr/>
        <a:lstStyle/>
        <a:p>
          <a:r>
            <a:rPr lang="az-Latn-AZ" sz="2400" i="1">
              <a:solidFill>
                <a:schemeClr val="tx1"/>
              </a:solidFill>
              <a:latin typeface="Times New Roman" panose="02020603050405020304" pitchFamily="18" charset="0"/>
              <a:cs typeface="Times New Roman" panose="02020603050405020304" pitchFamily="18" charset="0"/>
            </a:rPr>
            <a:t>Qavrama </a:t>
          </a:r>
          <a:r>
            <a:rPr lang="az-Latn-AZ" sz="2400">
              <a:solidFill>
                <a:schemeClr val="tx1"/>
              </a:solidFill>
              <a:latin typeface="Times New Roman" panose="02020603050405020304" pitchFamily="18" charset="0"/>
              <a:cs typeface="Times New Roman" panose="02020603050405020304" pitchFamily="18" charset="0"/>
            </a:rPr>
            <a:t>sadəcə nəyisə görmək deyil. Bu, bizim hiss orqanlarımızdan beynimizə daxil olan informasiya axınlarının - görmə, eşitmə, dad, iybilmə, toxunma hissi – biliklərlə, keçmişin təcrübəsi ilə kombinə edilməsidir. Qavrama – yeni informasiya obrazlarının köhnələr ilə müqayisəsi prosesidir. İstifadəçinin gözləntilərindən və təcrübəsindən ibarət informasiya axını kompüter və insanın qarşılıqlı əlaqəsini həyata keçirir. </a:t>
          </a:r>
          <a:endParaRPr lang="en-CA" sz="2400">
            <a:solidFill>
              <a:schemeClr val="tx1"/>
            </a:solidFill>
            <a:latin typeface="Times New Roman" panose="02020603050405020304" pitchFamily="18" charset="0"/>
            <a:cs typeface="Times New Roman" panose="02020603050405020304" pitchFamily="18" charset="0"/>
          </a:endParaRPr>
        </a:p>
      </dgm:t>
    </dgm:pt>
    <dgm:pt modelId="{F4446475-E450-4033-94B8-124995C0A92D}" type="parTrans" cxnId="{465158E3-46DE-49F2-A5A5-955423F9679C}">
      <dgm:prSet/>
      <dgm:spPr/>
      <dgm:t>
        <a:bodyPr/>
        <a:lstStyle/>
        <a:p>
          <a:endParaRPr lang="ru-RU" sz="2400">
            <a:latin typeface="Times New Roman" panose="02020603050405020304" pitchFamily="18" charset="0"/>
            <a:cs typeface="Times New Roman" panose="02020603050405020304" pitchFamily="18" charset="0"/>
          </a:endParaRPr>
        </a:p>
      </dgm:t>
    </dgm:pt>
    <dgm:pt modelId="{570F909C-3069-4BEB-B6E3-56B2468A41DB}" type="sibTrans" cxnId="{465158E3-46DE-49F2-A5A5-955423F9679C}">
      <dgm:prSet/>
      <dgm:spPr/>
      <dgm:t>
        <a:bodyPr/>
        <a:lstStyle/>
        <a:p>
          <a:endParaRPr lang="ru-RU" sz="2400">
            <a:latin typeface="Times New Roman" panose="02020603050405020304" pitchFamily="18" charset="0"/>
            <a:cs typeface="Times New Roman" panose="02020603050405020304" pitchFamily="18" charset="0"/>
          </a:endParaRPr>
        </a:p>
      </dgm:t>
    </dgm:pt>
    <dgm:pt modelId="{547F3C61-2064-4BBA-B37E-6EE9AC742575}">
      <dgm:prSet custT="1"/>
      <dgm:spPr/>
      <dgm:t>
        <a:bodyPr/>
        <a:lstStyle/>
        <a:p>
          <a:r>
            <a:rPr lang="az-Latn-AZ" sz="2400">
              <a:latin typeface="Times New Roman" panose="02020603050405020304" pitchFamily="18" charset="0"/>
              <a:cs typeface="Times New Roman" panose="02020603050405020304" pitchFamily="18" charset="0"/>
            </a:rPr>
            <a:t>Ətrafımızdakı istənilən qəfil və əhəmiyyətli dəyişikliklər bizim diqqətimizi cəlb edir. Onlar işıqlandırma, səs, hərəkət, rəng və ya bütün bu halların kompleksi ola bilər. Məhz buna görə də kompüterdə çoxsaylı zənglərin və zınqırovların səsləri tətbiq olunur.</a:t>
          </a:r>
          <a:endParaRPr lang="en-CA" sz="2400">
            <a:latin typeface="Times New Roman" panose="02020603050405020304" pitchFamily="18" charset="0"/>
            <a:cs typeface="Times New Roman" panose="02020603050405020304" pitchFamily="18" charset="0"/>
          </a:endParaRPr>
        </a:p>
      </dgm:t>
    </dgm:pt>
    <dgm:pt modelId="{52366A03-D6F1-4BE3-B8E5-BAE7375EDE85}" type="parTrans" cxnId="{63B4C792-CD18-4EE0-8D16-293CB189D033}">
      <dgm:prSet/>
      <dgm:spPr/>
      <dgm:t>
        <a:bodyPr/>
        <a:lstStyle/>
        <a:p>
          <a:endParaRPr lang="ru-RU" sz="2400">
            <a:latin typeface="Times New Roman" panose="02020603050405020304" pitchFamily="18" charset="0"/>
            <a:cs typeface="Times New Roman" panose="02020603050405020304" pitchFamily="18" charset="0"/>
          </a:endParaRPr>
        </a:p>
      </dgm:t>
    </dgm:pt>
    <dgm:pt modelId="{BB677D46-7A48-4C64-83B2-968DA76D9B30}" type="sibTrans" cxnId="{63B4C792-CD18-4EE0-8D16-293CB189D033}">
      <dgm:prSet/>
      <dgm:spPr/>
      <dgm:t>
        <a:bodyPr/>
        <a:lstStyle/>
        <a:p>
          <a:endParaRPr lang="ru-RU" sz="2400">
            <a:latin typeface="Times New Roman" panose="02020603050405020304" pitchFamily="18" charset="0"/>
            <a:cs typeface="Times New Roman" panose="02020603050405020304" pitchFamily="18" charset="0"/>
          </a:endParaRPr>
        </a:p>
      </dgm:t>
    </dgm:pt>
    <dgm:pt modelId="{501D2D31-B32B-4A17-8277-5C9968E8CBFE}" type="pres">
      <dgm:prSet presAssocID="{99B13E13-4947-4F19-9FCD-EFEE41E27923}" presName="Name0" presStyleCnt="0">
        <dgm:presLayoutVars>
          <dgm:dir/>
          <dgm:resizeHandles val="exact"/>
        </dgm:presLayoutVars>
      </dgm:prSet>
      <dgm:spPr/>
      <dgm:t>
        <a:bodyPr/>
        <a:lstStyle/>
        <a:p>
          <a:endParaRPr lang="ru-RU"/>
        </a:p>
      </dgm:t>
    </dgm:pt>
    <dgm:pt modelId="{841FB549-ED7C-4E21-8472-8AB59A364522}" type="pres">
      <dgm:prSet presAssocID="{3C6E4695-62A2-4651-B665-E1FDCDD71DAC}" presName="composite" presStyleCnt="0"/>
      <dgm:spPr/>
    </dgm:pt>
    <dgm:pt modelId="{DE09CF84-5356-4DED-92CA-7998F3B35B88}" type="pres">
      <dgm:prSet presAssocID="{3C6E4695-62A2-4651-B665-E1FDCDD71DAC}" presName="imagSh" presStyleLbl="bgImgPlace1" presStyleIdx="0" presStyleCnt="2" custScaleY="48518" custLinFactX="65846" custLinFactNeighborX="100000" custLinFactNeighborY="-518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t="-25000" b="-25000"/>
          </a:stretch>
        </a:blipFill>
      </dgm:spPr>
      <dgm:extLst>
        <a:ext uri="{E40237B7-FDA0-4F09-8148-C483321AD2D9}">
          <dgm14:cNvPr xmlns:dgm14="http://schemas.microsoft.com/office/drawing/2010/diagram" id="0" name="" descr="Учитель"/>
        </a:ext>
      </dgm:extLst>
    </dgm:pt>
    <dgm:pt modelId="{EB4EC8C6-00A8-4664-8892-E750345788E8}" type="pres">
      <dgm:prSet presAssocID="{3C6E4695-62A2-4651-B665-E1FDCDD71DAC}" presName="txNode" presStyleLbl="node1" presStyleIdx="0" presStyleCnt="2" custScaleX="110000" custScaleY="110000" custLinFactNeighborX="-343" custLinFactNeighborY="-47407">
        <dgm:presLayoutVars>
          <dgm:bulletEnabled val="1"/>
        </dgm:presLayoutVars>
      </dgm:prSet>
      <dgm:spPr/>
      <dgm:t>
        <a:bodyPr/>
        <a:lstStyle/>
        <a:p>
          <a:endParaRPr lang="ru-RU"/>
        </a:p>
      </dgm:t>
    </dgm:pt>
    <dgm:pt modelId="{1C288E83-77FE-4ED8-946D-75DE430898B9}" type="pres">
      <dgm:prSet presAssocID="{570F909C-3069-4BEB-B6E3-56B2468A41DB}" presName="sibTrans" presStyleLbl="sibTrans2D1" presStyleIdx="0" presStyleCnt="1" custAng="12897561" custLinFactNeighborX="26747" custLinFactNeighborY="24707"/>
      <dgm:spPr/>
      <dgm:t>
        <a:bodyPr/>
        <a:lstStyle/>
        <a:p>
          <a:endParaRPr lang="ru-RU"/>
        </a:p>
      </dgm:t>
    </dgm:pt>
    <dgm:pt modelId="{5076791B-F21D-4D58-A35C-C09864E9D92D}" type="pres">
      <dgm:prSet presAssocID="{570F909C-3069-4BEB-B6E3-56B2468A41DB}" presName="connTx" presStyleLbl="sibTrans2D1" presStyleIdx="0" presStyleCnt="1"/>
      <dgm:spPr/>
      <dgm:t>
        <a:bodyPr/>
        <a:lstStyle/>
        <a:p>
          <a:endParaRPr lang="ru-RU"/>
        </a:p>
      </dgm:t>
    </dgm:pt>
    <dgm:pt modelId="{1F7D61A7-9C06-414E-B3F7-32189E674D54}" type="pres">
      <dgm:prSet presAssocID="{547F3C61-2064-4BBA-B37E-6EE9AC742575}" presName="composite" presStyleCnt="0"/>
      <dgm:spPr/>
    </dgm:pt>
    <dgm:pt modelId="{7D276A51-6D9A-4A15-BF74-0C1104FCAAA9}" type="pres">
      <dgm:prSet presAssocID="{547F3C61-2064-4BBA-B37E-6EE9AC742575}" presName="imagSh" presStyleLbl="bgImgPlace1" presStyleIdx="1" presStyleCnt="2" custScaleY="40000" custLinFactX="-42540" custLinFactY="4445" custLinFactNeighborX="-100000"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t="-25000" b="-25000"/>
          </a:stretch>
        </a:blipFill>
      </dgm:spPr>
      <dgm:extLst>
        <a:ext uri="{E40237B7-FDA0-4F09-8148-C483321AD2D9}">
          <dgm14:cNvPr xmlns:dgm14="http://schemas.microsoft.com/office/drawing/2010/diagram" id="0" name="" descr="Мозг в голове"/>
        </a:ext>
      </dgm:extLst>
    </dgm:pt>
    <dgm:pt modelId="{F1761C3E-41D1-4D87-AE76-AF3B33B625FD}" type="pres">
      <dgm:prSet presAssocID="{547F3C61-2064-4BBA-B37E-6EE9AC742575}" presName="txNode" presStyleLbl="node1" presStyleIdx="1" presStyleCnt="2" custLinFactNeighborX="-5486" custLinFactNeighborY="9630">
        <dgm:presLayoutVars>
          <dgm:bulletEnabled val="1"/>
        </dgm:presLayoutVars>
      </dgm:prSet>
      <dgm:spPr/>
      <dgm:t>
        <a:bodyPr/>
        <a:lstStyle/>
        <a:p>
          <a:endParaRPr lang="ru-RU"/>
        </a:p>
      </dgm:t>
    </dgm:pt>
  </dgm:ptLst>
  <dgm:cxnLst>
    <dgm:cxn modelId="{D7EF8128-A53E-436F-82F3-3A0A5712C40B}" type="presOf" srcId="{570F909C-3069-4BEB-B6E3-56B2468A41DB}" destId="{5076791B-F21D-4D58-A35C-C09864E9D92D}" srcOrd="1" destOrd="0" presId="urn:microsoft.com/office/officeart/2005/8/layout/hProcess10"/>
    <dgm:cxn modelId="{1D7E6292-69FC-455D-8EB7-57ECB1EB14F0}" type="presOf" srcId="{547F3C61-2064-4BBA-B37E-6EE9AC742575}" destId="{F1761C3E-41D1-4D87-AE76-AF3B33B625FD}" srcOrd="0" destOrd="0" presId="urn:microsoft.com/office/officeart/2005/8/layout/hProcess10"/>
    <dgm:cxn modelId="{63B4C792-CD18-4EE0-8D16-293CB189D033}" srcId="{99B13E13-4947-4F19-9FCD-EFEE41E27923}" destId="{547F3C61-2064-4BBA-B37E-6EE9AC742575}" srcOrd="1" destOrd="0" parTransId="{52366A03-D6F1-4BE3-B8E5-BAE7375EDE85}" sibTransId="{BB677D46-7A48-4C64-83B2-968DA76D9B30}"/>
    <dgm:cxn modelId="{EDFF3189-F707-437A-B2B7-00E64EB7E5E7}" type="presOf" srcId="{570F909C-3069-4BEB-B6E3-56B2468A41DB}" destId="{1C288E83-77FE-4ED8-946D-75DE430898B9}" srcOrd="0" destOrd="0" presId="urn:microsoft.com/office/officeart/2005/8/layout/hProcess10"/>
    <dgm:cxn modelId="{465158E3-46DE-49F2-A5A5-955423F9679C}" srcId="{99B13E13-4947-4F19-9FCD-EFEE41E27923}" destId="{3C6E4695-62A2-4651-B665-E1FDCDD71DAC}" srcOrd="0" destOrd="0" parTransId="{F4446475-E450-4033-94B8-124995C0A92D}" sibTransId="{570F909C-3069-4BEB-B6E3-56B2468A41DB}"/>
    <dgm:cxn modelId="{973CFD58-49D8-4CC9-AC60-F5B49DDFBBD6}" type="presOf" srcId="{3C6E4695-62A2-4651-B665-E1FDCDD71DAC}" destId="{EB4EC8C6-00A8-4664-8892-E750345788E8}" srcOrd="0" destOrd="0" presId="urn:microsoft.com/office/officeart/2005/8/layout/hProcess10"/>
    <dgm:cxn modelId="{2B9F8F46-C955-4E21-B0F5-66225FBC929D}" type="presOf" srcId="{99B13E13-4947-4F19-9FCD-EFEE41E27923}" destId="{501D2D31-B32B-4A17-8277-5C9968E8CBFE}" srcOrd="0" destOrd="0" presId="urn:microsoft.com/office/officeart/2005/8/layout/hProcess10"/>
    <dgm:cxn modelId="{1D4C57D1-3FE3-4524-A04F-F310190078D1}" type="presParOf" srcId="{501D2D31-B32B-4A17-8277-5C9968E8CBFE}" destId="{841FB549-ED7C-4E21-8472-8AB59A364522}" srcOrd="0" destOrd="0" presId="urn:microsoft.com/office/officeart/2005/8/layout/hProcess10"/>
    <dgm:cxn modelId="{5DB5B327-995A-401D-AA1E-A1CBA85E7B99}" type="presParOf" srcId="{841FB549-ED7C-4E21-8472-8AB59A364522}" destId="{DE09CF84-5356-4DED-92CA-7998F3B35B88}" srcOrd="0" destOrd="0" presId="urn:microsoft.com/office/officeart/2005/8/layout/hProcess10"/>
    <dgm:cxn modelId="{E4287675-EEDD-4FA2-8D1F-06D46E74F74A}" type="presParOf" srcId="{841FB549-ED7C-4E21-8472-8AB59A364522}" destId="{EB4EC8C6-00A8-4664-8892-E750345788E8}" srcOrd="1" destOrd="0" presId="urn:microsoft.com/office/officeart/2005/8/layout/hProcess10"/>
    <dgm:cxn modelId="{7824DD0E-126D-4B08-A1A8-1ABB27AB4388}" type="presParOf" srcId="{501D2D31-B32B-4A17-8277-5C9968E8CBFE}" destId="{1C288E83-77FE-4ED8-946D-75DE430898B9}" srcOrd="1" destOrd="0" presId="urn:microsoft.com/office/officeart/2005/8/layout/hProcess10"/>
    <dgm:cxn modelId="{1C8FF260-FFBA-4C79-8508-55444614CC34}" type="presParOf" srcId="{1C288E83-77FE-4ED8-946D-75DE430898B9}" destId="{5076791B-F21D-4D58-A35C-C09864E9D92D}" srcOrd="0" destOrd="0" presId="urn:microsoft.com/office/officeart/2005/8/layout/hProcess10"/>
    <dgm:cxn modelId="{323A4519-8BBC-4D9D-9D33-4C00B0BB868B}" type="presParOf" srcId="{501D2D31-B32B-4A17-8277-5C9968E8CBFE}" destId="{1F7D61A7-9C06-414E-B3F7-32189E674D54}" srcOrd="2" destOrd="0" presId="urn:microsoft.com/office/officeart/2005/8/layout/hProcess10"/>
    <dgm:cxn modelId="{0A009D31-F061-4B90-84F8-D67EDF232613}" type="presParOf" srcId="{1F7D61A7-9C06-414E-B3F7-32189E674D54}" destId="{7D276A51-6D9A-4A15-BF74-0C1104FCAAA9}" srcOrd="0" destOrd="0" presId="urn:microsoft.com/office/officeart/2005/8/layout/hProcess10"/>
    <dgm:cxn modelId="{1A234292-1768-4E81-89A6-B4A3576FB5A1}" type="presParOf" srcId="{1F7D61A7-9C06-414E-B3F7-32189E674D54}" destId="{F1761C3E-41D1-4D87-AE76-AF3B33B625FD}"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72EE9C-5969-4A7E-85C6-CB46686F621C}" type="doc">
      <dgm:prSet loTypeId="urn:microsoft.com/office/officeart/2008/layout/VerticalCurvedList" loCatId="list" qsTypeId="urn:microsoft.com/office/officeart/2005/8/quickstyle/3d4" qsCatId="3D" csTypeId="urn:microsoft.com/office/officeart/2005/8/colors/colorful3" csCatId="colorful" phldr="1"/>
      <dgm:spPr/>
      <dgm:t>
        <a:bodyPr/>
        <a:lstStyle/>
        <a:p>
          <a:endParaRPr lang="ru-RU"/>
        </a:p>
      </dgm:t>
    </dgm:pt>
    <dgm:pt modelId="{FFCFB9EB-99FC-4B57-8CA4-903183A4FC0D}">
      <dgm:prSet custT="1"/>
      <dgm:spPr>
        <a:solidFill>
          <a:schemeClr val="accent4">
            <a:lumMod val="60000"/>
            <a:lumOff val="40000"/>
          </a:schemeClr>
        </a:solidFill>
      </dgm:spPr>
      <dgm:t>
        <a:bodyPr/>
        <a:lstStyle/>
        <a:p>
          <a:pPr algn="just"/>
          <a:r>
            <a:rPr lang="az-Latn-AZ" sz="2400">
              <a:solidFill>
                <a:schemeClr val="tx1"/>
              </a:solidFill>
              <a:latin typeface="Times New Roman" panose="02020603050405020304" pitchFamily="18" charset="0"/>
              <a:cs typeface="Times New Roman" panose="02020603050405020304" pitchFamily="18" charset="0"/>
            </a:rPr>
            <a:t>Bu, informasiyanın emalının ikinci pilləsidir. Qəbul edilmiş və emal olunmuş verilənlər saxlanılan yerdən qısamüddətli yaddaşa keçirlər, hansı ki, o da informasiyanı uzunmüddətli yaddaşdan götürür. Qısamüddətli yaddaş informasiyanın işlənməsinin bütün sistemində, belə demək mümkündürsə, daha az ötürücülük qabiliyyətinə malik olur. Bufer yaddaş həcminə görə təxminən yeddi (üstəgəl, çıx 2) predmetlərlə məhdudlaşır. Yeni informasiya köhnəni sıxışdıraraq qısamüddətli yaddaşa daxil olur. Əgər informasiya tələb olunmursa, bu növ yaddaşda 30 saniyədən çox qalmır. Qısamüddətli yaddaş düşünmə prosesinə cavabdeh sahə kimi işçi yaddaş adlanır.</a:t>
          </a:r>
          <a:endParaRPr lang="en-CA" sz="2400">
            <a:solidFill>
              <a:schemeClr val="tx1"/>
            </a:solidFill>
            <a:latin typeface="Times New Roman" panose="02020603050405020304" pitchFamily="18" charset="0"/>
            <a:cs typeface="Times New Roman" panose="02020603050405020304" pitchFamily="18" charset="0"/>
          </a:endParaRPr>
        </a:p>
      </dgm:t>
    </dgm:pt>
    <dgm:pt modelId="{E026B9BB-EEEA-4D72-AD96-D06AC8AA025F}" type="parTrans" cxnId="{11D015F3-C7E8-4CA9-A33E-A88F55FA025E}">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B0516633-4FC9-4E5F-A5D7-3BFA35E97CAB}" type="sibTrans" cxnId="{11D015F3-C7E8-4CA9-A33E-A88F55FA025E}">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760D2B6F-CED9-49DB-9182-6A32824F76F9}">
      <dgm:prSet custT="1"/>
      <dgm:spPr/>
      <dgm:t>
        <a:bodyPr/>
        <a:lstStyle/>
        <a:p>
          <a:pPr algn="just"/>
          <a:r>
            <a:rPr lang="az-Latn-AZ" sz="2400">
              <a:latin typeface="Times New Roman" panose="02020603050405020304" pitchFamily="18" charset="0"/>
              <a:cs typeface="Times New Roman" panose="02020603050405020304" pitchFamily="18" charset="0"/>
            </a:rPr>
            <a:t>Əgər 232 və 538 ədədlərini ağlımızda cəmləmək tələb olunursa, siz bunu qısamüddətli yaddaşda edəcəksiniz. Onun necə işlədiyini anlamaq kifayət qədər asandır. </a:t>
          </a:r>
          <a:endParaRPr lang="en-CA" sz="2400">
            <a:latin typeface="Times New Roman" panose="02020603050405020304" pitchFamily="18" charset="0"/>
            <a:cs typeface="Times New Roman" panose="02020603050405020304" pitchFamily="18" charset="0"/>
          </a:endParaRPr>
        </a:p>
      </dgm:t>
    </dgm:pt>
    <dgm:pt modelId="{D7D290F9-0A34-46B2-9617-AD68665DD3E2}" type="parTrans" cxnId="{774860D5-5D61-45AE-AC06-A6509719711C}">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1F17B419-BCC1-45C4-886F-1C2DE8CB1CC2}" type="sibTrans" cxnId="{774860D5-5D61-45AE-AC06-A6509719711C}">
      <dgm:prSet/>
      <dgm:spPr/>
      <dgm:t>
        <a:bodyPr/>
        <a:lstStyle/>
        <a:p>
          <a:endParaRPr lang="ru-RU" sz="2400">
            <a:solidFill>
              <a:schemeClr val="tx1"/>
            </a:solidFill>
            <a:latin typeface="Times New Roman" panose="02020603050405020304" pitchFamily="18" charset="0"/>
            <a:cs typeface="Times New Roman" panose="02020603050405020304" pitchFamily="18" charset="0"/>
          </a:endParaRPr>
        </a:p>
      </dgm:t>
    </dgm:pt>
    <dgm:pt modelId="{AFECEB71-B411-42A0-BD03-A02E40158732}" type="pres">
      <dgm:prSet presAssocID="{E872EE9C-5969-4A7E-85C6-CB46686F621C}" presName="Name0" presStyleCnt="0">
        <dgm:presLayoutVars>
          <dgm:chMax val="7"/>
          <dgm:chPref val="7"/>
          <dgm:dir/>
        </dgm:presLayoutVars>
      </dgm:prSet>
      <dgm:spPr/>
      <dgm:t>
        <a:bodyPr/>
        <a:lstStyle/>
        <a:p>
          <a:endParaRPr lang="ru-RU"/>
        </a:p>
      </dgm:t>
    </dgm:pt>
    <dgm:pt modelId="{A1A6E094-DF44-45CC-9AB1-40274C538792}" type="pres">
      <dgm:prSet presAssocID="{E872EE9C-5969-4A7E-85C6-CB46686F621C}" presName="Name1" presStyleCnt="0"/>
      <dgm:spPr/>
    </dgm:pt>
    <dgm:pt modelId="{1415ECF7-DA14-463B-9A63-78FBFC74C40F}" type="pres">
      <dgm:prSet presAssocID="{E872EE9C-5969-4A7E-85C6-CB46686F621C}" presName="cycle" presStyleCnt="0"/>
      <dgm:spPr/>
    </dgm:pt>
    <dgm:pt modelId="{5B3D445E-FA28-4497-ABD7-0BDFFFEDC62F}" type="pres">
      <dgm:prSet presAssocID="{E872EE9C-5969-4A7E-85C6-CB46686F621C}" presName="srcNode" presStyleLbl="node1" presStyleIdx="0" presStyleCnt="2"/>
      <dgm:spPr/>
    </dgm:pt>
    <dgm:pt modelId="{BD626555-96CA-4DCE-80C8-48AC88C0DE9C}" type="pres">
      <dgm:prSet presAssocID="{E872EE9C-5969-4A7E-85C6-CB46686F621C}" presName="conn" presStyleLbl="parChTrans1D2" presStyleIdx="0" presStyleCnt="1"/>
      <dgm:spPr/>
      <dgm:t>
        <a:bodyPr/>
        <a:lstStyle/>
        <a:p>
          <a:endParaRPr lang="ru-RU"/>
        </a:p>
      </dgm:t>
    </dgm:pt>
    <dgm:pt modelId="{691441ED-D525-4D0C-8B08-491A5E2A10F4}" type="pres">
      <dgm:prSet presAssocID="{E872EE9C-5969-4A7E-85C6-CB46686F621C}" presName="extraNode" presStyleLbl="node1" presStyleIdx="0" presStyleCnt="2"/>
      <dgm:spPr/>
    </dgm:pt>
    <dgm:pt modelId="{51B86700-931D-44FB-9B7C-DA1AA1B829BA}" type="pres">
      <dgm:prSet presAssocID="{E872EE9C-5969-4A7E-85C6-CB46686F621C}" presName="dstNode" presStyleLbl="node1" presStyleIdx="0" presStyleCnt="2"/>
      <dgm:spPr/>
    </dgm:pt>
    <dgm:pt modelId="{7F4E1587-8EEA-41B0-B1C2-E9AB03E3F2F4}" type="pres">
      <dgm:prSet presAssocID="{FFCFB9EB-99FC-4B57-8CA4-903183A4FC0D}" presName="text_1" presStyleLbl="node1" presStyleIdx="0" presStyleCnt="2" custScaleY="220982">
        <dgm:presLayoutVars>
          <dgm:bulletEnabled val="1"/>
        </dgm:presLayoutVars>
      </dgm:prSet>
      <dgm:spPr/>
      <dgm:t>
        <a:bodyPr/>
        <a:lstStyle/>
        <a:p>
          <a:endParaRPr lang="ru-RU"/>
        </a:p>
      </dgm:t>
    </dgm:pt>
    <dgm:pt modelId="{C2D49FB1-F048-40D1-BAEC-F3F000456862}" type="pres">
      <dgm:prSet presAssocID="{FFCFB9EB-99FC-4B57-8CA4-903183A4FC0D}" presName="accent_1" presStyleCnt="0"/>
      <dgm:spPr/>
    </dgm:pt>
    <dgm:pt modelId="{85C968A2-EEC5-4F74-853E-26B8936274FF}" type="pres">
      <dgm:prSet presAssocID="{FFCFB9EB-99FC-4B57-8CA4-903183A4FC0D}" presName="accentRepeatNode" presStyleLbl="solidFgAcc1" presStyleIdx="0" presStyleCnt="2"/>
      <dgm:spPr/>
    </dgm:pt>
    <dgm:pt modelId="{1F4831DA-F870-444F-BA07-CDF159A2A40E}" type="pres">
      <dgm:prSet presAssocID="{760D2B6F-CED9-49DB-9182-6A32824F76F9}" presName="text_2" presStyleLbl="node1" presStyleIdx="1" presStyleCnt="2" custLinFactNeighborX="-142" custLinFactNeighborY="43786">
        <dgm:presLayoutVars>
          <dgm:bulletEnabled val="1"/>
        </dgm:presLayoutVars>
      </dgm:prSet>
      <dgm:spPr/>
      <dgm:t>
        <a:bodyPr/>
        <a:lstStyle/>
        <a:p>
          <a:endParaRPr lang="ru-RU"/>
        </a:p>
      </dgm:t>
    </dgm:pt>
    <dgm:pt modelId="{D435BAE2-EE25-4C95-83FF-85ECA44F9AD7}" type="pres">
      <dgm:prSet presAssocID="{760D2B6F-CED9-49DB-9182-6A32824F76F9}" presName="accent_2" presStyleCnt="0"/>
      <dgm:spPr/>
    </dgm:pt>
    <dgm:pt modelId="{6598C448-E8F0-42E5-82CF-13568236929B}" type="pres">
      <dgm:prSet presAssocID="{760D2B6F-CED9-49DB-9182-6A32824F76F9}" presName="accentRepeatNode" presStyleLbl="solidFgAcc1" presStyleIdx="1" presStyleCnt="2" custLinFactNeighborX="-3612" custLinFactNeighborY="21672"/>
      <dgm:spPr/>
    </dgm:pt>
  </dgm:ptLst>
  <dgm:cxnLst>
    <dgm:cxn modelId="{2AE12C42-1967-4C3A-A1B4-22415190DFA9}" type="presOf" srcId="{FFCFB9EB-99FC-4B57-8CA4-903183A4FC0D}" destId="{7F4E1587-8EEA-41B0-B1C2-E9AB03E3F2F4}" srcOrd="0" destOrd="0" presId="urn:microsoft.com/office/officeart/2008/layout/VerticalCurvedList"/>
    <dgm:cxn modelId="{CCEFBF70-325E-420C-B608-072362128AA6}" type="presOf" srcId="{E872EE9C-5969-4A7E-85C6-CB46686F621C}" destId="{AFECEB71-B411-42A0-BD03-A02E40158732}" srcOrd="0" destOrd="0" presId="urn:microsoft.com/office/officeart/2008/layout/VerticalCurvedList"/>
    <dgm:cxn modelId="{58033E95-70EF-48A8-8683-D3676FC72E82}" type="presOf" srcId="{B0516633-4FC9-4E5F-A5D7-3BFA35E97CAB}" destId="{BD626555-96CA-4DCE-80C8-48AC88C0DE9C}" srcOrd="0" destOrd="0" presId="urn:microsoft.com/office/officeart/2008/layout/VerticalCurvedList"/>
    <dgm:cxn modelId="{11D015F3-C7E8-4CA9-A33E-A88F55FA025E}" srcId="{E872EE9C-5969-4A7E-85C6-CB46686F621C}" destId="{FFCFB9EB-99FC-4B57-8CA4-903183A4FC0D}" srcOrd="0" destOrd="0" parTransId="{E026B9BB-EEEA-4D72-AD96-D06AC8AA025F}" sibTransId="{B0516633-4FC9-4E5F-A5D7-3BFA35E97CAB}"/>
    <dgm:cxn modelId="{E2C5B714-863F-432A-B7D1-0440A46981EA}" type="presOf" srcId="{760D2B6F-CED9-49DB-9182-6A32824F76F9}" destId="{1F4831DA-F870-444F-BA07-CDF159A2A40E}" srcOrd="0" destOrd="0" presId="urn:microsoft.com/office/officeart/2008/layout/VerticalCurvedList"/>
    <dgm:cxn modelId="{774860D5-5D61-45AE-AC06-A6509719711C}" srcId="{E872EE9C-5969-4A7E-85C6-CB46686F621C}" destId="{760D2B6F-CED9-49DB-9182-6A32824F76F9}" srcOrd="1" destOrd="0" parTransId="{D7D290F9-0A34-46B2-9617-AD68665DD3E2}" sibTransId="{1F17B419-BCC1-45C4-886F-1C2DE8CB1CC2}"/>
    <dgm:cxn modelId="{6C261611-4134-4743-A377-88AE2FBCFA9D}" type="presParOf" srcId="{AFECEB71-B411-42A0-BD03-A02E40158732}" destId="{A1A6E094-DF44-45CC-9AB1-40274C538792}" srcOrd="0" destOrd="0" presId="urn:microsoft.com/office/officeart/2008/layout/VerticalCurvedList"/>
    <dgm:cxn modelId="{6CDA81A7-F956-4FD2-93E2-8034B3C80D92}" type="presParOf" srcId="{A1A6E094-DF44-45CC-9AB1-40274C538792}" destId="{1415ECF7-DA14-463B-9A63-78FBFC74C40F}" srcOrd="0" destOrd="0" presId="urn:microsoft.com/office/officeart/2008/layout/VerticalCurvedList"/>
    <dgm:cxn modelId="{018366A6-ECA6-40D7-A862-61D70A9000D8}" type="presParOf" srcId="{1415ECF7-DA14-463B-9A63-78FBFC74C40F}" destId="{5B3D445E-FA28-4497-ABD7-0BDFFFEDC62F}" srcOrd="0" destOrd="0" presId="urn:microsoft.com/office/officeart/2008/layout/VerticalCurvedList"/>
    <dgm:cxn modelId="{C5C6123D-60B6-40E4-B1CB-5BA95004EEBA}" type="presParOf" srcId="{1415ECF7-DA14-463B-9A63-78FBFC74C40F}" destId="{BD626555-96CA-4DCE-80C8-48AC88C0DE9C}" srcOrd="1" destOrd="0" presId="urn:microsoft.com/office/officeart/2008/layout/VerticalCurvedList"/>
    <dgm:cxn modelId="{260AD172-618B-41C7-B7A0-8453A3E91115}" type="presParOf" srcId="{1415ECF7-DA14-463B-9A63-78FBFC74C40F}" destId="{691441ED-D525-4D0C-8B08-491A5E2A10F4}" srcOrd="2" destOrd="0" presId="urn:microsoft.com/office/officeart/2008/layout/VerticalCurvedList"/>
    <dgm:cxn modelId="{B4BC6414-A954-4715-869B-C5C3BBD25927}" type="presParOf" srcId="{1415ECF7-DA14-463B-9A63-78FBFC74C40F}" destId="{51B86700-931D-44FB-9B7C-DA1AA1B829BA}" srcOrd="3" destOrd="0" presId="urn:microsoft.com/office/officeart/2008/layout/VerticalCurvedList"/>
    <dgm:cxn modelId="{8F0EE698-5EFB-4F67-88A0-7F6497FC12FE}" type="presParOf" srcId="{A1A6E094-DF44-45CC-9AB1-40274C538792}" destId="{7F4E1587-8EEA-41B0-B1C2-E9AB03E3F2F4}" srcOrd="1" destOrd="0" presId="urn:microsoft.com/office/officeart/2008/layout/VerticalCurvedList"/>
    <dgm:cxn modelId="{89CD9B4C-3561-44C6-85C0-C90CC8435BC8}" type="presParOf" srcId="{A1A6E094-DF44-45CC-9AB1-40274C538792}" destId="{C2D49FB1-F048-40D1-BAEC-F3F000456862}" srcOrd="2" destOrd="0" presId="urn:microsoft.com/office/officeart/2008/layout/VerticalCurvedList"/>
    <dgm:cxn modelId="{FAAE4CF3-EF0F-40E6-AF72-2E5574CF9E86}" type="presParOf" srcId="{C2D49FB1-F048-40D1-BAEC-F3F000456862}" destId="{85C968A2-EEC5-4F74-853E-26B8936274FF}" srcOrd="0" destOrd="0" presId="urn:microsoft.com/office/officeart/2008/layout/VerticalCurvedList"/>
    <dgm:cxn modelId="{7F9C3124-9CDC-4C2D-8649-2712D51F560E}" type="presParOf" srcId="{A1A6E094-DF44-45CC-9AB1-40274C538792}" destId="{1F4831DA-F870-444F-BA07-CDF159A2A40E}" srcOrd="3" destOrd="0" presId="urn:microsoft.com/office/officeart/2008/layout/VerticalCurvedList"/>
    <dgm:cxn modelId="{838C4364-2AAB-48E0-AC1E-D3BD2D5955C7}" type="presParOf" srcId="{A1A6E094-DF44-45CC-9AB1-40274C538792}" destId="{D435BAE2-EE25-4C95-83FF-85ECA44F9AD7}" srcOrd="4" destOrd="0" presId="urn:microsoft.com/office/officeart/2008/layout/VerticalCurvedList"/>
    <dgm:cxn modelId="{35CBD4FA-FE42-452E-A9C6-B6ED63488CBA}" type="presParOf" srcId="{D435BAE2-EE25-4C95-83FF-85ECA44F9AD7}" destId="{6598C448-E8F0-42E5-82CF-13568236929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7DC40-A91F-4F39-87C5-9A1BD1CAB67D}">
      <dsp:nvSpPr>
        <dsp:cNvPr id="0" name=""/>
        <dsp:cNvSpPr/>
      </dsp:nvSpPr>
      <dsp:spPr>
        <a:xfrm>
          <a:off x="-252835" y="0"/>
          <a:ext cx="5508405" cy="5508405"/>
        </a:xfrm>
        <a:prstGeom prst="pie">
          <a:avLst>
            <a:gd name="adj1" fmla="val 54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077CF7-8F63-4BEE-8487-6A838BCC5080}">
      <dsp:nvSpPr>
        <dsp:cNvPr id="0" name=""/>
        <dsp:cNvSpPr/>
      </dsp:nvSpPr>
      <dsp:spPr>
        <a:xfrm>
          <a:off x="1995694" y="0"/>
          <a:ext cx="9739606" cy="550840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az-Latn-AZ" sz="3000" kern="1200">
              <a:latin typeface="Times New Roman" panose="02020603050405020304" pitchFamily="18" charset="0"/>
              <a:cs typeface="Times New Roman" panose="02020603050405020304" pitchFamily="18" charset="0"/>
            </a:rPr>
            <a:t>İnsanlar və kompüterlər diametral (tamamilə, büsbütün) zidd imkanlara malikdirlər. “Uğurlu” interfeys zamanı insan və kompüter sistem yaradaraq bir-birlərini tamamlayırlar, bu sistem daha məhsuldar olur, nəinki onların sadə birliyi. Kompüter və insan öz aralarında yükü bölürlər və hər biri tapşırığın onun imkanlarına daha uyğun gələn hissəsini yerinə yetirir. Kompüter bizim təfəkkürümüzün və qavramamızın imkanlarını artırır və bizim zəifliklərimizi neytrallaşdırır. İnsanlar o işlərlə məşğul olurlar ki, hansıları ki, maşın etmək iqtidarında deyildir (Roland Beker).</a:t>
          </a:r>
          <a:endParaRPr lang="en-CA" sz="3000" kern="1200">
            <a:latin typeface="Times New Roman" panose="02020603050405020304" pitchFamily="18" charset="0"/>
            <a:cs typeface="Times New Roman" panose="02020603050405020304" pitchFamily="18" charset="0"/>
          </a:endParaRPr>
        </a:p>
      </dsp:txBody>
      <dsp:txXfrm>
        <a:off x="1995694" y="0"/>
        <a:ext cx="9739606" cy="55084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F7DD6-D40F-4A92-A784-B4377DFC56B2}">
      <dsp:nvSpPr>
        <dsp:cNvPr id="0" name=""/>
        <dsp:cNvSpPr/>
      </dsp:nvSpPr>
      <dsp:spPr>
        <a:xfrm rot="16200000">
          <a:off x="2610399" y="-2610399"/>
          <a:ext cx="6486519" cy="11707318"/>
        </a:xfrm>
        <a:prstGeom prst="flowChartManualOperation">
          <a:avLst/>
        </a:prstGeom>
        <a:solidFill>
          <a:schemeClr val="accent6">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lvl="0" algn="ctr" defTabSz="1244600">
            <a:lnSpc>
              <a:spcPct val="90000"/>
            </a:lnSpc>
            <a:spcBef>
              <a:spcPct val="0"/>
            </a:spcBef>
            <a:spcAft>
              <a:spcPct val="35000"/>
            </a:spcAft>
          </a:pPr>
          <a:r>
            <a:rPr lang="az-Latn-AZ" sz="2800" kern="1200">
              <a:latin typeface="Times New Roman" panose="02020603050405020304" pitchFamily="18" charset="0"/>
              <a:cs typeface="Times New Roman" panose="02020603050405020304" pitchFamily="18" charset="0"/>
            </a:rPr>
            <a:t>Sistemdə olan biliklər və istifadəçinin malik olduğu təcrübə qarşılıqlı fəaliyyət göstərir, nəticədə istifadəçinin təcrübəsi zənginləşir, bəzən isə strukturunu da dəyişir. Bu qarşılıqlı fəaliyyətin hərfi ifadəsi informasiya sisteminin istifadəçi interfeysidir. Axı </a:t>
          </a:r>
          <a:r>
            <a:rPr lang="az-Latn-AZ" sz="2800" b="1" i="1" kern="1200">
              <a:latin typeface="Times New Roman" panose="02020603050405020304" pitchFamily="18" charset="0"/>
              <a:cs typeface="Times New Roman" panose="02020603050405020304" pitchFamily="18" charset="0"/>
            </a:rPr>
            <a:t>istifadəçi interfeysi</a:t>
          </a:r>
          <a:r>
            <a:rPr lang="az-Latn-AZ" sz="2800" kern="1200">
              <a:latin typeface="Times New Roman" panose="02020603050405020304" pitchFamily="18" charset="0"/>
              <a:cs typeface="Times New Roman" panose="02020603050405020304" pitchFamily="18" charset="0"/>
            </a:rPr>
            <a:t> – bu, informasiyanın (onun tərtibatının) təqdim olunmasının yalnız strukturu və forması deyil, həm də istifadəçinin sistem ilə bütün qarşılıqlı fəaliyyətinin məcmusudur. </a:t>
          </a:r>
          <a:r>
            <a:rPr lang="az-Latn-AZ" sz="2800" b="1" i="1" kern="1200">
              <a:latin typeface="Times New Roman" panose="02020603050405020304" pitchFamily="18" charset="0"/>
              <a:cs typeface="Times New Roman" panose="02020603050405020304" pitchFamily="18" charset="0"/>
            </a:rPr>
            <a:t>İnterfeysin layihələndirilməsi</a:t>
          </a:r>
          <a:r>
            <a:rPr lang="az-Latn-AZ" sz="2800" kern="1200">
              <a:latin typeface="Times New Roman" panose="02020603050405020304" pitchFamily="18" charset="0"/>
              <a:cs typeface="Times New Roman" panose="02020603050405020304" pitchFamily="18" charset="0"/>
            </a:rPr>
            <a:t> – bu, istifadəçinin öz fəaliyyətinə cavab olaraq görəcəyini, edəcəyini və alacağını təyin edir. Bu, həm də bildirir ki, sistem istifadəçini necə dəstəkləyib, müşayiət edib və formalaşdıracaq. </a:t>
          </a:r>
          <a:endParaRPr lang="en-CA" sz="2800" kern="1200">
            <a:latin typeface="Times New Roman" panose="02020603050405020304" pitchFamily="18" charset="0"/>
            <a:cs typeface="Times New Roman" panose="02020603050405020304" pitchFamily="18" charset="0"/>
          </a:endParaRPr>
        </a:p>
      </dsp:txBody>
      <dsp:txXfrm rot="5400000">
        <a:off x="0" y="1297304"/>
        <a:ext cx="11707318" cy="38919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CB4722-9934-42D6-9980-10449BC4BF8A}">
      <dsp:nvSpPr>
        <dsp:cNvPr id="0" name=""/>
        <dsp:cNvSpPr/>
      </dsp:nvSpPr>
      <dsp:spPr>
        <a:xfrm>
          <a:off x="0" y="1089784"/>
          <a:ext cx="7285220" cy="4371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az-Latn-AZ" sz="2800" kern="1200">
              <a:latin typeface="Times New Roman" panose="02020603050405020304" pitchFamily="18" charset="0"/>
              <a:cs typeface="Times New Roman" panose="02020603050405020304" pitchFamily="18" charset="0"/>
            </a:rPr>
            <a:t>Əgər biz sistemdə olan biliklərin və istifadəçinin malik olduğu biliklərin qarşılıqlı təsirindən danışırıqsa, o zaman bizə bu qarşılıqlı fəaliyyəti həyata keçirmək üçün texniki vasitələr lazımdır. İstifadəçi interfeysi istifadəçinin </a:t>
          </a:r>
          <a:r>
            <a:rPr lang="az-Latn-AZ" sz="2800" b="1" i="0" u="sng" kern="1200">
              <a:latin typeface="Times New Roman" panose="02020603050405020304" pitchFamily="18" charset="0"/>
              <a:cs typeface="Times New Roman" panose="02020603050405020304" pitchFamily="18" charset="0"/>
            </a:rPr>
            <a:t>koqnitiv</a:t>
          </a:r>
          <a:r>
            <a:rPr lang="az-Latn-AZ" sz="2800" kern="1200">
              <a:latin typeface="Times New Roman" panose="02020603050405020304" pitchFamily="18" charset="0"/>
              <a:cs typeface="Times New Roman" panose="02020603050405020304" pitchFamily="18" charset="0"/>
            </a:rPr>
            <a:t> (idrak) prosesləri üçün (hiss etmə, qavrama, düşünmə), həmçinin də o proseslər üçün dəstək olmalıdır ki, idrak prosesləri onlar olmadan həyata keçirilmir (yaddaş, diqqət, təxəyyül).</a:t>
          </a:r>
          <a:endParaRPr lang="en-CA" sz="2800" kern="1200">
            <a:latin typeface="Times New Roman" panose="02020603050405020304" pitchFamily="18" charset="0"/>
            <a:cs typeface="Times New Roman" panose="02020603050405020304" pitchFamily="18" charset="0"/>
          </a:endParaRPr>
        </a:p>
      </dsp:txBody>
      <dsp:txXfrm>
        <a:off x="128026" y="1217810"/>
        <a:ext cx="7029168" cy="4115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13557-5349-4D07-B905-EEF483AE7787}">
      <dsp:nvSpPr>
        <dsp:cNvPr id="0" name=""/>
        <dsp:cNvSpPr/>
      </dsp:nvSpPr>
      <dsp:spPr>
        <a:xfrm>
          <a:off x="0" y="0"/>
          <a:ext cx="7110468" cy="6499718"/>
        </a:xfrm>
        <a:prstGeom prst="roundRect">
          <a:avLst>
            <a:gd name="adj" fmla="val 10000"/>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az-Latn-AZ" sz="2800" i="1" kern="1200">
              <a:solidFill>
                <a:schemeClr val="bg1">
                  <a:lumMod val="95000"/>
                </a:schemeClr>
              </a:solidFill>
              <a:latin typeface="Times New Roman" panose="02020603050405020304" pitchFamily="18" charset="0"/>
              <a:cs typeface="Times New Roman" panose="02020603050405020304" pitchFamily="18" charset="0"/>
            </a:rPr>
            <a:t>Koqnitiv psixologiya</a:t>
          </a:r>
          <a:r>
            <a:rPr lang="az-Latn-AZ" sz="2800" kern="1200">
              <a:solidFill>
                <a:schemeClr val="bg1">
                  <a:lumMod val="95000"/>
                </a:schemeClr>
              </a:solidFill>
              <a:latin typeface="Times New Roman" panose="02020603050405020304" pitchFamily="18" charset="0"/>
              <a:cs typeface="Times New Roman" panose="02020603050405020304" pitchFamily="18" charset="0"/>
            </a:rPr>
            <a:t> beynimizin necə işlədiyini, bizim necə düşündüyümüzü, bizim necə yadda saxladığımızı, bizim necə öyrəndiyimizi izah edir. Bu – insan təfəkkürünün informasiya-prosessual modelidir – model, hansı ki, bizə insan təfəkkürünün kompüterlə oxşarlığını və vahid hesablama nəzəriyyəsinin psixologiyada və kompüter sahəsində aparılan tədqiqatlar və layihələndirmə üçün istifadə oluna biləcəyini göstərir. Lakin bunlar qavramanın müxtəlif modelləridir və insan təfəkkürü informasiyanın sadə emalından və saxlanılmasından daha mürəkkəbdir. </a:t>
          </a:r>
          <a:endParaRPr lang="en-CA" sz="2800" kern="1200">
            <a:solidFill>
              <a:schemeClr val="bg1">
                <a:lumMod val="95000"/>
              </a:schemeClr>
            </a:solidFill>
            <a:latin typeface="Times New Roman" panose="02020603050405020304" pitchFamily="18" charset="0"/>
            <a:cs typeface="Times New Roman" panose="02020603050405020304" pitchFamily="18" charset="0"/>
          </a:endParaRPr>
        </a:p>
      </dsp:txBody>
      <dsp:txXfrm>
        <a:off x="190370" y="190370"/>
        <a:ext cx="6729728" cy="61189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0A58E-77F1-42FD-8A9B-E81975BF8938}">
      <dsp:nvSpPr>
        <dsp:cNvPr id="0" name=""/>
        <dsp:cNvSpPr/>
      </dsp:nvSpPr>
      <dsp:spPr>
        <a:xfrm>
          <a:off x="2645764" y="0"/>
          <a:ext cx="6475751" cy="6475751"/>
        </a:xfrm>
        <a:prstGeom prst="diamond">
          <a:avLst/>
        </a:prstGeom>
        <a:gradFill rotWithShape="0">
          <a:gsLst>
            <a:gs pos="0">
              <a:schemeClr val="accent4">
                <a:tint val="40000"/>
                <a:hueOff val="0"/>
                <a:satOff val="0"/>
                <a:lumOff val="0"/>
                <a:alphaOff val="0"/>
                <a:satMod val="103000"/>
                <a:lumMod val="102000"/>
                <a:tint val="94000"/>
              </a:schemeClr>
            </a:gs>
            <a:gs pos="50000">
              <a:schemeClr val="accent4">
                <a:tint val="40000"/>
                <a:hueOff val="0"/>
                <a:satOff val="0"/>
                <a:lumOff val="0"/>
                <a:alphaOff val="0"/>
                <a:satMod val="110000"/>
                <a:lumMod val="100000"/>
                <a:shade val="100000"/>
              </a:schemeClr>
            </a:gs>
            <a:gs pos="100000">
              <a:schemeClr val="accent4">
                <a:tint val="4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00DC333F-F9D6-4129-9A04-E8B85DC4D1E4}">
      <dsp:nvSpPr>
        <dsp:cNvPr id="0" name=""/>
        <dsp:cNvSpPr/>
      </dsp:nvSpPr>
      <dsp:spPr>
        <a:xfrm>
          <a:off x="504532" y="122260"/>
          <a:ext cx="3361497" cy="3361497"/>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z-Latn-AZ" sz="2400" i="1" kern="1200">
              <a:solidFill>
                <a:schemeClr val="tx1"/>
              </a:solidFill>
              <a:latin typeface="Times New Roman" panose="02020603050405020304" pitchFamily="18" charset="0"/>
              <a:cs typeface="Times New Roman" panose="02020603050405020304" pitchFamily="18" charset="0"/>
            </a:rPr>
            <a:t>İdrak prosesləri </a:t>
          </a:r>
          <a:r>
            <a:rPr lang="az-Latn-AZ" sz="2400" kern="1200">
              <a:solidFill>
                <a:schemeClr val="tx1"/>
              </a:solidFill>
              <a:latin typeface="Times New Roman" panose="02020603050405020304" pitchFamily="18" charset="0"/>
              <a:cs typeface="Times New Roman" panose="02020603050405020304" pitchFamily="18" charset="0"/>
            </a:rPr>
            <a:t>interfeysin işlənməsi baxımından daha əhəmiyyətlidir: hisslər, qavrayış, təfəkkür.</a:t>
          </a:r>
          <a:endParaRPr lang="en-CA" sz="2400" kern="1200">
            <a:solidFill>
              <a:schemeClr val="tx1"/>
            </a:solidFill>
            <a:latin typeface="Times New Roman" panose="02020603050405020304" pitchFamily="18" charset="0"/>
            <a:cs typeface="Times New Roman" panose="02020603050405020304" pitchFamily="18" charset="0"/>
          </a:endParaRPr>
        </a:p>
      </dsp:txBody>
      <dsp:txXfrm>
        <a:off x="668627" y="286355"/>
        <a:ext cx="3033307" cy="3033307"/>
      </dsp:txXfrm>
    </dsp:sp>
    <dsp:sp modelId="{67E8F289-AAC4-43D6-A747-BF0B2F2325FA}">
      <dsp:nvSpPr>
        <dsp:cNvPr id="0" name=""/>
        <dsp:cNvSpPr/>
      </dsp:nvSpPr>
      <dsp:spPr>
        <a:xfrm>
          <a:off x="4792886" y="287128"/>
          <a:ext cx="3055906" cy="3055906"/>
        </a:xfrm>
        <a:prstGeom prst="roundRect">
          <a:avLst/>
        </a:prstGeom>
        <a:solidFill>
          <a:srgbClr val="7030A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z-Latn-AZ" sz="2400" i="1" kern="1200">
              <a:solidFill>
                <a:schemeClr val="bg1"/>
              </a:solidFill>
              <a:latin typeface="Times New Roman" panose="02020603050405020304" pitchFamily="18" charset="0"/>
              <a:cs typeface="Times New Roman" panose="02020603050405020304" pitchFamily="18" charset="0"/>
            </a:rPr>
            <a:t>Hisslər </a:t>
          </a:r>
          <a:r>
            <a:rPr lang="az-Latn-AZ" sz="2400" kern="1200">
              <a:solidFill>
                <a:schemeClr val="bg1"/>
              </a:solidFill>
              <a:latin typeface="Times New Roman" panose="02020603050405020304" pitchFamily="18" charset="0"/>
              <a:cs typeface="Times New Roman" panose="02020603050405020304" pitchFamily="18" charset="0"/>
            </a:rPr>
            <a:t>(sensor proseslər) - subyektin sinir sisteminin iştirakı ilə stimulların fərqli qavrayışıdır (əşyaların ayrı-ayrı xassələrini əks etdirir).</a:t>
          </a:r>
          <a:endParaRPr lang="en-CA" sz="2400" kern="1200">
            <a:solidFill>
              <a:schemeClr val="bg1"/>
            </a:solidFill>
            <a:latin typeface="Times New Roman" panose="02020603050405020304" pitchFamily="18" charset="0"/>
            <a:cs typeface="Times New Roman" panose="02020603050405020304" pitchFamily="18" charset="0"/>
          </a:endParaRPr>
        </a:p>
      </dsp:txBody>
      <dsp:txXfrm>
        <a:off x="4942063" y="436305"/>
        <a:ext cx="2757552" cy="2757552"/>
      </dsp:txXfrm>
    </dsp:sp>
    <dsp:sp modelId="{66066CBD-44EF-470C-BB17-B03A7D787BA9}">
      <dsp:nvSpPr>
        <dsp:cNvPr id="0" name=""/>
        <dsp:cNvSpPr/>
      </dsp:nvSpPr>
      <dsp:spPr>
        <a:xfrm>
          <a:off x="7608101" y="2778103"/>
          <a:ext cx="3697647" cy="3697647"/>
        </a:xfrm>
        <a:prstGeom prst="roundRect">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z-Latn-AZ" sz="2400" i="1" kern="1200">
              <a:solidFill>
                <a:schemeClr val="tx1"/>
              </a:solidFill>
              <a:latin typeface="Times New Roman" panose="02020603050405020304" pitchFamily="18" charset="0"/>
              <a:cs typeface="Times New Roman" panose="02020603050405020304" pitchFamily="18" charset="0"/>
            </a:rPr>
            <a:t>Qavrayış</a:t>
          </a:r>
          <a:r>
            <a:rPr lang="az-Latn-AZ" sz="2400" kern="1200">
              <a:solidFill>
                <a:schemeClr val="tx1"/>
              </a:solidFill>
              <a:latin typeface="Times New Roman" panose="02020603050405020304" pitchFamily="18" charset="0"/>
              <a:cs typeface="Times New Roman" panose="02020603050405020304" pitchFamily="18" charset="0"/>
            </a:rPr>
            <a:t> - verilən obyekt tərəfindən başladılan (çoxlu hisslərin sintezi) hisslər məcmusu vasitəsilə analizatorlara təsir göstərən obyektin subyektiv bütöv obrazının formalaşması prosesidir.</a:t>
          </a:r>
          <a:endParaRPr lang="en-CA" sz="2400" kern="1200">
            <a:solidFill>
              <a:schemeClr val="tx1"/>
            </a:solidFill>
            <a:latin typeface="Times New Roman" panose="02020603050405020304" pitchFamily="18" charset="0"/>
            <a:cs typeface="Times New Roman" panose="02020603050405020304" pitchFamily="18" charset="0"/>
          </a:endParaRPr>
        </a:p>
      </dsp:txBody>
      <dsp:txXfrm>
        <a:off x="7788605" y="2958607"/>
        <a:ext cx="3336639" cy="3336639"/>
      </dsp:txXfrm>
    </dsp:sp>
    <dsp:sp modelId="{DBD572DB-315A-453F-AD5B-666AA7DD0C8C}">
      <dsp:nvSpPr>
        <dsp:cNvPr id="0" name=""/>
        <dsp:cNvSpPr/>
      </dsp:nvSpPr>
      <dsp:spPr>
        <a:xfrm>
          <a:off x="2954139" y="3419844"/>
          <a:ext cx="3055906" cy="3055906"/>
        </a:xfrm>
        <a:prstGeom prst="roundRect">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z-Latn-AZ" sz="2400" i="1" kern="1200">
              <a:solidFill>
                <a:schemeClr val="bg1"/>
              </a:solidFill>
              <a:latin typeface="Times New Roman" panose="02020603050405020304" pitchFamily="18" charset="0"/>
              <a:cs typeface="Times New Roman" panose="02020603050405020304" pitchFamily="18" charset="0"/>
            </a:rPr>
            <a:t>Təfəkkür</a:t>
          </a:r>
          <a:r>
            <a:rPr lang="az-Latn-AZ" sz="2400" kern="1200">
              <a:solidFill>
                <a:schemeClr val="bg1"/>
              </a:solidFill>
              <a:latin typeface="Times New Roman" panose="02020603050405020304" pitchFamily="18" charset="0"/>
              <a:cs typeface="Times New Roman" panose="02020603050405020304" pitchFamily="18" charset="0"/>
            </a:rPr>
            <a:t> - geniş mənada beyinlə informasiyanın işlənməsi prosesidir.</a:t>
          </a:r>
          <a:endParaRPr lang="en-CA" sz="2400" kern="1200">
            <a:solidFill>
              <a:schemeClr val="bg1"/>
            </a:solidFill>
            <a:latin typeface="Times New Roman" panose="02020603050405020304" pitchFamily="18" charset="0"/>
            <a:cs typeface="Times New Roman" panose="02020603050405020304" pitchFamily="18" charset="0"/>
          </a:endParaRPr>
        </a:p>
      </dsp:txBody>
      <dsp:txXfrm>
        <a:off x="3103316" y="3569021"/>
        <a:ext cx="2757552" cy="27575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9CF84-5356-4DED-92CA-7998F3B35B88}">
      <dsp:nvSpPr>
        <dsp:cNvPr id="0" name=""/>
        <dsp:cNvSpPr/>
      </dsp:nvSpPr>
      <dsp:spPr>
        <a:xfrm>
          <a:off x="7124636" y="209875"/>
          <a:ext cx="4292429" cy="196369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rcRect/>
          <a:stretch>
            <a:fillRect t="-25000" b="-25000"/>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EB4EC8C6-00A8-4664-8892-E750345788E8}">
      <dsp:nvSpPr>
        <dsp:cNvPr id="0" name=""/>
        <dsp:cNvSpPr/>
      </dsp:nvSpPr>
      <dsp:spPr>
        <a:xfrm>
          <a:off x="475236" y="0"/>
          <a:ext cx="4721672" cy="4452079"/>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z-Latn-AZ" sz="2400" i="1" kern="1200">
              <a:solidFill>
                <a:schemeClr val="tx1"/>
              </a:solidFill>
              <a:latin typeface="Times New Roman" panose="02020603050405020304" pitchFamily="18" charset="0"/>
              <a:cs typeface="Times New Roman" panose="02020603050405020304" pitchFamily="18" charset="0"/>
            </a:rPr>
            <a:t>Qavrama </a:t>
          </a:r>
          <a:r>
            <a:rPr lang="az-Latn-AZ" sz="2400" kern="1200">
              <a:solidFill>
                <a:schemeClr val="tx1"/>
              </a:solidFill>
              <a:latin typeface="Times New Roman" panose="02020603050405020304" pitchFamily="18" charset="0"/>
              <a:cs typeface="Times New Roman" panose="02020603050405020304" pitchFamily="18" charset="0"/>
            </a:rPr>
            <a:t>sadəcə nəyisə görmək deyil. Bu, bizim hiss orqanlarımızdan beynimizə daxil olan informasiya axınlarının - görmə, eşitmə, dad, iybilmə, toxunma hissi – biliklərlə, keçmişin təcrübəsi ilə kombinə edilməsidir. Qavrama – yeni informasiya obrazlarının köhnələr ilə müqayisəsi prosesidir. İstifadəçinin gözləntilərindən və təcrübəsindən ibarət informasiya axını kompüter və insanın qarşılıqlı əlaqəsini həyata keçirir. </a:t>
          </a:r>
          <a:endParaRPr lang="en-CA" sz="2400" kern="1200">
            <a:solidFill>
              <a:schemeClr val="tx1"/>
            </a:solidFill>
            <a:latin typeface="Times New Roman" panose="02020603050405020304" pitchFamily="18" charset="0"/>
            <a:cs typeface="Times New Roman" panose="02020603050405020304" pitchFamily="18" charset="0"/>
          </a:endParaRPr>
        </a:p>
      </dsp:txBody>
      <dsp:txXfrm>
        <a:off x="605633" y="130397"/>
        <a:ext cx="4460878" cy="4191285"/>
      </dsp:txXfrm>
    </dsp:sp>
    <dsp:sp modelId="{1C288E83-77FE-4ED8-946D-75DE430898B9}">
      <dsp:nvSpPr>
        <dsp:cNvPr id="0" name=""/>
        <dsp:cNvSpPr/>
      </dsp:nvSpPr>
      <dsp:spPr>
        <a:xfrm rot="21600000">
          <a:off x="5490573" y="3309603"/>
          <a:ext cx="1625275" cy="1031410"/>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endParaRPr lang="ru-RU" sz="4700" kern="1200">
            <a:latin typeface="Times New Roman" panose="02020603050405020304" pitchFamily="18" charset="0"/>
            <a:cs typeface="Times New Roman" panose="02020603050405020304" pitchFamily="18" charset="0"/>
          </a:endParaRPr>
        </a:p>
      </dsp:txBody>
      <dsp:txXfrm rot="-10800000">
        <a:off x="5490573" y="3515885"/>
        <a:ext cx="1315852" cy="618846"/>
      </dsp:txXfrm>
    </dsp:sp>
    <dsp:sp modelId="{7D276A51-6D9A-4A15-BF74-0C1104FCAAA9}">
      <dsp:nvSpPr>
        <dsp:cNvPr id="0" name=""/>
        <dsp:cNvSpPr/>
      </dsp:nvSpPr>
      <dsp:spPr>
        <a:xfrm>
          <a:off x="756769" y="4834351"/>
          <a:ext cx="4292429" cy="161893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t="-25000" b="-25000"/>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1761C3E-41D1-4D87-AE76-AF3B33B625FD}">
      <dsp:nvSpPr>
        <dsp:cNvPr id="0" name=""/>
        <dsp:cNvSpPr/>
      </dsp:nvSpPr>
      <dsp:spPr>
        <a:xfrm>
          <a:off x="7338483" y="2211064"/>
          <a:ext cx="4292429" cy="4047345"/>
        </a:xfrm>
        <a:prstGeom prst="roundRect">
          <a:avLst>
            <a:gd name="adj" fmla="val 10000"/>
          </a:avLst>
        </a:prstGeom>
        <a:solidFill>
          <a:schemeClr val="accent3">
            <a:hueOff val="2710599"/>
            <a:satOff val="100000"/>
            <a:lumOff val="-1470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az-Latn-AZ" sz="2400" kern="1200">
              <a:latin typeface="Times New Roman" panose="02020603050405020304" pitchFamily="18" charset="0"/>
              <a:cs typeface="Times New Roman" panose="02020603050405020304" pitchFamily="18" charset="0"/>
            </a:rPr>
            <a:t>Ətrafımızdakı istənilən qəfil və əhəmiyyətli dəyişikliklər bizim diqqətimizi cəlb edir. Onlar işıqlandırma, səs, hərəkət, rəng və ya bütün bu halların kompleksi ola bilər. Məhz buna görə də kompüterdə çoxsaylı zənglərin və zınqırovların səsləri tətbiq olunur.</a:t>
          </a:r>
          <a:endParaRPr lang="en-CA" sz="2400" kern="1200">
            <a:latin typeface="Times New Roman" panose="02020603050405020304" pitchFamily="18" charset="0"/>
            <a:cs typeface="Times New Roman" panose="02020603050405020304" pitchFamily="18" charset="0"/>
          </a:endParaRPr>
        </a:p>
      </dsp:txBody>
      <dsp:txXfrm>
        <a:off x="7457026" y="2329607"/>
        <a:ext cx="4055343" cy="38102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26555-96CA-4DCE-80C8-48AC88C0DE9C}">
      <dsp:nvSpPr>
        <dsp:cNvPr id="0" name=""/>
        <dsp:cNvSpPr/>
      </dsp:nvSpPr>
      <dsp:spPr>
        <a:xfrm>
          <a:off x="-6490940" y="-851157"/>
          <a:ext cx="7787456" cy="7787456"/>
        </a:xfrm>
        <a:prstGeom prst="blockArc">
          <a:avLst>
            <a:gd name="adj1" fmla="val 18900000"/>
            <a:gd name="adj2" fmla="val 2700000"/>
            <a:gd name="adj3" fmla="val 277"/>
          </a:avLst>
        </a:prstGeom>
        <a:noFill/>
        <a:ln w="12700" cap="flat" cmpd="sng" algn="ctr">
          <a:solidFill>
            <a:schemeClr val="accent4">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7F4E1587-8EEA-41B0-B1C2-E9AB03E3F2F4}">
      <dsp:nvSpPr>
        <dsp:cNvPr id="0" name=""/>
        <dsp:cNvSpPr/>
      </dsp:nvSpPr>
      <dsp:spPr>
        <a:xfrm>
          <a:off x="1063648" y="-23831"/>
          <a:ext cx="10673107" cy="3652837"/>
        </a:xfrm>
        <a:prstGeom prst="rect">
          <a:avLst/>
        </a:prstGeom>
        <a:solidFill>
          <a:schemeClr val="accent4">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12071" tIns="60960" rIns="60960" bIns="60960" numCol="1" spcCol="1270" anchor="ctr" anchorCtr="0">
          <a:noAutofit/>
        </a:bodyPr>
        <a:lstStyle/>
        <a:p>
          <a:pPr lvl="0" algn="just" defTabSz="1066800">
            <a:lnSpc>
              <a:spcPct val="90000"/>
            </a:lnSpc>
            <a:spcBef>
              <a:spcPct val="0"/>
            </a:spcBef>
            <a:spcAft>
              <a:spcPct val="35000"/>
            </a:spcAft>
          </a:pPr>
          <a:r>
            <a:rPr lang="az-Latn-AZ" sz="2400" kern="1200">
              <a:solidFill>
                <a:schemeClr val="tx1"/>
              </a:solidFill>
              <a:latin typeface="Times New Roman" panose="02020603050405020304" pitchFamily="18" charset="0"/>
              <a:cs typeface="Times New Roman" panose="02020603050405020304" pitchFamily="18" charset="0"/>
            </a:rPr>
            <a:t>Bu, informasiyanın emalının ikinci pilləsidir. Qəbul edilmiş və emal olunmuş verilənlər saxlanılan yerdən qısamüddətli yaddaşa keçirlər, hansı ki, o da informasiyanı uzunmüddətli yaddaşdan götürür. Qısamüddətli yaddaş informasiyanın işlənməsinin bütün sistemində, belə demək mümkündürsə, daha az ötürücülük qabiliyyətinə malik olur. Bufer yaddaş həcminə görə təxminən yeddi (üstəgəl, çıx 2) predmetlərlə məhdudlaşır. Yeni informasiya köhnəni sıxışdıraraq qısamüddətli yaddaşa daxil olur. Əgər informasiya tələb olunmursa, bu növ yaddaşda 30 saniyədən çox qalmır. Qısamüddətli yaddaş düşünmə prosesinə cavabdeh sahə kimi işçi yaddaş adlanır.</a:t>
          </a:r>
          <a:endParaRPr lang="en-CA" sz="2400" kern="1200">
            <a:solidFill>
              <a:schemeClr val="tx1"/>
            </a:solidFill>
            <a:latin typeface="Times New Roman" panose="02020603050405020304" pitchFamily="18" charset="0"/>
            <a:cs typeface="Times New Roman" panose="02020603050405020304" pitchFamily="18" charset="0"/>
          </a:endParaRPr>
        </a:p>
      </dsp:txBody>
      <dsp:txXfrm>
        <a:off x="1063648" y="-23831"/>
        <a:ext cx="10673107" cy="3652837"/>
      </dsp:txXfrm>
    </dsp:sp>
    <dsp:sp modelId="{85C968A2-EEC5-4F74-853E-26B8936274FF}">
      <dsp:nvSpPr>
        <dsp:cNvPr id="0" name=""/>
        <dsp:cNvSpPr/>
      </dsp:nvSpPr>
      <dsp:spPr>
        <a:xfrm>
          <a:off x="30522" y="769461"/>
          <a:ext cx="2066253" cy="2066253"/>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1F4831DA-F870-444F-BA07-CDF159A2A40E}">
      <dsp:nvSpPr>
        <dsp:cNvPr id="0" name=""/>
        <dsp:cNvSpPr/>
      </dsp:nvSpPr>
      <dsp:spPr>
        <a:xfrm>
          <a:off x="1048492" y="4133200"/>
          <a:ext cx="10673107" cy="1653002"/>
        </a:xfrm>
        <a:prstGeom prst="rect">
          <a:avLst/>
        </a:prstGeom>
        <a:solidFill>
          <a:schemeClr val="accent3">
            <a:hueOff val="2710599"/>
            <a:satOff val="100000"/>
            <a:lumOff val="-1470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12071" tIns="60960" rIns="60960" bIns="60960" numCol="1" spcCol="1270" anchor="ctr" anchorCtr="0">
          <a:noAutofit/>
        </a:bodyPr>
        <a:lstStyle/>
        <a:p>
          <a:pPr lvl="0" algn="just" defTabSz="1066800">
            <a:lnSpc>
              <a:spcPct val="90000"/>
            </a:lnSpc>
            <a:spcBef>
              <a:spcPct val="0"/>
            </a:spcBef>
            <a:spcAft>
              <a:spcPct val="35000"/>
            </a:spcAft>
          </a:pPr>
          <a:r>
            <a:rPr lang="az-Latn-AZ" sz="2400" kern="1200">
              <a:latin typeface="Times New Roman" panose="02020603050405020304" pitchFamily="18" charset="0"/>
              <a:cs typeface="Times New Roman" panose="02020603050405020304" pitchFamily="18" charset="0"/>
            </a:rPr>
            <a:t>Əgər 232 və 538 ədədlərini ağlımızda cəmləmək tələb olunursa, siz bunu qısamüddətli yaddaşda edəcəksiniz. Onun necə işlədiyini anlamaq kifayət qədər asandır. </a:t>
          </a:r>
          <a:endParaRPr lang="en-CA" sz="2400" kern="1200">
            <a:latin typeface="Times New Roman" panose="02020603050405020304" pitchFamily="18" charset="0"/>
            <a:cs typeface="Times New Roman" panose="02020603050405020304" pitchFamily="18" charset="0"/>
          </a:endParaRPr>
        </a:p>
      </dsp:txBody>
      <dsp:txXfrm>
        <a:off x="1048492" y="4133200"/>
        <a:ext cx="10673107" cy="1653002"/>
      </dsp:txXfrm>
    </dsp:sp>
    <dsp:sp modelId="{6598C448-E8F0-42E5-82CF-13568236929B}">
      <dsp:nvSpPr>
        <dsp:cNvPr id="0" name=""/>
        <dsp:cNvSpPr/>
      </dsp:nvSpPr>
      <dsp:spPr>
        <a:xfrm>
          <a:off x="0" y="3697226"/>
          <a:ext cx="2066253" cy="2066253"/>
        </a:xfrm>
        <a:prstGeom prst="ellipse">
          <a:avLst/>
        </a:prstGeom>
        <a:solidFill>
          <a:schemeClr val="lt1">
            <a:hueOff val="0"/>
            <a:satOff val="0"/>
            <a:lumOff val="0"/>
            <a:alphaOff val="0"/>
          </a:schemeClr>
        </a:solidFill>
        <a:ln w="6350" cap="flat" cmpd="sng" algn="ctr">
          <a:solidFill>
            <a:schemeClr val="accent3">
              <a:hueOff val="2710599"/>
              <a:satOff val="100000"/>
              <a:lumOff val="-14706"/>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42E3E-1FD8-499E-A34C-49B858F75FBA}" type="datetimeFigureOut">
              <a:rPr lang="en-CA" smtClean="0"/>
              <a:t>2019-04-18</a:t>
            </a:fld>
            <a:endParaRPr lang="en-C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C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AF364-3AC6-4BC9-AC45-339CE5139AC4}" type="slidenum">
              <a:rPr lang="en-CA" smtClean="0"/>
              <a:t>‹#›</a:t>
            </a:fld>
            <a:endParaRPr lang="en-CA"/>
          </a:p>
        </p:txBody>
      </p:sp>
    </p:spTree>
    <p:extLst>
      <p:ext uri="{BB962C8B-B14F-4D97-AF65-F5344CB8AC3E}">
        <p14:creationId xmlns:p14="http://schemas.microsoft.com/office/powerpoint/2010/main" val="381797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CA"/>
          </a:p>
        </p:txBody>
      </p:sp>
      <p:sp>
        <p:nvSpPr>
          <p:cNvPr id="4" name="Номер слайда 3"/>
          <p:cNvSpPr>
            <a:spLocks noGrp="1"/>
          </p:cNvSpPr>
          <p:nvPr>
            <p:ph type="sldNum" sz="quarter" idx="10"/>
          </p:nvPr>
        </p:nvSpPr>
        <p:spPr/>
        <p:txBody>
          <a:bodyPr/>
          <a:lstStyle/>
          <a:p>
            <a:fld id="{41EAF364-3AC6-4BC9-AC45-339CE5139AC4}" type="slidenum">
              <a:rPr lang="en-CA" smtClean="0"/>
              <a:t>19</a:t>
            </a:fld>
            <a:endParaRPr lang="en-CA"/>
          </a:p>
        </p:txBody>
      </p:sp>
    </p:spTree>
    <p:extLst>
      <p:ext uri="{BB962C8B-B14F-4D97-AF65-F5344CB8AC3E}">
        <p14:creationId xmlns:p14="http://schemas.microsoft.com/office/powerpoint/2010/main" val="1116636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B0DDF35-EBA1-4CF4-96EF-33A9F38E5F2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CA"/>
          </a:p>
        </p:txBody>
      </p:sp>
      <p:sp>
        <p:nvSpPr>
          <p:cNvPr id="3" name="Подзаголовок 2">
            <a:extLst>
              <a:ext uri="{FF2B5EF4-FFF2-40B4-BE49-F238E27FC236}">
                <a16:creationId xmlns="" xmlns:a16="http://schemas.microsoft.com/office/drawing/2014/main" id="{5FA52513-3D76-4B33-9D1B-D1082E1F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CA"/>
          </a:p>
        </p:txBody>
      </p:sp>
      <p:sp>
        <p:nvSpPr>
          <p:cNvPr id="4" name="Дата 3">
            <a:extLst>
              <a:ext uri="{FF2B5EF4-FFF2-40B4-BE49-F238E27FC236}">
                <a16:creationId xmlns="" xmlns:a16="http://schemas.microsoft.com/office/drawing/2014/main" id="{A2BFEE12-0B61-4BD2-8104-A806A5EDF44C}"/>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5" name="Нижний колонтитул 4">
            <a:extLst>
              <a:ext uri="{FF2B5EF4-FFF2-40B4-BE49-F238E27FC236}">
                <a16:creationId xmlns="" xmlns:a16="http://schemas.microsoft.com/office/drawing/2014/main" id="{7E9207E8-CEFD-4601-AB55-203E72B7A07D}"/>
              </a:ext>
            </a:extLst>
          </p:cNvPr>
          <p:cNvSpPr>
            <a:spLocks noGrp="1"/>
          </p:cNvSpPr>
          <p:nvPr>
            <p:ph type="ftr" sz="quarter" idx="11"/>
          </p:nvPr>
        </p:nvSpPr>
        <p:spPr/>
        <p:txBody>
          <a:bodyPr/>
          <a:lstStyle/>
          <a:p>
            <a:endParaRPr lang="en-CA"/>
          </a:p>
        </p:txBody>
      </p:sp>
      <p:sp>
        <p:nvSpPr>
          <p:cNvPr id="6" name="Номер слайда 5">
            <a:extLst>
              <a:ext uri="{FF2B5EF4-FFF2-40B4-BE49-F238E27FC236}">
                <a16:creationId xmlns="" xmlns:a16="http://schemas.microsoft.com/office/drawing/2014/main" id="{2D025098-3263-42F5-9A2A-71131EFF5275}"/>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379858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72257A5-3D46-4B92-A6F6-A77F8229DC09}"/>
              </a:ext>
            </a:extLst>
          </p:cNvPr>
          <p:cNvSpPr>
            <a:spLocks noGrp="1"/>
          </p:cNvSpPr>
          <p:nvPr>
            <p:ph type="title"/>
          </p:nvPr>
        </p:nvSpPr>
        <p:spPr/>
        <p:txBody>
          <a:bodyPr/>
          <a:lstStyle/>
          <a:p>
            <a:r>
              <a:rPr lang="ru-RU"/>
              <a:t>Образец заголовка</a:t>
            </a:r>
            <a:endParaRPr lang="en-CA"/>
          </a:p>
        </p:txBody>
      </p:sp>
      <p:sp>
        <p:nvSpPr>
          <p:cNvPr id="3" name="Вертикальный текст 2">
            <a:extLst>
              <a:ext uri="{FF2B5EF4-FFF2-40B4-BE49-F238E27FC236}">
                <a16:creationId xmlns="" xmlns:a16="http://schemas.microsoft.com/office/drawing/2014/main" id="{D348A382-23BE-4876-86CC-7F4ECE61264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CA"/>
          </a:p>
        </p:txBody>
      </p:sp>
      <p:sp>
        <p:nvSpPr>
          <p:cNvPr id="4" name="Дата 3">
            <a:extLst>
              <a:ext uri="{FF2B5EF4-FFF2-40B4-BE49-F238E27FC236}">
                <a16:creationId xmlns="" xmlns:a16="http://schemas.microsoft.com/office/drawing/2014/main" id="{FC7BE1EF-26CA-411F-8FE4-5CB2831514FE}"/>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5" name="Нижний колонтитул 4">
            <a:extLst>
              <a:ext uri="{FF2B5EF4-FFF2-40B4-BE49-F238E27FC236}">
                <a16:creationId xmlns="" xmlns:a16="http://schemas.microsoft.com/office/drawing/2014/main" id="{77283E26-F619-4EDB-AAE8-648D0D42A679}"/>
              </a:ext>
            </a:extLst>
          </p:cNvPr>
          <p:cNvSpPr>
            <a:spLocks noGrp="1"/>
          </p:cNvSpPr>
          <p:nvPr>
            <p:ph type="ftr" sz="quarter" idx="11"/>
          </p:nvPr>
        </p:nvSpPr>
        <p:spPr/>
        <p:txBody>
          <a:bodyPr/>
          <a:lstStyle/>
          <a:p>
            <a:endParaRPr lang="en-CA"/>
          </a:p>
        </p:txBody>
      </p:sp>
      <p:sp>
        <p:nvSpPr>
          <p:cNvPr id="6" name="Номер слайда 5">
            <a:extLst>
              <a:ext uri="{FF2B5EF4-FFF2-40B4-BE49-F238E27FC236}">
                <a16:creationId xmlns="" xmlns:a16="http://schemas.microsoft.com/office/drawing/2014/main" id="{B3A83C25-5341-4FFD-BA14-E56A5C102161}"/>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402296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 xmlns:a16="http://schemas.microsoft.com/office/drawing/2014/main" id="{751AA128-0C28-44A9-AC7E-CFDA07B0706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CA"/>
          </a:p>
        </p:txBody>
      </p:sp>
      <p:sp>
        <p:nvSpPr>
          <p:cNvPr id="3" name="Вертикальный текст 2">
            <a:extLst>
              <a:ext uri="{FF2B5EF4-FFF2-40B4-BE49-F238E27FC236}">
                <a16:creationId xmlns="" xmlns:a16="http://schemas.microsoft.com/office/drawing/2014/main" id="{3F5AD50D-2DE4-4FBB-A748-62CE5FA4CC9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CA"/>
          </a:p>
        </p:txBody>
      </p:sp>
      <p:sp>
        <p:nvSpPr>
          <p:cNvPr id="4" name="Дата 3">
            <a:extLst>
              <a:ext uri="{FF2B5EF4-FFF2-40B4-BE49-F238E27FC236}">
                <a16:creationId xmlns="" xmlns:a16="http://schemas.microsoft.com/office/drawing/2014/main" id="{15063EF3-9CD6-47EC-B594-3E3FEC7FD458}"/>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5" name="Нижний колонтитул 4">
            <a:extLst>
              <a:ext uri="{FF2B5EF4-FFF2-40B4-BE49-F238E27FC236}">
                <a16:creationId xmlns="" xmlns:a16="http://schemas.microsoft.com/office/drawing/2014/main" id="{0B00899E-88BA-46FB-B9BA-7CB8154C1BFC}"/>
              </a:ext>
            </a:extLst>
          </p:cNvPr>
          <p:cNvSpPr>
            <a:spLocks noGrp="1"/>
          </p:cNvSpPr>
          <p:nvPr>
            <p:ph type="ftr" sz="quarter" idx="11"/>
          </p:nvPr>
        </p:nvSpPr>
        <p:spPr/>
        <p:txBody>
          <a:bodyPr/>
          <a:lstStyle/>
          <a:p>
            <a:endParaRPr lang="en-CA"/>
          </a:p>
        </p:txBody>
      </p:sp>
      <p:sp>
        <p:nvSpPr>
          <p:cNvPr id="6" name="Номер слайда 5">
            <a:extLst>
              <a:ext uri="{FF2B5EF4-FFF2-40B4-BE49-F238E27FC236}">
                <a16:creationId xmlns="" xmlns:a16="http://schemas.microsoft.com/office/drawing/2014/main" id="{FF2043A4-832C-446D-8FB0-30F999729BA0}"/>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4074243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B3B02DD-BA61-4175-A7D7-6CEA4B006D8E}"/>
              </a:ext>
            </a:extLst>
          </p:cNvPr>
          <p:cNvSpPr>
            <a:spLocks noGrp="1"/>
          </p:cNvSpPr>
          <p:nvPr>
            <p:ph type="title"/>
          </p:nvPr>
        </p:nvSpPr>
        <p:spPr/>
        <p:txBody>
          <a:bodyPr/>
          <a:lstStyle/>
          <a:p>
            <a:r>
              <a:rPr lang="ru-RU"/>
              <a:t>Образец заголовка</a:t>
            </a:r>
            <a:endParaRPr lang="en-CA"/>
          </a:p>
        </p:txBody>
      </p:sp>
      <p:sp>
        <p:nvSpPr>
          <p:cNvPr id="3" name="Объект 2">
            <a:extLst>
              <a:ext uri="{FF2B5EF4-FFF2-40B4-BE49-F238E27FC236}">
                <a16:creationId xmlns="" xmlns:a16="http://schemas.microsoft.com/office/drawing/2014/main" id="{3DD127CD-97ED-4677-949A-364DADE56908}"/>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CA"/>
          </a:p>
        </p:txBody>
      </p:sp>
      <p:sp>
        <p:nvSpPr>
          <p:cNvPr id="4" name="Дата 3">
            <a:extLst>
              <a:ext uri="{FF2B5EF4-FFF2-40B4-BE49-F238E27FC236}">
                <a16:creationId xmlns="" xmlns:a16="http://schemas.microsoft.com/office/drawing/2014/main" id="{3274BE12-4354-4892-BAAB-FA5FF1BFE5D2}"/>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5" name="Нижний колонтитул 4">
            <a:extLst>
              <a:ext uri="{FF2B5EF4-FFF2-40B4-BE49-F238E27FC236}">
                <a16:creationId xmlns="" xmlns:a16="http://schemas.microsoft.com/office/drawing/2014/main" id="{5E5F3AEF-4F18-4DC4-B940-78C986FD4416}"/>
              </a:ext>
            </a:extLst>
          </p:cNvPr>
          <p:cNvSpPr>
            <a:spLocks noGrp="1"/>
          </p:cNvSpPr>
          <p:nvPr>
            <p:ph type="ftr" sz="quarter" idx="11"/>
          </p:nvPr>
        </p:nvSpPr>
        <p:spPr/>
        <p:txBody>
          <a:bodyPr/>
          <a:lstStyle/>
          <a:p>
            <a:endParaRPr lang="en-CA"/>
          </a:p>
        </p:txBody>
      </p:sp>
      <p:sp>
        <p:nvSpPr>
          <p:cNvPr id="6" name="Номер слайда 5">
            <a:extLst>
              <a:ext uri="{FF2B5EF4-FFF2-40B4-BE49-F238E27FC236}">
                <a16:creationId xmlns="" xmlns:a16="http://schemas.microsoft.com/office/drawing/2014/main" id="{3FF8D7C7-3451-48FB-98D4-39A81289C734}"/>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388102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83064114-889C-4FCA-B93C-4343FB41B10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CA"/>
          </a:p>
        </p:txBody>
      </p:sp>
      <p:sp>
        <p:nvSpPr>
          <p:cNvPr id="3" name="Текст 2">
            <a:extLst>
              <a:ext uri="{FF2B5EF4-FFF2-40B4-BE49-F238E27FC236}">
                <a16:creationId xmlns="" xmlns:a16="http://schemas.microsoft.com/office/drawing/2014/main" id="{78EF9EFD-8492-4344-BBEF-9CB9C8EBFA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 xmlns:a16="http://schemas.microsoft.com/office/drawing/2014/main" id="{EF1F1D6D-18E3-404A-9E93-64A89970A06E}"/>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5" name="Нижний колонтитул 4">
            <a:extLst>
              <a:ext uri="{FF2B5EF4-FFF2-40B4-BE49-F238E27FC236}">
                <a16:creationId xmlns="" xmlns:a16="http://schemas.microsoft.com/office/drawing/2014/main" id="{19A51D60-E85E-48C6-957C-FBE80450E505}"/>
              </a:ext>
            </a:extLst>
          </p:cNvPr>
          <p:cNvSpPr>
            <a:spLocks noGrp="1"/>
          </p:cNvSpPr>
          <p:nvPr>
            <p:ph type="ftr" sz="quarter" idx="11"/>
          </p:nvPr>
        </p:nvSpPr>
        <p:spPr/>
        <p:txBody>
          <a:bodyPr/>
          <a:lstStyle/>
          <a:p>
            <a:endParaRPr lang="en-CA"/>
          </a:p>
        </p:txBody>
      </p:sp>
      <p:sp>
        <p:nvSpPr>
          <p:cNvPr id="6" name="Номер слайда 5">
            <a:extLst>
              <a:ext uri="{FF2B5EF4-FFF2-40B4-BE49-F238E27FC236}">
                <a16:creationId xmlns="" xmlns:a16="http://schemas.microsoft.com/office/drawing/2014/main" id="{4141F450-1E14-4768-BA3F-90061A13B66B}"/>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283095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4A1E891-5FEF-4FAC-AA64-F377DEDA5F13}"/>
              </a:ext>
            </a:extLst>
          </p:cNvPr>
          <p:cNvSpPr>
            <a:spLocks noGrp="1"/>
          </p:cNvSpPr>
          <p:nvPr>
            <p:ph type="title"/>
          </p:nvPr>
        </p:nvSpPr>
        <p:spPr/>
        <p:txBody>
          <a:bodyPr/>
          <a:lstStyle/>
          <a:p>
            <a:r>
              <a:rPr lang="ru-RU"/>
              <a:t>Образец заголовка</a:t>
            </a:r>
            <a:endParaRPr lang="en-CA"/>
          </a:p>
        </p:txBody>
      </p:sp>
      <p:sp>
        <p:nvSpPr>
          <p:cNvPr id="3" name="Объект 2">
            <a:extLst>
              <a:ext uri="{FF2B5EF4-FFF2-40B4-BE49-F238E27FC236}">
                <a16:creationId xmlns="" xmlns:a16="http://schemas.microsoft.com/office/drawing/2014/main" id="{F82866E1-9F81-4588-82EC-7FDF67884B7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CA"/>
          </a:p>
        </p:txBody>
      </p:sp>
      <p:sp>
        <p:nvSpPr>
          <p:cNvPr id="4" name="Объект 3">
            <a:extLst>
              <a:ext uri="{FF2B5EF4-FFF2-40B4-BE49-F238E27FC236}">
                <a16:creationId xmlns="" xmlns:a16="http://schemas.microsoft.com/office/drawing/2014/main" id="{38CE0DD4-D9FB-418F-AECD-1E1D8990786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CA"/>
          </a:p>
        </p:txBody>
      </p:sp>
      <p:sp>
        <p:nvSpPr>
          <p:cNvPr id="5" name="Дата 4">
            <a:extLst>
              <a:ext uri="{FF2B5EF4-FFF2-40B4-BE49-F238E27FC236}">
                <a16:creationId xmlns="" xmlns:a16="http://schemas.microsoft.com/office/drawing/2014/main" id="{9FD17FDF-8438-48E7-8D0E-6D01F92023CB}"/>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6" name="Нижний колонтитул 5">
            <a:extLst>
              <a:ext uri="{FF2B5EF4-FFF2-40B4-BE49-F238E27FC236}">
                <a16:creationId xmlns="" xmlns:a16="http://schemas.microsoft.com/office/drawing/2014/main" id="{4F746AE9-C3D4-471C-B8B7-EC542BE0BE7E}"/>
              </a:ext>
            </a:extLst>
          </p:cNvPr>
          <p:cNvSpPr>
            <a:spLocks noGrp="1"/>
          </p:cNvSpPr>
          <p:nvPr>
            <p:ph type="ftr" sz="quarter" idx="11"/>
          </p:nvPr>
        </p:nvSpPr>
        <p:spPr/>
        <p:txBody>
          <a:bodyPr/>
          <a:lstStyle/>
          <a:p>
            <a:endParaRPr lang="en-CA"/>
          </a:p>
        </p:txBody>
      </p:sp>
      <p:sp>
        <p:nvSpPr>
          <p:cNvPr id="7" name="Номер слайда 6">
            <a:extLst>
              <a:ext uri="{FF2B5EF4-FFF2-40B4-BE49-F238E27FC236}">
                <a16:creationId xmlns="" xmlns:a16="http://schemas.microsoft.com/office/drawing/2014/main" id="{8EB173EE-E281-4F88-90D2-07C33886420C}"/>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171301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3A731AD-BDEC-45C7-9F55-491AB7AC749F}"/>
              </a:ext>
            </a:extLst>
          </p:cNvPr>
          <p:cNvSpPr>
            <a:spLocks noGrp="1"/>
          </p:cNvSpPr>
          <p:nvPr>
            <p:ph type="title"/>
          </p:nvPr>
        </p:nvSpPr>
        <p:spPr>
          <a:xfrm>
            <a:off x="839788" y="365125"/>
            <a:ext cx="10515600" cy="1325563"/>
          </a:xfrm>
        </p:spPr>
        <p:txBody>
          <a:bodyPr/>
          <a:lstStyle/>
          <a:p>
            <a:r>
              <a:rPr lang="ru-RU"/>
              <a:t>Образец заголовка</a:t>
            </a:r>
            <a:endParaRPr lang="en-CA"/>
          </a:p>
        </p:txBody>
      </p:sp>
      <p:sp>
        <p:nvSpPr>
          <p:cNvPr id="3" name="Текст 2">
            <a:extLst>
              <a:ext uri="{FF2B5EF4-FFF2-40B4-BE49-F238E27FC236}">
                <a16:creationId xmlns="" xmlns:a16="http://schemas.microsoft.com/office/drawing/2014/main" id="{C4DC8778-CE2E-49A8-8234-4A84BD9CE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 xmlns:a16="http://schemas.microsoft.com/office/drawing/2014/main" id="{C8520E9D-C2B6-4CDA-B486-C9F769B104D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CA"/>
          </a:p>
        </p:txBody>
      </p:sp>
      <p:sp>
        <p:nvSpPr>
          <p:cNvPr id="5" name="Текст 4">
            <a:extLst>
              <a:ext uri="{FF2B5EF4-FFF2-40B4-BE49-F238E27FC236}">
                <a16:creationId xmlns="" xmlns:a16="http://schemas.microsoft.com/office/drawing/2014/main" id="{399A323C-719E-4CDF-B0F5-4252981AB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 xmlns:a16="http://schemas.microsoft.com/office/drawing/2014/main" id="{493F2D6E-C846-42AE-B61A-DE6E2E9E266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CA"/>
          </a:p>
        </p:txBody>
      </p:sp>
      <p:sp>
        <p:nvSpPr>
          <p:cNvPr id="7" name="Дата 6">
            <a:extLst>
              <a:ext uri="{FF2B5EF4-FFF2-40B4-BE49-F238E27FC236}">
                <a16:creationId xmlns="" xmlns:a16="http://schemas.microsoft.com/office/drawing/2014/main" id="{5BEA9F6F-04AA-4691-82F3-91C53DC245B4}"/>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8" name="Нижний колонтитул 7">
            <a:extLst>
              <a:ext uri="{FF2B5EF4-FFF2-40B4-BE49-F238E27FC236}">
                <a16:creationId xmlns="" xmlns:a16="http://schemas.microsoft.com/office/drawing/2014/main" id="{348035D4-B238-44A6-A693-EFA86542276C}"/>
              </a:ext>
            </a:extLst>
          </p:cNvPr>
          <p:cNvSpPr>
            <a:spLocks noGrp="1"/>
          </p:cNvSpPr>
          <p:nvPr>
            <p:ph type="ftr" sz="quarter" idx="11"/>
          </p:nvPr>
        </p:nvSpPr>
        <p:spPr/>
        <p:txBody>
          <a:bodyPr/>
          <a:lstStyle/>
          <a:p>
            <a:endParaRPr lang="en-CA"/>
          </a:p>
        </p:txBody>
      </p:sp>
      <p:sp>
        <p:nvSpPr>
          <p:cNvPr id="9" name="Номер слайда 8">
            <a:extLst>
              <a:ext uri="{FF2B5EF4-FFF2-40B4-BE49-F238E27FC236}">
                <a16:creationId xmlns="" xmlns:a16="http://schemas.microsoft.com/office/drawing/2014/main" id="{048C2415-399F-42FD-B700-2E7549ABF402}"/>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1066559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7BACB2B-B7A4-4484-9F7E-DA2885D1393F}"/>
              </a:ext>
            </a:extLst>
          </p:cNvPr>
          <p:cNvSpPr>
            <a:spLocks noGrp="1"/>
          </p:cNvSpPr>
          <p:nvPr>
            <p:ph type="title"/>
          </p:nvPr>
        </p:nvSpPr>
        <p:spPr/>
        <p:txBody>
          <a:bodyPr/>
          <a:lstStyle/>
          <a:p>
            <a:r>
              <a:rPr lang="ru-RU"/>
              <a:t>Образец заголовка</a:t>
            </a:r>
            <a:endParaRPr lang="en-CA"/>
          </a:p>
        </p:txBody>
      </p:sp>
      <p:sp>
        <p:nvSpPr>
          <p:cNvPr id="3" name="Дата 2">
            <a:extLst>
              <a:ext uri="{FF2B5EF4-FFF2-40B4-BE49-F238E27FC236}">
                <a16:creationId xmlns="" xmlns:a16="http://schemas.microsoft.com/office/drawing/2014/main" id="{72884EAC-7FB6-4E1A-83CD-938F8E2909CF}"/>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4" name="Нижний колонтитул 3">
            <a:extLst>
              <a:ext uri="{FF2B5EF4-FFF2-40B4-BE49-F238E27FC236}">
                <a16:creationId xmlns="" xmlns:a16="http://schemas.microsoft.com/office/drawing/2014/main" id="{324844FB-6132-41AF-9019-F24B154FB1CD}"/>
              </a:ext>
            </a:extLst>
          </p:cNvPr>
          <p:cNvSpPr>
            <a:spLocks noGrp="1"/>
          </p:cNvSpPr>
          <p:nvPr>
            <p:ph type="ftr" sz="quarter" idx="11"/>
          </p:nvPr>
        </p:nvSpPr>
        <p:spPr/>
        <p:txBody>
          <a:bodyPr/>
          <a:lstStyle/>
          <a:p>
            <a:endParaRPr lang="en-CA"/>
          </a:p>
        </p:txBody>
      </p:sp>
      <p:sp>
        <p:nvSpPr>
          <p:cNvPr id="5" name="Номер слайда 4">
            <a:extLst>
              <a:ext uri="{FF2B5EF4-FFF2-40B4-BE49-F238E27FC236}">
                <a16:creationId xmlns="" xmlns:a16="http://schemas.microsoft.com/office/drawing/2014/main" id="{EB701059-4670-4C6F-821C-D1EC9AF50C02}"/>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305441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0DE15F8A-E845-47B7-B29C-C5C4CAFEC41E}"/>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3" name="Нижний колонтитул 2">
            <a:extLst>
              <a:ext uri="{FF2B5EF4-FFF2-40B4-BE49-F238E27FC236}">
                <a16:creationId xmlns="" xmlns:a16="http://schemas.microsoft.com/office/drawing/2014/main" id="{8635C51E-D09E-409A-A577-7BE4FE4E2941}"/>
              </a:ext>
            </a:extLst>
          </p:cNvPr>
          <p:cNvSpPr>
            <a:spLocks noGrp="1"/>
          </p:cNvSpPr>
          <p:nvPr>
            <p:ph type="ftr" sz="quarter" idx="11"/>
          </p:nvPr>
        </p:nvSpPr>
        <p:spPr/>
        <p:txBody>
          <a:bodyPr/>
          <a:lstStyle/>
          <a:p>
            <a:endParaRPr lang="en-CA"/>
          </a:p>
        </p:txBody>
      </p:sp>
      <p:sp>
        <p:nvSpPr>
          <p:cNvPr id="4" name="Номер слайда 3">
            <a:extLst>
              <a:ext uri="{FF2B5EF4-FFF2-40B4-BE49-F238E27FC236}">
                <a16:creationId xmlns="" xmlns:a16="http://schemas.microsoft.com/office/drawing/2014/main" id="{DF19CFD5-EB02-4E2B-A23B-27CDDF5002A2}"/>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195743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09B9326-DC6D-45FA-8BA8-E1759B004C5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CA"/>
          </a:p>
        </p:txBody>
      </p:sp>
      <p:sp>
        <p:nvSpPr>
          <p:cNvPr id="3" name="Объект 2">
            <a:extLst>
              <a:ext uri="{FF2B5EF4-FFF2-40B4-BE49-F238E27FC236}">
                <a16:creationId xmlns="" xmlns:a16="http://schemas.microsoft.com/office/drawing/2014/main" id="{38961BCE-8223-4D38-B658-8DF548922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CA"/>
          </a:p>
        </p:txBody>
      </p:sp>
      <p:sp>
        <p:nvSpPr>
          <p:cNvPr id="4" name="Текст 3">
            <a:extLst>
              <a:ext uri="{FF2B5EF4-FFF2-40B4-BE49-F238E27FC236}">
                <a16:creationId xmlns="" xmlns:a16="http://schemas.microsoft.com/office/drawing/2014/main" id="{C3091416-DFA6-4A91-B490-B0E8C69381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22CBC9D1-3C3D-4D91-9045-F13F2E7AB714}"/>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6" name="Нижний колонтитул 5">
            <a:extLst>
              <a:ext uri="{FF2B5EF4-FFF2-40B4-BE49-F238E27FC236}">
                <a16:creationId xmlns="" xmlns:a16="http://schemas.microsoft.com/office/drawing/2014/main" id="{D08BC107-BB2F-459F-BD59-7FB777E8E047}"/>
              </a:ext>
            </a:extLst>
          </p:cNvPr>
          <p:cNvSpPr>
            <a:spLocks noGrp="1"/>
          </p:cNvSpPr>
          <p:nvPr>
            <p:ph type="ftr" sz="quarter" idx="11"/>
          </p:nvPr>
        </p:nvSpPr>
        <p:spPr/>
        <p:txBody>
          <a:bodyPr/>
          <a:lstStyle/>
          <a:p>
            <a:endParaRPr lang="en-CA"/>
          </a:p>
        </p:txBody>
      </p:sp>
      <p:sp>
        <p:nvSpPr>
          <p:cNvPr id="7" name="Номер слайда 6">
            <a:extLst>
              <a:ext uri="{FF2B5EF4-FFF2-40B4-BE49-F238E27FC236}">
                <a16:creationId xmlns="" xmlns:a16="http://schemas.microsoft.com/office/drawing/2014/main" id="{265AF6F1-F0B3-4B5B-AF01-2A27D82E3FA2}"/>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334828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9D67688-10D8-48E3-A33D-153470C866E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CA"/>
          </a:p>
        </p:txBody>
      </p:sp>
      <p:sp>
        <p:nvSpPr>
          <p:cNvPr id="3" name="Рисунок 2">
            <a:extLst>
              <a:ext uri="{FF2B5EF4-FFF2-40B4-BE49-F238E27FC236}">
                <a16:creationId xmlns="" xmlns:a16="http://schemas.microsoft.com/office/drawing/2014/main" id="{FFA6B5A7-4FC5-48E2-AAEF-98D9694A6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Текст 3">
            <a:extLst>
              <a:ext uri="{FF2B5EF4-FFF2-40B4-BE49-F238E27FC236}">
                <a16:creationId xmlns="" xmlns:a16="http://schemas.microsoft.com/office/drawing/2014/main" id="{1CEAF56C-C09E-4F80-B22F-1D02B0A15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AE38FA3F-A74A-47B0-9F20-EE702D9879C9}"/>
              </a:ext>
            </a:extLst>
          </p:cNvPr>
          <p:cNvSpPr>
            <a:spLocks noGrp="1"/>
          </p:cNvSpPr>
          <p:nvPr>
            <p:ph type="dt" sz="half" idx="10"/>
          </p:nvPr>
        </p:nvSpPr>
        <p:spPr/>
        <p:txBody>
          <a:bodyPr/>
          <a:lstStyle/>
          <a:p>
            <a:fld id="{AB7F7060-0B13-4C32-A55F-1F294A8BA88F}" type="datetimeFigureOut">
              <a:rPr lang="en-CA" smtClean="0"/>
              <a:t>2019-04-18</a:t>
            </a:fld>
            <a:endParaRPr lang="en-CA"/>
          </a:p>
        </p:txBody>
      </p:sp>
      <p:sp>
        <p:nvSpPr>
          <p:cNvPr id="6" name="Нижний колонтитул 5">
            <a:extLst>
              <a:ext uri="{FF2B5EF4-FFF2-40B4-BE49-F238E27FC236}">
                <a16:creationId xmlns="" xmlns:a16="http://schemas.microsoft.com/office/drawing/2014/main" id="{E691513B-53D4-412A-B4C9-540FB58F39C4}"/>
              </a:ext>
            </a:extLst>
          </p:cNvPr>
          <p:cNvSpPr>
            <a:spLocks noGrp="1"/>
          </p:cNvSpPr>
          <p:nvPr>
            <p:ph type="ftr" sz="quarter" idx="11"/>
          </p:nvPr>
        </p:nvSpPr>
        <p:spPr/>
        <p:txBody>
          <a:bodyPr/>
          <a:lstStyle/>
          <a:p>
            <a:endParaRPr lang="en-CA"/>
          </a:p>
        </p:txBody>
      </p:sp>
      <p:sp>
        <p:nvSpPr>
          <p:cNvPr id="7" name="Номер слайда 6">
            <a:extLst>
              <a:ext uri="{FF2B5EF4-FFF2-40B4-BE49-F238E27FC236}">
                <a16:creationId xmlns="" xmlns:a16="http://schemas.microsoft.com/office/drawing/2014/main" id="{884CFFBF-6632-4F6B-9F10-47A4B8CCD96C}"/>
              </a:ext>
            </a:extLst>
          </p:cNvPr>
          <p:cNvSpPr>
            <a:spLocks noGrp="1"/>
          </p:cNvSpPr>
          <p:nvPr>
            <p:ph type="sldNum" sz="quarter" idx="12"/>
          </p:nvPr>
        </p:nvSpPr>
        <p:spPr/>
        <p:txBody>
          <a:bodyPr/>
          <a:lstStyle/>
          <a:p>
            <a:fld id="{D20C8F8E-F3FA-4028-9271-2B89D1FA130F}" type="slidenum">
              <a:rPr lang="en-CA" smtClean="0"/>
              <a:t>‹#›</a:t>
            </a:fld>
            <a:endParaRPr lang="en-CA"/>
          </a:p>
        </p:txBody>
      </p:sp>
    </p:spTree>
    <p:extLst>
      <p:ext uri="{BB962C8B-B14F-4D97-AF65-F5344CB8AC3E}">
        <p14:creationId xmlns:p14="http://schemas.microsoft.com/office/powerpoint/2010/main" val="262905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A9F1528-5AE9-4249-975B-D8AA18588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CA"/>
          </a:p>
        </p:txBody>
      </p:sp>
      <p:sp>
        <p:nvSpPr>
          <p:cNvPr id="3" name="Текст 2">
            <a:extLst>
              <a:ext uri="{FF2B5EF4-FFF2-40B4-BE49-F238E27FC236}">
                <a16:creationId xmlns="" xmlns:a16="http://schemas.microsoft.com/office/drawing/2014/main" id="{6BAED389-D211-41F6-A640-C13AC4D8A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CA"/>
          </a:p>
        </p:txBody>
      </p:sp>
      <p:sp>
        <p:nvSpPr>
          <p:cNvPr id="4" name="Дата 3">
            <a:extLst>
              <a:ext uri="{FF2B5EF4-FFF2-40B4-BE49-F238E27FC236}">
                <a16:creationId xmlns="" xmlns:a16="http://schemas.microsoft.com/office/drawing/2014/main" id="{AA45E037-FB60-4035-AB66-F7E22FF91D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F7060-0B13-4C32-A55F-1F294A8BA88F}" type="datetimeFigureOut">
              <a:rPr lang="en-CA" smtClean="0"/>
              <a:t>2019-04-18</a:t>
            </a:fld>
            <a:endParaRPr lang="en-CA"/>
          </a:p>
        </p:txBody>
      </p:sp>
      <p:sp>
        <p:nvSpPr>
          <p:cNvPr id="5" name="Нижний колонтитул 4">
            <a:extLst>
              <a:ext uri="{FF2B5EF4-FFF2-40B4-BE49-F238E27FC236}">
                <a16:creationId xmlns="" xmlns:a16="http://schemas.microsoft.com/office/drawing/2014/main" id="{367CE400-2FFC-4460-A68A-2CE9490A2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Номер слайда 5">
            <a:extLst>
              <a:ext uri="{FF2B5EF4-FFF2-40B4-BE49-F238E27FC236}">
                <a16:creationId xmlns="" xmlns:a16="http://schemas.microsoft.com/office/drawing/2014/main" id="{5F930ACE-64CD-46C5-BF58-E6BE9D63A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C8F8E-F3FA-4028-9271-2B89D1FA130F}" type="slidenum">
              <a:rPr lang="en-CA" smtClean="0"/>
              <a:t>‹#›</a:t>
            </a:fld>
            <a:endParaRPr lang="en-CA"/>
          </a:p>
        </p:txBody>
      </p:sp>
    </p:spTree>
    <p:extLst>
      <p:ext uri="{BB962C8B-B14F-4D97-AF65-F5344CB8AC3E}">
        <p14:creationId xmlns:p14="http://schemas.microsoft.com/office/powerpoint/2010/main" val="98619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Заголовок 1"/>
          <p:cNvSpPr>
            <a:spLocks noGrp="1"/>
          </p:cNvSpPr>
          <p:nvPr>
            <p:ph type="ctrTitle" idx="4294967295"/>
          </p:nvPr>
        </p:nvSpPr>
        <p:spPr>
          <a:xfrm>
            <a:off x="0" y="69850"/>
            <a:ext cx="7772400" cy="4222750"/>
          </a:xfrm>
        </p:spPr>
        <p:txBody>
          <a:bodyPr/>
          <a:lstStyle/>
          <a:p>
            <a:pPr eaLnBrk="1" hangingPunct="1"/>
            <a:r>
              <a:rPr lang="az-Latn-AZ" altLang="ru-RU" sz="6600" b="1">
                <a:solidFill>
                  <a:srgbClr val="92D050"/>
                </a:solidFill>
                <a:latin typeface="Times New Roman" pitchFamily="18" charset="0"/>
                <a:cs typeface="Times New Roman" pitchFamily="18" charset="0"/>
              </a:rPr>
              <a:t/>
            </a:r>
            <a:br>
              <a:rPr lang="az-Latn-AZ" altLang="ru-RU" sz="6600" b="1">
                <a:solidFill>
                  <a:srgbClr val="92D050"/>
                </a:solidFill>
                <a:latin typeface="Times New Roman" pitchFamily="18" charset="0"/>
                <a:cs typeface="Times New Roman" pitchFamily="18" charset="0"/>
              </a:rPr>
            </a:br>
            <a:r>
              <a:rPr lang="az-Latn-AZ" altLang="ru-RU" sz="4000" b="1">
                <a:solidFill>
                  <a:srgbClr val="92D050"/>
                </a:solidFill>
                <a:latin typeface="Times New Roman" pitchFamily="18" charset="0"/>
                <a:cs typeface="Times New Roman" pitchFamily="18" charset="0"/>
              </a:rPr>
              <a:t/>
            </a:r>
            <a:br>
              <a:rPr lang="az-Latn-AZ" altLang="ru-RU" sz="4000" b="1">
                <a:solidFill>
                  <a:srgbClr val="92D050"/>
                </a:solidFill>
                <a:latin typeface="Times New Roman" pitchFamily="18" charset="0"/>
                <a:cs typeface="Times New Roman" pitchFamily="18" charset="0"/>
              </a:rPr>
            </a:br>
            <a:r>
              <a:rPr lang="az-Latn-AZ" altLang="ru-RU" sz="4000" b="1">
                <a:solidFill>
                  <a:srgbClr val="92D050"/>
                </a:solidFill>
              </a:rPr>
              <a:t> </a:t>
            </a:r>
            <a:endParaRPr lang="ru-RU" altLang="ru-RU" sz="5400">
              <a:solidFill>
                <a:srgbClr val="92D050"/>
              </a:solidFill>
              <a:latin typeface="Times New Roman" pitchFamily="18" charset="0"/>
              <a:cs typeface="Times New Roman" pitchFamily="18" charset="0"/>
            </a:endParaRPr>
          </a:p>
        </p:txBody>
      </p:sp>
      <p:pic>
        <p:nvPicPr>
          <p:cNvPr id="4" name="Рисунок 3" descr="10712857_737434589626298_3685305202115456171_n.jpg"/>
          <p:cNvPicPr>
            <a:picLocks noChangeAspect="1"/>
          </p:cNvPicPr>
          <p:nvPr/>
        </p:nvPicPr>
        <p:blipFill>
          <a:blip r:embed="rId2" cstate="print"/>
          <a:stretch>
            <a:fillRect/>
          </a:stretch>
        </p:blipFill>
        <p:spPr>
          <a:xfrm>
            <a:off x="4640618" y="1556792"/>
            <a:ext cx="3054780" cy="2088232"/>
          </a:xfrm>
          <a:prstGeom prst="roundRect">
            <a:avLst>
              <a:gd name="adj" fmla="val 8594"/>
            </a:avLst>
          </a:prstGeom>
          <a:solidFill>
            <a:srgbClr val="BD0315"/>
          </a:solidFill>
          <a:ln>
            <a:solidFill>
              <a:schemeClr val="accent4">
                <a:lumMod val="40000"/>
                <a:lumOff val="60000"/>
              </a:schemeClr>
            </a:solidFill>
          </a:ln>
          <a:effectLst/>
          <a:scene3d>
            <a:camera prst="orthographicFront"/>
            <a:lightRig rig="threePt" dir="t"/>
          </a:scene3d>
          <a:sp3d>
            <a:bevelT/>
          </a:sp3d>
        </p:spPr>
      </p:pic>
      <p:sp>
        <p:nvSpPr>
          <p:cNvPr id="5" name="TextBox 4"/>
          <p:cNvSpPr txBox="1"/>
          <p:nvPr/>
        </p:nvSpPr>
        <p:spPr>
          <a:xfrm>
            <a:off x="1880529" y="404664"/>
            <a:ext cx="8640960" cy="70788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defRPr/>
            </a:pPr>
            <a:r>
              <a:rPr lang="en-US" sz="4000" b="1" i="1">
                <a:solidFill>
                  <a:srgbClr val="952B81"/>
                </a:solidFill>
                <a:effectLst>
                  <a:outerShdw blurRad="38100" dist="38100" dir="2700000" algn="tl">
                    <a:srgbClr val="000000">
                      <a:alpha val="43137"/>
                    </a:srgbClr>
                  </a:outerShdw>
                </a:effectLst>
                <a:latin typeface="Times New Roman" pitchFamily="18" charset="0"/>
                <a:cs typeface="Times New Roman" pitchFamily="18" charset="0"/>
              </a:rPr>
              <a:t>A</a:t>
            </a:r>
            <a:r>
              <a:rPr lang="az-Latn-AZ" sz="4000" b="1" i="1">
                <a:solidFill>
                  <a:srgbClr val="952B81"/>
                </a:solidFill>
                <a:effectLst>
                  <a:outerShdw blurRad="38100" dist="38100" dir="2700000" algn="tl">
                    <a:srgbClr val="000000">
                      <a:alpha val="43137"/>
                    </a:srgbClr>
                  </a:outerShdw>
                </a:effectLst>
                <a:latin typeface="Times New Roman" pitchFamily="18" charset="0"/>
                <a:cs typeface="Times New Roman" pitchFamily="18" charset="0"/>
              </a:rPr>
              <a:t>zərbaycan Dövlət İqtisad Universiteti</a:t>
            </a:r>
            <a:endParaRPr lang="ru-RU" sz="4000" b="1" i="1">
              <a:solidFill>
                <a:srgbClr val="952B8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Прямоугольник 6"/>
          <p:cNvSpPr/>
          <p:nvPr/>
        </p:nvSpPr>
        <p:spPr>
          <a:xfrm>
            <a:off x="2091084" y="5517233"/>
            <a:ext cx="7983081" cy="1138773"/>
          </a:xfrm>
          <a:prstGeom prst="rect">
            <a:avLst/>
          </a:prstGeom>
          <a:ln>
            <a:noFill/>
          </a:ln>
          <a:effectLst>
            <a:glow rad="63500">
              <a:schemeClr val="accent4">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ctr">
              <a:defRPr/>
            </a:pPr>
            <a:r>
              <a:rPr lang="az-Latn-AZ" sz="3600" b="1" i="1">
                <a:solidFill>
                  <a:srgbClr val="952B8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Tərtib etdi: m. R.Ş.Hüseynova</a:t>
            </a:r>
            <a:endParaRPr lang="en-US" sz="3600" b="1" i="1">
              <a:solidFill>
                <a:srgbClr val="952B8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az-Latn-AZ" sz="3200" b="1">
                <a:solidFill>
                  <a:srgbClr val="C00000"/>
                </a:solidFill>
                <a:latin typeface="Times New Roman" panose="02020603050405020304" pitchFamily="18" charset="0"/>
                <a:cs typeface="Times New Roman" panose="02020603050405020304" pitchFamily="18" charset="0"/>
              </a:rPr>
              <a:t>                                                                 </a:t>
            </a:r>
            <a:r>
              <a:rPr lang="en-US" sz="3200" b="1">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2017</a:t>
            </a:r>
            <a:endParaRPr lang="ru-RU" sz="3200" b="1">
              <a:solidFill>
                <a:schemeClr val="accent5">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Подзаголовок 2">
            <a:extLst>
              <a:ext uri="{FF2B5EF4-FFF2-40B4-BE49-F238E27FC236}">
                <a16:creationId xmlns="" xmlns:a16="http://schemas.microsoft.com/office/drawing/2014/main" id="{50157297-2F6C-4248-B8BA-D9EEEE319961}"/>
              </a:ext>
            </a:extLst>
          </p:cNvPr>
          <p:cNvSpPr txBox="1">
            <a:spLocks/>
          </p:cNvSpPr>
          <p:nvPr/>
        </p:nvSpPr>
        <p:spPr>
          <a:xfrm>
            <a:off x="1825859" y="4176651"/>
            <a:ext cx="8750300" cy="8794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6988">
              <a:defRPr/>
            </a:pPr>
            <a:r>
              <a:rPr lang="az-Latn-AZ" altLang="ru-RU" sz="3600" b="1">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Kafedra: «Rəqəmsal iqtisadiyyat və İKT»</a:t>
            </a:r>
          </a:p>
          <a:p>
            <a:pPr marL="26988">
              <a:defRPr/>
            </a:pPr>
            <a:endParaRPr lang="ru-RU" altLang="ru-RU" sz="3600" b="1">
              <a:solidFill>
                <a:srgbClr val="0070C0"/>
              </a:solidFill>
            </a:endParaRPr>
          </a:p>
        </p:txBody>
      </p:sp>
    </p:spTree>
    <p:extLst>
      <p:ext uri="{BB962C8B-B14F-4D97-AF65-F5344CB8AC3E}">
        <p14:creationId xmlns:p14="http://schemas.microsoft.com/office/powerpoint/2010/main" val="2192025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despertando.me/wp-content/uploads/2012/03/sentimientos-y-l%C3%B3gica.jpg">
            <a:extLst>
              <a:ext uri="{FF2B5EF4-FFF2-40B4-BE49-F238E27FC236}">
                <a16:creationId xmlns="" xmlns:a16="http://schemas.microsoft.com/office/drawing/2014/main" id="{23E88EC1-8245-4589-B715-8ED78A53CB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731" y="224853"/>
            <a:ext cx="11632366" cy="644577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 xmlns:a16="http://schemas.microsoft.com/office/drawing/2014/main" id="{B8120219-2B95-4F26-BCC6-F2721725A04C}"/>
              </a:ext>
            </a:extLst>
          </p:cNvPr>
          <p:cNvSpPr/>
          <p:nvPr/>
        </p:nvSpPr>
        <p:spPr>
          <a:xfrm>
            <a:off x="149903" y="58847"/>
            <a:ext cx="11632366" cy="6629957"/>
          </a:xfrm>
          <a:prstGeom prst="rect">
            <a:avLst/>
          </a:prstGeom>
        </p:spPr>
        <p:txBody>
          <a:bodyPr wrap="square">
            <a:spAutoFit/>
          </a:bodyPr>
          <a:lstStyle/>
          <a:p>
            <a:pPr marL="457200" indent="457200" algn="just">
              <a:lnSpc>
                <a:spcPct val="150000"/>
              </a:lnSpc>
              <a:spcAft>
                <a:spcPts val="0"/>
              </a:spcAft>
            </a:pPr>
            <a:r>
              <a:rPr lang="az-Latn-AZ" sz="2600" i="1">
                <a:solidFill>
                  <a:schemeClr val="bg1"/>
                </a:solidFill>
                <a:latin typeface="Times New Roman" panose="02020603050405020304" pitchFamily="18" charset="0"/>
                <a:ea typeface="Calibri" panose="020F0502020204030204" pitchFamily="34" charset="0"/>
                <a:cs typeface="Times New Roman" panose="02020603050405020304" pitchFamily="18" charset="0"/>
              </a:rPr>
              <a:t>Obrazların tanınması</a:t>
            </a:r>
            <a:r>
              <a:rPr lang="az-Latn-AZ" sz="2600">
                <a:solidFill>
                  <a:schemeClr val="bg1"/>
                </a:solidFill>
                <a:latin typeface="Times New Roman" panose="02020603050405020304" pitchFamily="18" charset="0"/>
                <a:ea typeface="Calibri" panose="020F0502020204030204" pitchFamily="34" charset="0"/>
                <a:cs typeface="Times New Roman" panose="02020603050405020304" pitchFamily="18" charset="0"/>
              </a:rPr>
              <a:t> – enerji sərf edilən fəaliyyətdir. Tanınan obraz qavrama cəhətdən nə qədər (yəni qavramaq üçün çətin) mürəkkəb olursa, onun qavranılması üçün də daha çox enerji lazım olur. Obrazın mürəkkəbliyi onun birmənalı olmamağında ifadə olunur, ona gətirib çıxarır ki, “bu nədir?” sualına cavab vermək cəhdi zamanı insanın qavrama sistemi müəyyən müddət müxtəlif hipotezlər irəli sürür. Amma mürəkkəblik həm də obrazın müxtəlifliyindən və xırda detallarla yüklənməsindən ibarət ola bilər. Çox şüalı sivri ulduzları qavramaq üçün qavrama sisteminə daha çox vaxt və qüvvə tələb olunur, nəinki dairəni qavramaq üçün. Bu hal xırda piktoqramlara diqqətlə baxılma zamanı daha yaxşı görünür, hansılardan ki, idarəetmə obyektlərini bildirmək üçün və ya müxtəlif informasiya bloklarının kiçik ölçülü qrafik markerləri kimi istifadə olunur.</a:t>
            </a:r>
            <a:endParaRPr lang="en-CA" sz="26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5818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a:extLst>
              <a:ext uri="{FF2B5EF4-FFF2-40B4-BE49-F238E27FC236}">
                <a16:creationId xmlns="" xmlns:a16="http://schemas.microsoft.com/office/drawing/2014/main" id="{B331037A-30ED-4A1E-A6D0-A4AC355115B5}"/>
              </a:ext>
            </a:extLst>
          </p:cNvPr>
          <p:cNvGraphicFramePr/>
          <p:nvPr>
            <p:extLst>
              <p:ext uri="{D42A27DB-BD31-4B8C-83A1-F6EECF244321}">
                <p14:modId xmlns:p14="http://schemas.microsoft.com/office/powerpoint/2010/main" val="833343066"/>
              </p:ext>
            </p:extLst>
          </p:nvPr>
        </p:nvGraphicFramePr>
        <p:xfrm>
          <a:off x="194872" y="179882"/>
          <a:ext cx="11872209" cy="6475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6246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8E8357FC-B7A2-4751-BDD9-326D67101DAE}"/>
              </a:ext>
            </a:extLst>
          </p:cNvPr>
          <p:cNvSpPr/>
          <p:nvPr/>
        </p:nvSpPr>
        <p:spPr>
          <a:xfrm>
            <a:off x="1196276" y="147072"/>
            <a:ext cx="9559605" cy="752065"/>
          </a:xfrm>
          <a:prstGeom prst="rect">
            <a:avLst/>
          </a:prstGeom>
        </p:spPr>
        <p:txBody>
          <a:bodyPr wrap="none">
            <a:spAutoFit/>
          </a:bodyPr>
          <a:lstStyle/>
          <a:p>
            <a:pPr marL="457200" indent="457200" algn="just">
              <a:lnSpc>
                <a:spcPct val="150000"/>
              </a:lnSpc>
              <a:spcAft>
                <a:spcPts val="0"/>
              </a:spcAft>
            </a:pPr>
            <a:r>
              <a:rPr lang="az-Latn-AZ" sz="32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İnsanın informasiya prosesləri: yaddaş və idrak.</a:t>
            </a:r>
            <a:endParaRPr lang="en-CA" sz="32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a:extLst>
              <a:ext uri="{FF2B5EF4-FFF2-40B4-BE49-F238E27FC236}">
                <a16:creationId xmlns="" xmlns:a16="http://schemas.microsoft.com/office/drawing/2014/main" id="{124B019C-C7A7-4807-8923-58D475E9D09D}"/>
              </a:ext>
            </a:extLst>
          </p:cNvPr>
          <p:cNvSpPr/>
          <p:nvPr/>
        </p:nvSpPr>
        <p:spPr>
          <a:xfrm>
            <a:off x="214858" y="1228397"/>
            <a:ext cx="6096000" cy="4832092"/>
          </a:xfrm>
          <a:prstGeom prst="rect">
            <a:avLst/>
          </a:prstGeom>
        </p:spPr>
        <p:txBody>
          <a:bodyPr>
            <a:spAutoFit/>
          </a:bodyPr>
          <a:lstStyle/>
          <a:p>
            <a:pPr marL="269875" algn="ctr">
              <a:spcAft>
                <a:spcPts val="0"/>
              </a:spcAft>
            </a:pPr>
            <a:r>
              <a:rPr lang="az-Latn-AZ" sz="2800">
                <a:latin typeface="Times New Roman" panose="02020603050405020304" pitchFamily="18" charset="0"/>
                <a:ea typeface="Calibri" panose="020F0502020204030204" pitchFamily="34" charset="0"/>
                <a:cs typeface="Times New Roman" panose="02020603050405020304" pitchFamily="18" charset="0"/>
              </a:rPr>
              <a:t>İnsan yaddaşının imkanları istifadəçinin sistemlə qarşılıqlı fəaliyyətinin keyfiyyətinə əhəmiyyətli dərəcədə təsir göstərir.</a:t>
            </a:r>
            <a:endParaRPr lang="en-CA" sz="2800">
              <a:latin typeface="Times New Roman" panose="02020603050405020304" pitchFamily="18" charset="0"/>
              <a:ea typeface="Calibri" panose="020F0502020204030204" pitchFamily="34" charset="0"/>
              <a:cs typeface="Times New Roman" panose="02020603050405020304" pitchFamily="18" charset="0"/>
            </a:endParaRPr>
          </a:p>
          <a:p>
            <a:pPr marL="269875" algn="ctr">
              <a:spcAft>
                <a:spcPts val="0"/>
              </a:spcAft>
            </a:pPr>
            <a:r>
              <a:rPr lang="az-Latn-AZ" sz="2800">
                <a:latin typeface="Times New Roman" panose="02020603050405020304" pitchFamily="18" charset="0"/>
                <a:ea typeface="Calibri" panose="020F0502020204030204" pitchFamily="34" charset="0"/>
                <a:cs typeface="Times New Roman" panose="02020603050405020304" pitchFamily="18" charset="0"/>
              </a:rPr>
              <a:t>İnformasiyanın saxlanılması üç əsas səviyyədə həyata keçirilir:</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269875" algn="ctr">
              <a:spcAft>
                <a:spcPts val="0"/>
              </a:spcAft>
            </a:pPr>
            <a:endParaRPr lang="en-CA" sz="280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ctr">
              <a:spcAft>
                <a:spcPts val="0"/>
              </a:spcAft>
              <a:buFont typeface="Times New Roman" panose="02020603050405020304" pitchFamily="18" charset="0"/>
              <a:buChar char="-"/>
            </a:pPr>
            <a:r>
              <a:rPr lang="az-Latn-AZ" sz="2800" b="1" i="1">
                <a:latin typeface="Times New Roman" panose="02020603050405020304" pitchFamily="18" charset="0"/>
                <a:ea typeface="Calibri" panose="020F0502020204030204" pitchFamily="34" charset="0"/>
                <a:cs typeface="Times New Roman" panose="02020603050405020304" pitchFamily="18" charset="0"/>
              </a:rPr>
              <a:t>Hiss orqanlarından daxil olan informasiyanın saxlanılması;</a:t>
            </a:r>
            <a:endParaRPr lang="en-CA" sz="2800" b="1" i="1">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ctr">
              <a:spcAft>
                <a:spcPts val="0"/>
              </a:spcAft>
              <a:buFont typeface="Times New Roman" panose="02020603050405020304" pitchFamily="18" charset="0"/>
              <a:buChar char="-"/>
            </a:pPr>
            <a:r>
              <a:rPr lang="az-Latn-AZ" sz="2800" b="1" i="1">
                <a:latin typeface="Times New Roman" panose="02020603050405020304" pitchFamily="18" charset="0"/>
                <a:ea typeface="Calibri" panose="020F0502020204030204" pitchFamily="34" charset="0"/>
                <a:cs typeface="Times New Roman" panose="02020603050405020304" pitchFamily="18" charset="0"/>
              </a:rPr>
              <a:t>Qısamüddətli yaddaş;</a:t>
            </a:r>
            <a:endParaRPr lang="en-CA" sz="2800" b="1" i="1">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ctr">
              <a:spcAft>
                <a:spcPts val="0"/>
              </a:spcAft>
              <a:buFont typeface="Times New Roman" panose="02020603050405020304" pitchFamily="18" charset="0"/>
              <a:buChar char="-"/>
            </a:pPr>
            <a:r>
              <a:rPr lang="az-Latn-AZ" sz="2800" b="1" i="1">
                <a:latin typeface="Times New Roman" panose="02020603050405020304" pitchFamily="18" charset="0"/>
                <a:ea typeface="Calibri" panose="020F0502020204030204" pitchFamily="34" charset="0"/>
                <a:cs typeface="Times New Roman" panose="02020603050405020304" pitchFamily="18" charset="0"/>
              </a:rPr>
              <a:t>Uzunmüddətli yaddaş.</a:t>
            </a:r>
            <a:endParaRPr lang="en-CA" sz="2800" b="1" i="1">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122" name="Picture 2" descr="http://d1fkw8life356y.cloudfront.net/content/wp-content/uploads/2014/04/10-Super-Healthy-Brain-Foods.jpg">
            <a:extLst>
              <a:ext uri="{FF2B5EF4-FFF2-40B4-BE49-F238E27FC236}">
                <a16:creationId xmlns="" xmlns:a16="http://schemas.microsoft.com/office/drawing/2014/main" id="{133534A2-776F-4DFE-B435-548CE0EE9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720" y="1228397"/>
            <a:ext cx="5290279" cy="5186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161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D0FD5F1B-192F-4553-BEEA-585D1C98A7AF}"/>
              </a:ext>
            </a:extLst>
          </p:cNvPr>
          <p:cNvSpPr/>
          <p:nvPr/>
        </p:nvSpPr>
        <p:spPr>
          <a:xfrm>
            <a:off x="629587" y="0"/>
            <a:ext cx="11287593" cy="752065"/>
          </a:xfrm>
          <a:prstGeom prst="rect">
            <a:avLst/>
          </a:prstGeom>
        </p:spPr>
        <p:txBody>
          <a:bodyPr wrap="square">
            <a:spAutoFit/>
          </a:bodyPr>
          <a:lstStyle/>
          <a:p>
            <a:pPr marL="457200" indent="457200" algn="just">
              <a:lnSpc>
                <a:spcPct val="150000"/>
              </a:lnSpc>
              <a:spcAft>
                <a:spcPts val="0"/>
              </a:spcAft>
            </a:pPr>
            <a:r>
              <a:rPr lang="az-Latn-AZ" sz="3200">
                <a:solidFill>
                  <a:srgbClr val="0070C0"/>
                </a:solidFill>
                <a:effectLst>
                  <a:glow rad="63500">
                    <a:schemeClr val="accent2">
                      <a:satMod val="175000"/>
                      <a:alpha val="40000"/>
                    </a:schemeClr>
                  </a:glow>
                </a:effectLst>
                <a:latin typeface="Times New Roman" panose="02020603050405020304" pitchFamily="18" charset="0"/>
                <a:ea typeface="Calibri" panose="020F0502020204030204" pitchFamily="34" charset="0"/>
                <a:cs typeface="Times New Roman" panose="02020603050405020304" pitchFamily="18" charset="0"/>
              </a:rPr>
              <a:t>Hiss orqanlarından daxil olan informasiyanın saxlanılması</a:t>
            </a:r>
            <a:endParaRPr lang="en-CA" sz="3200">
              <a:solidFill>
                <a:srgbClr val="0070C0"/>
              </a:solidFill>
              <a:effectLst>
                <a:glow rad="63500">
                  <a:schemeClr val="accent2">
                    <a:satMod val="175000"/>
                    <a:alpha val="40000"/>
                  </a:schemeClr>
                </a:glo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a:extLst>
              <a:ext uri="{FF2B5EF4-FFF2-40B4-BE49-F238E27FC236}">
                <a16:creationId xmlns="" xmlns:a16="http://schemas.microsoft.com/office/drawing/2014/main" id="{6A2C6B75-1493-4D03-A64D-C96AEC350BFF}"/>
              </a:ext>
            </a:extLst>
          </p:cNvPr>
          <p:cNvSpPr/>
          <p:nvPr/>
        </p:nvSpPr>
        <p:spPr>
          <a:xfrm>
            <a:off x="194872" y="752065"/>
            <a:ext cx="11722308" cy="6186309"/>
          </a:xfrm>
          <a:prstGeom prst="rect">
            <a:avLst/>
          </a:prstGeom>
        </p:spPr>
        <p:txBody>
          <a:bodyPr wrap="square">
            <a:spAutoFit/>
          </a:bodyPr>
          <a:lstStyle/>
          <a:p>
            <a:pPr marL="457200" indent="457200" algn="just">
              <a:lnSpc>
                <a:spcPct val="150000"/>
              </a:lnSpc>
              <a:spcAft>
                <a:spcPts val="0"/>
              </a:spcAft>
            </a:pPr>
            <a:r>
              <a:rPr lang="az-Latn-AZ" sz="2400">
                <a:latin typeface="Times New Roman" panose="02020603050405020304" pitchFamily="18" charset="0"/>
                <a:ea typeface="Calibri" panose="020F0502020204030204" pitchFamily="34" charset="0"/>
                <a:cs typeface="Times New Roman" panose="02020603050405020304" pitchFamily="18" charset="0"/>
              </a:rPr>
              <a:t>Hiss orqanlarından daxil olan informasiyanın saxlanılması yaddaş buferinin quraşdırılmasıdır, burada bizim hiss orqanlarımızdan alınan informasiyanın avtomatik emalının nəticələri saxlanılır. Biz böyük miqdarda informasiya emal edirik, hətta bunu dərk etmədən belə. Bufer yaddaş informasiyanı (audio, vizual və toxunulmaqla duyulan) saxlayır, hansı ki, kifayət qədər həcmli ola bilər və yüksək detallaşdırma səviyyəsinə malik ola bilər. </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0"/>
              </a:spcAft>
            </a:pPr>
            <a:r>
              <a:rPr lang="az-Latn-AZ" sz="2400">
                <a:latin typeface="Times New Roman" panose="02020603050405020304" pitchFamily="18" charset="0"/>
                <a:cs typeface="Times New Roman" panose="02020603050405020304" pitchFamily="18" charset="0"/>
              </a:rPr>
              <a:t>Siz hiss orqanlarınızı bizim ətrafımızdakı aləm haqqında informasiya yığan  növbətçi və ya avanpost (qarovul) kimi təsəvvür edin. Onlar çox da dəqiq olmaya bilərlər, lakin baş verən hər şeyə qarşı tamamilə diqqətli, hətta kifayət qədər operativ ola bilərlər. İnformasiya uzun müddət saxlanıla bilməz, o, daim yenilənir, yeni “daxil olanlarla” sıxışdırılıb çıxardılır.</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281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AD735AF2-D80D-480F-8DC5-8DE3C342B504}"/>
              </a:ext>
            </a:extLst>
          </p:cNvPr>
          <p:cNvSpPr/>
          <p:nvPr/>
        </p:nvSpPr>
        <p:spPr>
          <a:xfrm>
            <a:off x="1967667" y="0"/>
            <a:ext cx="3070071" cy="752065"/>
          </a:xfrm>
          <a:prstGeom prst="rect">
            <a:avLst/>
          </a:prstGeom>
        </p:spPr>
        <p:txBody>
          <a:bodyPr wrap="none">
            <a:spAutoFit/>
          </a:bodyPr>
          <a:lstStyle/>
          <a:p>
            <a:pPr marL="457200" indent="457200" algn="just">
              <a:lnSpc>
                <a:spcPct val="150000"/>
              </a:lnSpc>
              <a:spcAft>
                <a:spcPts val="0"/>
              </a:spcAft>
            </a:pPr>
            <a:r>
              <a:rPr lang="az-Latn-AZ" sz="32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Tövsiyələr:</a:t>
            </a:r>
            <a:endParaRPr lang="en-CA" sz="32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a:extLst>
              <a:ext uri="{FF2B5EF4-FFF2-40B4-BE49-F238E27FC236}">
                <a16:creationId xmlns="" xmlns:a16="http://schemas.microsoft.com/office/drawing/2014/main" id="{AA629F95-49C2-47D3-BDA7-2109BD28DD9F}"/>
              </a:ext>
            </a:extLst>
          </p:cNvPr>
          <p:cNvSpPr/>
          <p:nvPr/>
        </p:nvSpPr>
        <p:spPr>
          <a:xfrm>
            <a:off x="134911" y="752065"/>
            <a:ext cx="7521523" cy="6127127"/>
          </a:xfrm>
          <a:prstGeom prst="rect">
            <a:avLst/>
          </a:prstGeom>
        </p:spPr>
        <p:txBody>
          <a:bodyPr wrap="square">
            <a:spAutoFit/>
          </a:bodyPr>
          <a:lstStyle/>
          <a:p>
            <a:pPr marL="342900" lvl="0" indent="-342900" algn="just">
              <a:lnSpc>
                <a:spcPct val="150000"/>
              </a:lnSpc>
              <a:spcAft>
                <a:spcPts val="0"/>
              </a:spcAft>
              <a:buFont typeface="Times New Roman" panose="02020603050405020304" pitchFamily="18" charset="0"/>
              <a:buChar char="-"/>
            </a:pPr>
            <a:r>
              <a:rPr lang="az-Latn-AZ" sz="2400">
                <a:latin typeface="Times New Roman" panose="02020603050405020304" pitchFamily="18" charset="0"/>
                <a:ea typeface="Calibri" panose="020F0502020204030204" pitchFamily="34" charset="0"/>
                <a:cs typeface="Times New Roman" panose="02020603050405020304" pitchFamily="18" charset="0"/>
              </a:rPr>
              <a:t>Məlumat ekranda o müddətdə qalmalıdır ki, bu, istifadəçiyə onu yalnız oxumağa deyil, həm də anlamağa kifayət etsin;</a:t>
            </a:r>
            <a:endParaRPr lang="en-CA"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Times New Roman" panose="02020603050405020304" pitchFamily="18" charset="0"/>
              <a:buChar char="-"/>
            </a:pPr>
            <a:r>
              <a:rPr lang="az-Latn-AZ" sz="2400">
                <a:latin typeface="Times New Roman" panose="02020603050405020304" pitchFamily="18" charset="0"/>
                <a:ea typeface="Calibri" panose="020F0502020204030204" pitchFamily="34" charset="0"/>
                <a:cs typeface="Times New Roman" panose="02020603050405020304" pitchFamily="18" charset="0"/>
              </a:rPr>
              <a:t>İnsanın hisslər sistemi informasiyanı kompüterin displeyində yerləşən hər şeydən qəbul edir. Arxa plandakı animasiya məzəlidir, amma siz onunla pəncərədə işləyirsinizsə, sizin beyniniz həddən artıq lazımsız əməliyyatlar yerinə yetirəcək. Sizin informasiyanı emal edən sisteminiz işlə deyil, pəncərənin arxa planı ilə məşğul olacaq. Bu, gözlərin yorulmasına və gərginliyə gətirib çıxaracaq.</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8" name="Picture 4" descr="http://image.blingee.com/images17/content/output/000/000/000/608/514959562_505609.gif">
            <a:extLst>
              <a:ext uri="{FF2B5EF4-FFF2-40B4-BE49-F238E27FC236}">
                <a16:creationId xmlns="" xmlns:a16="http://schemas.microsoft.com/office/drawing/2014/main" id="{9D59B7A1-D005-4F69-80BA-AA3EA346566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809876" y="177052"/>
            <a:ext cx="4055880" cy="6680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38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1F1C3F31-F797-460C-888B-2B1271C0BCD1}"/>
              </a:ext>
            </a:extLst>
          </p:cNvPr>
          <p:cNvSpPr/>
          <p:nvPr/>
        </p:nvSpPr>
        <p:spPr>
          <a:xfrm>
            <a:off x="3285799" y="0"/>
            <a:ext cx="4810932" cy="752065"/>
          </a:xfrm>
          <a:prstGeom prst="rect">
            <a:avLst/>
          </a:prstGeom>
        </p:spPr>
        <p:txBody>
          <a:bodyPr wrap="none">
            <a:spAutoFit/>
          </a:bodyPr>
          <a:lstStyle/>
          <a:p>
            <a:pPr marL="457200" indent="457200" algn="just">
              <a:lnSpc>
                <a:spcPct val="150000"/>
              </a:lnSpc>
              <a:spcAft>
                <a:spcPts val="0"/>
              </a:spcAft>
            </a:pPr>
            <a:r>
              <a:rPr lang="az-Latn-AZ" sz="32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Qısamüddətli yaddaş</a:t>
            </a:r>
            <a:endParaRPr lang="en-CA" sz="32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Схема 3">
            <a:extLst>
              <a:ext uri="{FF2B5EF4-FFF2-40B4-BE49-F238E27FC236}">
                <a16:creationId xmlns="" xmlns:a16="http://schemas.microsoft.com/office/drawing/2014/main" id="{AE8E10A8-DF3F-4120-9D7C-439131DBFE9E}"/>
              </a:ext>
            </a:extLst>
          </p:cNvPr>
          <p:cNvGraphicFramePr/>
          <p:nvPr>
            <p:extLst>
              <p:ext uri="{D42A27DB-BD31-4B8C-83A1-F6EECF244321}">
                <p14:modId xmlns:p14="http://schemas.microsoft.com/office/powerpoint/2010/main" val="238768955"/>
              </p:ext>
            </p:extLst>
          </p:nvPr>
        </p:nvGraphicFramePr>
        <p:xfrm>
          <a:off x="224853" y="914400"/>
          <a:ext cx="11767278" cy="5786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8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67378FC6-12FC-474D-848F-EF9104AA0CC6}"/>
              </a:ext>
            </a:extLst>
          </p:cNvPr>
          <p:cNvSpPr/>
          <p:nvPr/>
        </p:nvSpPr>
        <p:spPr>
          <a:xfrm>
            <a:off x="0" y="612844"/>
            <a:ext cx="11754786" cy="5632311"/>
          </a:xfrm>
          <a:prstGeom prst="rect">
            <a:avLst/>
          </a:prstGeom>
        </p:spPr>
        <p:txBody>
          <a:bodyPr wrap="square">
            <a:spAutoFit/>
          </a:bodyPr>
          <a:lstStyle/>
          <a:p>
            <a:pPr marL="457200" indent="457200" algn="just">
              <a:lnSpc>
                <a:spcPct val="150000"/>
              </a:lnSpc>
              <a:spcAft>
                <a:spcPts val="0"/>
              </a:spcAft>
            </a:pPr>
            <a:r>
              <a:rPr lang="az-Latn-AZ" sz="2400">
                <a:latin typeface="Times New Roman" panose="02020603050405020304" pitchFamily="18" charset="0"/>
                <a:ea typeface="Calibri" panose="020F0502020204030204" pitchFamily="34" charset="0"/>
                <a:cs typeface="Times New Roman" panose="02020603050405020304" pitchFamily="18" charset="0"/>
              </a:rPr>
              <a:t>İnsanlar qısamüddətli yaddaşda informasiyanın saxalnılmasının müxtəlif üsullarından istifadə edirlər. Onlardan əsasları – təkrarlama və informasiyanın hissələrə bölünməsidir. Biz onlardan birini və ya onların kombinasiyasını istifadə edə bilərik. Telefon nömrəsini öz-özlüyümüzdə və ya səsli təkrar etmək olar, lakin siz nömrəni yadda saxlamağa cəhd edərkən təkrar etdiyiniz an kimsə sizə deyə bilər: “saat artıq 11:35-dir, gedək çay içək!”. Telefonun nömrəsi sizin yaddaşdan itəcək və siz “11:35, 11:35” deyə təkrarlayacaqsınız.</a:t>
            </a:r>
            <a:endParaRPr lang="en-CA" sz="240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50000"/>
              </a:lnSpc>
              <a:spcAft>
                <a:spcPts val="0"/>
              </a:spcAft>
            </a:pPr>
            <a:r>
              <a:rPr lang="az-Latn-AZ" sz="2400">
                <a:latin typeface="Times New Roman" panose="02020603050405020304" pitchFamily="18" charset="0"/>
                <a:ea typeface="Calibri" panose="020F0502020204030204" pitchFamily="34" charset="0"/>
                <a:cs typeface="Times New Roman" panose="02020603050405020304" pitchFamily="18" charset="0"/>
              </a:rPr>
              <a:t>İnformasiyanın hissələrə bölünməsi – informasiyanın yadda saxlanılmasının effektiv üsuludur. O, informasiyanın parçalara bölünməsindən və onların əlaqə, nizam və məna üzrə ardıcıl qruplaşmasından ibarətdir. İnformasiyanın bölünməsində yaddaşın hər iki növü fəaliyyət göstəriri: üzunmüddətli və qısamüddətli.</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30357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061204E3-313C-4E31-98D6-474CE6F2942F}"/>
              </a:ext>
            </a:extLst>
          </p:cNvPr>
          <p:cNvSpPr/>
          <p:nvPr/>
        </p:nvSpPr>
        <p:spPr>
          <a:xfrm>
            <a:off x="3916388" y="0"/>
            <a:ext cx="3070071" cy="752065"/>
          </a:xfrm>
          <a:prstGeom prst="rect">
            <a:avLst/>
          </a:prstGeom>
        </p:spPr>
        <p:txBody>
          <a:bodyPr wrap="none">
            <a:spAutoFit/>
          </a:bodyPr>
          <a:lstStyle/>
          <a:p>
            <a:pPr marL="457200" indent="457200" algn="just">
              <a:lnSpc>
                <a:spcPct val="150000"/>
              </a:lnSpc>
              <a:spcAft>
                <a:spcPts val="0"/>
              </a:spcAft>
            </a:pPr>
            <a:r>
              <a:rPr lang="az-Latn-AZ" sz="32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Tövsiyələr:</a:t>
            </a:r>
            <a:endParaRPr lang="en-CA" sz="32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196" name="Picture 4" descr="http://jurmarketing.ru/wp-content/uploads/2013/02/honest-11.jpg">
            <a:extLst>
              <a:ext uri="{FF2B5EF4-FFF2-40B4-BE49-F238E27FC236}">
                <a16:creationId xmlns="" xmlns:a16="http://schemas.microsoft.com/office/drawing/2014/main" id="{AE341215-3B6F-48F7-A5B4-08800488A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9108" y="1120515"/>
            <a:ext cx="3005529" cy="5145374"/>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 xmlns:a16="http://schemas.microsoft.com/office/drawing/2014/main" id="{DFB6DF4D-5A17-4067-9B5E-C9EF7C0B2042}"/>
              </a:ext>
            </a:extLst>
          </p:cNvPr>
          <p:cNvSpPr/>
          <p:nvPr/>
        </p:nvSpPr>
        <p:spPr>
          <a:xfrm>
            <a:off x="207363" y="956144"/>
            <a:ext cx="9101529" cy="5632311"/>
          </a:xfrm>
          <a:prstGeom prst="rect">
            <a:avLst/>
          </a:prstGeom>
        </p:spPr>
        <p:txBody>
          <a:bodyPr wrap="square">
            <a:spAutoFit/>
          </a:bodyPr>
          <a:lstStyle/>
          <a:p>
            <a:pPr marL="457200" indent="457200" algn="just">
              <a:lnSpc>
                <a:spcPct val="150000"/>
              </a:lnSpc>
              <a:spcAft>
                <a:spcPts val="0"/>
              </a:spcAft>
            </a:pPr>
            <a:r>
              <a:rPr lang="az-Latn-AZ" sz="2400">
                <a:latin typeface="Times New Roman" panose="02020603050405020304" pitchFamily="18" charset="0"/>
                <a:ea typeface="Calibri" panose="020F0502020204030204" pitchFamily="34" charset="0"/>
                <a:cs typeface="Times New Roman" panose="02020603050405020304" pitchFamily="18" charset="0"/>
              </a:rPr>
              <a:t>İnterfeysin işlənilməsi zamanı qısamüddətli yaddaşın əsas xarakteristikalarını və sərhədlərini bilmək zəruridir. Məsələn, əgər istifadəçilər ekrandakı informasiyanı anlaya bilmirlərsə və konkret mövzu üzrə arayış istəyirlərsə, arayış sisteminə həmin informasiyanı bağlamağa imkan verməyin, hansı üçün ki, o, çağırılmışdır! </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0"/>
              </a:spcAft>
            </a:pPr>
            <a:r>
              <a:rPr lang="az-Latn-AZ" sz="2400">
                <a:latin typeface="Times New Roman" panose="02020603050405020304" pitchFamily="18" charset="0"/>
                <a:ea typeface="Calibri" panose="020F0502020204030204" pitchFamily="34" charset="0"/>
                <a:cs typeface="Times New Roman" panose="02020603050405020304" pitchFamily="18" charset="0"/>
              </a:rPr>
              <a:t>Bir ekrandan digər ekrana keçid zamanı informasiyanı yadda saxlamaq zərurəti çox qıcıqlandırır, həmçinin də bir ekranın daxilində köhnənin itirilməsi ilə informasiyanın şəklinin yenidən çəkilməsi. Kompüter eyni anda əvvəlki və cari informasiyanı göstərməyə qadirdir.</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0723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 xmlns:a16="http://schemas.microsoft.com/office/drawing/2014/main" id="{20E58433-D5F8-44FB-9D18-7E6026CED568}"/>
              </a:ext>
            </a:extLst>
          </p:cNvPr>
          <p:cNvPicPr>
            <a:picLocks noChangeAspect="1"/>
          </p:cNvPicPr>
          <p:nvPr/>
        </p:nvPicPr>
        <p:blipFill rotWithShape="1">
          <a:blip r:embed="rId2"/>
          <a:srcRect l="1351" t="-2128" r="8107" b="2128"/>
          <a:stretch/>
        </p:blipFill>
        <p:spPr>
          <a:xfrm>
            <a:off x="0" y="123668"/>
            <a:ext cx="3013025" cy="6340839"/>
          </a:xfrm>
          <a:prstGeom prst="rect">
            <a:avLst/>
          </a:prstGeom>
          <a:solidFill>
            <a:schemeClr val="bg1"/>
          </a:solidFill>
          <a:ln>
            <a:solidFill>
              <a:schemeClr val="bg1"/>
            </a:solidFill>
          </a:ln>
        </p:spPr>
      </p:pic>
      <p:sp>
        <p:nvSpPr>
          <p:cNvPr id="3" name="Прямоугольник 2">
            <a:extLst>
              <a:ext uri="{FF2B5EF4-FFF2-40B4-BE49-F238E27FC236}">
                <a16:creationId xmlns="" xmlns:a16="http://schemas.microsoft.com/office/drawing/2014/main" id="{22035635-C916-4678-9B9E-ACA25D58E05A}"/>
              </a:ext>
            </a:extLst>
          </p:cNvPr>
          <p:cNvSpPr/>
          <p:nvPr/>
        </p:nvSpPr>
        <p:spPr>
          <a:xfrm>
            <a:off x="3013025" y="875733"/>
            <a:ext cx="9016690" cy="5678478"/>
          </a:xfrm>
          <a:prstGeom prst="rect">
            <a:avLst/>
          </a:prstGeom>
        </p:spPr>
        <p:txBody>
          <a:bodyPr wrap="square">
            <a:spAutoFit/>
          </a:bodyPr>
          <a:lstStyle/>
          <a:p>
            <a:pPr indent="457200" algn="just">
              <a:lnSpc>
                <a:spcPct val="150000"/>
              </a:lnSpc>
              <a:spcAft>
                <a:spcPts val="0"/>
              </a:spcAft>
            </a:pPr>
            <a:r>
              <a:rPr lang="az-Latn-AZ" sz="2200">
                <a:latin typeface="Times New Roman" panose="02020603050405020304" pitchFamily="18" charset="0"/>
                <a:ea typeface="Calibri" panose="020F0502020204030204" pitchFamily="34" charset="0"/>
                <a:cs typeface="Times New Roman" panose="02020603050405020304" pitchFamily="18" charset="0"/>
              </a:rPr>
              <a:t>Uzunmüddətli yaddaş – informasiyanın qeyri-məhdud tutumlu və müddətli saxlandığı anbarıdır. Kompüterlər də kifayət qədər həcmlidirlər, informasiyanın uzunmüddətli saxlama yeridirlər, lakin bu planda özlərinin güclü və zəif tərəfləri vardır. Problem kəmiyyətdən və saxlanma müddətindən ibarət deyil, informasiyaya girişin alınması üsulundan ibarətdir.</a:t>
            </a:r>
            <a:endParaRPr lang="en-CA" sz="220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az-Latn-AZ" sz="2200">
                <a:latin typeface="Times New Roman" panose="02020603050405020304" pitchFamily="18" charset="0"/>
                <a:ea typeface="Calibri" panose="020F0502020204030204" pitchFamily="34" charset="0"/>
                <a:cs typeface="Times New Roman" panose="02020603050405020304" pitchFamily="18" charset="0"/>
              </a:rPr>
              <a:t>Elə situasiyalar olur ki, siz nəyisə xatırlamağa cəhd edirsiniz (adları və s.), söz sanki “dildə dolaşır”, lakin xatırlamaq mümkün olmur. Yaddaşda xatırlanması lazım olana aid olan faktlar, adlar uçuşur, lakin informasiyanı tam ifadə etmək alınmır. Siz </a:t>
            </a:r>
            <a:r>
              <a:rPr lang="az-Latn-AZ" sz="2200" smtClean="0">
                <a:latin typeface="Times New Roman" panose="02020603050405020304" pitchFamily="18" charset="0"/>
                <a:ea typeface="Calibri" panose="020F0502020204030204" pitchFamily="34" charset="0"/>
                <a:cs typeface="Times New Roman" panose="02020603050405020304" pitchFamily="18" charset="0"/>
              </a:rPr>
              <a:t>bütü</a:t>
            </a:r>
            <a:r>
              <a:rPr lang="en-US" sz="2200">
                <a:latin typeface="Times New Roman" panose="02020603050405020304" pitchFamily="18" charset="0"/>
                <a:ea typeface="Calibri" panose="020F0502020204030204" pitchFamily="34" charset="0"/>
                <a:cs typeface="Times New Roman" panose="02020603050405020304" pitchFamily="18" charset="0"/>
              </a:rPr>
              <a:t>n</a:t>
            </a:r>
            <a:r>
              <a:rPr lang="az-Latn-AZ" sz="2200" smtClean="0">
                <a:latin typeface="Times New Roman" panose="02020603050405020304" pitchFamily="18" charset="0"/>
                <a:ea typeface="Calibri" panose="020F0502020204030204" pitchFamily="34" charset="0"/>
                <a:cs typeface="Times New Roman" panose="02020603050405020304" pitchFamily="18" charset="0"/>
              </a:rPr>
              <a:t> </a:t>
            </a:r>
            <a:r>
              <a:rPr lang="az-Latn-AZ" sz="2200">
                <a:latin typeface="Times New Roman" panose="02020603050405020304" pitchFamily="18" charset="0"/>
                <a:ea typeface="Calibri" panose="020F0502020204030204" pitchFamily="34" charset="0"/>
                <a:cs typeface="Times New Roman" panose="02020603050405020304" pitchFamily="18" charset="0"/>
              </a:rPr>
              <a:t>informasiyanı deyil, yalnız bir hissəni “çəkib çıxara” bilirsiniz. Təəccüblüdür, amma əgər siz özünüzə əziyyət verməyi dayandırsanız, bir neçə saniyə sonra o, sizin ağlınıza özü axıb gələcək.</a:t>
            </a:r>
            <a:endParaRPr lang="en-CA" sz="2200">
              <a:latin typeface="Times New Roman" panose="02020603050405020304" pitchFamily="18" charset="0"/>
              <a:cs typeface="Times New Roman" panose="02020603050405020304" pitchFamily="18" charset="0"/>
            </a:endParaRPr>
          </a:p>
        </p:txBody>
      </p:sp>
      <p:sp>
        <p:nvSpPr>
          <p:cNvPr id="2" name="Прямоугольник 1">
            <a:extLst>
              <a:ext uri="{FF2B5EF4-FFF2-40B4-BE49-F238E27FC236}">
                <a16:creationId xmlns="" xmlns:a16="http://schemas.microsoft.com/office/drawing/2014/main" id="{8FC363F5-F2F6-4864-BC76-C8959769C391}"/>
              </a:ext>
            </a:extLst>
          </p:cNvPr>
          <p:cNvSpPr/>
          <p:nvPr/>
        </p:nvSpPr>
        <p:spPr>
          <a:xfrm>
            <a:off x="4536804" y="123668"/>
            <a:ext cx="4947188" cy="752065"/>
          </a:xfrm>
          <a:prstGeom prst="rect">
            <a:avLst/>
          </a:prstGeom>
        </p:spPr>
        <p:txBody>
          <a:bodyPr wrap="none">
            <a:spAutoFit/>
          </a:bodyPr>
          <a:lstStyle/>
          <a:p>
            <a:pPr marL="457200" indent="457200" algn="ctr">
              <a:lnSpc>
                <a:spcPct val="150000"/>
              </a:lnSpc>
              <a:spcAft>
                <a:spcPts val="0"/>
              </a:spcAft>
            </a:pPr>
            <a:r>
              <a:rPr lang="az-Latn-AZ" sz="32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Uzunmüddətli yaddaş</a:t>
            </a:r>
            <a:endParaRPr lang="en-CA" sz="320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9289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загнутый угол 3">
            <a:extLst>
              <a:ext uri="{FF2B5EF4-FFF2-40B4-BE49-F238E27FC236}">
                <a16:creationId xmlns="" xmlns:a16="http://schemas.microsoft.com/office/drawing/2014/main" id="{2C229BEB-328F-47F3-9B15-53E4FD84319A}"/>
              </a:ext>
            </a:extLst>
          </p:cNvPr>
          <p:cNvSpPr/>
          <p:nvPr/>
        </p:nvSpPr>
        <p:spPr>
          <a:xfrm>
            <a:off x="244839" y="154369"/>
            <a:ext cx="5726243" cy="6546235"/>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Прямоугольник 1">
            <a:extLst>
              <a:ext uri="{FF2B5EF4-FFF2-40B4-BE49-F238E27FC236}">
                <a16:creationId xmlns="" xmlns:a16="http://schemas.microsoft.com/office/drawing/2014/main" id="{E3872FB0-03F9-443D-B764-994F3800B5C5}"/>
              </a:ext>
            </a:extLst>
          </p:cNvPr>
          <p:cNvSpPr/>
          <p:nvPr/>
        </p:nvSpPr>
        <p:spPr>
          <a:xfrm>
            <a:off x="144904" y="172387"/>
            <a:ext cx="5601325" cy="6740307"/>
          </a:xfrm>
          <a:prstGeom prst="rect">
            <a:avLst/>
          </a:prstGeom>
        </p:spPr>
        <p:txBody>
          <a:bodyPr wrap="square">
            <a:spAutoFit/>
          </a:bodyPr>
          <a:lstStyle/>
          <a:p>
            <a:pPr indent="457200" algn="just">
              <a:lnSpc>
                <a:spcPct val="150000"/>
              </a:lnSpc>
              <a:spcAft>
                <a:spcPts val="0"/>
              </a:spcAft>
            </a:pPr>
            <a:r>
              <a:rPr lang="az-Latn-AZ" sz="2400">
                <a:latin typeface="Times New Roman" panose="02020603050405020304" pitchFamily="18" charset="0"/>
                <a:ea typeface="Calibri" panose="020F0502020204030204" pitchFamily="34" charset="0"/>
                <a:cs typeface="Times New Roman" panose="02020603050405020304" pitchFamily="18" charset="0"/>
              </a:rPr>
              <a:t>Dizayn nöqteyi nəzərindən maraq iki sualda təqdim olunur:</a:t>
            </a:r>
            <a:endParaRPr lang="en-CA"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az-Latn-AZ" sz="2400">
                <a:latin typeface="Times New Roman" panose="02020603050405020304" pitchFamily="18" charset="0"/>
                <a:ea typeface="Calibri" panose="020F0502020204030204" pitchFamily="34" charset="0"/>
                <a:cs typeface="Times New Roman" panose="02020603050405020304" pitchFamily="18" charset="0"/>
              </a:rPr>
              <a:t>Hansı şəraitdə informasiya UMY-a düşür?</a:t>
            </a:r>
            <a:endParaRPr lang="en-CA"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az-Latn-AZ" sz="2400">
                <a:latin typeface="Times New Roman" panose="02020603050405020304" pitchFamily="18" charset="0"/>
                <a:ea typeface="Calibri" panose="020F0502020204030204" pitchFamily="34" charset="0"/>
                <a:cs typeface="Times New Roman" panose="02020603050405020304" pitchFamily="18" charset="0"/>
              </a:rPr>
              <a:t>Xatırlamanın dəyəri “nə qədərdir”?</a:t>
            </a:r>
            <a:endParaRPr lang="en-CA" sz="240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0"/>
              </a:spcAft>
            </a:pPr>
            <a:r>
              <a:rPr lang="az-Latn-AZ" sz="2400">
                <a:latin typeface="Times New Roman" panose="02020603050405020304" pitchFamily="18" charset="0"/>
                <a:ea typeface="Calibri" panose="020F0502020204030204" pitchFamily="34" charset="0"/>
                <a:cs typeface="Times New Roman" panose="02020603050405020304" pitchFamily="18" charset="0"/>
              </a:rPr>
              <a:t>Hər iki sual istifadəçilərin öyrədilməsi nöqteyi nəzərindən çox maraqlıdır, ikinci sual həm də istifadəçinin uzun müddət ərzində sistemlə iş vərdişlərinin qorunması qabiliyyətinin yaxşılaşdırılması baxımından da maraqlıdır (bu, yaxşı interfeysin əsas xarakteristikalaraından biridir).</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Прямоугольник: загнутый угол 4">
            <a:extLst>
              <a:ext uri="{FF2B5EF4-FFF2-40B4-BE49-F238E27FC236}">
                <a16:creationId xmlns="" xmlns:a16="http://schemas.microsoft.com/office/drawing/2014/main" id="{6DD38B6C-298F-45EA-87DC-7C15B1A9F9E9}"/>
              </a:ext>
            </a:extLst>
          </p:cNvPr>
          <p:cNvSpPr/>
          <p:nvPr/>
        </p:nvSpPr>
        <p:spPr>
          <a:xfrm>
            <a:off x="6096000" y="172387"/>
            <a:ext cx="5821181" cy="6513226"/>
          </a:xfrm>
          <a:prstGeom prst="foldedCorne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Прямоугольник 2">
            <a:extLst>
              <a:ext uri="{FF2B5EF4-FFF2-40B4-BE49-F238E27FC236}">
                <a16:creationId xmlns="" xmlns:a16="http://schemas.microsoft.com/office/drawing/2014/main" id="{6C7A2279-AE22-4F87-8A03-E902AF6BC0F3}"/>
              </a:ext>
            </a:extLst>
          </p:cNvPr>
          <p:cNvSpPr/>
          <p:nvPr/>
        </p:nvSpPr>
        <p:spPr>
          <a:xfrm>
            <a:off x="6220919" y="172387"/>
            <a:ext cx="5696262" cy="6681124"/>
          </a:xfrm>
          <a:prstGeom prst="rect">
            <a:avLst/>
          </a:prstGeom>
          <a:noFill/>
        </p:spPr>
        <p:txBody>
          <a:bodyPr wrap="square">
            <a:spAutoFit/>
          </a:bodyPr>
          <a:lstStyle/>
          <a:p>
            <a:pPr indent="457200" algn="just">
              <a:lnSpc>
                <a:spcPct val="150000"/>
              </a:lnSpc>
              <a:spcAft>
                <a:spcPts val="0"/>
              </a:spcAft>
            </a:pPr>
            <a:r>
              <a:rPr lang="az-Latn-AZ" sz="2400" b="1">
                <a:latin typeface="Times New Roman" panose="02020603050405020304" pitchFamily="18" charset="0"/>
                <a:ea typeface="Calibri" panose="020F0502020204030204" pitchFamily="34" charset="0"/>
                <a:cs typeface="Times New Roman" panose="02020603050405020304" pitchFamily="18" charset="0"/>
              </a:rPr>
              <a:t>UMY-ın daxili.</a:t>
            </a:r>
            <a:r>
              <a:rPr lang="az-Latn-AZ" sz="2400">
                <a:latin typeface="Times New Roman" panose="02020603050405020304" pitchFamily="18" charset="0"/>
                <a:ea typeface="Calibri" panose="020F0502020204030204" pitchFamily="34" charset="0"/>
                <a:cs typeface="Times New Roman" panose="02020603050405020304" pitchFamily="18" charset="0"/>
              </a:rPr>
              <a:t> İndi hesab olunur ki, informasiya UMY-a üç halda düşür (və bu fikir çətin ki, bundan sonra dəyişsin). Birincisi, </a:t>
            </a:r>
            <a:r>
              <a:rPr lang="az-Latn-AZ" sz="2400" i="1">
                <a:latin typeface="Times New Roman" panose="02020603050405020304" pitchFamily="18" charset="0"/>
                <a:ea typeface="Calibri" panose="020F0502020204030204" pitchFamily="34" charset="0"/>
                <a:cs typeface="Times New Roman" panose="02020603050405020304" pitchFamily="18" charset="0"/>
              </a:rPr>
              <a:t>təkrarlama</a:t>
            </a:r>
            <a:r>
              <a:rPr lang="az-Latn-AZ" sz="2400">
                <a:latin typeface="Times New Roman" panose="02020603050405020304" pitchFamily="18" charset="0"/>
                <a:ea typeface="Calibri" panose="020F0502020204030204" pitchFamily="34" charset="0"/>
                <a:cs typeface="Times New Roman" panose="02020603050405020304" pitchFamily="18" charset="0"/>
              </a:rPr>
              <a:t>, yəni </a:t>
            </a:r>
            <a:r>
              <a:rPr lang="az-Latn-AZ" sz="2400" i="1">
                <a:latin typeface="Times New Roman" panose="02020603050405020304" pitchFamily="18" charset="0"/>
                <a:ea typeface="Calibri" panose="020F0502020204030204" pitchFamily="34" charset="0"/>
                <a:cs typeface="Times New Roman" panose="02020603050405020304" pitchFamily="18" charset="0"/>
              </a:rPr>
              <a:t>əzbərçilik zamanı</a:t>
            </a:r>
            <a:r>
              <a:rPr lang="az-Latn-AZ" sz="2400">
                <a:latin typeface="Times New Roman" panose="02020603050405020304" pitchFamily="18" charset="0"/>
                <a:ea typeface="Calibri" panose="020F0502020204030204" pitchFamily="34" charset="0"/>
                <a:cs typeface="Times New Roman" panose="02020603050405020304" pitchFamily="18" charset="0"/>
              </a:rPr>
              <a:t>. İkincisi, </a:t>
            </a:r>
            <a:r>
              <a:rPr lang="az-Latn-AZ" sz="2400" i="1">
                <a:latin typeface="Times New Roman" panose="02020603050405020304" pitchFamily="18" charset="0"/>
                <a:ea typeface="Calibri" panose="020F0502020204030204" pitchFamily="34" charset="0"/>
                <a:cs typeface="Times New Roman" panose="02020603050405020304" pitchFamily="18" charset="0"/>
              </a:rPr>
              <a:t>dərin semantik emal zamanı</a:t>
            </a:r>
            <a:r>
              <a:rPr lang="az-Latn-AZ" sz="2400">
                <a:latin typeface="Times New Roman" panose="02020603050405020304" pitchFamily="18" charset="0"/>
                <a:ea typeface="Calibri" panose="020F0502020204030204" pitchFamily="34" charset="0"/>
                <a:cs typeface="Times New Roman" panose="02020603050405020304" pitchFamily="18" charset="0"/>
              </a:rPr>
              <a:t>. Üçüncüsü, </a:t>
            </a:r>
            <a:r>
              <a:rPr lang="az-Latn-AZ" sz="2400" i="1">
                <a:latin typeface="Times New Roman" panose="02020603050405020304" pitchFamily="18" charset="0"/>
                <a:ea typeface="Calibri" panose="020F0502020204030204" pitchFamily="34" charset="0"/>
                <a:cs typeface="Times New Roman" panose="02020603050405020304" pitchFamily="18" charset="0"/>
              </a:rPr>
              <a:t>güclü emosional şok zamanı.</a:t>
            </a:r>
            <a:r>
              <a:rPr lang="az-Latn-AZ" sz="2400">
                <a:latin typeface="Times New Roman" panose="02020603050405020304" pitchFamily="18" charset="0"/>
                <a:ea typeface="Calibri" panose="020F0502020204030204" pitchFamily="34" charset="0"/>
                <a:cs typeface="Times New Roman" panose="02020603050405020304" pitchFamily="18" charset="0"/>
              </a:rPr>
              <a:t> Emosional şok bizi az maraqlandırır – həqiqətən də, istifadəçinin arxasında durub zaman-zaman silahdan atəş açmaqla onu həyəcanlandırmayacağıq ki (üstəlik, şokdan sonra xatırlama qırılır). Emal ilə təkrarlama kifayət edir.</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1485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598606" y="2005945"/>
            <a:ext cx="5161935" cy="1015663"/>
          </a:xfrm>
          <a:prstGeom prst="rect">
            <a:avLst/>
          </a:prstGeom>
          <a:solidFill>
            <a:schemeClr val="accent6">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defRPr/>
            </a:pPr>
            <a:r>
              <a:rPr lang="az-Latn-AZ" altLang="ru-RU" sz="6000" b="1">
                <a:latin typeface="Times New Roman" pitchFamily="18" charset="0"/>
                <a:cs typeface="Times New Roman" pitchFamily="18" charset="0"/>
              </a:rPr>
              <a:t>Mövzu </a:t>
            </a:r>
            <a:r>
              <a:rPr lang="en-US" altLang="ru-RU" sz="6000" b="1">
                <a:latin typeface="Times New Roman" pitchFamily="18" charset="0"/>
                <a:cs typeface="Times New Roman" pitchFamily="18" charset="0"/>
              </a:rPr>
              <a:t>9</a:t>
            </a:r>
            <a:endParaRPr lang="ru-RU" sz="6000">
              <a:latin typeface="Arial" pitchFamily="34" charset="0"/>
            </a:endParaRPr>
          </a:p>
        </p:txBody>
      </p:sp>
      <p:sp>
        <p:nvSpPr>
          <p:cNvPr id="5" name="Прямоугольник 4"/>
          <p:cNvSpPr/>
          <p:nvPr/>
        </p:nvSpPr>
        <p:spPr>
          <a:xfrm>
            <a:off x="674558" y="4025892"/>
            <a:ext cx="10837888" cy="2308324"/>
          </a:xfrm>
          <a:prstGeom prst="rect">
            <a:avLst/>
          </a:prstGeom>
          <a:solidFill>
            <a:schemeClr val="accent6">
              <a:lumMod val="40000"/>
              <a:lumOff val="60000"/>
            </a:schemeClr>
          </a:solidFill>
          <a:ln>
            <a:solidFill>
              <a:schemeClr val="bg1"/>
            </a:solidFill>
          </a:ln>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ctr"/>
            <a:r>
              <a:rPr lang="en-US" sz="4800" b="1" i="1">
                <a:solidFill>
                  <a:schemeClr val="tx1"/>
                </a:solidFill>
                <a:latin typeface="Times New Roman" panose="02020603050405020304" pitchFamily="18" charset="0"/>
                <a:cs typeface="Times New Roman" panose="02020603050405020304" pitchFamily="18" charset="0"/>
              </a:rPr>
              <a:t>İstifadəçinin psixologiyası. İnsanın informasiya prosesləri: yaddaş və idrak (dərk etmə, təfəkkür)</a:t>
            </a:r>
            <a:endParaRPr lang="ru-RU" sz="4800" i="1">
              <a:solidFill>
                <a:schemeClr val="tx1"/>
              </a:solidFill>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586468" y="404664"/>
            <a:ext cx="8974029" cy="830997"/>
          </a:xfrm>
          <a:prstGeom prst="rect">
            <a:avLst/>
          </a:prstGeom>
          <a:solidFill>
            <a:schemeClr val="accent6">
              <a:lumMod val="40000"/>
              <a:lumOff val="60000"/>
            </a:schemeClr>
          </a:solidFill>
        </p:spPr>
        <p:style>
          <a:lnRef idx="0">
            <a:schemeClr val="accent5"/>
          </a:lnRef>
          <a:fillRef idx="3">
            <a:schemeClr val="accent5"/>
          </a:fillRef>
          <a:effectRef idx="3">
            <a:schemeClr val="accent5"/>
          </a:effectRef>
          <a:fontRef idx="minor">
            <a:schemeClr val="lt1"/>
          </a:fontRef>
        </p:style>
        <p:txBody>
          <a:bodyPr wrap="square">
            <a:spAutoFit/>
          </a:bodyPr>
          <a:lstStyle/>
          <a:p>
            <a:pPr algn="ctr">
              <a:defRPr/>
            </a:pPr>
            <a:r>
              <a:rPr lang="az-Latn-AZ" sz="4800" b="1" i="1">
                <a:solidFill>
                  <a:schemeClr val="tx1"/>
                </a:solidFill>
                <a:latin typeface="Times New Roman" pitchFamily="18" charset="0"/>
                <a:cs typeface="Times New Roman" pitchFamily="18" charset="0"/>
              </a:rPr>
              <a:t>Fənn: İ</a:t>
            </a:r>
            <a:r>
              <a:rPr lang="en-US" sz="4800" b="1" i="1" smtClean="0">
                <a:solidFill>
                  <a:schemeClr val="tx1"/>
                </a:solidFill>
                <a:latin typeface="Times New Roman" pitchFamily="18" charset="0"/>
                <a:cs typeface="Times New Roman" pitchFamily="18" charset="0"/>
              </a:rPr>
              <a:t>nsan-ma</a:t>
            </a:r>
            <a:r>
              <a:rPr lang="az-Latn-AZ" sz="4800" b="1" i="1">
                <a:solidFill>
                  <a:schemeClr val="tx1"/>
                </a:solidFill>
                <a:latin typeface="Times New Roman" pitchFamily="18" charset="0"/>
                <a:cs typeface="Times New Roman" pitchFamily="18" charset="0"/>
              </a:rPr>
              <a:t>şı</a:t>
            </a:r>
            <a:r>
              <a:rPr lang="en-US" sz="4800" b="1" i="1">
                <a:solidFill>
                  <a:schemeClr val="tx1"/>
                </a:solidFill>
                <a:latin typeface="Times New Roman" pitchFamily="18" charset="0"/>
                <a:cs typeface="Times New Roman" pitchFamily="18" charset="0"/>
              </a:rPr>
              <a:t>n</a:t>
            </a:r>
            <a:r>
              <a:rPr lang="az-Latn-AZ" sz="4800" b="1" i="1">
                <a:solidFill>
                  <a:schemeClr val="tx1"/>
                </a:solidFill>
                <a:latin typeface="Times New Roman" pitchFamily="18" charset="0"/>
                <a:cs typeface="Times New Roman" pitchFamily="18" charset="0"/>
              </a:rPr>
              <a:t> interfeysləri</a:t>
            </a:r>
            <a:r>
              <a:rPr lang="en-US" sz="4800" b="1" i="1">
                <a:solidFill>
                  <a:schemeClr val="tx1"/>
                </a:solidFill>
                <a:latin typeface="Times New Roman" pitchFamily="18" charset="0"/>
                <a:cs typeface="Times New Roman" pitchFamily="18" charset="0"/>
              </a:rPr>
              <a:t> </a:t>
            </a:r>
            <a:endParaRPr lang="ru-RU" sz="4800">
              <a:solidFill>
                <a:schemeClr val="tx1"/>
              </a:solidFill>
              <a:latin typeface="Arial" pitchFamily="34" charset="0"/>
            </a:endParaRPr>
          </a:p>
        </p:txBody>
      </p:sp>
    </p:spTree>
    <p:extLst>
      <p:ext uri="{BB962C8B-B14F-4D97-AF65-F5344CB8AC3E}">
        <p14:creationId xmlns:p14="http://schemas.microsoft.com/office/powerpoint/2010/main" val="182564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78B2F03A-E15B-47C3-BBB0-4F1F1147AC5D}"/>
              </a:ext>
            </a:extLst>
          </p:cNvPr>
          <p:cNvSpPr/>
          <p:nvPr/>
        </p:nvSpPr>
        <p:spPr>
          <a:xfrm>
            <a:off x="324787" y="335845"/>
            <a:ext cx="11542425" cy="6186309"/>
          </a:xfrm>
          <a:prstGeom prst="rect">
            <a:avLst/>
          </a:prstGeom>
        </p:spPr>
        <p:txBody>
          <a:bodyPr wrap="square">
            <a:spAutoFit/>
          </a:bodyPr>
          <a:lstStyle/>
          <a:p>
            <a:pPr indent="457200" algn="just">
              <a:lnSpc>
                <a:spcPct val="150000"/>
              </a:lnSpc>
            </a:pPr>
            <a:r>
              <a:rPr lang="az-Latn-AZ" sz="2400">
                <a:latin typeface="Times New Roman" panose="02020603050405020304" pitchFamily="18" charset="0"/>
                <a:ea typeface="Calibri" panose="020F0502020204030204" pitchFamily="34" charset="0"/>
                <a:cs typeface="Times New Roman" panose="02020603050405020304" pitchFamily="18" charset="0"/>
              </a:rPr>
              <a:t>Xatırlama mexanizmi qurğusunu anlamağa onun antipodu</a:t>
            </a:r>
            <a:r>
              <a:rPr lang="en-US" sz="2400">
                <a:latin typeface="Times New Roman" panose="02020603050405020304" pitchFamily="18" charset="0"/>
                <a:ea typeface="Calibri" panose="020F0502020204030204" pitchFamily="34" charset="0"/>
                <a:cs typeface="Times New Roman" panose="02020603050405020304" pitchFamily="18" charset="0"/>
              </a:rPr>
              <a:t>, </a:t>
            </a:r>
            <a:r>
              <a:rPr lang="az-Latn-AZ" sz="2400">
                <a:latin typeface="Times New Roman" panose="02020603050405020304" pitchFamily="18" charset="0"/>
                <a:ea typeface="Calibri" panose="020F0502020204030204" pitchFamily="34" charset="0"/>
                <a:cs typeface="Times New Roman" panose="02020603050405020304" pitchFamily="18" charset="0"/>
              </a:rPr>
              <a:t>məhz unutma bir qədər kömək edir. Müasir elm təsdiq edir ki, unutma üç amildən biri ilə (və ya hər üçü ilə), məhz sönmə, interferensiya</a:t>
            </a:r>
            <a:r>
              <a:rPr lang="en-CA" sz="2400">
                <a:latin typeface="Times New Roman" panose="02020603050405020304" pitchFamily="18" charset="0"/>
                <a:ea typeface="Calibri" panose="020F0502020204030204" pitchFamily="34" charset="0"/>
                <a:cs typeface="Times New Roman" panose="02020603050405020304" pitchFamily="18" charset="0"/>
              </a:rPr>
              <a:t>(səs, işıq və sairə dalğalarının bir-biri üzərinə düşdükdə qarşılıqlı təsir göstərməsi) </a:t>
            </a:r>
            <a:r>
              <a:rPr lang="az-Latn-AZ" sz="2400">
                <a:latin typeface="Times New Roman" panose="02020603050405020304" pitchFamily="18" charset="0"/>
                <a:ea typeface="Calibri" panose="020F0502020204030204" pitchFamily="34" charset="0"/>
                <a:cs typeface="Times New Roman" panose="02020603050405020304" pitchFamily="18" charset="0"/>
              </a:rPr>
              <a:t>və situasiyaların fərqləndirilməsi ilə şərtlənir. Ən sadə izaha sönmə malikdir: informasiya uzun müddət istifadə olunmadıqda, o unudulur. O biri iki amillə bir az daha mürəkkəbdir.</a:t>
            </a:r>
            <a:endParaRPr lang="en-CA" sz="240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az-Latn-AZ" sz="2400">
                <a:latin typeface="Times New Roman" panose="02020603050405020304" pitchFamily="18" charset="0"/>
                <a:ea typeface="Calibri" panose="020F0502020204030204" pitchFamily="34" charset="0"/>
                <a:cs typeface="Times New Roman" panose="02020603050405020304" pitchFamily="18" charset="0"/>
              </a:rPr>
              <a:t>Ehtimal olunur ki, əgər eyni informasiyanın bir neçə fraqmenti eyni semantik emala məruz qalıbsa, bu fraqmentlər yaddaşda qarışır, zədələnmiş fraqmenti yenidən yada salmaq praktiki olaraq mümkünsüz olur, yəni fraqmentlər bir-birləri ilə qarışırlar. Situasiyaların fərqləndirilməsi ilə iş başqa cürdür. Ehtimal olunur ki, uğurlu xatırlama üçün kodlaşdırma zamanı olan əlamətlər ilə təkrar yada salma zamanı olan əlamətlərin uyğunluğu tələb olunur. </a:t>
            </a:r>
            <a:endParaRPr lang="en-CA" sz="24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8180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BE326150-0E85-4956-9A8E-4557A902D1E3}"/>
              </a:ext>
            </a:extLst>
          </p:cNvPr>
          <p:cNvSpPr/>
          <p:nvPr/>
        </p:nvSpPr>
        <p:spPr>
          <a:xfrm>
            <a:off x="324847" y="752065"/>
            <a:ext cx="8939076" cy="6186309"/>
          </a:xfrm>
          <a:prstGeom prst="rect">
            <a:avLst/>
          </a:prstGeom>
        </p:spPr>
        <p:txBody>
          <a:bodyPr wrap="square">
            <a:spAutoFit/>
          </a:bodyPr>
          <a:lstStyle/>
          <a:p>
            <a:pPr indent="457200" algn="just">
              <a:lnSpc>
                <a:spcPct val="150000"/>
              </a:lnSpc>
              <a:spcAft>
                <a:spcPts val="0"/>
              </a:spcAft>
            </a:pPr>
            <a:r>
              <a:rPr lang="az-Latn-AZ" sz="2400">
                <a:latin typeface="Times New Roman" panose="02020603050405020304" pitchFamily="18" charset="0"/>
                <a:ea typeface="Calibri" panose="020F0502020204030204" pitchFamily="34" charset="0"/>
                <a:cs typeface="Times New Roman" panose="02020603050405020304" pitchFamily="18" charset="0"/>
              </a:rPr>
              <a:t>İnterfeysin layihələndirilməsi zamanı növbəti qaydadan istifadə etmək rahatdır. UMY-dan layihələndirilən sistemə xas informasiyanın çıxarılması vərdişləri olmayan adi istifadəçilər üçün UMY-a yükü azaltmaq lazım gəlir; bu vərdişlərin formalaşdığı təcrübəli istifadəçilər üçün UMY-a müraciət daha tez ola bilər, nəinki informasiyanın axtarışının istənilən digər üsulu.</a:t>
            </a:r>
            <a:endParaRPr lang="en-CA" sz="240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0"/>
              </a:spcAft>
            </a:pPr>
            <a:r>
              <a:rPr lang="az-Latn-AZ" sz="2400">
                <a:latin typeface="Times New Roman" panose="02020603050405020304" pitchFamily="18" charset="0"/>
                <a:ea typeface="Calibri" panose="020F0502020204030204" pitchFamily="34" charset="0"/>
                <a:cs typeface="Times New Roman" panose="02020603050405020304" pitchFamily="18" charset="0"/>
              </a:rPr>
              <a:t>Lakin dərk etmək lazımdır ki, UMY-ın təcrübəli istifadəçiləri üçün sürətli olmaq mütləq üstünlük deyildir. Məsələn, əgər səhvlərin miqdarını azaltmaq tapşırığı durursa, menyu daha effektiv olacaq, nəinki, komanda sətri, çünki o, bilərəkdən yanlış komanda verməyə imkan verməyəcək.</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a:extLst>
              <a:ext uri="{FF2B5EF4-FFF2-40B4-BE49-F238E27FC236}">
                <a16:creationId xmlns="" xmlns:a16="http://schemas.microsoft.com/office/drawing/2014/main" id="{0A8D8700-0EBA-4344-89F3-2F5F293AEC5A}"/>
              </a:ext>
            </a:extLst>
          </p:cNvPr>
          <p:cNvSpPr/>
          <p:nvPr/>
        </p:nvSpPr>
        <p:spPr>
          <a:xfrm>
            <a:off x="2558262" y="0"/>
            <a:ext cx="2608406" cy="752065"/>
          </a:xfrm>
          <a:prstGeom prst="rect">
            <a:avLst/>
          </a:prstGeom>
        </p:spPr>
        <p:txBody>
          <a:bodyPr wrap="none">
            <a:spAutoFit/>
          </a:bodyPr>
          <a:lstStyle/>
          <a:p>
            <a:pPr indent="457200" algn="just">
              <a:lnSpc>
                <a:spcPct val="150000"/>
              </a:lnSpc>
              <a:spcAft>
                <a:spcPts val="0"/>
              </a:spcAft>
            </a:pPr>
            <a:r>
              <a:rPr lang="az-Latn-AZ" sz="3200" b="1">
                <a:solidFill>
                  <a:srgbClr val="0070C0"/>
                </a:solidFill>
                <a:latin typeface="Times New Roman" panose="02020603050405020304" pitchFamily="18" charset="0"/>
                <a:ea typeface="Calibri" panose="020F0502020204030204" pitchFamily="34" charset="0"/>
                <a:cs typeface="Times New Roman" panose="02020603050405020304" pitchFamily="18" charset="0"/>
              </a:rPr>
              <a:t>Tövsiyələr:</a:t>
            </a:r>
            <a:endParaRPr lang="en-CA" sz="3200">
              <a:solidFill>
                <a:srgbClr val="0070C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4" descr="http://jurmarketing.ru/wp-content/uploads/2013/02/honest-11.jpg">
            <a:extLst>
              <a:ext uri="{FF2B5EF4-FFF2-40B4-BE49-F238E27FC236}">
                <a16:creationId xmlns="" xmlns:a16="http://schemas.microsoft.com/office/drawing/2014/main" id="{B65CA895-D6C1-4065-A81B-BFA06D52E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3923" y="1019331"/>
            <a:ext cx="2720714" cy="524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954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 xmlns:a16="http://schemas.microsoft.com/office/drawing/2014/main" id="{12E3C0A7-41EF-4AEF-8BD5-AED501A73D04}"/>
              </a:ext>
            </a:extLst>
          </p:cNvPr>
          <p:cNvGraphicFramePr>
            <a:graphicFrameLocks noGrp="1"/>
          </p:cNvGraphicFramePr>
          <p:nvPr>
            <p:extLst>
              <p:ext uri="{D42A27DB-BD31-4B8C-83A1-F6EECF244321}">
                <p14:modId xmlns:p14="http://schemas.microsoft.com/office/powerpoint/2010/main" val="2504176933"/>
              </p:ext>
            </p:extLst>
          </p:nvPr>
        </p:nvGraphicFramePr>
        <p:xfrm>
          <a:off x="209862" y="134911"/>
          <a:ext cx="11722308" cy="6580682"/>
        </p:xfrm>
        <a:graphic>
          <a:graphicData uri="http://schemas.openxmlformats.org/drawingml/2006/table">
            <a:tbl>
              <a:tblPr firstRow="1" firstCol="1" bandRow="1">
                <a:tableStyleId>{5C22544A-7EE6-4342-B048-85BDC9FD1C3A}</a:tableStyleId>
              </a:tblPr>
              <a:tblGrid>
                <a:gridCol w="2116409">
                  <a:extLst>
                    <a:ext uri="{9D8B030D-6E8A-4147-A177-3AD203B41FA5}">
                      <a16:colId xmlns="" xmlns:a16="http://schemas.microsoft.com/office/drawing/2014/main" val="4084222460"/>
                    </a:ext>
                  </a:extLst>
                </a:gridCol>
                <a:gridCol w="4629644">
                  <a:extLst>
                    <a:ext uri="{9D8B030D-6E8A-4147-A177-3AD203B41FA5}">
                      <a16:colId xmlns="" xmlns:a16="http://schemas.microsoft.com/office/drawing/2014/main" val="3281226604"/>
                    </a:ext>
                  </a:extLst>
                </a:gridCol>
                <a:gridCol w="4976255">
                  <a:extLst>
                    <a:ext uri="{9D8B030D-6E8A-4147-A177-3AD203B41FA5}">
                      <a16:colId xmlns="" xmlns:a16="http://schemas.microsoft.com/office/drawing/2014/main" val="1070053517"/>
                    </a:ext>
                  </a:extLst>
                </a:gridCol>
              </a:tblGrid>
              <a:tr h="474404">
                <a:tc>
                  <a:txBody>
                    <a:bodyPr/>
                    <a:lstStyle/>
                    <a:p>
                      <a:pPr>
                        <a:lnSpc>
                          <a:spcPct val="107000"/>
                        </a:lnSpc>
                      </a:pPr>
                      <a:endParaRPr lang="en-CA" sz="2400">
                        <a:effectLst/>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CA" sz="2400">
                          <a:effectLst/>
                          <a:latin typeface="Times New Roman" panose="02020603050405020304" pitchFamily="18" charset="0"/>
                          <a:cs typeface="Times New Roman" panose="02020603050405020304" pitchFamily="18" charset="0"/>
                        </a:rPr>
                        <a:t>Güclü tərəflər</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CA" sz="2400">
                          <a:effectLst/>
                          <a:latin typeface="Times New Roman" panose="02020603050405020304" pitchFamily="18" charset="0"/>
                          <a:cs typeface="Times New Roman" panose="02020603050405020304" pitchFamily="18" charset="0"/>
                        </a:rPr>
                        <a:t>Zəif tərəflər</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426438803"/>
                  </a:ext>
                </a:extLst>
              </a:tr>
              <a:tr h="3568886">
                <a:tc>
                  <a:txBody>
                    <a:bodyPr/>
                    <a:lstStyle/>
                    <a:p>
                      <a:pPr algn="ctr">
                        <a:lnSpc>
                          <a:spcPct val="115000"/>
                        </a:lnSpc>
                        <a:spcAft>
                          <a:spcPts val="0"/>
                        </a:spcAft>
                      </a:pPr>
                      <a:r>
                        <a:rPr lang="en-CA" sz="2400">
                          <a:effectLst/>
                          <a:latin typeface="Times New Roman" panose="02020603050405020304" pitchFamily="18" charset="0"/>
                          <a:cs typeface="Times New Roman" panose="02020603050405020304" pitchFamily="18" charset="0"/>
                        </a:rPr>
                        <a:t>Insanlar</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obrazların tanınması</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diqqətin dəyişilməsi</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uzunmüddətli yaddaşın sonsuz həcmi</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zəngin çox kodlu uzunmüddətli yaddaş</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öyrənmək qabiliyyəti</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kiçik həcmli qısamüddətli yaddaş</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qısamüddətli yaddaşdan verilənlərin tez itməsi</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verilənlərin yavaş emalı</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səhvlər</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uzunmüddətli yaddaşa çətin giriş</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161374240"/>
                  </a:ext>
                </a:extLst>
              </a:tr>
              <a:tr h="2537392">
                <a:tc>
                  <a:txBody>
                    <a:bodyPr/>
                    <a:lstStyle/>
                    <a:p>
                      <a:pPr algn="ctr">
                        <a:lnSpc>
                          <a:spcPct val="115000"/>
                        </a:lnSpc>
                        <a:spcAft>
                          <a:spcPts val="0"/>
                        </a:spcAft>
                      </a:pPr>
                      <a:r>
                        <a:rPr lang="en-CA" sz="2400">
                          <a:effectLst/>
                          <a:latin typeface="Times New Roman" panose="02020603050405020304" pitchFamily="18" charset="0"/>
                          <a:cs typeface="Times New Roman" panose="02020603050405020304" pitchFamily="18" charset="0"/>
                        </a:rPr>
                        <a:t>Kompüterlər</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iri həcmli yaddaş</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uzunmüddətli yaddaş</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en-CA" sz="2400">
                          <a:effectLst/>
                          <a:latin typeface="Times New Roman" panose="02020603050405020304" pitchFamily="18" charset="0"/>
                          <a:cs typeface="Times New Roman" panose="02020603050405020304" pitchFamily="18" charset="0"/>
                        </a:rPr>
                        <a:t>emalın yüksək sürəti</a:t>
                      </a: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səhvlərsiz emal</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yaddaşa imtinasız giriş</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etalonla sadə müqayisə</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tədrisə məhdud qabiliyyətlər</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uzunmüddətli yaddaşın məhdud həcmi</a:t>
                      </a:r>
                      <a:endParaRPr lang="en-CA" sz="2400">
                        <a:effectLst/>
                        <a:latin typeface="Times New Roman" panose="02020603050405020304" pitchFamily="18" charset="0"/>
                        <a:cs typeface="Times New Roman" panose="02020603050405020304" pitchFamily="18" charset="0"/>
                      </a:endParaRPr>
                    </a:p>
                    <a:p>
                      <a:pPr marL="342900" lvl="0" indent="-342900" algn="ctr">
                        <a:lnSpc>
                          <a:spcPct val="115000"/>
                        </a:lnSpc>
                        <a:spcAft>
                          <a:spcPts val="0"/>
                        </a:spcAft>
                        <a:buFont typeface="Wingdings" panose="05000000000000000000" pitchFamily="2" charset="2"/>
                        <a:buChar char=""/>
                      </a:pPr>
                      <a:r>
                        <a:rPr lang="az-Latn-AZ" sz="2400">
                          <a:effectLst/>
                          <a:latin typeface="Times New Roman" panose="02020603050405020304" pitchFamily="18" charset="0"/>
                          <a:cs typeface="Times New Roman" panose="02020603050405020304" pitchFamily="18" charset="0"/>
                        </a:rPr>
                        <a:t> verilənlərin məhdud inteqrasiyası</a:t>
                      </a:r>
                      <a:endParaRPr lang="en-CA"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284187069"/>
                  </a:ext>
                </a:extLst>
              </a:tr>
            </a:tbl>
          </a:graphicData>
        </a:graphic>
      </p:graphicFrame>
    </p:spTree>
    <p:extLst>
      <p:ext uri="{BB962C8B-B14F-4D97-AF65-F5344CB8AC3E}">
        <p14:creationId xmlns:p14="http://schemas.microsoft.com/office/powerpoint/2010/main" val="34436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F1E63123-4428-4084-BD26-E37FCF4A99CA}"/>
              </a:ext>
            </a:extLst>
          </p:cNvPr>
          <p:cNvSpPr/>
          <p:nvPr/>
        </p:nvSpPr>
        <p:spPr>
          <a:xfrm>
            <a:off x="4204927" y="0"/>
            <a:ext cx="2492990" cy="923330"/>
          </a:xfrm>
          <a:prstGeom prst="rect">
            <a:avLst/>
          </a:prstGeom>
        </p:spPr>
        <p:txBody>
          <a:bodyPr wrap="none">
            <a:spAutoFit/>
          </a:bodyPr>
          <a:lstStyle/>
          <a:p>
            <a:pPr indent="457200" algn="just">
              <a:lnSpc>
                <a:spcPct val="150000"/>
              </a:lnSpc>
              <a:spcAft>
                <a:spcPts val="0"/>
              </a:spcAft>
            </a:pPr>
            <a:r>
              <a:rPr lang="az-Latn-AZ" sz="3600" b="1">
                <a:solidFill>
                  <a:srgbClr val="C00000"/>
                </a:solidFill>
                <a:latin typeface="Times New Roman" panose="02020603050405020304" pitchFamily="18" charset="0"/>
                <a:ea typeface="Calibri" panose="020F0502020204030204" pitchFamily="34" charset="0"/>
                <a:cs typeface="Times New Roman" panose="02020603050405020304" pitchFamily="18" charset="0"/>
              </a:rPr>
              <a:t>Təfəkkür</a:t>
            </a:r>
            <a:endParaRPr lang="en-CA" sz="360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Облачко с текстом: прямоугольное со скругленными углами 3">
            <a:extLst>
              <a:ext uri="{FF2B5EF4-FFF2-40B4-BE49-F238E27FC236}">
                <a16:creationId xmlns="" xmlns:a16="http://schemas.microsoft.com/office/drawing/2014/main" id="{CD7D6092-0F7E-46BA-9264-5D89B955B0A2}"/>
              </a:ext>
            </a:extLst>
          </p:cNvPr>
          <p:cNvSpPr/>
          <p:nvPr/>
        </p:nvSpPr>
        <p:spPr>
          <a:xfrm>
            <a:off x="104932" y="899410"/>
            <a:ext cx="11932170" cy="5958590"/>
          </a:xfrm>
          <a:prstGeom prst="wedgeRoundRectCallout">
            <a:avLst/>
          </a:prstGeom>
          <a:solidFill>
            <a:schemeClr val="accent1">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Прямоугольник 2">
            <a:extLst>
              <a:ext uri="{FF2B5EF4-FFF2-40B4-BE49-F238E27FC236}">
                <a16:creationId xmlns="" xmlns:a16="http://schemas.microsoft.com/office/drawing/2014/main" id="{BC43E08B-2D25-4B12-85AA-950FD4CCF4F9}"/>
              </a:ext>
            </a:extLst>
          </p:cNvPr>
          <p:cNvSpPr/>
          <p:nvPr/>
        </p:nvSpPr>
        <p:spPr>
          <a:xfrm>
            <a:off x="362262" y="752065"/>
            <a:ext cx="11467475" cy="6186309"/>
          </a:xfrm>
          <a:prstGeom prst="rect">
            <a:avLst/>
          </a:prstGeom>
        </p:spPr>
        <p:txBody>
          <a:bodyPr wrap="square">
            <a:spAutoFit/>
          </a:bodyPr>
          <a:lstStyle/>
          <a:p>
            <a:pPr indent="457200" algn="ctr">
              <a:lnSpc>
                <a:spcPct val="150000"/>
              </a:lnSpc>
              <a:spcAft>
                <a:spcPts val="0"/>
              </a:spcAft>
            </a:pPr>
            <a:r>
              <a:rPr lang="az-Latn-AZ"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Təfəkkürün ən ümumi təyini bu formada görünür: təfəkkür məsələlərin həll olunması prosesidir. Bu tərif </a:t>
            </a:r>
            <a:r>
              <a:rPr lang="az-Latn-AZ" sz="2400" b="1" i="1">
                <a:solidFill>
                  <a:schemeClr val="bg1"/>
                </a:solidFill>
                <a:latin typeface="Times New Roman" panose="02020603050405020304" pitchFamily="18" charset="0"/>
                <a:ea typeface="Calibri" panose="020F0502020204030204" pitchFamily="34" charset="0"/>
                <a:cs typeface="Times New Roman" panose="02020603050405020304" pitchFamily="18" charset="0"/>
              </a:rPr>
              <a:t>təfəkkürün növlərini</a:t>
            </a:r>
            <a:r>
              <a:rPr lang="az-Latn-AZ"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 məsələnin tipindən asılı olaraq təsnifləşdirməyə imkan verir: </a:t>
            </a:r>
            <a:r>
              <a:rPr lang="az-Latn-AZ" sz="2400" i="1">
                <a:solidFill>
                  <a:schemeClr val="bg1"/>
                </a:solidFill>
                <a:latin typeface="Times New Roman" panose="02020603050405020304" pitchFamily="18" charset="0"/>
                <a:ea typeface="Calibri" panose="020F0502020204030204" pitchFamily="34" charset="0"/>
                <a:cs typeface="Times New Roman" panose="02020603050405020304" pitchFamily="18" charset="0"/>
              </a:rPr>
              <a:t>vizual-hərəkətli, vizual-obrazlı və konseptual-anlayışlı (simvolik). </a:t>
            </a:r>
            <a:r>
              <a:rPr lang="az-Latn-AZ" sz="2400">
                <a:solidFill>
                  <a:schemeClr val="bg1"/>
                </a:solidFill>
                <a:latin typeface="Times New Roman" panose="02020603050405020304" pitchFamily="18" charset="0"/>
                <a:ea typeface="Calibri" panose="020F0502020204030204" pitchFamily="34" charset="0"/>
                <a:cs typeface="Times New Roman" panose="02020603050405020304" pitchFamily="18" charset="0"/>
              </a:rPr>
              <a:t>Bu təsnifləşdirmə təfəkkürün inkişaf səviyyəsinin təsnifləşdirməsi ilə də üst-üstə düşür: körpə əvvəlcə əşyalarla hərəkətləri mənimsəyir, sonra obrazları idarə etməyi öyrənir, yetkinlik yaşında isə anlayış formalaşır. İstifadəçinin psixi proseslərinin təfəkkür kontekstində dəstəklənməsi prinsipi məsələnin daha tez həll edilməsi üçün təqdim etmək istəyini və bu mənada - onun sadə görünüşünü bildirir.</a:t>
            </a:r>
            <a:endParaRPr lang="en-US" sz="240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indent="457200" algn="ctr">
              <a:lnSpc>
                <a:spcPct val="150000"/>
              </a:lnSpc>
              <a:spcAft>
                <a:spcPts val="0"/>
              </a:spcAft>
            </a:pPr>
            <a:r>
              <a:rPr lang="az-Latn-AZ" sz="2400">
                <a:solidFill>
                  <a:schemeClr val="bg1"/>
                </a:solidFill>
                <a:latin typeface="Times New Roman" panose="02020603050405020304" pitchFamily="18" charset="0"/>
                <a:cs typeface="Times New Roman" panose="02020603050405020304" pitchFamily="18" charset="0"/>
              </a:rPr>
              <a:t>Təfəkkürün digər təyini onu kateqoriyalaşma (sinifləşdirmə) prosesinə aparıb çıxarır – bu və ya digər obyektin müəyyən kateqoriyaya aid edilməsi. Bu cür təfəkkür web-interfeyslər çərçivəsindı rast gəlinir</a:t>
            </a:r>
            <a:r>
              <a:rPr lang="en-US" sz="2400">
                <a:solidFill>
                  <a:schemeClr val="bg1"/>
                </a:solidFill>
                <a:latin typeface="Times New Roman" panose="02020603050405020304" pitchFamily="18" charset="0"/>
                <a:cs typeface="Times New Roman" panose="02020603050405020304" pitchFamily="18" charset="0"/>
              </a:rPr>
              <a:t>.</a:t>
            </a:r>
            <a:endParaRPr lang="en-CA" sz="24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500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Похожее изображение">
            <a:extLst>
              <a:ext uri="{FF2B5EF4-FFF2-40B4-BE49-F238E27FC236}">
                <a16:creationId xmlns="" xmlns:a16="http://schemas.microsoft.com/office/drawing/2014/main" id="{F2646DC2-1A4C-4C15-8C58-E1C398887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315" y="1987213"/>
            <a:ext cx="5766685" cy="456247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 xmlns:a16="http://schemas.microsoft.com/office/drawing/2014/main" id="{03155FDB-D17F-4B27-BD73-F686C898FFA5}"/>
              </a:ext>
            </a:extLst>
          </p:cNvPr>
          <p:cNvSpPr/>
          <p:nvPr/>
        </p:nvSpPr>
        <p:spPr>
          <a:xfrm>
            <a:off x="6400801" y="335845"/>
            <a:ext cx="5461884" cy="6186309"/>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pPr>
            <a:r>
              <a:rPr lang="az-Latn-AZ" sz="2400">
                <a:latin typeface="Times New Roman" panose="02020603050405020304" pitchFamily="18" charset="0"/>
                <a:ea typeface="Calibri" panose="020F0502020204030204" pitchFamily="34" charset="0"/>
                <a:cs typeface="Times New Roman" panose="02020603050405020304" pitchFamily="18" charset="0"/>
              </a:rPr>
              <a:t>informasiya sahələrinin (hisslərin psixofizikası) optimal ziddiyyətini yaratmaq;</a:t>
            </a:r>
            <a:endParaRPr lang="en-CA"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az-Latn-AZ" sz="2400">
                <a:latin typeface="Times New Roman" panose="02020603050405020304" pitchFamily="18" charset="0"/>
                <a:ea typeface="Calibri" panose="020F0502020204030204" pitchFamily="34" charset="0"/>
                <a:cs typeface="Times New Roman" panose="02020603050405020304" pitchFamily="18" charset="0"/>
              </a:rPr>
              <a:t>idarəetmə obyektləri üçün qavranılan lakonik formalar və tərtibat elementləri (qavrayışın psixologiyası) seçmək;</a:t>
            </a:r>
            <a:endParaRPr lang="en-CA" sz="24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az-Latn-AZ" sz="2400">
                <a:latin typeface="Times New Roman" panose="02020603050405020304" pitchFamily="18" charset="0"/>
                <a:ea typeface="Calibri" panose="020F0502020204030204" pitchFamily="34" charset="0"/>
                <a:cs typeface="Times New Roman" panose="02020603050405020304" pitchFamily="18" charset="0"/>
              </a:rPr>
              <a:t>materialı elə strukturlaşdırmaq lazımdır ki, istifadəçiyə düşüncəni müxtəlif planlarda (konkret-situasiya, vizual və anlayışlı) həyata keçirməsi üçün şərait təqdim etmək.</a:t>
            </a:r>
            <a:endParaRPr lang="en-CA"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a:extLst>
              <a:ext uri="{FF2B5EF4-FFF2-40B4-BE49-F238E27FC236}">
                <a16:creationId xmlns="" xmlns:a16="http://schemas.microsoft.com/office/drawing/2014/main" id="{3895277B-58C4-4660-AFBA-48E655B96B38}"/>
              </a:ext>
            </a:extLst>
          </p:cNvPr>
          <p:cNvSpPr/>
          <p:nvPr/>
        </p:nvSpPr>
        <p:spPr>
          <a:xfrm>
            <a:off x="329315" y="192004"/>
            <a:ext cx="5812122" cy="2862322"/>
          </a:xfrm>
          <a:prstGeom prst="rect">
            <a:avLst/>
          </a:prstGeom>
        </p:spPr>
        <p:txBody>
          <a:bodyPr wrap="square">
            <a:spAutoFit/>
          </a:bodyPr>
          <a:lstStyle/>
          <a:p>
            <a:pPr indent="457200" algn="just">
              <a:lnSpc>
                <a:spcPct val="150000"/>
              </a:lnSpc>
            </a:pPr>
            <a:r>
              <a:rPr lang="az-Latn-AZ" sz="2400">
                <a:solidFill>
                  <a:srgbClr val="000000"/>
                </a:solidFill>
                <a:latin typeface="Times New Roman" panose="02020603050405020304" pitchFamily="18" charset="0"/>
                <a:cs typeface="Times New Roman" panose="02020603050405020304" pitchFamily="18" charset="0"/>
              </a:rPr>
              <a:t>Assosiativ təfəkkür – hamı üçün mümkün olan, yetəri qədər sadə təfəkkür növüdür.</a:t>
            </a:r>
            <a:endParaRPr lang="en-CA" sz="2400">
              <a:solidFill>
                <a:srgbClr val="000000"/>
              </a:solidFill>
              <a:latin typeface="Times New Roman" panose="02020603050405020304" pitchFamily="18" charset="0"/>
              <a:cs typeface="Times New Roman" panose="02020603050405020304" pitchFamily="18" charset="0"/>
            </a:endParaRPr>
          </a:p>
          <a:p>
            <a:pPr indent="457200" algn="just">
              <a:lnSpc>
                <a:spcPct val="150000"/>
              </a:lnSpc>
              <a:spcAft>
                <a:spcPts val="0"/>
              </a:spcAft>
            </a:pPr>
            <a:r>
              <a:rPr lang="az-Latn-AZ" sz="2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İdrak proseslərinin xüsusiyyətlərini bilmək istifadəçi interfeysinin layihəçisinə imkan verir:</a:t>
            </a:r>
            <a:endParaRPr lang="en-CA"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8781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Prezentasiya_Shekiller\image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082" y="1537948"/>
            <a:ext cx="2756977" cy="37389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60573" y="2152651"/>
            <a:ext cx="4212771" cy="216982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defTabSz="685800"/>
            <a:r>
              <a:rPr lang="az-Latn-AZ" sz="4500" b="1">
                <a:ln w="11430"/>
                <a:solidFill>
                  <a:srgbClr val="8064A2">
                    <a:lumMod val="50000"/>
                  </a:srgbClr>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Diqqətiniz üçün təşəkkür edirəm!</a:t>
            </a:r>
            <a:endParaRPr lang="ru-RU" sz="4500" b="1">
              <a:ln w="11430"/>
              <a:solidFill>
                <a:srgbClr val="8064A2">
                  <a:lumMod val="50000"/>
                </a:srgbClr>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057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4921AF3-297E-4D87-B7AB-FDC616E14BF7}"/>
              </a:ext>
            </a:extLst>
          </p:cNvPr>
          <p:cNvSpPr txBox="1">
            <a:spLocks/>
          </p:cNvSpPr>
          <p:nvPr/>
        </p:nvSpPr>
        <p:spPr>
          <a:xfrm>
            <a:off x="8043189" y="380749"/>
            <a:ext cx="2861187" cy="85725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a:ln>
                  <a:solidFill>
                    <a:schemeClr val="tx2">
                      <a:lumMod val="50000"/>
                    </a:schemeClr>
                  </a:solidFill>
                </a:ln>
                <a:solidFill>
                  <a:srgbClr val="C00000"/>
                </a:solidFill>
                <a:latin typeface="Times New Roman" panose="02020603050405020304" pitchFamily="18" charset="0"/>
                <a:cs typeface="Times New Roman" panose="02020603050405020304" pitchFamily="18" charset="0"/>
              </a:rPr>
              <a:t>Plan</a:t>
            </a:r>
            <a:endParaRPr lang="ru-RU" sz="5400">
              <a:ln>
                <a:solidFill>
                  <a:schemeClr val="tx2">
                    <a:lumMod val="50000"/>
                  </a:schemeClr>
                </a:solidFill>
              </a:ln>
            </a:endParaRPr>
          </a:p>
        </p:txBody>
      </p:sp>
      <p:pic>
        <p:nvPicPr>
          <p:cNvPr id="1026" name="Picture 2" descr="http://skypromotion.ru/uploads/posts/2017-02/1487866446_analiz-ssylochnoj-massy-konkurentov.jpg">
            <a:extLst>
              <a:ext uri="{FF2B5EF4-FFF2-40B4-BE49-F238E27FC236}">
                <a16:creationId xmlns="" xmlns:a16="http://schemas.microsoft.com/office/drawing/2014/main" id="{C1740F9B-1944-45D5-A351-F88A7594E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35" y="299802"/>
            <a:ext cx="6276819" cy="6265889"/>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 xmlns:a16="http://schemas.microsoft.com/office/drawing/2014/main" id="{4887D80A-BCCC-4B7E-A238-0B0217F01F00}"/>
              </a:ext>
            </a:extLst>
          </p:cNvPr>
          <p:cNvSpPr/>
          <p:nvPr/>
        </p:nvSpPr>
        <p:spPr>
          <a:xfrm>
            <a:off x="6985416" y="1339645"/>
            <a:ext cx="4976735" cy="4708981"/>
          </a:xfrm>
          <a:prstGeom prst="rect">
            <a:avLst/>
          </a:prstGeom>
        </p:spPr>
        <p:txBody>
          <a:bodyPr wrap="square">
            <a:spAutoFit/>
          </a:bodyPr>
          <a:lstStyle/>
          <a:p>
            <a:pPr marL="342900" lvl="0" indent="-342900" algn="ctr">
              <a:lnSpc>
                <a:spcPct val="150000"/>
              </a:lnSpc>
              <a:spcAft>
                <a:spcPts val="0"/>
              </a:spcAft>
              <a:buFont typeface="+mj-lt"/>
              <a:buAutoNum type="arabicPeriod"/>
            </a:pPr>
            <a:r>
              <a:rPr lang="az-Latn-AZ" sz="4000" b="1" i="1">
                <a:latin typeface="Times New Roman" panose="02020603050405020304" pitchFamily="18" charset="0"/>
                <a:ea typeface="Calibri" panose="020F0502020204030204" pitchFamily="34" charset="0"/>
                <a:cs typeface="Times New Roman" panose="02020603050405020304" pitchFamily="18" charset="0"/>
              </a:rPr>
              <a:t>İstifadəçinin psixologiyası.</a:t>
            </a:r>
            <a:endParaRPr lang="en-CA" sz="4000">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50000"/>
              </a:lnSpc>
              <a:spcAft>
                <a:spcPts val="0"/>
              </a:spcAft>
              <a:buFont typeface="+mj-lt"/>
              <a:buAutoNum type="arabicPeriod"/>
            </a:pPr>
            <a:r>
              <a:rPr lang="az-Latn-AZ" sz="4000" b="1" i="1">
                <a:latin typeface="Times New Roman" panose="02020603050405020304" pitchFamily="18" charset="0"/>
                <a:ea typeface="Calibri" panose="020F0502020204030204" pitchFamily="34" charset="0"/>
                <a:cs typeface="Times New Roman" panose="02020603050405020304" pitchFamily="18" charset="0"/>
              </a:rPr>
              <a:t>İnsanın informasiya prosesləri: yaddaş və idrak.</a:t>
            </a:r>
            <a:endParaRPr lang="en-CA" sz="40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0688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E5D50F83-8810-4206-BE13-14246C21AFFC}"/>
              </a:ext>
            </a:extLst>
          </p:cNvPr>
          <p:cNvSpPr/>
          <p:nvPr/>
        </p:nvSpPr>
        <p:spPr>
          <a:xfrm>
            <a:off x="3612788" y="252002"/>
            <a:ext cx="4966424" cy="752065"/>
          </a:xfrm>
          <a:prstGeom prst="rect">
            <a:avLst/>
          </a:prstGeom>
          <a:ln>
            <a:noFill/>
          </a:ln>
        </p:spPr>
        <p:txBody>
          <a:bodyPr wrap="none">
            <a:spAutoFit/>
            <a:scene3d>
              <a:camera prst="orthographicFront"/>
              <a:lightRig rig="threePt" dir="t"/>
            </a:scene3d>
            <a:sp3d extrusionH="57150">
              <a:bevelT w="38100" h="38100" prst="angle"/>
            </a:sp3d>
          </a:bodyPr>
          <a:lstStyle/>
          <a:p>
            <a:pPr marL="342900" lvl="0" indent="-342900" algn="just">
              <a:lnSpc>
                <a:spcPct val="150000"/>
              </a:lnSpc>
              <a:spcAft>
                <a:spcPts val="0"/>
              </a:spcAft>
              <a:buFont typeface="+mj-lt"/>
              <a:buAutoNum type="arabicPeriod"/>
            </a:pPr>
            <a:r>
              <a:rPr lang="az-Latn-AZ" sz="3200" b="1" i="1">
                <a:ln>
                  <a:solidFill>
                    <a:srgbClr val="7030A0"/>
                  </a:solidFill>
                </a:ln>
                <a:solidFill>
                  <a:srgbClr val="FF0000"/>
                </a:solidFill>
                <a:latin typeface="Times New Roman" panose="02020603050405020304" pitchFamily="18" charset="0"/>
                <a:ea typeface="Calibri" panose="020F0502020204030204" pitchFamily="34" charset="0"/>
                <a:cs typeface="Times New Roman" panose="02020603050405020304" pitchFamily="18" charset="0"/>
              </a:rPr>
              <a:t>İstifadəçinin psixologiyası</a:t>
            </a:r>
            <a:endParaRPr lang="en-CA" sz="3200">
              <a:ln>
                <a:solidFill>
                  <a:srgbClr val="7030A0"/>
                </a:solid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Схема 3">
            <a:extLst>
              <a:ext uri="{FF2B5EF4-FFF2-40B4-BE49-F238E27FC236}">
                <a16:creationId xmlns="" xmlns:a16="http://schemas.microsoft.com/office/drawing/2014/main" id="{D61469AF-E957-48C0-8ECD-C5E39C28ED19}"/>
              </a:ext>
            </a:extLst>
          </p:cNvPr>
          <p:cNvGraphicFramePr/>
          <p:nvPr>
            <p:extLst>
              <p:ext uri="{D42A27DB-BD31-4B8C-83A1-F6EECF244321}">
                <p14:modId xmlns:p14="http://schemas.microsoft.com/office/powerpoint/2010/main" val="1860623892"/>
              </p:ext>
            </p:extLst>
          </p:nvPr>
        </p:nvGraphicFramePr>
        <p:xfrm>
          <a:off x="354767" y="1097593"/>
          <a:ext cx="11482465" cy="5508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4569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a:extLst>
              <a:ext uri="{FF2B5EF4-FFF2-40B4-BE49-F238E27FC236}">
                <a16:creationId xmlns="" xmlns:a16="http://schemas.microsoft.com/office/drawing/2014/main" id="{5064E6C8-266C-4554-A81C-F104E2F584D8}"/>
              </a:ext>
            </a:extLst>
          </p:cNvPr>
          <p:cNvGraphicFramePr/>
          <p:nvPr>
            <p:extLst>
              <p:ext uri="{D42A27DB-BD31-4B8C-83A1-F6EECF244321}">
                <p14:modId xmlns:p14="http://schemas.microsoft.com/office/powerpoint/2010/main" val="3628015199"/>
              </p:ext>
            </p:extLst>
          </p:nvPr>
        </p:nvGraphicFramePr>
        <p:xfrm>
          <a:off x="242341" y="185740"/>
          <a:ext cx="11707318" cy="6486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5017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 xmlns:a16="http://schemas.microsoft.com/office/drawing/2014/main" id="{44DE6FBD-22FE-4C45-9683-2D3F9AF8FC2C}"/>
              </a:ext>
            </a:extLst>
          </p:cNvPr>
          <p:cNvGrpSpPr/>
          <p:nvPr/>
        </p:nvGrpSpPr>
        <p:grpSpPr>
          <a:xfrm>
            <a:off x="7812351" y="303899"/>
            <a:ext cx="3732596" cy="6250201"/>
            <a:chOff x="6244" y="99329"/>
            <a:chExt cx="3732596" cy="6250201"/>
          </a:xfrm>
        </p:grpSpPr>
        <p:sp>
          <p:nvSpPr>
            <p:cNvPr id="3" name="Прямоугольник: скругленные углы 2">
              <a:extLst>
                <a:ext uri="{FF2B5EF4-FFF2-40B4-BE49-F238E27FC236}">
                  <a16:creationId xmlns="" xmlns:a16="http://schemas.microsoft.com/office/drawing/2014/main" id="{710D3EB8-79E8-4C05-8481-719333514130}"/>
                </a:ext>
              </a:extLst>
            </p:cNvPr>
            <p:cNvSpPr/>
            <p:nvPr/>
          </p:nvSpPr>
          <p:spPr>
            <a:xfrm>
              <a:off x="6244" y="99329"/>
              <a:ext cx="3732596" cy="6250201"/>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 name="Прямоугольник: скругленные углы 4">
              <a:extLst>
                <a:ext uri="{FF2B5EF4-FFF2-40B4-BE49-F238E27FC236}">
                  <a16:creationId xmlns="" xmlns:a16="http://schemas.microsoft.com/office/drawing/2014/main" id="{C7BFC9F5-CEBC-49D2-841E-F2D201B7EA8A}"/>
                </a:ext>
              </a:extLst>
            </p:cNvPr>
            <p:cNvSpPr txBox="1"/>
            <p:nvPr/>
          </p:nvSpPr>
          <p:spPr>
            <a:xfrm>
              <a:off x="115568" y="208653"/>
              <a:ext cx="3513948" cy="60315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az-Latn-AZ" sz="2800" kern="1200">
                  <a:solidFill>
                    <a:schemeClr val="tx1"/>
                  </a:solidFill>
                  <a:latin typeface="Times New Roman" panose="02020603050405020304" pitchFamily="18" charset="0"/>
                  <a:cs typeface="Times New Roman" panose="02020603050405020304" pitchFamily="18" charset="0"/>
                </a:rPr>
                <a:t>İstifadəçinin rolu interfeysdə çox vacibdir. İnterfeysin layihələndirilməsi biliklərə, təcrübəyə və istifadəçinin gözləntilərinə əsaslanmalıdır. İstifadəçinin əsas fiziki, idrak imkanlarını, həmçinin də onun qavramağa olan qabiliyyətini nəzərə almaq vacibdir.</a:t>
              </a:r>
              <a:endParaRPr lang="en-CA" sz="2800" kern="1200">
                <a:solidFill>
                  <a:schemeClr val="tx1"/>
                </a:solidFill>
                <a:latin typeface="Times New Roman" panose="02020603050405020304" pitchFamily="18" charset="0"/>
                <a:cs typeface="Times New Roman" panose="02020603050405020304" pitchFamily="18" charset="0"/>
              </a:endParaRPr>
            </a:p>
          </p:txBody>
        </p:sp>
      </p:grpSp>
      <p:graphicFrame>
        <p:nvGraphicFramePr>
          <p:cNvPr id="6" name="Схема 5">
            <a:extLst>
              <a:ext uri="{FF2B5EF4-FFF2-40B4-BE49-F238E27FC236}">
                <a16:creationId xmlns="" xmlns:a16="http://schemas.microsoft.com/office/drawing/2014/main" id="{4BA52C47-5770-4612-B23B-1ED71FE5E03A}"/>
              </a:ext>
            </a:extLst>
          </p:cNvPr>
          <p:cNvGraphicFramePr/>
          <p:nvPr>
            <p:extLst>
              <p:ext uri="{D42A27DB-BD31-4B8C-83A1-F6EECF244321}">
                <p14:modId xmlns:p14="http://schemas.microsoft.com/office/powerpoint/2010/main" val="2137443078"/>
              </p:ext>
            </p:extLst>
          </p:nvPr>
        </p:nvGraphicFramePr>
        <p:xfrm>
          <a:off x="194872" y="164893"/>
          <a:ext cx="7285220" cy="655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83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a:extLst>
              <a:ext uri="{FF2B5EF4-FFF2-40B4-BE49-F238E27FC236}">
                <a16:creationId xmlns="" xmlns:a16="http://schemas.microsoft.com/office/drawing/2014/main" id="{8A7FDFEE-6524-415A-881A-A17C4BCDD1E2}"/>
              </a:ext>
            </a:extLst>
          </p:cNvPr>
          <p:cNvGraphicFramePr/>
          <p:nvPr>
            <p:extLst>
              <p:ext uri="{D42A27DB-BD31-4B8C-83A1-F6EECF244321}">
                <p14:modId xmlns:p14="http://schemas.microsoft.com/office/powerpoint/2010/main" val="3517595175"/>
              </p:ext>
            </p:extLst>
          </p:nvPr>
        </p:nvGraphicFramePr>
        <p:xfrm>
          <a:off x="239843" y="164892"/>
          <a:ext cx="11722307" cy="6505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Рисунок 3">
            <a:extLst>
              <a:ext uri="{FF2B5EF4-FFF2-40B4-BE49-F238E27FC236}">
                <a16:creationId xmlns="" xmlns:a16="http://schemas.microsoft.com/office/drawing/2014/main" id="{F13C11A7-0B8C-4E09-B9B5-2638F1F32BEE}"/>
              </a:ext>
            </a:extLst>
          </p:cNvPr>
          <p:cNvPicPr>
            <a:picLocks noChangeAspect="1"/>
          </p:cNvPicPr>
          <p:nvPr/>
        </p:nvPicPr>
        <p:blipFill>
          <a:blip r:embed="rId7"/>
          <a:stretch>
            <a:fillRect/>
          </a:stretch>
        </p:blipFill>
        <p:spPr>
          <a:xfrm>
            <a:off x="7480092" y="228599"/>
            <a:ext cx="4472065" cy="6378315"/>
          </a:xfrm>
          <a:prstGeom prst="rect">
            <a:avLst/>
          </a:prstGeom>
        </p:spPr>
      </p:pic>
    </p:spTree>
    <p:extLst>
      <p:ext uri="{BB962C8B-B14F-4D97-AF65-F5344CB8AC3E}">
        <p14:creationId xmlns:p14="http://schemas.microsoft.com/office/powerpoint/2010/main" val="2778538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Схема 2">
            <a:extLst>
              <a:ext uri="{FF2B5EF4-FFF2-40B4-BE49-F238E27FC236}">
                <a16:creationId xmlns="" xmlns:a16="http://schemas.microsoft.com/office/drawing/2014/main" id="{FB00A94D-E47D-4BCE-926D-90162CEF06AF}"/>
              </a:ext>
            </a:extLst>
          </p:cNvPr>
          <p:cNvGraphicFramePr/>
          <p:nvPr>
            <p:extLst>
              <p:ext uri="{D42A27DB-BD31-4B8C-83A1-F6EECF244321}">
                <p14:modId xmlns:p14="http://schemas.microsoft.com/office/powerpoint/2010/main" val="4276693937"/>
              </p:ext>
            </p:extLst>
          </p:nvPr>
        </p:nvGraphicFramePr>
        <p:xfrm>
          <a:off x="224851" y="209862"/>
          <a:ext cx="11767279" cy="6475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049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 xmlns:a16="http://schemas.microsoft.com/office/drawing/2014/main" id="{70D284C5-AEEF-48E5-A03A-4130E46750E7}"/>
              </a:ext>
            </a:extLst>
          </p:cNvPr>
          <p:cNvSpPr/>
          <p:nvPr/>
        </p:nvSpPr>
        <p:spPr>
          <a:xfrm>
            <a:off x="2326554" y="117092"/>
            <a:ext cx="6609502" cy="834524"/>
          </a:xfrm>
          <a:prstGeom prst="rect">
            <a:avLst/>
          </a:prstGeom>
        </p:spPr>
        <p:txBody>
          <a:bodyPr wrap="none">
            <a:spAutoFit/>
          </a:bodyPr>
          <a:lstStyle/>
          <a:p>
            <a:pPr marL="457200" indent="457200" algn="just">
              <a:lnSpc>
                <a:spcPct val="150000"/>
              </a:lnSpc>
              <a:spcAft>
                <a:spcPts val="0"/>
              </a:spcAft>
            </a:pPr>
            <a:r>
              <a:rPr lang="az-Latn-AZ" sz="3600" b="1" i="1">
                <a:solidFill>
                  <a:srgbClr val="FFC000"/>
                </a:solidFill>
                <a:latin typeface="Times New Roman" panose="02020603050405020304" pitchFamily="18" charset="0"/>
                <a:ea typeface="Calibri" panose="020F0502020204030204" pitchFamily="34" charset="0"/>
                <a:cs typeface="Times New Roman" panose="02020603050405020304" pitchFamily="18" charset="0"/>
              </a:rPr>
              <a:t>İnsanın qavraması və diqqəti</a:t>
            </a:r>
            <a:endParaRPr lang="en-CA" sz="36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рямоугольник 2">
            <a:extLst>
              <a:ext uri="{FF2B5EF4-FFF2-40B4-BE49-F238E27FC236}">
                <a16:creationId xmlns="" xmlns:a16="http://schemas.microsoft.com/office/drawing/2014/main" id="{F2EC2767-7E7D-4C29-A5E7-9EE57C1CCCF2}"/>
              </a:ext>
            </a:extLst>
          </p:cNvPr>
          <p:cNvSpPr/>
          <p:nvPr/>
        </p:nvSpPr>
        <p:spPr>
          <a:xfrm>
            <a:off x="229849" y="928845"/>
            <a:ext cx="7175292" cy="5693866"/>
          </a:xfrm>
          <a:prstGeom prst="rect">
            <a:avLst/>
          </a:prstGeom>
        </p:spPr>
        <p:txBody>
          <a:bodyPr wrap="square">
            <a:spAutoFit/>
          </a:bodyPr>
          <a:lstStyle/>
          <a:p>
            <a:pPr marL="457200" indent="457200" algn="just">
              <a:spcAft>
                <a:spcPts val="0"/>
              </a:spcAft>
            </a:pPr>
            <a:r>
              <a:rPr lang="az-Latn-AZ" sz="2800">
                <a:latin typeface="Times New Roman" panose="02020603050405020304" pitchFamily="18" charset="0"/>
                <a:ea typeface="Calibri" panose="020F0502020204030204" pitchFamily="34" charset="0"/>
                <a:cs typeface="Times New Roman" panose="02020603050405020304" pitchFamily="18" charset="0"/>
              </a:rPr>
              <a:t>Misala baxaq. Ekranda ildırım sürətilə məlumat peyda olur və itirsə, hansını ki, çatdırıb oxumaq mümkün olmur, siz adətən nə hiss edirsiniz? Qıcıq hiss edirsiniz, elə deyilmi? Bizim qavrama sistemimiz stimula reaksiya vermək və informasiyanın meydana gəldiyi nöqtəyə gözün çevrilməsi üçün çox kiçik vaxt ayırır. Məlumatın oxunması və oxuduğumuzun dərk olunması üçün də zaman lazımdır. İnsan qavrayışının imkanları ekranda yazının göründüyü və silindiyi vaxt müddətinin müəyyən olunması zamanı hesaba alınmalıdır.</a:t>
            </a:r>
            <a:endParaRPr lang="en-CA" sz="2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6" name="Picture 4" descr="https://www.theglobalist.com/wordpress/wp-content/uploads/2016/01/shutterstock_92477743.jpg">
            <a:extLst>
              <a:ext uri="{FF2B5EF4-FFF2-40B4-BE49-F238E27FC236}">
                <a16:creationId xmlns="" xmlns:a16="http://schemas.microsoft.com/office/drawing/2014/main" id="{01C184A4-835D-49F1-8A60-5FC1BAF41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8699" y="1139251"/>
            <a:ext cx="4263452" cy="529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996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1764</TotalTime>
  <Words>2138</Words>
  <Application>Microsoft Office PowerPoint</Application>
  <PresentationFormat>Широкоэкранный</PresentationFormat>
  <Paragraphs>93</Paragraphs>
  <Slides>25</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25</vt:i4>
      </vt:variant>
    </vt:vector>
  </HeadingPairs>
  <TitlesOfParts>
    <vt:vector size="32" baseType="lpstr">
      <vt:lpstr>Arial</vt:lpstr>
      <vt:lpstr>Calibri</vt:lpstr>
      <vt:lpstr>Calibri Light</vt:lpstr>
      <vt:lpstr>Symbol</vt:lpstr>
      <vt:lpstr>Times New Roman</vt:lpstr>
      <vt:lpstr>Wingdings</vt:lpstr>
      <vt:lpstr>Тема Office</vt:lpstr>
      <vt:lpst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Acer</dc:creator>
  <cp:lastModifiedBy>Rəna Hüseynova</cp:lastModifiedBy>
  <cp:revision>98</cp:revision>
  <dcterms:created xsi:type="dcterms:W3CDTF">2017-09-09T10:36:12Z</dcterms:created>
  <dcterms:modified xsi:type="dcterms:W3CDTF">2019-04-18T08:43:35Z</dcterms:modified>
</cp:coreProperties>
</file>