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31/08/2020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31/08/2020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pytorch.org/t/solved-keyerror-unexpected-key-module-encoder-embedding-weight-in-state-dict/1686/4" TargetMode="External"/><Relationship Id="rId2" Type="http://schemas.openxmlformats.org/officeDocument/2006/relationships/hyperlink" Target="https://github.com/kylemin/S3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2.04851.pdf" TargetMode="External"/><Relationship Id="rId2" Type="http://schemas.openxmlformats.org/officeDocument/2006/relationships/hyperlink" Target="https://github.com/piergiaj/pytorch-i3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lemin/S3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Progetto Computer Vision SPACEJAM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</a:t>
            </a:r>
            <a:r>
              <a:rPr lang="it" dirty="0"/>
              <a:t>i emilio casella matr.204898  A.A. 2019/2020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315982"/>
            <a:ext cx="11260667" cy="3256267"/>
          </a:xfrm>
          <a:prstGeom prst="rect">
            <a:avLst/>
          </a:prstGeom>
        </p:spPr>
      </p:pic>
      <p:sp>
        <p:nvSpPr>
          <p:cNvPr id="9" name="Sottotitolo 2">
            <a:extLst>
              <a:ext uri="{FF2B5EF4-FFF2-40B4-BE49-F238E27FC236}">
                <a16:creationId xmlns:a16="http://schemas.microsoft.com/office/drawing/2014/main" id="{C611B4BB-40D6-4ED4-8E12-6B1471693540}"/>
              </a:ext>
            </a:extLst>
          </p:cNvPr>
          <p:cNvSpPr txBox="1">
            <a:spLocks/>
          </p:cNvSpPr>
          <p:nvPr/>
        </p:nvSpPr>
        <p:spPr>
          <a:xfrm>
            <a:off x="581191" y="2847750"/>
            <a:ext cx="2164557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Prof </a:t>
            </a:r>
            <a:r>
              <a:rPr lang="it-IT" dirty="0" err="1"/>
              <a:t>giuseppe</a:t>
            </a:r>
            <a:r>
              <a:rPr lang="it-IT" dirty="0"/>
              <a:t> manco</a:t>
            </a:r>
          </a:p>
          <a:p>
            <a:r>
              <a:rPr lang="it-IT" dirty="0"/>
              <a:t>Prof </a:t>
            </a:r>
            <a:r>
              <a:rPr lang="it-IT" dirty="0" err="1"/>
              <a:t>francesco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 pisani</a:t>
            </a:r>
            <a:endParaRPr lang="it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data loader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28838"/>
            <a:ext cx="11029615" cy="4525168"/>
          </a:xfrm>
        </p:spPr>
        <p:txBody>
          <a:bodyPr>
            <a:normAutofit fontScale="92500"/>
          </a:bodyPr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La rete si aspetterà come input immagini RGB composte da 16 frame di dimensione 150x120.</a:t>
            </a:r>
          </a:p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E' stato necessario implementare un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DataLoader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personalizzato, cercando di ridurre lo sbilanciamento delle classi in fase 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train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tramite alcuni passi tipici della data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augmentation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per mezzo della libreria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albumentations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; in favore di una maggiore velocità di processamento delle immagini con uso di minori risorse rispetto alla classe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transforms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torchivision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; che si occuperà solamente della trasformazione in tensore e della normalizzazione dell'immagine.</a:t>
            </a:r>
            <a:endParaRPr lang="it-IT" dirty="0">
              <a:solidFill>
                <a:srgbClr val="212121"/>
              </a:solidFill>
              <a:latin typeface="Roboto"/>
            </a:endParaRP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Entrando più nel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dettaglio,nella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fase 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train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ogni frame viene scomposto nelle immagini che lo formano.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Successivamente l'immagine può subire un flip orizzontale, una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rotazione,una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scalatura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un cambio di luce con probabilità dello 0,5. </a:t>
            </a:r>
            <a:r>
              <a:rPr lang="it-IT" dirty="0">
                <a:solidFill>
                  <a:srgbClr val="212121"/>
                </a:solidFill>
                <a:latin typeface="Roboto"/>
              </a:rPr>
              <a:t>Q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uest'ultima subisce un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crop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che la porta alla dimensione di 150x120; essendo infine trasformata in tensore e normalizzata.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Sui frame inerenti al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validation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/test set, vengono meno le operazioni di flip, rotazione,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scalatura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e cambio di luce.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Infine l'immagine viene scomposta nei canali RGB e messa in 3 vettori differenti.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Una volta ultimata l'analisi delle immagini relativa ad uno specifico frame, i 3 vettori vengono uniti e viene restituito il tensore composto da 16 frame a 3 canali con dimensioni 150x120.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55760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EA594E7-2491-4EBA-BA54-3169A816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6" y="681313"/>
            <a:ext cx="6677699" cy="61766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4E0FD97-848C-4116-9433-DB171882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753" y="681314"/>
            <a:ext cx="4051041" cy="61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data loader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59" y="702156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Ecco un esempio pratico di come appare un'immagine ricavata dal frame, prima e dopo le operazioni elencate precedentemente.</a:t>
            </a:r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547253-D849-4282-961C-3C18F8DB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5091"/>
            <a:ext cx="3994337" cy="40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75" y="-804960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Si presentano ora i metodi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train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validation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e test, che si ispirano a quelli visti nel notebook sulle reti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convoluzionali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con il compito di analizzare il modello creato.</a:t>
            </a:r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B2784A-6435-4904-B4B4-ECADC805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0" y="1440962"/>
            <a:ext cx="4195622" cy="27771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684362-73D4-4417-ABD8-392BFE52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94" y="1472214"/>
            <a:ext cx="4314573" cy="28432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5F64502-1C74-4B2F-8371-E54C55EA6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231" y="4315418"/>
            <a:ext cx="4822031" cy="25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0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55" y="-673798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Si elencano ora alcuni metodi utili per la creazione, il salvataggio ed il ripristino dei file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dump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del modello, come richiesto dalle specifiche progettuali.</a:t>
            </a:r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74DDD7-359D-4AF3-9ABE-386496AA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5" y="1856581"/>
            <a:ext cx="5140951" cy="26654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5E6278-B854-4F03-864F-A7BBD56C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677988"/>
            <a:ext cx="5140951" cy="45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24" y="-673798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 metodi sotto elencati saranno, invece, utili nell'elaborazione dei grafici e nella fase di analisi.</a:t>
            </a:r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9B12C6-688E-43F1-AF62-493BF1F9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342359"/>
            <a:ext cx="6496087" cy="54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8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99" y="423550"/>
            <a:ext cx="11029616" cy="1188720"/>
          </a:xfrm>
        </p:spPr>
        <p:txBody>
          <a:bodyPr/>
          <a:lstStyle/>
          <a:p>
            <a:r>
              <a:rPr lang="it-IT" dirty="0"/>
              <a:t>Transfer learning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9" y="953616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Per aumentare le prestazioni della rete, si fa uso del transfer learning; utilizzando i pesi del modello S3D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preaddestrato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sul dataset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Kinetics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(400), con una leggera modifica per adattarlo ad una solo GPU.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Thanks to 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  <a:hlinkClick r:id="rId2"/>
              </a:rPr>
              <a:t>https://github.com/kylemin/S3D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 and 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  <a:hlinkClick r:id="rId3"/>
              </a:rPr>
              <a:t>https://discuss.pytorch.org/t/solved-keyerror-unexpected-key-module-encoder-embedding-weight-in-state-dict/1686/4</a:t>
            </a:r>
            <a:endParaRPr lang="it-IT" b="0" i="0" dirty="0">
              <a:solidFill>
                <a:srgbClr val="212121"/>
              </a:solidFill>
              <a:effectLst/>
              <a:latin typeface="Roboto"/>
            </a:endParaRPr>
          </a:p>
          <a:p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CC6867-3E7B-4E0C-8181-319A34B7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41" y="3063234"/>
            <a:ext cx="5310160" cy="37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12121"/>
                </a:solidFill>
                <a:effectLst/>
                <a:latin typeface="Roboto"/>
              </a:rPr>
              <a:t>Training Modello</a:t>
            </a:r>
            <a:br>
              <a:rPr lang="it-IT" b="0" i="0" dirty="0">
                <a:solidFill>
                  <a:srgbClr val="212121"/>
                </a:solidFill>
                <a:effectLst/>
                <a:latin typeface="Roboto"/>
              </a:rPr>
            </a:b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23" y="1332639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modello analizzato avrà una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batch_size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di 32 , grado massimale possibile in base alle risorse utilizzate, con un'iterazione al più per 30 epoche tramite un learning rate iniziale di 0,001, scalato con un fattore 1/10 non appena la rete comincia a presentare segni di stallo nel grado di accuratezza; in modo tale da far continuare l'addestramento il più allungo possibile.</a:t>
            </a:r>
          </a:p>
        </p:txBody>
      </p:sp>
    </p:spTree>
    <p:extLst>
      <p:ext uri="{BB962C8B-B14F-4D97-AF65-F5344CB8AC3E}">
        <p14:creationId xmlns:p14="http://schemas.microsoft.com/office/powerpoint/2010/main" val="85880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3C197C3-DEF3-4F15-A274-36ABB3C5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07" y="778669"/>
            <a:ext cx="7339143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modello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04" y="1611757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modello finale, pronto per la fase di testing, è quello formato all'epoca 13 con un'accuratezza del 80% sul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validation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set.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Dall'epoca iniziale fino alla 10 epoca, il modello ha una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crescità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costante nell'accuratezza fino al 78%, prima di iniziare ad andare in stallo.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Si mostra l'andamento della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loss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fino a questo punto, abbastanza buono.</a:t>
            </a:r>
          </a:p>
          <a:p>
            <a:pPr algn="l"/>
            <a:endParaRPr lang="it-IT" b="0" i="0" dirty="0">
              <a:solidFill>
                <a:srgbClr val="212121"/>
              </a:solidFill>
              <a:effectLst/>
              <a:latin typeface="Roboto"/>
            </a:endParaRPr>
          </a:p>
          <a:p>
            <a:endParaRPr lang="it-IT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973BA2-A5A9-4C89-BBBE-D9EC35C5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19" y="3551914"/>
            <a:ext cx="4077427" cy="32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8" y="1332639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dataset da analizzare è composto da file video in formato mp4.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25959 sample per la fase 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train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/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validation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11126 sample per la fase di test.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L'immagine sottostante mostra come appare un video in esame, qui in particolare viene raffigurato un atleta nella fase 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no_action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endParaRPr lang="it-IT" u="sng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C4FE62-8AE1-4CFB-8F6C-4762B224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0" y="3535245"/>
            <a:ext cx="3154079" cy="31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modello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05" y="1119283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A questo punto si abbassa il learning rate, con il criterio spiegato precedentemente, ottenendo un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boost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nelle performance fino all'80% dell'epoca 11.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Si mostra il grafico della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loss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all'epoca 11.</a:t>
            </a:r>
          </a:p>
          <a:p>
            <a:endParaRPr lang="it-IT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151173E-4C4C-4529-A857-0EE5E062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14" y="3376516"/>
            <a:ext cx="4684086" cy="30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4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modello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526477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Successivamente l'accuratezza cresce di un ulteriore 1% prima di iniziare a stabilizzarsi, il che consente di potersi fermare qui, presentando un modello a regime.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Si mostra il grafico della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loss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all'epoca 13.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La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loss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del modello è abbastanza buona, assestandosi al valore di circa 0.020.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Dall'ultimo grafico, inerente all'epoca 13, si percepisce come anch'essa inizia a diventare costante ed è un </a:t>
            </a:r>
            <a:r>
              <a:rPr lang="it-IT" dirty="0">
                <a:solidFill>
                  <a:srgbClr val="212121"/>
                </a:solidFill>
                <a:latin typeface="Roboto"/>
              </a:rPr>
              <a:t>u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lteriore indice che consente di fermarsi qui.</a:t>
            </a:r>
          </a:p>
          <a:p>
            <a:pPr algn="l"/>
            <a:endParaRPr lang="it-IT" b="0" i="0" dirty="0">
              <a:solidFill>
                <a:srgbClr val="212121"/>
              </a:solidFill>
              <a:effectLst/>
              <a:latin typeface="Roboto"/>
            </a:endParaRPr>
          </a:p>
          <a:p>
            <a:endParaRPr lang="it-IT" u="sng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8233A31-2084-49BA-9F7C-6EBCCE36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43" y="3787282"/>
            <a:ext cx="4782164" cy="30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64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modello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40627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Questo grafico sintetizza il processo di apprendimento in termini di accuratezza.</a:t>
            </a:r>
            <a:endParaRPr lang="it-IT" u="sng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10F57BA-E411-49B7-B558-73932E1E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54" y="3024789"/>
            <a:ext cx="5170954" cy="339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53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12121"/>
                </a:solidFill>
                <a:effectLst/>
                <a:latin typeface="Roboto"/>
              </a:rPr>
              <a:t>Test suite</a:t>
            </a:r>
            <a:br>
              <a:rPr lang="it-IT" b="0" i="0" dirty="0">
                <a:solidFill>
                  <a:srgbClr val="212121"/>
                </a:solidFill>
                <a:effectLst/>
                <a:latin typeface="Roboto"/>
              </a:rPr>
            </a:b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93218"/>
            <a:ext cx="11029615" cy="3634486"/>
          </a:xfrm>
        </p:spPr>
        <p:txBody>
          <a:bodyPr>
            <a:normAutofit fontScale="85000" lnSpcReduction="10000"/>
          </a:bodyPr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Vediamo ora come si comporta il modello proposto sul test set:</a:t>
            </a: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L'accuratezza sul test migliora di circa il 1% mentre la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loss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diminuisce di circa lo 0,003, un ottimo risultato!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Infatti, si può concludere che le tecniche utilizzate portano un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boost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sull'accuratezza di circa il 10% rispetto al modello originale S3D citato accademicamente e implementato nella repository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github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utilizzata.</a:t>
            </a: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9482A64-4B83-46CB-9C65-16462450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38375"/>
            <a:ext cx="11049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suite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83489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modello ha raggiunto 0,82 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avg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precision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permettendo di superare le baseline progettuali richieste.</a:t>
            </a:r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08CDA2-BDA9-4F3B-A935-075FA89A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6" y="2633915"/>
            <a:ext cx="5617369" cy="42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11" y="1890876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Vediamo ora gli errori commessi tramite una matrice di confusione opportunamente modificata, in modo tale da presentare il valore dei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true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positive sulla diagonale principale a zero e focalizzarsi sugli errori commessi per ogni classe.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Infatti, si normalizza il numero di errori sulla base del numero di sample appartenenti ad ogni categoria; mostrando la % di errori commessi su ogni categoria.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269754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5" y="0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modello sbaglia maggiormente sulla predizione delle classi 8 e 9, relative all'etichette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no_action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walk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quelle con più sample nel dataset; come si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intusice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dai colori nelle colonne e nelle righe 8 e 9.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Molto probabilmente, le tecniche adottate vanno a favorire le classi in minoranza.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Una possibile features del modello, potrebbe riguardare l'opportuno trattamento di queste classi.</a:t>
            </a:r>
          </a:p>
          <a:p>
            <a:endParaRPr lang="it-IT" u="sng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58F85B-438F-4633-9F41-A4BD64F7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37" y="2419350"/>
            <a:ext cx="43910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0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In conclusione, si presenta un modello S3D denominato m13.model, che tramite opportune tecniche di data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augmentation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e tramite il transfer learning sul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kinetics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400, si presta in maniere eccellente all'analisi di frame video in formato mp4 riguardanti action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recognition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lang="it-IT" u="sng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3619D703-D2D7-4F18-A2C4-96D45B2318BF}"/>
              </a:ext>
            </a:extLst>
          </p:cNvPr>
          <p:cNvSpPr txBox="1">
            <a:spLocks/>
          </p:cNvSpPr>
          <p:nvPr/>
        </p:nvSpPr>
        <p:spPr>
          <a:xfrm>
            <a:off x="6598611" y="337630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Grazie per l’attenzione!!!</a:t>
            </a:r>
          </a:p>
        </p:txBody>
      </p:sp>
    </p:spTree>
    <p:extLst>
      <p:ext uri="{BB962C8B-B14F-4D97-AF65-F5344CB8AC3E}">
        <p14:creationId xmlns:p14="http://schemas.microsoft.com/office/powerpoint/2010/main" val="380261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dataset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8" y="773526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train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set è rappresentato dal 68,6% delle immagini, con 1,4% di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validation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set e il restante 30% di test set.</a:t>
            </a:r>
          </a:p>
          <a:p>
            <a:endParaRPr lang="it-IT" u="sng" dirty="0">
              <a:solidFill>
                <a:srgbClr val="212121"/>
              </a:solidFill>
              <a:latin typeface="Roboto"/>
            </a:endParaRPr>
          </a:p>
          <a:p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B99575-4A70-4856-8F14-CB985C1C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73" y="2662487"/>
            <a:ext cx="6029605" cy="42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3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dataset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8" y="1819371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L'andamento della distribuzione degli esempi è la medesima su tutti gli insiemi, effettuata con un'opportuna ratio dal metodo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train_test_split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Si noti, però, che il numero di sample per ogni classe non è uniforme, con pochi elementi nelle classi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shoot,pick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e una numerosità più elevata nelle classi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run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no_action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walk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Siamo di fronte ad un dataset sbilanciato, da trattare opportunamente nella fase di learning del modello oggetto di studio.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29843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A4D9B45-44FA-4FD5-A492-D0C6ECE3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9" y="665069"/>
            <a:ext cx="5655581" cy="2938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C4E83F-A4FA-4E1C-9E09-5771729F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59" y="665069"/>
            <a:ext cx="5762122" cy="29387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B5C39F1-10DA-4B7B-947E-BF5F0F341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567" y="3603812"/>
            <a:ext cx="6161783" cy="31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23" y="671117"/>
            <a:ext cx="11029616" cy="1188720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Modello: </a:t>
            </a:r>
            <a:r>
              <a:rPr lang="it-IT" b="1" i="0" dirty="0">
                <a:solidFill>
                  <a:srgbClr val="212121"/>
                </a:solidFill>
                <a:effectLst/>
                <a:latin typeface="Roboto"/>
              </a:rPr>
              <a:t>S3D</a:t>
            </a:r>
            <a:br>
              <a:rPr lang="it-IT" b="0" i="0" dirty="0">
                <a:solidFill>
                  <a:srgbClr val="212121"/>
                </a:solidFill>
                <a:effectLst/>
                <a:latin typeface="Roboto"/>
              </a:rPr>
            </a:b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31" y="1619412"/>
            <a:ext cx="9112876" cy="51171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La mia idea iniziale era quella di utilizzare una rete I3D che presenta molte implementazioni online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facilmenti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accessibili 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  <a:hlinkClick r:id="rId2"/>
              </a:rPr>
              <a:t>https://github.com/piergiaj/pytorch-i3d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 ;tuttavia dopo essermi imbattuto nella lettura dell'articolo 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  <a:hlinkClick r:id="rId3"/>
              </a:rPr>
              <a:t>https://arxiv.org/pdf/1712.04851.pdf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ho capito che si potesse fare ancora meglio.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Viene presentata un'ottimizzazione della rete I3D, denominata S3D. Si passa a catturare l'informazione temporale con pochi filtri 3D, rimpiazzandoli con 2D meno costosi.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primo passo che compiono gli autori è un "network surgery", rimuovendo i filtri 3D, con la creazione della variante Bottom-Heavy-I3D, con filtri 3D posti all'inizio della rete e 2D posti in prossimità dell'output; e della variante Top-Heavy-I3D che fa il viceversa. La Top-Heavy-I3D ottiene il miglior risultato.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Successivamente, al fine di separare il concetto di spazio da quello di tempo, si rimpiazzano, in modo tale da "alleggerire" la rete, i filtri 3D con una cascata di 2 filtri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kt×k×k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→(1×k×k,kt×1×1). 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In particolar modo, se ne utilizza uno per separare in termini temporali e uno per separare in termini spaziali; abbassando ulteriormente i costi.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Infine, per rendere la rete più robusta rispetto all'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overfitting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si utilizza un modulo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inception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opportunamente modificato; con l'uso di più filtri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convoluzionali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contemporaneamente e concatenando l'output.</a:t>
            </a:r>
          </a:p>
          <a:p>
            <a:endParaRPr lang="it-IT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787E0FD-82B1-4C13-BDA4-EA26565AC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35" y="2100261"/>
            <a:ext cx="2809165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6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Modello: </a:t>
            </a:r>
            <a:r>
              <a:rPr lang="it-IT" b="1" i="0" dirty="0">
                <a:solidFill>
                  <a:srgbClr val="212121"/>
                </a:solidFill>
                <a:effectLst/>
                <a:latin typeface="Roboto"/>
              </a:rPr>
              <a:t>S3D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12064"/>
            <a:ext cx="11029615" cy="3634486"/>
          </a:xfrm>
        </p:spPr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S3D, come si può ammirare dal grafico sottostante si comporta decisamente meglio di tutto il resto.</a:t>
            </a:r>
            <a:endParaRPr lang="it-IT" u="sng" dirty="0"/>
          </a:p>
        </p:txBody>
      </p:sp>
      <p:pic>
        <p:nvPicPr>
          <p:cNvPr id="1400" name="Picture 376">
            <a:extLst>
              <a:ext uri="{FF2B5EF4-FFF2-40B4-BE49-F238E27FC236}">
                <a16:creationId xmlns:a16="http://schemas.microsoft.com/office/drawing/2014/main" id="{2D097C77-FDF1-44EC-864E-9FE75EBA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05" y="2823882"/>
            <a:ext cx="9124950" cy="3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3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Modello: </a:t>
            </a:r>
            <a:r>
              <a:rPr lang="it-IT" b="1" i="0" dirty="0">
                <a:solidFill>
                  <a:srgbClr val="212121"/>
                </a:solidFill>
                <a:effectLst/>
                <a:latin typeface="Roboto"/>
              </a:rPr>
              <a:t>S3D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E99BF56-0996-4123-B205-3C30060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79" y="1755077"/>
            <a:ext cx="11029615" cy="3634486"/>
          </a:xfrm>
        </p:spPr>
        <p:txBody>
          <a:bodyPr/>
          <a:lstStyle/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Il fatto che le statistiche riportate precedentemente fossero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preallenate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su un dataset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kinetics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mi ha mostrato chiaramente il percorso che avrei dovuto intraprendere.</a:t>
            </a: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E' possibile accedere ad un'ottima implementazione della rete S3D tramite la repository 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  <a:hlinkClick r:id="rId2"/>
              </a:rPr>
              <a:t>https://github.com/kylemin/S3D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, dove si presenta una rete addestrata con transfer learning su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Kinetics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400,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Roboto"/>
              </a:rPr>
              <a:t>ottendendo</a:t>
            </a:r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 performance vicine al 72% di accuratezza.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10187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BF561B1-CD3C-479B-A369-586DA6F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212121"/>
                </a:solidFill>
                <a:effectLst/>
                <a:latin typeface="Roboto"/>
              </a:rPr>
              <a:t>Modello: </a:t>
            </a:r>
            <a:r>
              <a:rPr lang="it-IT" b="1" i="0" dirty="0">
                <a:solidFill>
                  <a:srgbClr val="212121"/>
                </a:solidFill>
                <a:effectLst/>
                <a:latin typeface="Roboto"/>
              </a:rPr>
              <a:t>S3D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1DAB45-46B1-44E0-973E-2CA9D8C0FA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5" y="2132216"/>
            <a:ext cx="10533528" cy="39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429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{8D0EC1D0-9B19-449B-A3F2-6457F8B551C1}tf33552983_win32</Template>
  <TotalTime>42</TotalTime>
  <Words>1473</Words>
  <Application>Microsoft Office PowerPoint</Application>
  <PresentationFormat>Widescreen</PresentationFormat>
  <Paragraphs>86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Calibri</vt:lpstr>
      <vt:lpstr>Franklin Gothic Book</vt:lpstr>
      <vt:lpstr>Franklin Gothic Demi</vt:lpstr>
      <vt:lpstr>Roboto</vt:lpstr>
      <vt:lpstr>Wingdings 2</vt:lpstr>
      <vt:lpstr>DividendVTI</vt:lpstr>
      <vt:lpstr>Progetto Computer Vision SPACEJAM</vt:lpstr>
      <vt:lpstr>Introduzione</vt:lpstr>
      <vt:lpstr>Analisi del dataset</vt:lpstr>
      <vt:lpstr>Analisi del dataset</vt:lpstr>
      <vt:lpstr>Presentazione standard di PowerPoint</vt:lpstr>
      <vt:lpstr>Modello: S3D </vt:lpstr>
      <vt:lpstr>Modello: S3D</vt:lpstr>
      <vt:lpstr>Modello: S3D</vt:lpstr>
      <vt:lpstr>Modello: S3D</vt:lpstr>
      <vt:lpstr>Custom data loader</vt:lpstr>
      <vt:lpstr>Presentazione standard di PowerPoint</vt:lpstr>
      <vt:lpstr>Custom data loader</vt:lpstr>
      <vt:lpstr>Presentazione standard di PowerPoint</vt:lpstr>
      <vt:lpstr>Presentazione standard di PowerPoint</vt:lpstr>
      <vt:lpstr>Presentazione standard di PowerPoint</vt:lpstr>
      <vt:lpstr>Transfer learning</vt:lpstr>
      <vt:lpstr>Training Modello </vt:lpstr>
      <vt:lpstr>Presentazione standard di PowerPoint</vt:lpstr>
      <vt:lpstr>Test modello</vt:lpstr>
      <vt:lpstr>Test modello</vt:lpstr>
      <vt:lpstr>Test modello</vt:lpstr>
      <vt:lpstr>Test modello</vt:lpstr>
      <vt:lpstr>Test suite </vt:lpstr>
      <vt:lpstr>Test suite</vt:lpstr>
      <vt:lpstr>errori</vt:lpstr>
      <vt:lpstr>Presentazione standard di PowerPoint</vt:lpstr>
      <vt:lpstr>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Computer Vision SPACEJAM</dc:title>
  <dc:creator>Emilio</dc:creator>
  <cp:lastModifiedBy>Emilio</cp:lastModifiedBy>
  <cp:revision>16</cp:revision>
  <dcterms:created xsi:type="dcterms:W3CDTF">2020-08-31T10:00:10Z</dcterms:created>
  <dcterms:modified xsi:type="dcterms:W3CDTF">2020-08-31T11:53:53Z</dcterms:modified>
</cp:coreProperties>
</file>