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25/04/2021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Progetto Machine Learning A.a. 2020/2021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Emilio casella matr.204898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DC64B7-7A49-479C-861E-9EA541F1C0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612274"/>
            <a:ext cx="6934200" cy="14668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7DD4DC0-575F-47F8-83F7-11A7753BEF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162927"/>
            <a:ext cx="3108492" cy="187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A478813-711C-4E57-B0DC-5220E1B923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1191" y="5121024"/>
            <a:ext cx="3108491" cy="14401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14AA5C-B301-430F-B874-CC604441176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36" y="2603499"/>
            <a:ext cx="2043430" cy="187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37E5BB-364F-46F2-8C96-734DEFC05C4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50" y="2609215"/>
            <a:ext cx="2088515" cy="186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AD59A3-0D8B-4664-99D8-8756C136247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68" y="4549130"/>
            <a:ext cx="2100198" cy="187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90C77E-936F-4B6A-887D-8572EE562DA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9028350" y="4549130"/>
            <a:ext cx="2249250" cy="17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AE28BD9-28D3-4081-AA70-689083F3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189038"/>
          </a:xfrm>
        </p:spPr>
        <p:txBody>
          <a:bodyPr/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Accuratezza sulla 10-fold cross-</a:t>
            </a:r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validation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6C6A4DE-D6DE-4BE3-A829-48C329E700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731" y="2190575"/>
            <a:ext cx="3941345" cy="24768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2613682-7EC9-4247-A675-F57E258C27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48" y="1718693"/>
            <a:ext cx="5493921" cy="4152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8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br>
              <a:rPr lang="it-IT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8402B2-B76B-4500-9B4D-F9DEBFE041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4" y="1600198"/>
            <a:ext cx="4170774" cy="393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C66B85B-7D60-47F4-8769-0185DAECBE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14" y="1600198"/>
            <a:ext cx="5667392" cy="4062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61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7777"/>
            <a:ext cx="11029616" cy="1188720"/>
          </a:xfrm>
        </p:spPr>
        <p:txBody>
          <a:bodyPr/>
          <a:lstStyle/>
          <a:p>
            <a:r>
              <a:rPr lang="it-IT" b="1" dirty="0">
                <a:latin typeface="inherit"/>
              </a:rPr>
              <a:t>Rete neurale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13FA161-DC4B-4E87-AFBF-F11501CCEB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49" y="1963018"/>
            <a:ext cx="52959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3FCF8B-6FF7-42B6-B0BA-F82626D605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3536703"/>
            <a:ext cx="3418975" cy="261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A5B1AE6-C049-4543-AE7E-0C3A67D86D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96" y="3536703"/>
            <a:ext cx="3478131" cy="244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930248C-2BD3-4F43-AE68-E752E7F8C3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969" y="3428999"/>
            <a:ext cx="3240838" cy="244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06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inherit"/>
              </a:rPr>
              <a:t>PCA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AA5F374-254A-4525-BF5F-A1752DEBB0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9" y="2060154"/>
            <a:ext cx="4800000" cy="314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2AF2C0-A9D1-411D-96A9-52302E8E69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2425"/>
            <a:ext cx="4630821" cy="370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62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inherit"/>
              </a:rPr>
              <a:t>PCA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793356-1FCB-4B67-8B28-BB0CA621E4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14377"/>
            <a:ext cx="9396997" cy="21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8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inherit"/>
              </a:rPr>
              <a:t>Caricamento del Dataset TESTUALE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CEA55-18AC-4D0E-95AC-A040EA40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5999AB-0ED3-435B-9EB5-133C29B28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2143125"/>
            <a:ext cx="5097713" cy="319889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F27A924-4167-444C-BB3C-EAD5C36F93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78905" y="2339440"/>
            <a:ext cx="5759116" cy="30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8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inherit"/>
              </a:rPr>
              <a:t>TOP 25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54BA17-20F3-4747-8431-A0E3912886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52805"/>
            <a:ext cx="10888913" cy="4103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76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FFF50DF-DA43-4C4A-B31E-EB162FDB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it-IT" b="1" dirty="0">
                <a:latin typeface="inherit"/>
              </a:rPr>
              <a:t>TOP 25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C6D0D31-B4E2-43B6-B00D-3A3E9F1BA7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1890876"/>
            <a:ext cx="11209755" cy="4264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37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 err="1">
                <a:latin typeface="inherit"/>
              </a:rPr>
              <a:t>Embedding</a:t>
            </a:r>
            <a:r>
              <a:rPr lang="it-IT" b="1" dirty="0">
                <a:latin typeface="inherit"/>
              </a:rPr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CEA55-18AC-4D0E-95AC-A040EA40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963987" cy="3634486"/>
          </a:xfrm>
        </p:spPr>
        <p:txBody>
          <a:bodyPr/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crea un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la tabella nel seguente modo:                                                                                                            1) Creo un dizionario contenente al max le 200 parole più frequenti per entrambe le tipologie di mail;                                                    2) Creo un vettore che, per ogni file, analizza le parole e la converte con l'indice che la rappresenta nel dizionario, se questa è presente, altrimenti col valore zero;                                                                                                                                                            Otterrò, per il dataset in esame, una rappresentazione vettoriale di grandezza 305.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AFAD3F-373B-49A9-9D12-1EBF16EF05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1946" y="2109214"/>
            <a:ext cx="4279401" cy="32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3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Bef>
                <a:spcPts val="765"/>
              </a:spcBef>
            </a:pPr>
            <a:r>
              <a:rPr lang="it-IT" b="1" dirty="0">
                <a:latin typeface="inherit"/>
              </a:rPr>
              <a:t>Caricamento del Dataset Immagini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8A581F-2523-4E27-8F4E-6503E5B1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Il dataset comprende quattro tipologie di immagini da analizzare: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jeans,shirts,trousers,watches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                                                                       Le immagini vengono caricate in scala di grigio, normalizzate e "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flattenizzate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 in un array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in modo da agevolare le operazioni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successive.Il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dataset è formato da (#esempi x (80 x 60), target).</a:t>
            </a: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Rete Neurale</a:t>
            </a:r>
            <a:br>
              <a:rPr lang="it-IT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B734D9-620C-4ECA-B38E-5C4FEF551B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496678"/>
            <a:ext cx="5226051" cy="19323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DCD67B-D17E-4945-A8C5-FB47D3D9FF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3561347"/>
            <a:ext cx="4712704" cy="279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393594-2EBF-490D-90A1-D0A2AD4C47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46" y="3580176"/>
            <a:ext cx="4712704" cy="2843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96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52934"/>
            <a:ext cx="11029616" cy="118872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Tuning dei modelli SVC,ADABOOST e KNN</a:t>
            </a:r>
            <a:br>
              <a:rPr lang="it-IT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29E0B3-078D-4F7D-ADBE-C62CE40067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46" y="2570047"/>
            <a:ext cx="7056618" cy="23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391D98-F72E-45FD-BCD5-5C8CBC1147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612106"/>
            <a:ext cx="5514808" cy="45437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D443A02-D8A2-4E74-8549-23E86A9D2B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7445" y="1488094"/>
            <a:ext cx="4490366" cy="46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6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086"/>
            <a:ext cx="11029616" cy="1188720"/>
          </a:xfrm>
        </p:spPr>
        <p:txBody>
          <a:bodyPr/>
          <a:lstStyle/>
          <a:p>
            <a:r>
              <a:rPr lang="it-IT" b="1" dirty="0">
                <a:latin typeface="inherit"/>
              </a:rPr>
              <a:t>SVC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379515-5A1D-4920-B2E1-980FE928B8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780674"/>
            <a:ext cx="6787804" cy="46432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E6F265-1AE1-4A65-8022-506076427C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5951" y="1572510"/>
            <a:ext cx="3767902" cy="48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33502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endParaRPr lang="it-IT" dirty="0">
              <a:latin typeface="inheri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5FB192-6610-417D-9835-11858FD95C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22222"/>
            <a:ext cx="5947945" cy="51352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06D5A2-2A37-4E46-9D58-6DFB23F5CA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5153" y="1393273"/>
            <a:ext cx="4400784" cy="50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3DA6D72-4D14-44D2-BB3A-D02053F75F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17" y="1499811"/>
            <a:ext cx="5539662" cy="50453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26F0338-2B92-43D6-AAAB-A6877EEAB9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1475" y="1296516"/>
            <a:ext cx="5035936" cy="51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tramite Doc2Vec</a:t>
            </a:r>
            <a:br>
              <a:rPr lang="it-IT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CEA55-18AC-4D0E-95AC-A040EA40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522909"/>
            <a:ext cx="11029615" cy="3634486"/>
          </a:xfrm>
        </p:spPr>
        <p:txBody>
          <a:bodyPr/>
          <a:lstStyle/>
          <a:p>
            <a:r>
              <a:rPr lang="it-IT" sz="18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Crea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una rappresentazione numerica di un intero documento (o paragrafo, nel nostro caso di un tweet) a prescindere dalla sua lunghezza. Il principio usato è semplice ed intelligente: si fa uso del modello word2vec e si aggiunge un altro vettore, detto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Paragraph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ID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1FD875-941B-474E-A256-D35D826DAA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8" y="3122077"/>
            <a:ext cx="5530849" cy="30337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9A6F189-089A-4F43-BEAA-2CE46DF1685E}"/>
              </a:ext>
            </a:extLst>
          </p:cNvPr>
          <p:cNvSpPr txBox="1">
            <a:spLocks/>
          </p:cNvSpPr>
          <p:nvPr/>
        </p:nvSpPr>
        <p:spPr>
          <a:xfrm>
            <a:off x="7331242" y="2483742"/>
            <a:ext cx="382236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805F68-56C5-4B93-9B0A-BF0383E91B42}"/>
              </a:ext>
            </a:extLst>
          </p:cNvPr>
          <p:cNvSpPr txBox="1"/>
          <p:nvPr/>
        </p:nvSpPr>
        <p:spPr>
          <a:xfrm>
            <a:off x="6224337" y="346510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Si utilizzerà l'algoritmo PV-DBOW, con un vettore di taglia 500 per rappresentare il documento. La predizione avrà una finestra di 2 parole e si utilizzeranno 10 epoche di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train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it-IT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5E0780D-DC65-4B1B-B8E7-01FC8188A753}"/>
              </a:ext>
            </a:extLst>
          </p:cNvPr>
          <p:cNvSpPr txBox="1">
            <a:spLocks/>
          </p:cNvSpPr>
          <p:nvPr/>
        </p:nvSpPr>
        <p:spPr>
          <a:xfrm>
            <a:off x="581192" y="88265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 err="1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it-IT" b="1" dirty="0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tramite Doc2Vec</a:t>
            </a:r>
            <a:br>
              <a:rPr lang="it-IT" sz="1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D5DAA30-F801-4D2A-8D68-97F4DF7520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71369"/>
            <a:ext cx="6172534" cy="27152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94AA8B-53A0-46D6-963F-F841AD9F9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83116" y="1964455"/>
            <a:ext cx="4455621" cy="30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7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5795"/>
            <a:ext cx="11029616" cy="1188720"/>
          </a:xfrm>
        </p:spPr>
        <p:txBody>
          <a:bodyPr/>
          <a:lstStyle/>
          <a:p>
            <a:r>
              <a:rPr lang="it-IT" b="1" dirty="0">
                <a:latin typeface="inherit"/>
              </a:rPr>
              <a:t>NN + Doc2vec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C24922-1DC4-4F51-AC41-D4708BDEF3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783006"/>
            <a:ext cx="6012113" cy="4629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BB2337-3D23-477B-A49D-50867EBA3F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29425" y="1783006"/>
            <a:ext cx="4240680" cy="46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Accuratezza sulla 10-fold cross-</a:t>
            </a:r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validation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3CD395-D0A0-4EA7-A158-69A420B9E1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47" y="2457952"/>
            <a:ext cx="3067621" cy="22263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CF8EE22-E8C0-47C8-AB5F-18FFA9D0D4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4737" y="2105025"/>
            <a:ext cx="4973053" cy="3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t-IT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</a:br>
            <a:br>
              <a:rPr lang="it-IT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</a:br>
            <a:br>
              <a:rPr lang="it-IT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</a:br>
            <a:br>
              <a:rPr lang="it-IT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</a:br>
            <a:r>
              <a:rPr lang="it-IT" sz="31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Tuning dei modelli SVC, ADABOOST e KNN</a:t>
            </a:r>
            <a:br>
              <a:rPr lang="it-IT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B7B3D31-636B-4881-A0C8-2B196ED016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4" y="1890876"/>
            <a:ext cx="9962147" cy="38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br>
              <a:rPr lang="it-IT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C76C051-5C21-4487-BC2C-F56377DE6C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48" y="2033792"/>
            <a:ext cx="2933333" cy="293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727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PCA </a:t>
            </a:r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eMbedding</a:t>
            </a:r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CEA55-18AC-4D0E-95AC-A040EA40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35" y="702156"/>
            <a:ext cx="11029615" cy="3634486"/>
          </a:xfrm>
        </p:spPr>
        <p:txBody>
          <a:bodyPr/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migliore configurazione è con 256 features. Il modello non commette errore, quasi nullo sulla classe corretta, presentando un buon risultato. La curva di ROC conferma tutto questo, mostrando un risultato altamente accurato.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439169-D7F1-42BF-A621-8A4FCE6194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997709"/>
            <a:ext cx="4586483" cy="315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13B2897-3E09-4BF3-A154-610CC379DC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5" y="2955751"/>
            <a:ext cx="4586484" cy="3158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911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inherit"/>
              </a:rPr>
              <a:t>PCA </a:t>
            </a:r>
            <a:r>
              <a:rPr lang="it-IT" b="1" dirty="0" err="1">
                <a:latin typeface="inherit"/>
              </a:rPr>
              <a:t>Embedding</a:t>
            </a:r>
            <a:r>
              <a:rPr lang="it-IT" b="1" dirty="0">
                <a:latin typeface="inherit"/>
              </a:rPr>
              <a:t> doc2vec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D998699-AEBD-4DF5-A7CF-2F8FC2C7BD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38421"/>
            <a:ext cx="5258134" cy="386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F95EBDD-9A69-46DC-9D19-F21437016C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6" y="1912246"/>
            <a:ext cx="5101387" cy="411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40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13" y="910703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CEA55-18AC-4D0E-95AC-A040EA40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381" y="1296516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i="1"/>
              <a:t>               Grazie </a:t>
            </a:r>
            <a:r>
              <a:rPr lang="it-IT" sz="2800" i="1" dirty="0"/>
              <a:t>per l’attenzione.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0501"/>
            <a:ext cx="11029616" cy="118872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Helvetica" panose="020B0604020202020204" pitchFamily="34" charset="0"/>
              </a:rPr>
              <a:t>Rete Neurale</a:t>
            </a:r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</a:rPr>
              <a:t> </a:t>
            </a:r>
            <a:endParaRPr lang="it-IT" b="1" dirty="0">
              <a:latin typeface="inheri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6F5628E-3291-4CBD-9A84-20C81EEB9D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2101515"/>
            <a:ext cx="9081920" cy="39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Helvetica" panose="020B0604020202020204" pitchFamily="34" charset="0"/>
              </a:rPr>
              <a:t>Rete Neurale</a:t>
            </a:r>
            <a:r>
              <a:rPr lang="it-IT" sz="2800" b="1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</a:rPr>
              <a:t> </a:t>
            </a:r>
            <a:endParaRPr lang="it-IT" b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9FC9509-5E41-46EE-B7DD-90DC89A9F7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92315"/>
            <a:ext cx="5177924" cy="353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2D4D64-69B6-4188-854F-54AB3C5920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4" y="2392315"/>
            <a:ext cx="5177924" cy="3530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2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Accuratezza sulla 10-fold cross-</a:t>
            </a:r>
            <a:r>
              <a:rPr lang="it-IT" b="1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validation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CEA55-18AC-4D0E-95AC-A040EA40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369177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1)Precision: La precisione è l’abilità di un classificatore di non etichettare un’istanza positiva che è in realtà negativa. Per ogni classe è definito come il rapporto tra veri positivi e la somma di veri e falsi positivi;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2)Recall: detta anche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positive, è la capacità di un classificatore di trovare tutte le istanze positive. Per ogni classe è definito come il rapporto tra i veri positivi e la somma dei veri positivi e dei falsi negativi;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3)F-score: è una media armonica ponderata delle metriche Precision e Recall in modo tale che il punteggio migliore sia 1 e il peggiore sia 0;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4)Matrice di confusione: permette di visualizzare meglio il rapporto tra TP,FP,TN,FN;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5)Curve di ROC: calcola la proporzione di veri positivi (la sensibilità) e la proporzione di falsi positivi.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b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183D875-30B0-4C95-B02B-C0C52961B1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612106"/>
            <a:ext cx="5338345" cy="45437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7BE203-6798-469E-A1FD-DA51725BEA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2465" y="1612106"/>
            <a:ext cx="2844799" cy="45437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460876-FCCA-446D-AB62-962B4AFEDB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13317" y="1612106"/>
            <a:ext cx="2844798" cy="45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8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3439"/>
            <a:ext cx="11029616" cy="1188720"/>
          </a:xfrm>
        </p:spPr>
        <p:txBody>
          <a:bodyPr/>
          <a:lstStyle/>
          <a:p>
            <a:r>
              <a:rPr lang="it-IT" b="1" dirty="0">
                <a:latin typeface="inherit"/>
              </a:rPr>
              <a:t>SVC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4D6F42-3AC4-4AE1-86B7-9BAE03E5D9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6505575" cy="11144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FEF7879-3CF5-498B-AF4F-5C78EF8E70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191" y="3079596"/>
            <a:ext cx="3782261" cy="33443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9F44BEB-728F-4245-9CC2-6ECEA8C18C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3102" y="1658034"/>
            <a:ext cx="2630287" cy="44978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B2B82DB-EDD5-46AA-A982-32AFCF1F50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563551" y="1672159"/>
            <a:ext cx="2227396" cy="44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BD70A-C9DC-4D91-B902-FFC2180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C22D1-CA81-4D8A-8AEE-B824CE3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25/04/2021</a:t>
            </a:fld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3D6604-EC9D-4460-9C05-279AF0E9D6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612106"/>
            <a:ext cx="5370429" cy="45437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A3F4B1-B03D-428F-9EF2-811CBF6F1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0381" y="1612105"/>
            <a:ext cx="3064039" cy="45437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A043CA-15EF-49F1-90FC-CB96CB7B45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16716" y="1612105"/>
            <a:ext cx="2627565" cy="45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6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{301F9521-8DBA-4C71-846C-5EC202A027B9}tf33552983_win32</Template>
  <TotalTime>50</TotalTime>
  <Words>573</Words>
  <Application>Microsoft Office PowerPoint</Application>
  <PresentationFormat>Widescreen</PresentationFormat>
  <Paragraphs>76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2" baseType="lpstr">
      <vt:lpstr>Calibri</vt:lpstr>
      <vt:lpstr>Calibri Light</vt:lpstr>
      <vt:lpstr>Franklin Gothic Book</vt:lpstr>
      <vt:lpstr>Franklin Gothic Demi</vt:lpstr>
      <vt:lpstr>Helvetica</vt:lpstr>
      <vt:lpstr>inherit</vt:lpstr>
      <vt:lpstr>Times New Roman</vt:lpstr>
      <vt:lpstr>Wingdings 2</vt:lpstr>
      <vt:lpstr>DividendVTI</vt:lpstr>
      <vt:lpstr>Progetto Machine Learning A.a. 2020/2021</vt:lpstr>
      <vt:lpstr>Caricamento del Dataset Immagini</vt:lpstr>
      <vt:lpstr>    Tuning dei modelli SVC, ADABOOST e KNN </vt:lpstr>
      <vt:lpstr>Rete Neurale </vt:lpstr>
      <vt:lpstr>Rete Neurale </vt:lpstr>
      <vt:lpstr>Accuratezza sulla 10-fold cross-validation </vt:lpstr>
      <vt:lpstr>AdaBoost </vt:lpstr>
      <vt:lpstr>SVC</vt:lpstr>
      <vt:lpstr>KNN </vt:lpstr>
      <vt:lpstr>NN </vt:lpstr>
      <vt:lpstr>Accuratezza sulla 10-fold cross-validation </vt:lpstr>
      <vt:lpstr>Anomaly Detection </vt:lpstr>
      <vt:lpstr>Rete neurale</vt:lpstr>
      <vt:lpstr>PCA</vt:lpstr>
      <vt:lpstr>PCA</vt:lpstr>
      <vt:lpstr>Caricamento del Dataset TESTUALE</vt:lpstr>
      <vt:lpstr>TOP 25</vt:lpstr>
      <vt:lpstr>TOP 25</vt:lpstr>
      <vt:lpstr>Embedding 1</vt:lpstr>
      <vt:lpstr>Rete Neurale </vt:lpstr>
      <vt:lpstr>  Tuning dei modelli SVC,ADABOOST e KNN </vt:lpstr>
      <vt:lpstr>AdaBoost </vt:lpstr>
      <vt:lpstr>SVC</vt:lpstr>
      <vt:lpstr>KNN</vt:lpstr>
      <vt:lpstr>NN </vt:lpstr>
      <vt:lpstr>Embeddings tramite Doc2Vec </vt:lpstr>
      <vt:lpstr>Presentazione standard di PowerPoint</vt:lpstr>
      <vt:lpstr>NN + Doc2vec</vt:lpstr>
      <vt:lpstr>Accuratezza sulla 10-fold cross-validation</vt:lpstr>
      <vt:lpstr>Anomaly Detection </vt:lpstr>
      <vt:lpstr>PCA eMbedding 1 </vt:lpstr>
      <vt:lpstr>PCA Embedding doc2vec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Machine Learning A.a. 2020/2021</dc:title>
  <dc:creator>EMILIO CASELLA</dc:creator>
  <cp:lastModifiedBy>EMILIO CASELLA</cp:lastModifiedBy>
  <cp:revision>51</cp:revision>
  <dcterms:created xsi:type="dcterms:W3CDTF">2021-04-25T10:18:13Z</dcterms:created>
  <dcterms:modified xsi:type="dcterms:W3CDTF">2021-04-25T11:08:28Z</dcterms:modified>
</cp:coreProperties>
</file>