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285"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BF7"/>
    <a:srgbClr val="CDD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36" autoAdjust="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CDE14-51E7-4F54-BA8D-8BD643CB0C73}" type="datetimeFigureOut">
              <a:rPr lang="it-IT" smtClean="0"/>
              <a:t>03/12/2021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2DD81-993C-4BCC-853B-80985FB43297}" type="slidenum">
              <a:rPr lang="it-IT" smtClean="0"/>
              <a:t>‹N›</a:t>
            </a:fld>
            <a:endParaRPr lang="it-IT"/>
          </a:p>
        </p:txBody>
      </p:sp>
    </p:spTree>
    <p:extLst>
      <p:ext uri="{BB962C8B-B14F-4D97-AF65-F5344CB8AC3E}">
        <p14:creationId xmlns:p14="http://schemas.microsoft.com/office/powerpoint/2010/main" val="357383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a:t>
            </a:fld>
            <a:endParaRPr lang="it-IT"/>
          </a:p>
        </p:txBody>
      </p:sp>
    </p:spTree>
    <p:extLst>
      <p:ext uri="{BB962C8B-B14F-4D97-AF65-F5344CB8AC3E}">
        <p14:creationId xmlns:p14="http://schemas.microsoft.com/office/powerpoint/2010/main" val="375803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10</a:t>
            </a:fld>
            <a:endParaRPr lang="it-IT"/>
          </a:p>
        </p:txBody>
      </p:sp>
    </p:spTree>
    <p:extLst>
      <p:ext uri="{BB962C8B-B14F-4D97-AF65-F5344CB8AC3E}">
        <p14:creationId xmlns:p14="http://schemas.microsoft.com/office/powerpoint/2010/main" val="375706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11</a:t>
            </a:fld>
            <a:endParaRPr lang="it-IT"/>
          </a:p>
        </p:txBody>
      </p:sp>
    </p:spTree>
    <p:extLst>
      <p:ext uri="{BB962C8B-B14F-4D97-AF65-F5344CB8AC3E}">
        <p14:creationId xmlns:p14="http://schemas.microsoft.com/office/powerpoint/2010/main" val="140226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12</a:t>
            </a:fld>
            <a:endParaRPr lang="it-IT"/>
          </a:p>
        </p:txBody>
      </p:sp>
    </p:spTree>
    <p:extLst>
      <p:ext uri="{BB962C8B-B14F-4D97-AF65-F5344CB8AC3E}">
        <p14:creationId xmlns:p14="http://schemas.microsoft.com/office/powerpoint/2010/main" val="1708962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13</a:t>
            </a:fld>
            <a:endParaRPr lang="it-IT"/>
          </a:p>
        </p:txBody>
      </p:sp>
    </p:spTree>
    <p:extLst>
      <p:ext uri="{BB962C8B-B14F-4D97-AF65-F5344CB8AC3E}">
        <p14:creationId xmlns:p14="http://schemas.microsoft.com/office/powerpoint/2010/main" val="767407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14</a:t>
            </a:fld>
            <a:endParaRPr lang="it-IT"/>
          </a:p>
        </p:txBody>
      </p:sp>
    </p:spTree>
    <p:extLst>
      <p:ext uri="{BB962C8B-B14F-4D97-AF65-F5344CB8AC3E}">
        <p14:creationId xmlns:p14="http://schemas.microsoft.com/office/powerpoint/2010/main" val="2749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15</a:t>
            </a:fld>
            <a:endParaRPr lang="it-IT"/>
          </a:p>
        </p:txBody>
      </p:sp>
    </p:spTree>
    <p:extLst>
      <p:ext uri="{BB962C8B-B14F-4D97-AF65-F5344CB8AC3E}">
        <p14:creationId xmlns:p14="http://schemas.microsoft.com/office/powerpoint/2010/main" val="378493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16</a:t>
            </a:fld>
            <a:endParaRPr lang="it-IT"/>
          </a:p>
        </p:txBody>
      </p:sp>
    </p:spTree>
    <p:extLst>
      <p:ext uri="{BB962C8B-B14F-4D97-AF65-F5344CB8AC3E}">
        <p14:creationId xmlns:p14="http://schemas.microsoft.com/office/powerpoint/2010/main" val="89821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17</a:t>
            </a:fld>
            <a:endParaRPr lang="it-IT"/>
          </a:p>
        </p:txBody>
      </p:sp>
    </p:spTree>
    <p:extLst>
      <p:ext uri="{BB962C8B-B14F-4D97-AF65-F5344CB8AC3E}">
        <p14:creationId xmlns:p14="http://schemas.microsoft.com/office/powerpoint/2010/main" val="2482700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18</a:t>
            </a:fld>
            <a:endParaRPr lang="it-IT"/>
          </a:p>
        </p:txBody>
      </p:sp>
    </p:spTree>
    <p:extLst>
      <p:ext uri="{BB962C8B-B14F-4D97-AF65-F5344CB8AC3E}">
        <p14:creationId xmlns:p14="http://schemas.microsoft.com/office/powerpoint/2010/main" val="3250094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19</a:t>
            </a:fld>
            <a:endParaRPr lang="it-IT"/>
          </a:p>
        </p:txBody>
      </p:sp>
    </p:spTree>
    <p:extLst>
      <p:ext uri="{BB962C8B-B14F-4D97-AF65-F5344CB8AC3E}">
        <p14:creationId xmlns:p14="http://schemas.microsoft.com/office/powerpoint/2010/main" val="374374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a:t>
            </a:fld>
            <a:endParaRPr lang="it-IT"/>
          </a:p>
        </p:txBody>
      </p:sp>
    </p:spTree>
    <p:extLst>
      <p:ext uri="{BB962C8B-B14F-4D97-AF65-F5344CB8AC3E}">
        <p14:creationId xmlns:p14="http://schemas.microsoft.com/office/powerpoint/2010/main" val="3318609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20</a:t>
            </a:fld>
            <a:endParaRPr lang="it-IT"/>
          </a:p>
        </p:txBody>
      </p:sp>
    </p:spTree>
    <p:extLst>
      <p:ext uri="{BB962C8B-B14F-4D97-AF65-F5344CB8AC3E}">
        <p14:creationId xmlns:p14="http://schemas.microsoft.com/office/powerpoint/2010/main" val="1180601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21</a:t>
            </a:fld>
            <a:endParaRPr lang="it-IT"/>
          </a:p>
        </p:txBody>
      </p:sp>
    </p:spTree>
    <p:extLst>
      <p:ext uri="{BB962C8B-B14F-4D97-AF65-F5344CB8AC3E}">
        <p14:creationId xmlns:p14="http://schemas.microsoft.com/office/powerpoint/2010/main" val="4201374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22</a:t>
            </a:fld>
            <a:endParaRPr lang="it-IT"/>
          </a:p>
        </p:txBody>
      </p:sp>
    </p:spTree>
    <p:extLst>
      <p:ext uri="{BB962C8B-B14F-4D97-AF65-F5344CB8AC3E}">
        <p14:creationId xmlns:p14="http://schemas.microsoft.com/office/powerpoint/2010/main" val="36981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23</a:t>
            </a:fld>
            <a:endParaRPr lang="it-IT"/>
          </a:p>
        </p:txBody>
      </p:sp>
    </p:spTree>
    <p:extLst>
      <p:ext uri="{BB962C8B-B14F-4D97-AF65-F5344CB8AC3E}">
        <p14:creationId xmlns:p14="http://schemas.microsoft.com/office/powerpoint/2010/main" val="94324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24</a:t>
            </a:fld>
            <a:endParaRPr lang="it-IT"/>
          </a:p>
        </p:txBody>
      </p:sp>
    </p:spTree>
    <p:extLst>
      <p:ext uri="{BB962C8B-B14F-4D97-AF65-F5344CB8AC3E}">
        <p14:creationId xmlns:p14="http://schemas.microsoft.com/office/powerpoint/2010/main" val="1195963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25</a:t>
            </a:fld>
            <a:endParaRPr lang="it-IT"/>
          </a:p>
        </p:txBody>
      </p:sp>
    </p:spTree>
    <p:extLst>
      <p:ext uri="{BB962C8B-B14F-4D97-AF65-F5344CB8AC3E}">
        <p14:creationId xmlns:p14="http://schemas.microsoft.com/office/powerpoint/2010/main" val="1409108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26</a:t>
            </a:fld>
            <a:endParaRPr lang="it-IT"/>
          </a:p>
        </p:txBody>
      </p:sp>
    </p:spTree>
    <p:extLst>
      <p:ext uri="{BB962C8B-B14F-4D97-AF65-F5344CB8AC3E}">
        <p14:creationId xmlns:p14="http://schemas.microsoft.com/office/powerpoint/2010/main" val="2947037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27</a:t>
            </a:fld>
            <a:endParaRPr lang="it-IT"/>
          </a:p>
        </p:txBody>
      </p:sp>
    </p:spTree>
    <p:extLst>
      <p:ext uri="{BB962C8B-B14F-4D97-AF65-F5344CB8AC3E}">
        <p14:creationId xmlns:p14="http://schemas.microsoft.com/office/powerpoint/2010/main" val="1753299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28</a:t>
            </a:fld>
            <a:endParaRPr lang="it-IT"/>
          </a:p>
        </p:txBody>
      </p:sp>
    </p:spTree>
    <p:extLst>
      <p:ext uri="{BB962C8B-B14F-4D97-AF65-F5344CB8AC3E}">
        <p14:creationId xmlns:p14="http://schemas.microsoft.com/office/powerpoint/2010/main" val="199447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29</a:t>
            </a:fld>
            <a:endParaRPr lang="it-IT"/>
          </a:p>
        </p:txBody>
      </p:sp>
    </p:spTree>
    <p:extLst>
      <p:ext uri="{BB962C8B-B14F-4D97-AF65-F5344CB8AC3E}">
        <p14:creationId xmlns:p14="http://schemas.microsoft.com/office/powerpoint/2010/main" val="142495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a:t>
            </a:fld>
            <a:endParaRPr lang="it-IT"/>
          </a:p>
        </p:txBody>
      </p:sp>
    </p:spTree>
    <p:extLst>
      <p:ext uri="{BB962C8B-B14F-4D97-AF65-F5344CB8AC3E}">
        <p14:creationId xmlns:p14="http://schemas.microsoft.com/office/powerpoint/2010/main" val="2222964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30</a:t>
            </a:fld>
            <a:endParaRPr lang="it-IT"/>
          </a:p>
        </p:txBody>
      </p:sp>
    </p:spTree>
    <p:extLst>
      <p:ext uri="{BB962C8B-B14F-4D97-AF65-F5344CB8AC3E}">
        <p14:creationId xmlns:p14="http://schemas.microsoft.com/office/powerpoint/2010/main" val="1140758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31</a:t>
            </a:fld>
            <a:endParaRPr lang="it-IT"/>
          </a:p>
        </p:txBody>
      </p:sp>
    </p:spTree>
    <p:extLst>
      <p:ext uri="{BB962C8B-B14F-4D97-AF65-F5344CB8AC3E}">
        <p14:creationId xmlns:p14="http://schemas.microsoft.com/office/powerpoint/2010/main" val="3657973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32</a:t>
            </a:fld>
            <a:endParaRPr lang="it-IT"/>
          </a:p>
        </p:txBody>
      </p:sp>
    </p:spTree>
    <p:extLst>
      <p:ext uri="{BB962C8B-B14F-4D97-AF65-F5344CB8AC3E}">
        <p14:creationId xmlns:p14="http://schemas.microsoft.com/office/powerpoint/2010/main" val="692008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33</a:t>
            </a:fld>
            <a:endParaRPr lang="it-IT"/>
          </a:p>
        </p:txBody>
      </p:sp>
    </p:spTree>
    <p:extLst>
      <p:ext uri="{BB962C8B-B14F-4D97-AF65-F5344CB8AC3E}">
        <p14:creationId xmlns:p14="http://schemas.microsoft.com/office/powerpoint/2010/main" val="955960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34</a:t>
            </a:fld>
            <a:endParaRPr lang="it-IT"/>
          </a:p>
        </p:txBody>
      </p:sp>
    </p:spTree>
    <p:extLst>
      <p:ext uri="{BB962C8B-B14F-4D97-AF65-F5344CB8AC3E}">
        <p14:creationId xmlns:p14="http://schemas.microsoft.com/office/powerpoint/2010/main" val="2079130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35</a:t>
            </a:fld>
            <a:endParaRPr lang="it-IT"/>
          </a:p>
        </p:txBody>
      </p:sp>
    </p:spTree>
    <p:extLst>
      <p:ext uri="{BB962C8B-B14F-4D97-AF65-F5344CB8AC3E}">
        <p14:creationId xmlns:p14="http://schemas.microsoft.com/office/powerpoint/2010/main" val="390007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36</a:t>
            </a:fld>
            <a:endParaRPr lang="it-IT"/>
          </a:p>
        </p:txBody>
      </p:sp>
    </p:spTree>
    <p:extLst>
      <p:ext uri="{BB962C8B-B14F-4D97-AF65-F5344CB8AC3E}">
        <p14:creationId xmlns:p14="http://schemas.microsoft.com/office/powerpoint/2010/main" val="693203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37</a:t>
            </a:fld>
            <a:endParaRPr lang="it-IT"/>
          </a:p>
        </p:txBody>
      </p:sp>
    </p:spTree>
    <p:extLst>
      <p:ext uri="{BB962C8B-B14F-4D97-AF65-F5344CB8AC3E}">
        <p14:creationId xmlns:p14="http://schemas.microsoft.com/office/powerpoint/2010/main" val="2496967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38</a:t>
            </a:fld>
            <a:endParaRPr lang="it-IT"/>
          </a:p>
        </p:txBody>
      </p:sp>
    </p:spTree>
    <p:extLst>
      <p:ext uri="{BB962C8B-B14F-4D97-AF65-F5344CB8AC3E}">
        <p14:creationId xmlns:p14="http://schemas.microsoft.com/office/powerpoint/2010/main" val="24333212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39</a:t>
            </a:fld>
            <a:endParaRPr lang="it-IT"/>
          </a:p>
        </p:txBody>
      </p:sp>
    </p:spTree>
    <p:extLst>
      <p:ext uri="{BB962C8B-B14F-4D97-AF65-F5344CB8AC3E}">
        <p14:creationId xmlns:p14="http://schemas.microsoft.com/office/powerpoint/2010/main" val="354262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a:t>
            </a:fld>
            <a:endParaRPr lang="it-IT"/>
          </a:p>
        </p:txBody>
      </p:sp>
    </p:spTree>
    <p:extLst>
      <p:ext uri="{BB962C8B-B14F-4D97-AF65-F5344CB8AC3E}">
        <p14:creationId xmlns:p14="http://schemas.microsoft.com/office/powerpoint/2010/main" val="2382946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40</a:t>
            </a:fld>
            <a:endParaRPr lang="it-IT"/>
          </a:p>
        </p:txBody>
      </p:sp>
    </p:spTree>
    <p:extLst>
      <p:ext uri="{BB962C8B-B14F-4D97-AF65-F5344CB8AC3E}">
        <p14:creationId xmlns:p14="http://schemas.microsoft.com/office/powerpoint/2010/main" val="3644352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41</a:t>
            </a:fld>
            <a:endParaRPr lang="it-IT"/>
          </a:p>
        </p:txBody>
      </p:sp>
    </p:spTree>
    <p:extLst>
      <p:ext uri="{BB962C8B-B14F-4D97-AF65-F5344CB8AC3E}">
        <p14:creationId xmlns:p14="http://schemas.microsoft.com/office/powerpoint/2010/main" val="1449045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42</a:t>
            </a:fld>
            <a:endParaRPr lang="it-IT"/>
          </a:p>
        </p:txBody>
      </p:sp>
    </p:spTree>
    <p:extLst>
      <p:ext uri="{BB962C8B-B14F-4D97-AF65-F5344CB8AC3E}">
        <p14:creationId xmlns:p14="http://schemas.microsoft.com/office/powerpoint/2010/main" val="2901520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43</a:t>
            </a:fld>
            <a:endParaRPr lang="it-IT"/>
          </a:p>
        </p:txBody>
      </p:sp>
    </p:spTree>
    <p:extLst>
      <p:ext uri="{BB962C8B-B14F-4D97-AF65-F5344CB8AC3E}">
        <p14:creationId xmlns:p14="http://schemas.microsoft.com/office/powerpoint/2010/main" val="2276910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44</a:t>
            </a:fld>
            <a:endParaRPr lang="it-IT"/>
          </a:p>
        </p:txBody>
      </p:sp>
    </p:spTree>
    <p:extLst>
      <p:ext uri="{BB962C8B-B14F-4D97-AF65-F5344CB8AC3E}">
        <p14:creationId xmlns:p14="http://schemas.microsoft.com/office/powerpoint/2010/main" val="3687938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5</a:t>
            </a:fld>
            <a:endParaRPr lang="it-IT"/>
          </a:p>
        </p:txBody>
      </p:sp>
    </p:spTree>
    <p:extLst>
      <p:ext uri="{BB962C8B-B14F-4D97-AF65-F5344CB8AC3E}">
        <p14:creationId xmlns:p14="http://schemas.microsoft.com/office/powerpoint/2010/main" val="378831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6</a:t>
            </a:fld>
            <a:endParaRPr lang="it-IT"/>
          </a:p>
        </p:txBody>
      </p:sp>
    </p:spTree>
    <p:extLst>
      <p:ext uri="{BB962C8B-B14F-4D97-AF65-F5344CB8AC3E}">
        <p14:creationId xmlns:p14="http://schemas.microsoft.com/office/powerpoint/2010/main" val="3255733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7</a:t>
            </a:fld>
            <a:endParaRPr lang="it-IT"/>
          </a:p>
        </p:txBody>
      </p:sp>
    </p:spTree>
    <p:extLst>
      <p:ext uri="{BB962C8B-B14F-4D97-AF65-F5344CB8AC3E}">
        <p14:creationId xmlns:p14="http://schemas.microsoft.com/office/powerpoint/2010/main" val="3715880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8</a:t>
            </a:fld>
            <a:endParaRPr lang="it-IT"/>
          </a:p>
        </p:txBody>
      </p:sp>
    </p:spTree>
    <p:extLst>
      <p:ext uri="{BB962C8B-B14F-4D97-AF65-F5344CB8AC3E}">
        <p14:creationId xmlns:p14="http://schemas.microsoft.com/office/powerpoint/2010/main" val="61769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F92DD81-993C-4BCC-853B-80985FB43297}" type="slidenum">
              <a:rPr lang="it-IT" smtClean="0"/>
              <a:t>9</a:t>
            </a:fld>
            <a:endParaRPr lang="it-IT"/>
          </a:p>
        </p:txBody>
      </p:sp>
    </p:spTree>
    <p:extLst>
      <p:ext uri="{BB962C8B-B14F-4D97-AF65-F5344CB8AC3E}">
        <p14:creationId xmlns:p14="http://schemas.microsoft.com/office/powerpoint/2010/main" val="325896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045E36-BA8F-4CA1-9631-D12B56E98F1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B4288B1-16F0-4685-9AD1-F9BD789F8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6E14236-94A7-4F27-B977-33E6FD19CCD5}"/>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5" name="Segnaposto piè di pagina 4">
            <a:extLst>
              <a:ext uri="{FF2B5EF4-FFF2-40B4-BE49-F238E27FC236}">
                <a16:creationId xmlns:a16="http://schemas.microsoft.com/office/drawing/2014/main" id="{30B4C317-0914-4F05-9125-58F3308D29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A380B7-7F37-4490-B3F4-7F651DE61E90}"/>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355552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20987-1848-4C94-AAE0-426C0976BC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DAA798-0274-4053-B194-EE006E6E9D5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E0A2CD-3BA0-4BB1-BB50-9B0C22C939CF}"/>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5" name="Segnaposto piè di pagina 4">
            <a:extLst>
              <a:ext uri="{FF2B5EF4-FFF2-40B4-BE49-F238E27FC236}">
                <a16:creationId xmlns:a16="http://schemas.microsoft.com/office/drawing/2014/main" id="{ACE13DFC-15B6-496B-BA83-1398DBE566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ACFCF7-46EC-42CF-874D-EE92D598E8C5}"/>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95427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338EF56-7532-405D-A494-DF4BBEADF12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A24F3A5-39C1-4305-B29B-B802A75975D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3E14C5D-00CE-4030-9550-4339538CE3FF}"/>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5" name="Segnaposto piè di pagina 4">
            <a:extLst>
              <a:ext uri="{FF2B5EF4-FFF2-40B4-BE49-F238E27FC236}">
                <a16:creationId xmlns:a16="http://schemas.microsoft.com/office/drawing/2014/main" id="{C0073CD2-D89B-4E46-B101-CDF67C3C95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6A253E-0AB9-4E76-8276-F9B3D63FFA82}"/>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103932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67B25F-6D35-47A4-9AB3-965A6FB2B92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82B2F3F-4309-4492-82A0-BF326EF77FF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78B88C-1FD3-42B5-A423-F5EFE7D70C8E}"/>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5" name="Segnaposto piè di pagina 4">
            <a:extLst>
              <a:ext uri="{FF2B5EF4-FFF2-40B4-BE49-F238E27FC236}">
                <a16:creationId xmlns:a16="http://schemas.microsoft.com/office/drawing/2014/main" id="{B3D638BF-BF2E-47A3-A3FD-AE7053910B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D7A6E75-DD19-4594-870C-1B1778050CE0}"/>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53154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AAFA37-6D1B-4B7C-8515-F39C3364FA4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B52A6CF-FCD6-4607-8BE3-00CC309DB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2ECF010-6BB1-4B43-8414-01489E5C2685}"/>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5" name="Segnaposto piè di pagina 4">
            <a:extLst>
              <a:ext uri="{FF2B5EF4-FFF2-40B4-BE49-F238E27FC236}">
                <a16:creationId xmlns:a16="http://schemas.microsoft.com/office/drawing/2014/main" id="{8EF17A13-E8C1-4364-B5E8-2787321DBD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472017-F05A-4D3E-ADEF-8858FC79725C}"/>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374436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CF45EF-C506-49FC-9D0D-5FCDCCBC09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A8D3C7-ED43-4583-96EE-D89E58B3F93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A141D7F-632D-40C3-9CE2-041ED7160DC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21E1862-9193-430E-9775-344CF2F1690A}"/>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6" name="Segnaposto piè di pagina 5">
            <a:extLst>
              <a:ext uri="{FF2B5EF4-FFF2-40B4-BE49-F238E27FC236}">
                <a16:creationId xmlns:a16="http://schemas.microsoft.com/office/drawing/2014/main" id="{E5E73EBB-8EF2-4354-874E-874F4FF341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482AC52-D4B4-4449-A2DE-85FA4657A5DF}"/>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388549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48E76E-E0A1-45A2-B51E-64CC433D6D9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AEE4864-B5E0-4594-BF62-B6D512B22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1A02233-52A8-4D97-9D10-D0DE7068704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29F1A3C-BE54-4E94-91A8-DB9A9C4F6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1F41F98-20BB-4FC7-9499-853F0AEC10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6635C93-0F95-4571-9B2C-4B61CE608F32}"/>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8" name="Segnaposto piè di pagina 7">
            <a:extLst>
              <a:ext uri="{FF2B5EF4-FFF2-40B4-BE49-F238E27FC236}">
                <a16:creationId xmlns:a16="http://schemas.microsoft.com/office/drawing/2014/main" id="{259B940F-480E-4C92-A1F6-BB63F063DB6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7F0B52A-487F-476D-A287-443D74F51159}"/>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286656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DB710-7AB0-4C7C-90EB-F8332AA65E5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1B327A0-F928-4400-A15F-BB23D6E95973}"/>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4" name="Segnaposto piè di pagina 3">
            <a:extLst>
              <a:ext uri="{FF2B5EF4-FFF2-40B4-BE49-F238E27FC236}">
                <a16:creationId xmlns:a16="http://schemas.microsoft.com/office/drawing/2014/main" id="{54C17CD8-F9CA-48F1-883D-C2123A84EFB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D4FA8CE-D11F-4DB1-A4C3-EDED0CF4D5B7}"/>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148886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CB46F15-5535-4C0B-AC7F-B8F3C836D2CA}"/>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3" name="Segnaposto piè di pagina 2">
            <a:extLst>
              <a:ext uri="{FF2B5EF4-FFF2-40B4-BE49-F238E27FC236}">
                <a16:creationId xmlns:a16="http://schemas.microsoft.com/office/drawing/2014/main" id="{9190C942-6447-4C55-88CA-728E2AD218D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FF1E0BC-A2B6-4A6F-8673-0393CA137B08}"/>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74486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3AFCC-E8B1-48BE-A752-58936224060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158EE9A-8CA5-4D7D-A123-46A588F18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6BE0E6C-4459-45A5-9F9A-A4A0A7EEA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5959B9A-F9F7-4311-B3CC-49150B0B6741}"/>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6" name="Segnaposto piè di pagina 5">
            <a:extLst>
              <a:ext uri="{FF2B5EF4-FFF2-40B4-BE49-F238E27FC236}">
                <a16:creationId xmlns:a16="http://schemas.microsoft.com/office/drawing/2014/main" id="{46D1B215-83D6-42F2-97FE-A1A33D3304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2F2766-E4A2-421E-B8F8-CFFD8AD0FD8B}"/>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12029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938C91-E955-46BD-8CEA-B0557117CCE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2A7000-34C8-4380-9BC4-F88D00C2F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C78150-700F-4FC2-8828-250A72EAE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D676878-234D-4CB1-804A-76E30BD8A902}"/>
              </a:ext>
            </a:extLst>
          </p:cNvPr>
          <p:cNvSpPr>
            <a:spLocks noGrp="1"/>
          </p:cNvSpPr>
          <p:nvPr>
            <p:ph type="dt" sz="half" idx="10"/>
          </p:nvPr>
        </p:nvSpPr>
        <p:spPr/>
        <p:txBody>
          <a:bodyPr/>
          <a:lstStyle/>
          <a:p>
            <a:fld id="{6EC7BED3-493A-4291-89C3-B158B526B1CE}" type="datetimeFigureOut">
              <a:rPr lang="it-IT" smtClean="0"/>
              <a:t>03/12/2021</a:t>
            </a:fld>
            <a:endParaRPr lang="it-IT"/>
          </a:p>
        </p:txBody>
      </p:sp>
      <p:sp>
        <p:nvSpPr>
          <p:cNvPr id="6" name="Segnaposto piè di pagina 5">
            <a:extLst>
              <a:ext uri="{FF2B5EF4-FFF2-40B4-BE49-F238E27FC236}">
                <a16:creationId xmlns:a16="http://schemas.microsoft.com/office/drawing/2014/main" id="{643A10AC-D79E-4A12-A041-29AB27F30E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29C717-6E52-45A5-8D6E-3C705C569292}"/>
              </a:ext>
            </a:extLst>
          </p:cNvPr>
          <p:cNvSpPr>
            <a:spLocks noGrp="1"/>
          </p:cNvSpPr>
          <p:nvPr>
            <p:ph type="sldNum" sz="quarter" idx="12"/>
          </p:nvPr>
        </p:nvSpPr>
        <p:spPr/>
        <p:txBody>
          <a:bodyPr/>
          <a:lstStyle/>
          <a:p>
            <a:fld id="{4935D53D-887B-4480-B487-0F0BD8854D62}" type="slidenum">
              <a:rPr lang="it-IT" smtClean="0"/>
              <a:t>‹N›</a:t>
            </a:fld>
            <a:endParaRPr lang="it-IT"/>
          </a:p>
        </p:txBody>
      </p:sp>
    </p:spTree>
    <p:extLst>
      <p:ext uri="{BB962C8B-B14F-4D97-AF65-F5344CB8AC3E}">
        <p14:creationId xmlns:p14="http://schemas.microsoft.com/office/powerpoint/2010/main" val="29837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AC8C00B-9743-4209-A2AB-725FDD52F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8E4DEB0-5E83-4210-A69F-5CB8F8322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5537B9-9B3F-4B1D-93EE-D890814BF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7BED3-493A-4291-89C3-B158B526B1CE}" type="datetimeFigureOut">
              <a:rPr lang="it-IT" smtClean="0"/>
              <a:t>03/12/2021</a:t>
            </a:fld>
            <a:endParaRPr lang="it-IT"/>
          </a:p>
        </p:txBody>
      </p:sp>
      <p:sp>
        <p:nvSpPr>
          <p:cNvPr id="5" name="Segnaposto piè di pagina 4">
            <a:extLst>
              <a:ext uri="{FF2B5EF4-FFF2-40B4-BE49-F238E27FC236}">
                <a16:creationId xmlns:a16="http://schemas.microsoft.com/office/drawing/2014/main" id="{631A91FF-584D-4462-8999-C1D8CBF47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54C5FB3-BCEE-4123-AF6D-BAAD47E15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5D53D-887B-4480-B487-0F0BD8854D62}" type="slidenum">
              <a:rPr lang="it-IT" smtClean="0"/>
              <a:t>‹N›</a:t>
            </a:fld>
            <a:endParaRPr lang="it-IT"/>
          </a:p>
        </p:txBody>
      </p:sp>
    </p:spTree>
    <p:extLst>
      <p:ext uri="{BB962C8B-B14F-4D97-AF65-F5344CB8AC3E}">
        <p14:creationId xmlns:p14="http://schemas.microsoft.com/office/powerpoint/2010/main" val="200011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jp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jpg"/><Relationship Id="rId7"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jpg"/><Relationship Id="rId7"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77.png"/><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10000" b="-10000"/>
          </a:stretch>
        </a:blipFill>
        <a:effectLst/>
      </p:bgPr>
    </p:bg>
    <p:spTree>
      <p:nvGrpSpPr>
        <p:cNvPr id="1" name=""/>
        <p:cNvGrpSpPr/>
        <p:nvPr/>
      </p:nvGrpSpPr>
      <p:grpSpPr>
        <a:xfrm>
          <a:off x="0" y="0"/>
          <a:ext cx="0" cy="0"/>
          <a:chOff x="0" y="0"/>
          <a:chExt cx="0" cy="0"/>
        </a:xfrm>
      </p:grpSpPr>
      <p:cxnSp>
        <p:nvCxnSpPr>
          <p:cNvPr id="11" name="Connettore diritto 10">
            <a:extLst>
              <a:ext uri="{FF2B5EF4-FFF2-40B4-BE49-F238E27FC236}">
                <a16:creationId xmlns:a16="http://schemas.microsoft.com/office/drawing/2014/main" id="{BAC9DC7B-BEA9-4C0D-B0E4-BF762129A2C1}"/>
              </a:ext>
            </a:extLst>
          </p:cNvPr>
          <p:cNvCxnSpPr/>
          <p:nvPr/>
        </p:nvCxnSpPr>
        <p:spPr>
          <a:xfrm>
            <a:off x="223736" y="1517515"/>
            <a:ext cx="1164400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2AAC4DBF-25DB-4141-AB6D-B16226BD18DF}"/>
              </a:ext>
            </a:extLst>
          </p:cNvPr>
          <p:cNvSpPr txBox="1"/>
          <p:nvPr/>
        </p:nvSpPr>
        <p:spPr>
          <a:xfrm>
            <a:off x="1066799" y="1706137"/>
            <a:ext cx="10165308" cy="1107996"/>
          </a:xfrm>
          <a:prstGeom prst="rect">
            <a:avLst/>
          </a:prstGeom>
          <a:noFill/>
        </p:spPr>
        <p:txBody>
          <a:bodyPr wrap="square" rtlCol="0">
            <a:spAutoFit/>
          </a:bodyPr>
          <a:lstStyle/>
          <a:p>
            <a:pPr algn="ctr"/>
            <a:r>
              <a:rPr lang="it-IT" sz="2200" b="1" dirty="0">
                <a:solidFill>
                  <a:srgbClr val="002060"/>
                </a:solidFill>
                <a:latin typeface="Arial" panose="020B0604020202020204" pitchFamily="34" charset="0"/>
                <a:cs typeface="Arial" panose="020B0604020202020204" pitchFamily="34" charset="0"/>
              </a:rPr>
              <a:t>TESI DI LAUREA MAGISTRALE IN INGEGNERIA INFORMATICA</a:t>
            </a:r>
          </a:p>
          <a:p>
            <a:pPr algn="ctr"/>
            <a:endParaRPr lang="it-IT" sz="2200" dirty="0">
              <a:solidFill>
                <a:srgbClr val="0070C0"/>
              </a:solidFill>
              <a:latin typeface="Arial" panose="020B0604020202020204" pitchFamily="34" charset="0"/>
              <a:cs typeface="Arial" panose="020B0604020202020204" pitchFamily="34" charset="0"/>
            </a:endParaRPr>
          </a:p>
          <a:p>
            <a:pPr algn="ctr"/>
            <a:endParaRPr lang="it-IT" sz="2200" b="1" dirty="0">
              <a:solidFill>
                <a:srgbClr val="002060"/>
              </a:solidFill>
              <a:latin typeface="Arial" panose="020B0604020202020204" pitchFamily="34" charset="0"/>
              <a:cs typeface="Arial" panose="020B0604020202020204" pitchFamily="34" charset="0"/>
            </a:endParaRPr>
          </a:p>
        </p:txBody>
      </p:sp>
      <p:sp>
        <p:nvSpPr>
          <p:cNvPr id="13" name="Titolo 3">
            <a:extLst>
              <a:ext uri="{FF2B5EF4-FFF2-40B4-BE49-F238E27FC236}">
                <a16:creationId xmlns:a16="http://schemas.microsoft.com/office/drawing/2014/main" id="{5BF81013-6A26-4198-A604-4968DFD64F5D}"/>
              </a:ext>
            </a:extLst>
          </p:cNvPr>
          <p:cNvSpPr txBox="1">
            <a:spLocks/>
          </p:cNvSpPr>
          <p:nvPr/>
        </p:nvSpPr>
        <p:spPr>
          <a:xfrm>
            <a:off x="1066799" y="2351545"/>
            <a:ext cx="10058400" cy="169232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it-IT" sz="2600" b="1" dirty="0">
                <a:solidFill>
                  <a:srgbClr val="002060"/>
                </a:solidFill>
                <a:latin typeface="Arial Black" panose="020B0A04020102020204" pitchFamily="34" charset="0"/>
                <a:cs typeface="Times New Roman" panose="02020603050405020304" pitchFamily="18" charset="0"/>
              </a:rPr>
              <a:t>Un approccio Deep Learning per la previsione aziendale tramite KPI e classificazioni di immagini</a:t>
            </a:r>
            <a:br>
              <a:rPr lang="it-IT" sz="2400" b="1" dirty="0">
                <a:latin typeface="Times New Roman" panose="02020603050405020304" pitchFamily="18" charset="0"/>
                <a:cs typeface="Times New Roman" panose="02020603050405020304" pitchFamily="18" charset="0"/>
              </a:rPr>
            </a:br>
            <a:endParaRPr lang="it-IT" sz="2400" b="1" dirty="0">
              <a:latin typeface="Times New Roman" panose="02020603050405020304" pitchFamily="18" charset="0"/>
              <a:cs typeface="Times New Roman" panose="02020603050405020304" pitchFamily="18" charset="0"/>
            </a:endParaRPr>
          </a:p>
        </p:txBody>
      </p:sp>
      <p:sp>
        <p:nvSpPr>
          <p:cNvPr id="14" name="CasellaDiTesto 13">
            <a:extLst>
              <a:ext uri="{FF2B5EF4-FFF2-40B4-BE49-F238E27FC236}">
                <a16:creationId xmlns:a16="http://schemas.microsoft.com/office/drawing/2014/main" id="{EF5B773F-193E-4E26-8FB8-0AD2245629C5}"/>
              </a:ext>
            </a:extLst>
          </p:cNvPr>
          <p:cNvSpPr txBox="1"/>
          <p:nvPr/>
        </p:nvSpPr>
        <p:spPr>
          <a:xfrm>
            <a:off x="323273" y="4309998"/>
            <a:ext cx="11408284" cy="1908215"/>
          </a:xfrm>
          <a:prstGeom prst="rect">
            <a:avLst/>
          </a:prstGeom>
          <a:noFill/>
        </p:spPr>
        <p:txBody>
          <a:bodyPr wrap="square" rtlCol="0">
            <a:spAutoFit/>
          </a:bodyPr>
          <a:lstStyle/>
          <a:p>
            <a:r>
              <a:rPr lang="it-IT" sz="2000" b="1" dirty="0">
                <a:solidFill>
                  <a:srgbClr val="002060"/>
                </a:solidFill>
                <a:latin typeface="Arial" panose="020B0604020202020204" pitchFamily="34" charset="0"/>
                <a:cs typeface="Arial" panose="020B0604020202020204" pitchFamily="34" charset="0"/>
              </a:rPr>
              <a:t>RELATORE</a:t>
            </a:r>
            <a:r>
              <a:rPr lang="it-IT" sz="2000" b="1" dirty="0">
                <a:solidFill>
                  <a:prstClr val="black"/>
                </a:solidFill>
                <a:latin typeface="Times New Roman" panose="02020603050405020304" pitchFamily="18" charset="0"/>
                <a:cs typeface="Times New Roman" panose="02020603050405020304" pitchFamily="18" charset="0"/>
              </a:rPr>
              <a:t>                                                                                                                             </a:t>
            </a:r>
            <a:r>
              <a:rPr lang="it-IT" sz="2000" b="1" dirty="0">
                <a:solidFill>
                  <a:srgbClr val="002060"/>
                </a:solidFill>
                <a:latin typeface="Arial" panose="020B0604020202020204" pitchFamily="34" charset="0"/>
                <a:cs typeface="Arial" panose="020B0604020202020204" pitchFamily="34" charset="0"/>
              </a:rPr>
              <a:t>CANDIDATO</a:t>
            </a:r>
          </a:p>
          <a:p>
            <a:r>
              <a:rPr lang="it-IT" sz="2000" dirty="0">
                <a:solidFill>
                  <a:srgbClr val="002060"/>
                </a:solidFill>
                <a:latin typeface="Arial" panose="020B0604020202020204" pitchFamily="34" charset="0"/>
                <a:cs typeface="Arial" panose="020B0604020202020204" pitchFamily="34" charset="0"/>
              </a:rPr>
              <a:t>Prof. Guzzo Antonella                                                                                                  Emilio Casella</a:t>
            </a:r>
          </a:p>
          <a:p>
            <a:endParaRPr lang="it-IT" sz="2000" dirty="0">
              <a:solidFill>
                <a:prstClr val="black"/>
              </a:solidFill>
              <a:latin typeface="Times New Roman" panose="02020603050405020304" pitchFamily="18" charset="0"/>
              <a:cs typeface="Times New Roman" panose="02020603050405020304" pitchFamily="18" charset="0"/>
            </a:endParaRPr>
          </a:p>
          <a:p>
            <a:r>
              <a:rPr lang="it-IT" sz="2000" b="1" dirty="0">
                <a:solidFill>
                  <a:srgbClr val="002060"/>
                </a:solidFill>
                <a:latin typeface="Arial" panose="020B0604020202020204" pitchFamily="34" charset="0"/>
                <a:cs typeface="Arial" panose="020B0604020202020204" pitchFamily="34" charset="0"/>
              </a:rPr>
              <a:t>CORRELATORE</a:t>
            </a:r>
            <a:r>
              <a:rPr lang="it-IT" sz="2000" dirty="0">
                <a:solidFill>
                  <a:prstClr val="black"/>
                </a:solidFill>
                <a:latin typeface="Times New Roman" panose="02020603050405020304" pitchFamily="18" charset="0"/>
                <a:cs typeface="Times New Roman" panose="02020603050405020304" pitchFamily="18" charset="0"/>
              </a:rPr>
              <a:t>                                                                                                                      </a:t>
            </a:r>
            <a:r>
              <a:rPr lang="it-IT" sz="2000" b="1" dirty="0">
                <a:solidFill>
                  <a:srgbClr val="002060"/>
                </a:solidFill>
                <a:latin typeface="Arial" panose="020B0604020202020204" pitchFamily="34" charset="0"/>
                <a:cs typeface="Arial" panose="020B0604020202020204" pitchFamily="34" charset="0"/>
              </a:rPr>
              <a:t>MATRICOLA</a:t>
            </a:r>
          </a:p>
          <a:p>
            <a:r>
              <a:rPr lang="it-IT" sz="2000" dirty="0">
                <a:solidFill>
                  <a:srgbClr val="002060"/>
                </a:solidFill>
                <a:latin typeface="Arial" panose="020B0604020202020204" pitchFamily="34" charset="0"/>
                <a:cs typeface="Arial" panose="020B0604020202020204" pitchFamily="34" charset="0"/>
              </a:rPr>
              <a:t>Prof. </a:t>
            </a:r>
            <a:r>
              <a:rPr lang="it-IT" sz="2000" dirty="0" err="1">
                <a:solidFill>
                  <a:srgbClr val="002060"/>
                </a:solidFill>
                <a:latin typeface="Arial" panose="020B0604020202020204" pitchFamily="34" charset="0"/>
                <a:cs typeface="Arial" panose="020B0604020202020204" pitchFamily="34" charset="0"/>
              </a:rPr>
              <a:t>Scarcello</a:t>
            </a:r>
            <a:r>
              <a:rPr lang="it-IT" sz="2000" dirty="0">
                <a:solidFill>
                  <a:srgbClr val="002060"/>
                </a:solidFill>
                <a:latin typeface="Arial" panose="020B0604020202020204" pitchFamily="34" charset="0"/>
                <a:cs typeface="Arial" panose="020B0604020202020204" pitchFamily="34" charset="0"/>
              </a:rPr>
              <a:t> Francesco                                                                                                   204898</a:t>
            </a:r>
          </a:p>
          <a:p>
            <a:endParaRPr lang="it-IT" b="1" dirty="0">
              <a:solidFill>
                <a:prstClr val="black"/>
              </a:solidFill>
              <a:latin typeface="Times New Roman" panose="02020603050405020304" pitchFamily="18" charset="0"/>
              <a:cs typeface="Times New Roman" panose="02020603050405020304" pitchFamily="18" charset="0"/>
            </a:endParaRPr>
          </a:p>
        </p:txBody>
      </p:sp>
      <p:sp>
        <p:nvSpPr>
          <p:cNvPr id="19" name="Parallelogramma 18">
            <a:extLst>
              <a:ext uri="{FF2B5EF4-FFF2-40B4-BE49-F238E27FC236}">
                <a16:creationId xmlns:a16="http://schemas.microsoft.com/office/drawing/2014/main" id="{7B08C85E-A5F8-44E2-A261-370BCD5CAC95}"/>
              </a:ext>
            </a:extLst>
          </p:cNvPr>
          <p:cNvSpPr/>
          <p:nvPr/>
        </p:nvSpPr>
        <p:spPr>
          <a:xfrm>
            <a:off x="3610465" y="6147884"/>
            <a:ext cx="4873659" cy="369648"/>
          </a:xfrm>
          <a:prstGeom prst="parallelogram">
            <a:avLst/>
          </a:prstGeom>
          <a:solidFill>
            <a:schemeClr val="accent5">
              <a:lumMod val="75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FD1555E9-9E85-4F27-A544-5A008C1B6817}"/>
              </a:ext>
            </a:extLst>
          </p:cNvPr>
          <p:cNvSpPr txBox="1"/>
          <p:nvPr/>
        </p:nvSpPr>
        <p:spPr>
          <a:xfrm>
            <a:off x="4331369" y="6142440"/>
            <a:ext cx="4010526"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Arcavacata 10/12/2021</a:t>
            </a:r>
          </a:p>
        </p:txBody>
      </p:sp>
      <p:pic>
        <p:nvPicPr>
          <p:cNvPr id="10" name="Immagine 9">
            <a:extLst>
              <a:ext uri="{FF2B5EF4-FFF2-40B4-BE49-F238E27FC236}">
                <a16:creationId xmlns:a16="http://schemas.microsoft.com/office/drawing/2014/main" id="{C75D987C-0A3B-464D-8ADC-C2806F2F46CB}"/>
              </a:ext>
            </a:extLst>
          </p:cNvPr>
          <p:cNvPicPr>
            <a:picLocks noChangeAspect="1"/>
          </p:cNvPicPr>
          <p:nvPr/>
        </p:nvPicPr>
        <p:blipFill>
          <a:blip r:embed="rId4"/>
          <a:stretch>
            <a:fillRect/>
          </a:stretch>
        </p:blipFill>
        <p:spPr>
          <a:xfrm>
            <a:off x="7933481" y="14784"/>
            <a:ext cx="3934264" cy="1481515"/>
          </a:xfrm>
          <a:prstGeom prst="rect">
            <a:avLst/>
          </a:prstGeom>
        </p:spPr>
      </p:pic>
    </p:spTree>
    <p:extLst>
      <p:ext uri="{BB962C8B-B14F-4D97-AF65-F5344CB8AC3E}">
        <p14:creationId xmlns:p14="http://schemas.microsoft.com/office/powerpoint/2010/main" val="279281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KPIs</a:t>
            </a:r>
            <a:endParaRPr lang="it-IT" sz="2000" dirty="0">
              <a:solidFill>
                <a:schemeClr val="bg1"/>
              </a:solidFill>
              <a:latin typeface="Arial Black" panose="020B0A04020102020204" pitchFamily="34" charset="0"/>
            </a:endParaRP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9344" y="699753"/>
            <a:ext cx="8796109" cy="757130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KPIs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valutano le prestazioni di un’organizzazione in diverse aree valutando valori di misura quantificabili e svolgendo un ruolo essenziale, tramite un impatto visivo.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Sono di alto livello se mostrano le prestazioni complessive di un’organizzazione fornendo una visione generale, di basso livello se si concentrano su singoli aspetti riferite a marketing, produzione, vendite,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Ogni KPI che usi in Power BI può essere suddiviso in tre parti: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Valore di base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valore di base è  una media della somma delle vendite, del profitto lordo,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ect</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Valore target</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valore target è una misura che è un valore assoluto, impostato come un obiettivo rispetto al quale viene valutato un valore target.</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Soglie di stato</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Le soglie di stato forniscono un intervallo per valutare il valore di base e i valori di destinazione. L’oggetto visivo presenta anche un intervallo massimo e minimo tra i quali rientrano i valori di base e di destinazione.</a:t>
            </a:r>
          </a:p>
          <a:p>
            <a:pPr marL="800100" lvl="1" indent="-342900" algn="just">
              <a:buFont typeface="+mj-lt"/>
              <a:buAutoNum type="arabicPeriod"/>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Lavorare con i KPI è facile e sono utili per visualizzare informazioni altrettanto complesse.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49274E5-3D2B-4459-961F-373584FD21B5}"/>
              </a:ext>
            </a:extLst>
          </p:cNvPr>
          <p:cNvPicPr>
            <a:picLocks noChangeAspect="1"/>
          </p:cNvPicPr>
          <p:nvPr/>
        </p:nvPicPr>
        <p:blipFill>
          <a:blip r:embed="rId4"/>
          <a:stretch>
            <a:fillRect/>
          </a:stretch>
        </p:blipFill>
        <p:spPr>
          <a:xfrm>
            <a:off x="8935453" y="2211429"/>
            <a:ext cx="3256547" cy="2739941"/>
          </a:xfrm>
          <a:prstGeom prst="rect">
            <a:avLst/>
          </a:prstGeom>
        </p:spPr>
      </p:pic>
    </p:spTree>
    <p:extLst>
      <p:ext uri="{BB962C8B-B14F-4D97-AF65-F5344CB8AC3E}">
        <p14:creationId xmlns:p14="http://schemas.microsoft.com/office/powerpoint/2010/main" val="424274899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IA nel mondo del Business </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9344" y="699753"/>
            <a:ext cx="8972572" cy="757130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consapevolezza del valore dei dati sta portando a una trasformazione dei processi aziendali.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Tutti i dati sono appetibili per poterci ricavare delle informazioni.</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Devono essere tradotti in forma digitale, tali da poter essere processati, analizzati e interpretati dai nuovi sistemi basati sulle nuove tecnologie, in grado di mettere in moto algoritmi per la loro interpretazione.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L’impiego dell’AI trova sempre più spazio nei progetti di business, con l’image </a:t>
            </a:r>
            <a:r>
              <a:rPr lang="it-IT" dirty="0" err="1">
                <a:solidFill>
                  <a:srgbClr val="002060"/>
                </a:solidFill>
                <a:latin typeface="Arial" panose="020B0604020202020204" pitchFamily="34" charset="0"/>
                <a:cs typeface="Arial" panose="020B0604020202020204" pitchFamily="34" charset="0"/>
              </a:rPr>
              <a:t>recognition</a:t>
            </a:r>
            <a:r>
              <a:rPr lang="it-IT" dirty="0">
                <a:solidFill>
                  <a:srgbClr val="002060"/>
                </a:solidFill>
                <a:latin typeface="Arial" panose="020B0604020202020204" pitchFamily="34" charset="0"/>
                <a:cs typeface="Arial" panose="020B0604020202020204" pitchFamily="34" charset="0"/>
              </a:rPr>
              <a:t> e l’image </a:t>
            </a:r>
            <a:r>
              <a:rPr lang="it-IT" dirty="0" err="1">
                <a:solidFill>
                  <a:srgbClr val="002060"/>
                </a:solidFill>
                <a:latin typeface="Arial" panose="020B0604020202020204" pitchFamily="34" charset="0"/>
                <a:cs typeface="Arial" panose="020B0604020202020204" pitchFamily="34" charset="0"/>
              </a:rPr>
              <a:t>detection</a:t>
            </a:r>
            <a:r>
              <a:rPr lang="it-IT" dirty="0">
                <a:solidFill>
                  <a:srgbClr val="002060"/>
                </a:solidFill>
                <a:latin typeface="Arial" panose="020B0604020202020204" pitchFamily="34" charset="0"/>
                <a:cs typeface="Arial" panose="020B0604020202020204" pitchFamily="34" charset="0"/>
              </a:rPr>
              <a:t> tra le declinazioni a maggior tasso di crescita.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Un’immagine digitalizzata è una griglia di pixel, piccoli quadratini con associato un colore.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Nel caso più semplice, le immagini in bianco e nero, ogni pixel è un numero, 0 o 1, a seconda del colore. L’immagine è una matrice di zeri e uni. Ammettendo numeri tra 0 e 255, possiamo costruire un’immagine in scala di grigi: il nero è 0, il bianco 255. Più alto sarà il numero inserito, più il pixel sarà ’chiaro’.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Per introdurre i colori esistono diversi formati: uno semplice è quello RGB (Red Green Blue), con una matrice di </a:t>
            </a:r>
            <a:r>
              <a:rPr lang="it-IT" dirty="0" err="1">
                <a:solidFill>
                  <a:srgbClr val="002060"/>
                </a:solidFill>
                <a:latin typeface="Arial" panose="020B0604020202020204" pitchFamily="34" charset="0"/>
                <a:cs typeface="Arial" panose="020B0604020202020204" pitchFamily="34" charset="0"/>
              </a:rPr>
              <a:t>tuple</a:t>
            </a:r>
            <a:r>
              <a:rPr lang="it-IT" dirty="0">
                <a:solidFill>
                  <a:srgbClr val="002060"/>
                </a:solidFill>
                <a:latin typeface="Arial" panose="020B0604020202020204" pitchFamily="34" charset="0"/>
                <a:cs typeface="Arial" panose="020B0604020202020204" pitchFamily="34" charset="0"/>
              </a:rPr>
              <a:t> con valori da 0-255. La scelta di 255 come massimo non è casuale: contando da 0 abbiamo 256 gradazioni possibili per ogni colore.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6321155C-5DAE-477C-B6A3-66462D860A1C}"/>
              </a:ext>
            </a:extLst>
          </p:cNvPr>
          <p:cNvPicPr>
            <a:picLocks noChangeAspect="1"/>
          </p:cNvPicPr>
          <p:nvPr/>
        </p:nvPicPr>
        <p:blipFill>
          <a:blip r:embed="rId4"/>
          <a:stretch>
            <a:fillRect/>
          </a:stretch>
        </p:blipFill>
        <p:spPr>
          <a:xfrm>
            <a:off x="9119937" y="2688055"/>
            <a:ext cx="3072063" cy="2476500"/>
          </a:xfrm>
          <a:prstGeom prst="rect">
            <a:avLst/>
          </a:prstGeom>
        </p:spPr>
      </p:pic>
    </p:spTree>
    <p:extLst>
      <p:ext uri="{BB962C8B-B14F-4D97-AF65-F5344CB8AC3E}">
        <p14:creationId xmlns:p14="http://schemas.microsoft.com/office/powerpoint/2010/main" val="141893855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Ingegnerizzazione delle Immagini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 y="551135"/>
            <a:ext cx="7924800" cy="784830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Metodologia che combina analisi di immagini più comprensione delle stesse, includendo applicazioni ingegneristiche. Tre fasi principali: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Image </a:t>
            </a:r>
            <a:r>
              <a:rPr lang="it-IT" b="1" dirty="0" err="1">
                <a:solidFill>
                  <a:srgbClr val="002060"/>
                </a:solidFill>
                <a:latin typeface="Arial" panose="020B0604020202020204" pitchFamily="34" charset="0"/>
                <a:cs typeface="Arial" panose="020B0604020202020204" pitchFamily="34" charset="0"/>
              </a:rPr>
              <a:t>Preprocessing</a:t>
            </a:r>
            <a:r>
              <a:rPr lang="it-IT" dirty="0">
                <a:solidFill>
                  <a:srgbClr val="002060"/>
                </a:solidFill>
                <a:latin typeface="Arial" panose="020B0604020202020204" pitchFamily="34" charset="0"/>
                <a:cs typeface="Arial" panose="020B0604020202020204" pitchFamily="34" charset="0"/>
              </a:rPr>
              <a:t>: Elaborare, analizzare e comprendere formalmente le immagini, prima che vengano eseguite. Include la cancellazione del rumore, l’estrazione delle caratteristiche, la registrazione dell’immagine, la correzione e la normalizzazione del target di interesse etc. Lo scopo della preelaborazione è migliorare la qualità dell’immagine per renderla più appetibile ad un calcolatore.</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Image Analysis</a:t>
            </a:r>
            <a:r>
              <a:rPr lang="it-IT" dirty="0">
                <a:solidFill>
                  <a:srgbClr val="002060"/>
                </a:solidFill>
                <a:latin typeface="Arial" panose="020B0604020202020204" pitchFamily="34" charset="0"/>
                <a:cs typeface="Arial" panose="020B0604020202020204" pitchFamily="34" charset="0"/>
              </a:rPr>
              <a:t>: Processo per ricavare informazioni oggettive, stabilendo una descrizione dell’immagine e dell’obiettivo da perseguire. Il modello matematico è combinato con la tecnologia di elaborazione delle immagini, per analizzare le caratteristiche sottostanti e la struttura di livello superiore, in modo da estrarre informazioni con una certa percezione visiva e semantica.</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Image </a:t>
            </a:r>
            <a:r>
              <a:rPr lang="it-IT" b="1" dirty="0" err="1">
                <a:solidFill>
                  <a:srgbClr val="002060"/>
                </a:solidFill>
                <a:latin typeface="Arial" panose="020B0604020202020204" pitchFamily="34" charset="0"/>
                <a:cs typeface="Arial" panose="020B0604020202020204" pitchFamily="34" charset="0"/>
              </a:rPr>
              <a:t>Understanding</a:t>
            </a:r>
            <a:r>
              <a:rPr lang="it-IT" dirty="0">
                <a:solidFill>
                  <a:srgbClr val="002060"/>
                </a:solidFill>
                <a:latin typeface="Arial" panose="020B0604020202020204" pitchFamily="34" charset="0"/>
                <a:cs typeface="Arial" panose="020B0604020202020204" pitchFamily="34" charset="0"/>
              </a:rPr>
              <a:t>: Attraverso la comprensione del contenuto, si cerca di ottenere una spiegazione della scena oggettiva, originale e che guidi nella pianificando dell’azione; includendo cose che non sono direttamente osservabili, colte tramite conoscenza e l’esperienza.</a:t>
            </a:r>
          </a:p>
          <a:p>
            <a:pPr lvl="1" algn="ju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4C106F85-B98E-44F5-BE65-A81CA203888A}"/>
              </a:ext>
            </a:extLst>
          </p:cNvPr>
          <p:cNvPicPr>
            <a:picLocks noChangeAspect="1"/>
          </p:cNvPicPr>
          <p:nvPr/>
        </p:nvPicPr>
        <p:blipFill>
          <a:blip r:embed="rId4"/>
          <a:stretch>
            <a:fillRect/>
          </a:stretch>
        </p:blipFill>
        <p:spPr>
          <a:xfrm>
            <a:off x="7924801" y="2201779"/>
            <a:ext cx="4267198" cy="3368842"/>
          </a:xfrm>
          <a:prstGeom prst="rect">
            <a:avLst/>
          </a:prstGeom>
        </p:spPr>
      </p:pic>
    </p:spTree>
    <p:extLst>
      <p:ext uri="{BB962C8B-B14F-4D97-AF65-F5344CB8AC3E}">
        <p14:creationId xmlns:p14="http://schemas.microsoft.com/office/powerpoint/2010/main" val="37336390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a:solidFill>
                  <a:schemeClr val="bg1"/>
                </a:solidFill>
                <a:latin typeface="Arial Black" panose="020B0A04020102020204" pitchFamily="34" charset="0"/>
              </a:rPr>
              <a:t>Algoritmi di Machine Learning</a:t>
            </a:r>
            <a:endParaRPr lang="it-IT" sz="2000" dirty="0">
              <a:solidFill>
                <a:schemeClr val="bg1"/>
              </a:solidFill>
              <a:latin typeface="Arial Black" panose="020B0A04020102020204" pitchFamily="34" charset="0"/>
            </a:endParaRP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0" y="727599"/>
            <a:ext cx="8614611"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Adaptive</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Boosting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tecnica di ensemble learning che utilizza classificatori deboli sequenziali per creare un classificatore forte. Un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weak</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leaner</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è un classificatore che funziona male ma meglio rispetto ad un’ipotesi casuale. In prima istanza, viene creato un modello dai dati di addestramento, aggiungendone altri fino a quando il set non viene previsto perfettamente o viene raggiunto il numero massimo di modelli stabilito.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Adaptive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Boosting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sfrutta</a:t>
            </a:r>
            <a:r>
              <a:rPr lang="it-IT" dirty="0">
                <a:solidFill>
                  <a:srgbClr val="002060"/>
                </a:solidFill>
                <a:latin typeface="Arial" panose="020B0604020202020204" pitchFamily="34" charset="0"/>
                <a:cs typeface="Arial" panose="020B0604020202020204" pitchFamily="34" charset="0"/>
              </a:rPr>
              <a:t>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questo approccio avvalendosi di tanti alberi decisionali, con un determinato livello di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profondit</a:t>
            </a:r>
            <a:r>
              <a:rPr lang="it-IT" dirty="0">
                <a:solidFill>
                  <a:srgbClr val="002060"/>
                </a:solidFill>
                <a:latin typeface="Arial" panose="020B0604020202020204" pitchFamily="34" charset="0"/>
                <a:cs typeface="Arial" panose="020B0604020202020204" pitchFamily="34" charset="0"/>
              </a:rPr>
              <a:t>à 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definiti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decision</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stumps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tanti quante sono le caratteristiche del modello.</a:t>
            </a: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Support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Vector</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Machine: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algoritmo di apprendimento supervisionato che identifica il miglior iperpiano per dividere il set di dati. Ad esempio, date 2 classi </a:t>
            </a:r>
            <a:r>
              <a:rPr lang="it-IT" dirty="0">
                <a:solidFill>
                  <a:srgbClr val="002060"/>
                </a:solidFill>
                <a:latin typeface="Arial" panose="020B0604020202020204" pitchFamily="34" charset="0"/>
                <a:cs typeface="Arial" panose="020B0604020202020204" pitchFamily="34" charset="0"/>
              </a:rPr>
              <a:t>l’obiettivo è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trovare la retta di separazione delle classi che massimizza il margine tra le classi stesse, dove con margine si intende la distanza minima dalla retta ai punti delle due classi. Questo obiettivo viene raggiunto utilizzando una parte minimale del dataset di allenamento, i cosiddetti vettori di supporto.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Se il problema d’interesse è non lineare, si utilizza una funzione kernel (</a:t>
            </a:r>
            <a:r>
              <a:rPr lang="it-IT" dirty="0" err="1">
                <a:solidFill>
                  <a:srgbClr val="002060"/>
                </a:solidFill>
                <a:latin typeface="Arial" panose="020B0604020202020204" pitchFamily="34" charset="0"/>
                <a:cs typeface="Arial" panose="020B0604020202020204" pitchFamily="34" charset="0"/>
              </a:rPr>
              <a:t>lineare,polinomiale,RBF</a:t>
            </a:r>
            <a:r>
              <a:rPr lang="it-IT" dirty="0">
                <a:solidFill>
                  <a:srgbClr val="002060"/>
                </a:solidFill>
                <a:latin typeface="Arial" panose="020B0604020202020204" pitchFamily="34" charset="0"/>
                <a:cs typeface="Arial" panose="020B0604020202020204" pitchFamily="34" charset="0"/>
              </a:rPr>
              <a:t>), la cui scelta impatta </a:t>
            </a:r>
            <a:r>
              <a:rPr lang="it-IT" dirty="0" err="1">
                <a:solidFill>
                  <a:srgbClr val="002060"/>
                </a:solidFill>
                <a:latin typeface="Arial" panose="020B0604020202020204" pitchFamily="34" charset="0"/>
                <a:cs typeface="Arial" panose="020B0604020202020204" pitchFamily="34" charset="0"/>
              </a:rPr>
              <a:t>notevolmnte</a:t>
            </a:r>
            <a:r>
              <a:rPr lang="it-IT" dirty="0">
                <a:solidFill>
                  <a:srgbClr val="002060"/>
                </a:solidFill>
                <a:latin typeface="Arial" panose="020B0604020202020204" pitchFamily="34" charset="0"/>
                <a:cs typeface="Arial" panose="020B0604020202020204" pitchFamily="34" charset="0"/>
              </a:rPr>
              <a:t> sulle performance ottenute dal modello.</a:t>
            </a: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6A44857D-DD4D-48AE-966C-1624EE2B6FE0}"/>
              </a:ext>
            </a:extLst>
          </p:cNvPr>
          <p:cNvPicPr>
            <a:picLocks noChangeAspect="1"/>
          </p:cNvPicPr>
          <p:nvPr/>
        </p:nvPicPr>
        <p:blipFill>
          <a:blip r:embed="rId4"/>
          <a:stretch>
            <a:fillRect/>
          </a:stretch>
        </p:blipFill>
        <p:spPr>
          <a:xfrm>
            <a:off x="8614611" y="172791"/>
            <a:ext cx="3405019" cy="3256209"/>
          </a:xfrm>
          <a:prstGeom prst="rect">
            <a:avLst/>
          </a:prstGeom>
        </p:spPr>
      </p:pic>
      <p:pic>
        <p:nvPicPr>
          <p:cNvPr id="7" name="Immagine 6">
            <a:extLst>
              <a:ext uri="{FF2B5EF4-FFF2-40B4-BE49-F238E27FC236}">
                <a16:creationId xmlns:a16="http://schemas.microsoft.com/office/drawing/2014/main" id="{9D7F6E44-C517-47BA-8743-D04034FFA7FA}"/>
              </a:ext>
            </a:extLst>
          </p:cNvPr>
          <p:cNvPicPr>
            <a:picLocks noChangeAspect="1"/>
          </p:cNvPicPr>
          <p:nvPr/>
        </p:nvPicPr>
        <p:blipFill>
          <a:blip r:embed="rId5"/>
          <a:stretch>
            <a:fillRect/>
          </a:stretch>
        </p:blipFill>
        <p:spPr>
          <a:xfrm>
            <a:off x="8888370" y="3820753"/>
            <a:ext cx="3131260" cy="2860445"/>
          </a:xfrm>
          <a:prstGeom prst="rect">
            <a:avLst/>
          </a:prstGeom>
        </p:spPr>
      </p:pic>
    </p:spTree>
    <p:extLst>
      <p:ext uri="{BB962C8B-B14F-4D97-AF65-F5344CB8AC3E}">
        <p14:creationId xmlns:p14="http://schemas.microsoft.com/office/powerpoint/2010/main" val="341736641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a:solidFill>
                  <a:schemeClr val="bg1"/>
                </a:solidFill>
                <a:latin typeface="Arial Black" panose="020B0A04020102020204" pitchFamily="34" charset="0"/>
              </a:rPr>
              <a:t>Algoritmi di Machine Learning</a:t>
            </a:r>
            <a:endParaRPr lang="it-IT" sz="2000" dirty="0">
              <a:solidFill>
                <a:schemeClr val="bg1"/>
              </a:solidFill>
              <a:latin typeface="Arial Black" panose="020B0A04020102020204" pitchFamily="34" charset="0"/>
            </a:endParaRP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 y="727599"/>
            <a:ext cx="8245642" cy="674030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KNN</a:t>
            </a:r>
            <a:r>
              <a:rPr lang="it-IT" dirty="0">
                <a:solidFill>
                  <a:srgbClr val="002060"/>
                </a:solidFill>
                <a:latin typeface="Arial" panose="020B0604020202020204" pitchFamily="34" charset="0"/>
                <a:cs typeface="Arial" panose="020B0604020202020204" pitchFamily="34" charset="0"/>
              </a:rPr>
              <a:t>: algoritmo di apprendimento supervisionato, il cui funzionamento si basa sulla somiglianza delle caratteristiche: più un’istanza è vicina a un data point, più KNN li considererà simili. Solitamente, la distanza euclidea è utilizzata come metrica. Minore sarà la distanza e maggiore sarà la somiglianza tra il punto e l’istanza da prevedere, assegnandolo ad un gruppo relativo a questi. La scelta di k è cruciale, in quanto l’algoritmo valuta le k minime distanze. Essendo KNN non parametrico, non si fa alcuna ipotesi sulla distribuzione dei dati analizzati.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Random </a:t>
            </a:r>
            <a:r>
              <a:rPr lang="it-IT" b="1" dirty="0" err="1">
                <a:solidFill>
                  <a:srgbClr val="002060"/>
                </a:solidFill>
                <a:latin typeface="Arial" panose="020B0604020202020204" pitchFamily="34" charset="0"/>
                <a:cs typeface="Arial" panose="020B0604020202020204" pitchFamily="34" charset="0"/>
              </a:rPr>
              <a:t>Forest</a:t>
            </a:r>
            <a:r>
              <a:rPr lang="it-IT" dirty="0">
                <a:solidFill>
                  <a:srgbClr val="002060"/>
                </a:solidFill>
                <a:latin typeface="Arial" panose="020B0604020202020204" pitchFamily="34" charset="0"/>
                <a:cs typeface="Arial" panose="020B0604020202020204" pitchFamily="34" charset="0"/>
              </a:rPr>
              <a:t>: algoritmo di apprendimento supervisionato che si avvale del </a:t>
            </a:r>
            <a:r>
              <a:rPr lang="it-IT" dirty="0" err="1">
                <a:solidFill>
                  <a:srgbClr val="002060"/>
                </a:solidFill>
                <a:latin typeface="Arial" panose="020B0604020202020204" pitchFamily="34" charset="0"/>
                <a:cs typeface="Arial" panose="020B0604020202020204" pitchFamily="34" charset="0"/>
              </a:rPr>
              <a:t>bagging</a:t>
            </a:r>
            <a:r>
              <a:rPr lang="it-IT" dirty="0">
                <a:solidFill>
                  <a:srgbClr val="002060"/>
                </a:solidFill>
                <a:latin typeface="Arial" panose="020B0604020202020204" pitchFamily="34" charset="0"/>
                <a:cs typeface="Arial" panose="020B0604020202020204" pitchFamily="34" charset="0"/>
              </a:rPr>
              <a:t> come metodo di </a:t>
            </a:r>
            <a:r>
              <a:rPr lang="it-IT" dirty="0" err="1">
                <a:solidFill>
                  <a:srgbClr val="002060"/>
                </a:solidFill>
                <a:latin typeface="Arial" panose="020B0604020202020204" pitchFamily="34" charset="0"/>
                <a:cs typeface="Arial" panose="020B0604020202020204" pitchFamily="34" charset="0"/>
              </a:rPr>
              <a:t>ensamble</a:t>
            </a:r>
            <a:r>
              <a:rPr lang="it-IT" dirty="0">
                <a:solidFill>
                  <a:srgbClr val="002060"/>
                </a:solidFill>
                <a:latin typeface="Arial" panose="020B0604020202020204" pitchFamily="34" charset="0"/>
                <a:cs typeface="Arial" panose="020B0604020202020204" pitchFamily="34" charset="0"/>
              </a:rPr>
              <a:t> e dell’albero decisionale come modello individuale. Il </a:t>
            </a:r>
            <a:r>
              <a:rPr lang="it-IT" dirty="0" err="1">
                <a:solidFill>
                  <a:srgbClr val="002060"/>
                </a:solidFill>
                <a:latin typeface="Arial" panose="020B0604020202020204" pitchFamily="34" charset="0"/>
                <a:cs typeface="Arial" panose="020B0604020202020204" pitchFamily="34" charset="0"/>
              </a:rPr>
              <a:t>bagging</a:t>
            </a:r>
            <a:r>
              <a:rPr lang="it-IT" dirty="0">
                <a:solidFill>
                  <a:srgbClr val="002060"/>
                </a:solidFill>
                <a:latin typeface="Arial" panose="020B0604020202020204" pitchFamily="34" charset="0"/>
                <a:cs typeface="Arial" panose="020B0604020202020204" pitchFamily="34" charset="0"/>
              </a:rPr>
              <a:t> è l’applicazione della procedura bootstrap a un algoritmo di machine learning, con alta varianza.                     In genere, si utilizza l’albero decisionale, sensibile ai dati forniti in input. Durante il processo di training, ogni albero in una ”foresta casuale” impara da un campione, casuale anch’esso, di punti dati. Tramite la tecnica di bootstrap, i sample verranno utilizzati più volte in un singolo albero.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D37A9526-5B1E-4F0A-97C5-42293810B7B4}"/>
              </a:ext>
            </a:extLst>
          </p:cNvPr>
          <p:cNvPicPr>
            <a:picLocks noChangeAspect="1"/>
          </p:cNvPicPr>
          <p:nvPr/>
        </p:nvPicPr>
        <p:blipFill>
          <a:blip r:embed="rId4"/>
          <a:stretch>
            <a:fillRect/>
          </a:stretch>
        </p:blipFill>
        <p:spPr>
          <a:xfrm>
            <a:off x="8347173" y="101740"/>
            <a:ext cx="3844827" cy="3174860"/>
          </a:xfrm>
          <a:prstGeom prst="rect">
            <a:avLst/>
          </a:prstGeom>
        </p:spPr>
      </p:pic>
      <p:pic>
        <p:nvPicPr>
          <p:cNvPr id="10" name="Immagine 9">
            <a:extLst>
              <a:ext uri="{FF2B5EF4-FFF2-40B4-BE49-F238E27FC236}">
                <a16:creationId xmlns:a16="http://schemas.microsoft.com/office/drawing/2014/main" id="{7331B788-6A18-4AAF-8D35-946950AA6D0C}"/>
              </a:ext>
            </a:extLst>
          </p:cNvPr>
          <p:cNvPicPr>
            <a:picLocks noChangeAspect="1"/>
          </p:cNvPicPr>
          <p:nvPr/>
        </p:nvPicPr>
        <p:blipFill>
          <a:blip r:embed="rId5"/>
          <a:stretch>
            <a:fillRect/>
          </a:stretch>
        </p:blipFill>
        <p:spPr>
          <a:xfrm>
            <a:off x="8347173" y="3581400"/>
            <a:ext cx="3844826" cy="3264067"/>
          </a:xfrm>
          <a:prstGeom prst="rect">
            <a:avLst/>
          </a:prstGeom>
        </p:spPr>
      </p:pic>
    </p:spTree>
    <p:extLst>
      <p:ext uri="{BB962C8B-B14F-4D97-AF65-F5344CB8AC3E}">
        <p14:creationId xmlns:p14="http://schemas.microsoft.com/office/powerpoint/2010/main" val="363617975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Algoritmi di Deep Learning</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4063" y="727598"/>
            <a:ext cx="11839074" cy="674030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CNN</a:t>
            </a:r>
            <a:r>
              <a:rPr lang="it-IT" dirty="0">
                <a:solidFill>
                  <a:srgbClr val="002060"/>
                </a:solidFill>
                <a:latin typeface="Arial" panose="020B0604020202020204" pitchFamily="34" charset="0"/>
                <a:cs typeface="Arial" panose="020B0604020202020204" pitchFamily="34" charset="0"/>
              </a:rPr>
              <a:t>: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Convolutional</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Neural</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Networks rappresenta un’architettura di rete neurale artificiale, di grande successo nelle applicazioni di computer vision, ampiamente utilizzata in ambiti di processamento relativo ai media, come audio, video e immagini. Tramite una rete neurale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il computer è in grado di classificare un’immagine, identificando con buona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probabilit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il suo contenuto. Composta da vari livelli: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di input</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 passa il dataset, da analizzare, nel formato desiderato (immagine in scala RGB, in scala di grigi etc.).</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l’obiettivo, di questo livello, è individuare schemi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curve,angoli</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circonferenze o quadrati).Il numero di questi livelli, dovrebbe essere direttamente proporzionale alla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complessit</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di calcolo, inerente alla caratteristica da ricercare nei dati.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Rectified</a:t>
            </a: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Linear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Units</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semplicemente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ReLU</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questo livello annulla i valori negativi ottenuti nel passo precedente.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Pool</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 rileva se la caratteristica, oggetto di studio, sia presente nel livello precedente. Tutto questo, semplifica e rende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grezza l’immagine mantenendo gli attributi adoperati nel livello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Fully</a:t>
            </a: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Connected</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connette tutti i neuroni dello strato precedente, al fine di stabilire le varie classi identificative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24058973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Algoritmi di Deep Learning</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4063" y="727598"/>
            <a:ext cx="5919537" cy="535531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Avremo una o più matrici in input ed una chiamata kernel, che verrà traslata al fine di calcolarne il risultato chiamato feature </a:t>
            </a:r>
            <a:r>
              <a:rPr lang="it-IT" dirty="0" err="1">
                <a:solidFill>
                  <a:srgbClr val="002060"/>
                </a:solidFill>
                <a:latin typeface="Arial" panose="020B0604020202020204" pitchFamily="34" charset="0"/>
                <a:cs typeface="Arial" panose="020B0604020202020204" pitchFamily="34" charset="0"/>
              </a:rPr>
              <a:t>map</a:t>
            </a:r>
            <a:r>
              <a:rPr lang="it-IT" dirty="0">
                <a:solidFill>
                  <a:srgbClr val="002060"/>
                </a:solidFill>
                <a:latin typeface="Arial" panose="020B0604020202020204" pitchFamily="34" charset="0"/>
                <a:cs typeface="Arial" panose="020B0604020202020204" pitchFamily="34"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Il passo di traslazione prende il nome di stride. Il risultato ottenuto in un livello </a:t>
            </a:r>
            <a:r>
              <a:rPr lang="it-IT" dirty="0" err="1">
                <a:solidFill>
                  <a:srgbClr val="002060"/>
                </a:solidFill>
                <a:latin typeface="Arial" panose="020B0604020202020204" pitchFamily="34" charset="0"/>
                <a:cs typeface="Arial" panose="020B0604020202020204" pitchFamily="34" charset="0"/>
              </a:rPr>
              <a:t>convoluzionale</a:t>
            </a:r>
            <a:r>
              <a:rPr lang="it-IT" dirty="0">
                <a:solidFill>
                  <a:srgbClr val="002060"/>
                </a:solidFill>
                <a:latin typeface="Arial" panose="020B0604020202020204" pitchFamily="34" charset="0"/>
                <a:cs typeface="Arial" panose="020B0604020202020204" pitchFamily="34" charset="0"/>
              </a:rPr>
              <a:t>, infatti, è ricavato tramite il prodotto scalare, tra i valori del filtro e i valori del livello, facendo spostare di un determinato stride verso destra, il campo ricettivo.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L’insieme dei valori ottenuti forma la mappa di attivazione. Ripetendo questa procedura per ogni strato, se ne generano di differenti, costruendo una mappa per ogni livello analizzato.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Un altro fattore rilevante, è rappresentato dallo zero-</a:t>
            </a:r>
            <a:r>
              <a:rPr lang="it-IT" dirty="0" err="1">
                <a:solidFill>
                  <a:srgbClr val="002060"/>
                </a:solidFill>
                <a:latin typeface="Arial" panose="020B0604020202020204" pitchFamily="34" charset="0"/>
                <a:cs typeface="Arial" panose="020B0604020202020204" pitchFamily="34" charset="0"/>
              </a:rPr>
              <a:t>padding</a:t>
            </a:r>
            <a:r>
              <a:rPr lang="it-IT" dirty="0">
                <a:solidFill>
                  <a:srgbClr val="002060"/>
                </a:solidFill>
                <a:latin typeface="Arial" panose="020B0604020202020204" pitchFamily="34" charset="0"/>
                <a:cs typeface="Arial" panose="020B0604020202020204" pitchFamily="34" charset="0"/>
              </a:rPr>
              <a:t>, strato da apporre al volume di input iniziale, al fine di evitare di perdere alcune informazioni dal passaggio da un </a:t>
            </a:r>
            <a:r>
              <a:rPr lang="it-IT" dirty="0" err="1">
                <a:solidFill>
                  <a:srgbClr val="002060"/>
                </a:solidFill>
                <a:latin typeface="Arial" panose="020B0604020202020204" pitchFamily="34" charset="0"/>
                <a:cs typeface="Arial" panose="020B0604020202020204" pitchFamily="34" charset="0"/>
              </a:rPr>
              <a:t>layer</a:t>
            </a:r>
            <a:r>
              <a:rPr lang="it-IT" dirty="0">
                <a:solidFill>
                  <a:srgbClr val="002060"/>
                </a:solidFill>
                <a:latin typeface="Arial" panose="020B0604020202020204" pitchFamily="34" charset="0"/>
                <a:cs typeface="Arial" panose="020B0604020202020204" pitchFamily="34" charset="0"/>
              </a:rPr>
              <a:t> all’altro.</a:t>
            </a: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61868059-6E74-4977-A3F4-FFB2A7901602}"/>
              </a:ext>
            </a:extLst>
          </p:cNvPr>
          <p:cNvPicPr>
            <a:picLocks noChangeAspect="1"/>
          </p:cNvPicPr>
          <p:nvPr/>
        </p:nvPicPr>
        <p:blipFill>
          <a:blip r:embed="rId4"/>
          <a:stretch>
            <a:fillRect/>
          </a:stretch>
        </p:blipFill>
        <p:spPr>
          <a:xfrm>
            <a:off x="6248400" y="1627115"/>
            <a:ext cx="5699830" cy="3556278"/>
          </a:xfrm>
          <a:prstGeom prst="rect">
            <a:avLst/>
          </a:prstGeom>
        </p:spPr>
      </p:pic>
    </p:spTree>
    <p:extLst>
      <p:ext uri="{BB962C8B-B14F-4D97-AF65-F5344CB8AC3E}">
        <p14:creationId xmlns:p14="http://schemas.microsoft.com/office/powerpoint/2010/main" val="214556643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LeNet-5</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0" y="551135"/>
            <a:ext cx="7471611" cy="6740307"/>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rete neurale LeNet-5, fu creata nel 1998 da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Yann</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LeCun</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[25] e da allora viene sfruttata in domini applicativi diversi, come il riconoscimento di scrittura o di immagini, rigorosamente in scala di grigio.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Livello di input</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le dimensioni delle immagini in input sono 32x32x1.</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Strato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Convoluzionale</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1</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formato da 6 filtri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convoluzionali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5×5 con uno stride di 1 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padding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0, produce un sample 28x28x6.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Strato di Pool 1</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average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pooling conduce a un volume di 14x14x6.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a:t>
            </a:r>
            <a:r>
              <a:rPr lang="it-IT" b="1" dirty="0" err="1">
                <a:solidFill>
                  <a:srgbClr val="002060"/>
                </a:solidFill>
                <a:latin typeface="Arial" panose="020B0604020202020204" pitchFamily="34" charset="0"/>
                <a:cs typeface="Arial" panose="020B0604020202020204" pitchFamily="34" charset="0"/>
              </a:rPr>
              <a:t>Convoluzionale</a:t>
            </a:r>
            <a:r>
              <a:rPr lang="it-IT" b="1" dirty="0">
                <a:solidFill>
                  <a:srgbClr val="002060"/>
                </a:solidFill>
                <a:latin typeface="Arial" panose="020B0604020202020204" pitchFamily="34" charset="0"/>
                <a:cs typeface="Arial" panose="020B0604020202020204" pitchFamily="34" charset="0"/>
              </a:rPr>
              <a:t> 2</a:t>
            </a:r>
            <a:r>
              <a:rPr lang="it-IT" dirty="0">
                <a:solidFill>
                  <a:srgbClr val="002060"/>
                </a:solidFill>
                <a:latin typeface="Arial" panose="020B0604020202020204" pitchFamily="34" charset="0"/>
                <a:cs typeface="Arial" panose="020B0604020202020204" pitchFamily="34" charset="0"/>
              </a:rPr>
              <a:t>: formato da 16 filtri </a:t>
            </a:r>
            <a:r>
              <a:rPr lang="it-IT" dirty="0" err="1">
                <a:solidFill>
                  <a:srgbClr val="002060"/>
                </a:solidFill>
                <a:latin typeface="Arial" panose="020B0604020202020204" pitchFamily="34" charset="0"/>
                <a:cs typeface="Arial" panose="020B0604020202020204" pitchFamily="34" charset="0"/>
              </a:rPr>
              <a:t>convoluzionali</a:t>
            </a:r>
            <a:r>
              <a:rPr lang="it-IT" dirty="0">
                <a:solidFill>
                  <a:srgbClr val="002060"/>
                </a:solidFill>
                <a:latin typeface="Arial" panose="020B0604020202020204" pitchFamily="34" charset="0"/>
                <a:cs typeface="Arial" panose="020B0604020202020204" pitchFamily="34" charset="0"/>
              </a:rPr>
              <a:t> 5×5 con uno stride di 1 e </a:t>
            </a:r>
            <a:r>
              <a:rPr lang="it-IT" dirty="0" err="1">
                <a:solidFill>
                  <a:srgbClr val="002060"/>
                </a:solidFill>
                <a:latin typeface="Arial" panose="020B0604020202020204" pitchFamily="34" charset="0"/>
                <a:cs typeface="Arial" panose="020B0604020202020204" pitchFamily="34" charset="0"/>
              </a:rPr>
              <a:t>padding</a:t>
            </a:r>
            <a:r>
              <a:rPr lang="it-IT" dirty="0">
                <a:solidFill>
                  <a:srgbClr val="002060"/>
                </a:solidFill>
                <a:latin typeface="Arial" panose="020B0604020202020204" pitchFamily="34" charset="0"/>
                <a:cs typeface="Arial" panose="020B0604020202020204" pitchFamily="34" charset="0"/>
              </a:rPr>
              <a:t> 0, produce un sample 10x10x6.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di Pool 2</a:t>
            </a:r>
            <a:r>
              <a:rPr lang="it-IT" dirty="0">
                <a:solidFill>
                  <a:srgbClr val="002060"/>
                </a:solidFill>
                <a:latin typeface="Arial" panose="020B0604020202020204" pitchFamily="34" charset="0"/>
                <a:cs typeface="Arial" panose="020B0604020202020204" pitchFamily="34" charset="0"/>
              </a:rPr>
              <a:t>: l’</a:t>
            </a:r>
            <a:r>
              <a:rPr lang="it-IT" dirty="0" err="1">
                <a:solidFill>
                  <a:srgbClr val="002060"/>
                </a:solidFill>
                <a:latin typeface="Arial" panose="020B0604020202020204" pitchFamily="34" charset="0"/>
                <a:cs typeface="Arial" panose="020B0604020202020204" pitchFamily="34" charset="0"/>
              </a:rPr>
              <a:t>average</a:t>
            </a:r>
            <a:r>
              <a:rPr lang="it-IT" dirty="0">
                <a:solidFill>
                  <a:srgbClr val="002060"/>
                </a:solidFill>
                <a:latin typeface="Arial" panose="020B0604020202020204" pitchFamily="34" charset="0"/>
                <a:cs typeface="Arial" panose="020B0604020202020204" pitchFamily="34" charset="0"/>
              </a:rPr>
              <a:t> pooling conduce a un volume di 5x5x6.</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FC 1</a:t>
            </a:r>
            <a:r>
              <a:rPr lang="it-IT" dirty="0">
                <a:solidFill>
                  <a:srgbClr val="002060"/>
                </a:solidFill>
                <a:latin typeface="Arial" panose="020B0604020202020204" pitchFamily="34" charset="0"/>
                <a:cs typeface="Arial" panose="020B0604020202020204" pitchFamily="34" charset="0"/>
              </a:rPr>
              <a:t>: sfrutta l’algoritmo </a:t>
            </a:r>
            <a:r>
              <a:rPr lang="it-IT" dirty="0" err="1">
                <a:solidFill>
                  <a:srgbClr val="002060"/>
                </a:solidFill>
                <a:latin typeface="Arial" panose="020B0604020202020204" pitchFamily="34" charset="0"/>
                <a:cs typeface="Arial" panose="020B0604020202020204" pitchFamily="34" charset="0"/>
              </a:rPr>
              <a:t>softmax</a:t>
            </a:r>
            <a:r>
              <a:rPr lang="it-IT" dirty="0">
                <a:solidFill>
                  <a:srgbClr val="002060"/>
                </a:solidFill>
                <a:latin typeface="Arial" panose="020B0604020202020204" pitchFamily="34" charset="0"/>
                <a:cs typeface="Arial" panose="020B0604020202020204" pitchFamily="34" charset="0"/>
              </a:rPr>
              <a:t> collegando i 400 parametri precedenti a 256 neuroni.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Strato FC 2</a:t>
            </a:r>
            <a:r>
              <a:rPr lang="it-IT" dirty="0">
                <a:solidFill>
                  <a:srgbClr val="002060"/>
                </a:solidFill>
                <a:latin typeface="Arial" panose="020B0604020202020204" pitchFamily="34" charset="0"/>
                <a:cs typeface="Arial" panose="020B0604020202020204" pitchFamily="34" charset="0"/>
              </a:rPr>
              <a:t>: collega i 256 precedenti a 84 neuroni successivi.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err="1">
                <a:solidFill>
                  <a:srgbClr val="002060"/>
                </a:solidFill>
                <a:latin typeface="Arial" panose="020B0604020202020204" pitchFamily="34" charset="0"/>
                <a:cs typeface="Arial" panose="020B0604020202020204" pitchFamily="34" charset="0"/>
              </a:rPr>
              <a:t>Softmax</a:t>
            </a:r>
            <a:r>
              <a:rPr lang="it-IT" dirty="0">
                <a:solidFill>
                  <a:srgbClr val="002060"/>
                </a:solidFill>
                <a:latin typeface="Arial" panose="020B0604020202020204" pitchFamily="34" charset="0"/>
                <a:cs typeface="Arial" panose="020B0604020202020204" pitchFamily="34" charset="0"/>
              </a:rPr>
              <a:t>: collega gli 84 precedenti a 10 neuroni (classi attese).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0F5487A-CE77-4859-9BED-AF501A71DA37}"/>
              </a:ext>
            </a:extLst>
          </p:cNvPr>
          <p:cNvPicPr>
            <a:picLocks noChangeAspect="1"/>
          </p:cNvPicPr>
          <p:nvPr/>
        </p:nvPicPr>
        <p:blipFill>
          <a:blip r:embed="rId4"/>
          <a:stretch>
            <a:fillRect/>
          </a:stretch>
        </p:blipFill>
        <p:spPr>
          <a:xfrm>
            <a:off x="7331242" y="2870059"/>
            <a:ext cx="4669291" cy="2167161"/>
          </a:xfrm>
          <a:prstGeom prst="rect">
            <a:avLst/>
          </a:prstGeom>
        </p:spPr>
      </p:pic>
    </p:spTree>
    <p:extLst>
      <p:ext uri="{BB962C8B-B14F-4D97-AF65-F5344CB8AC3E}">
        <p14:creationId xmlns:p14="http://schemas.microsoft.com/office/powerpoint/2010/main" val="45414604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Metriche di analisi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 y="551135"/>
            <a:ext cx="6986337"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Oltre all’accuratezza media sulla 10fold cross </a:t>
            </a:r>
            <a:r>
              <a:rPr lang="it-IT" dirty="0" err="1">
                <a:solidFill>
                  <a:srgbClr val="002060"/>
                </a:solidFill>
                <a:latin typeface="Arial" panose="020B0604020202020204" pitchFamily="34" charset="0"/>
                <a:cs typeface="Arial" panose="020B0604020202020204" pitchFamily="34" charset="0"/>
              </a:rPr>
              <a:t>validation</a:t>
            </a:r>
            <a:r>
              <a:rPr lang="it-IT" dirty="0">
                <a:solidFill>
                  <a:srgbClr val="002060"/>
                </a:solidFill>
                <a:latin typeface="Arial" panose="020B0604020202020204" pitchFamily="34" charset="0"/>
                <a:cs typeface="Arial" panose="020B0604020202020204" pitchFamily="34" charset="0"/>
              </a:rPr>
              <a:t>, verranno utilizzate le metriche di: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Matrice di Confusione</a:t>
            </a:r>
            <a:r>
              <a:rPr lang="it-IT" dirty="0">
                <a:solidFill>
                  <a:srgbClr val="002060"/>
                </a:solidFill>
                <a:latin typeface="Arial" panose="020B0604020202020204" pitchFamily="34" charset="0"/>
                <a:cs typeface="Arial" panose="020B0604020202020204" pitchFamily="34" charset="0"/>
              </a:rPr>
              <a:t>: La matrice è utile a tenere traccia di TP,TN,FP,FN. L’obiettivo della valutazione di un modello utilizzando la matrice di confusione è massimizzare i valori di TP e TN e minimizzare i valori di FP e FN.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Precision, Recall, F1-score</a:t>
            </a:r>
            <a:r>
              <a:rPr lang="it-IT" dirty="0">
                <a:solidFill>
                  <a:srgbClr val="002060"/>
                </a:solidFill>
                <a:latin typeface="Arial" panose="020B0604020202020204" pitchFamily="34" charset="0"/>
                <a:cs typeface="Arial" panose="020B0604020202020204" pitchFamily="34" charset="0"/>
              </a:rPr>
              <a:t>: La precisione è la frazione di istanze rilevanti tra le istanze recuperate, mentre il richiamo è la frazione della quantità totale di istanze rilevanti effettivamente recuperate. Lo score F1 è una misura dell’accuratezza di un test, calcolato come media armonica o media ponderata di precisione e richiamo.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Curva di ROC</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 curva ROC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Receiver</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Operating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Characteristic</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è un grafico che mette in relazione la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sensibilit</a:t>
            </a:r>
            <a:r>
              <a:rPr lang="it-IT" dirty="0">
                <a:solidFill>
                  <a:srgbClr val="002060"/>
                </a:solidFill>
                <a:latin typeface="Arial" panose="020B0604020202020204" pitchFamily="34" charset="0"/>
                <a:cs typeface="Arial" panose="020B0604020202020204" pitchFamily="34" charset="0"/>
              </a:rPr>
              <a:t>à</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la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specificit</a:t>
            </a:r>
            <a:r>
              <a:rPr lang="it-IT" dirty="0">
                <a:solidFill>
                  <a:srgbClr val="002060"/>
                </a:solidFill>
                <a:latin typeface="Arial" panose="020B0604020202020204" pitchFamily="34" charset="0"/>
                <a:cs typeface="Arial" panose="020B0604020202020204" pitchFamily="34" charset="0"/>
              </a:rPr>
              <a:t>à</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di un test diagnostico (TN/(TN+FP)), al variare del valore di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cut</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-off (valore soglia). L’area al di sotto della curva di ROC (AUC)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pu</a:t>
            </a:r>
            <a:r>
              <a:rPr lang="it-IT" dirty="0">
                <a:solidFill>
                  <a:srgbClr val="002060"/>
                </a:solidFill>
                <a:latin typeface="Arial" panose="020B0604020202020204" pitchFamily="34" charset="0"/>
                <a:cs typeface="Arial" panose="020B0604020202020204" pitchFamily="34" charset="0"/>
              </a:rPr>
              <a:t>ò</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essere compresa tra [0,1]. Se &lt; 0.5, indica un test non informativo, se &gt; 0.5 indica un test che via via si avvicina ad essere </a:t>
            </a:r>
            <a:r>
              <a:rPr kumimoji="0" lang="it-IT" sz="180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sz="180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accurato.</a:t>
            </a:r>
            <a:endPar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E2D21D03-F67B-43EB-ACEB-67A82CCBF4AC}"/>
              </a:ext>
            </a:extLst>
          </p:cNvPr>
          <p:cNvPicPr>
            <a:picLocks noChangeAspect="1"/>
          </p:cNvPicPr>
          <p:nvPr/>
        </p:nvPicPr>
        <p:blipFill>
          <a:blip r:embed="rId4"/>
          <a:stretch>
            <a:fillRect/>
          </a:stretch>
        </p:blipFill>
        <p:spPr>
          <a:xfrm>
            <a:off x="7357352" y="101740"/>
            <a:ext cx="4572000" cy="2362200"/>
          </a:xfrm>
          <a:prstGeom prst="rect">
            <a:avLst/>
          </a:prstGeom>
        </p:spPr>
      </p:pic>
      <p:pic>
        <p:nvPicPr>
          <p:cNvPr id="8" name="Immagine 7">
            <a:extLst>
              <a:ext uri="{FF2B5EF4-FFF2-40B4-BE49-F238E27FC236}">
                <a16:creationId xmlns:a16="http://schemas.microsoft.com/office/drawing/2014/main" id="{554A60A1-8E81-4D7D-AE78-C97D692F3CFB}"/>
              </a:ext>
            </a:extLst>
          </p:cNvPr>
          <p:cNvPicPr>
            <a:picLocks noChangeAspect="1"/>
          </p:cNvPicPr>
          <p:nvPr/>
        </p:nvPicPr>
        <p:blipFill>
          <a:blip r:embed="rId5"/>
          <a:stretch>
            <a:fillRect/>
          </a:stretch>
        </p:blipFill>
        <p:spPr>
          <a:xfrm>
            <a:off x="6986336" y="2612080"/>
            <a:ext cx="2638927" cy="1076325"/>
          </a:xfrm>
          <a:prstGeom prst="rect">
            <a:avLst/>
          </a:prstGeom>
        </p:spPr>
      </p:pic>
      <p:pic>
        <p:nvPicPr>
          <p:cNvPr id="9" name="Immagine 8">
            <a:extLst>
              <a:ext uri="{FF2B5EF4-FFF2-40B4-BE49-F238E27FC236}">
                <a16:creationId xmlns:a16="http://schemas.microsoft.com/office/drawing/2014/main" id="{D6F7FCC8-CD37-4553-939E-3D73E48EF882}"/>
              </a:ext>
            </a:extLst>
          </p:cNvPr>
          <p:cNvPicPr>
            <a:picLocks noChangeAspect="1"/>
          </p:cNvPicPr>
          <p:nvPr/>
        </p:nvPicPr>
        <p:blipFill>
          <a:blip r:embed="rId6"/>
          <a:stretch>
            <a:fillRect/>
          </a:stretch>
        </p:blipFill>
        <p:spPr>
          <a:xfrm>
            <a:off x="9591928" y="2698808"/>
            <a:ext cx="2600072" cy="1009650"/>
          </a:xfrm>
          <a:prstGeom prst="rect">
            <a:avLst/>
          </a:prstGeom>
        </p:spPr>
      </p:pic>
      <p:pic>
        <p:nvPicPr>
          <p:cNvPr id="10" name="Immagine 9">
            <a:extLst>
              <a:ext uri="{FF2B5EF4-FFF2-40B4-BE49-F238E27FC236}">
                <a16:creationId xmlns:a16="http://schemas.microsoft.com/office/drawing/2014/main" id="{1429AE89-BCC3-4D76-B298-6FE1FDD73853}"/>
              </a:ext>
            </a:extLst>
          </p:cNvPr>
          <p:cNvPicPr>
            <a:picLocks noChangeAspect="1"/>
          </p:cNvPicPr>
          <p:nvPr/>
        </p:nvPicPr>
        <p:blipFill>
          <a:blip r:embed="rId7"/>
          <a:stretch>
            <a:fillRect/>
          </a:stretch>
        </p:blipFill>
        <p:spPr>
          <a:xfrm>
            <a:off x="7958390" y="3836545"/>
            <a:ext cx="3267075" cy="790575"/>
          </a:xfrm>
          <a:prstGeom prst="rect">
            <a:avLst/>
          </a:prstGeom>
        </p:spPr>
      </p:pic>
      <p:pic>
        <p:nvPicPr>
          <p:cNvPr id="11" name="Immagine 10">
            <a:extLst>
              <a:ext uri="{FF2B5EF4-FFF2-40B4-BE49-F238E27FC236}">
                <a16:creationId xmlns:a16="http://schemas.microsoft.com/office/drawing/2014/main" id="{6F2FBDE8-32D6-4229-A2D0-0CBA05105C94}"/>
              </a:ext>
            </a:extLst>
          </p:cNvPr>
          <p:cNvPicPr>
            <a:picLocks noChangeAspect="1"/>
          </p:cNvPicPr>
          <p:nvPr/>
        </p:nvPicPr>
        <p:blipFill>
          <a:blip r:embed="rId8"/>
          <a:stretch>
            <a:fillRect/>
          </a:stretch>
        </p:blipFill>
        <p:spPr>
          <a:xfrm>
            <a:off x="7807867" y="4649579"/>
            <a:ext cx="3902870" cy="2208421"/>
          </a:xfrm>
          <a:prstGeom prst="rect">
            <a:avLst/>
          </a:prstGeom>
        </p:spPr>
      </p:pic>
    </p:spTree>
    <p:extLst>
      <p:ext uri="{BB962C8B-B14F-4D97-AF65-F5344CB8AC3E}">
        <p14:creationId xmlns:p14="http://schemas.microsoft.com/office/powerpoint/2010/main" val="111516918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Metodologia sperimentale adottata</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 y="551135"/>
            <a:ext cx="12192001"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 soluzione che si propone aggrega in un’immagine tutte le informazioni ricavate da ogni singolo KPI aziendale (valori estratti da procedure implementate nel sistema EVO-BI), per un lasso temporale stabilito.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 particolare, ogni colonna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rappresenter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indicatore scelto (con valore settimanale, bisettimanale o mensile) visualizzando i risultati su una finestra temporale raffigurante, ad esempio, un andamento mensile, bimestrale, trimestrale, etc.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Al termine di tutte le fasi di processamento dei dati, dettagliate nelle sezioni successive, si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otterr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dataset composto da svariate immagini in scala di grigio, dove ogni pixel ha un valore di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luminosit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compreso tra 0 (nero) e 255 (bianco). Maggiore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luminosit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raggiunta da ogni elemento relativo ad una colonna, migliore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l’andamento del KPI per quella stessa colonna. I dati così aggregati permetteranno ad un calcolatore di capire, in modo abbastanza chiaro e completo, le performance ottenute nella finestra temporale considerata.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Un dataset di questo tipo,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pu</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sfruttare le tecniche di classificazione di immagini tipiche del Machine Learning, prestandosi ancora meglio all’utilizzo di reti CNN.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virt</a:t>
            </a:r>
            <a:r>
              <a:rPr lang="it-IT" dirty="0">
                <a:solidFill>
                  <a:srgbClr val="002060"/>
                </a:solidFill>
                <a:latin typeface="Arial" panose="020B0604020202020204" pitchFamily="34" charset="0"/>
                <a:cs typeface="Arial" panose="020B0604020202020204" pitchFamily="34" charset="0"/>
              </a:rPr>
              <a:t>ù</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di tutte le politiche adottate nella costruzione del dataset e nel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preprocessing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delle immagini che lo compongono, si riesce ad estrarre un gran numero di caratteristiche, permettendo una facile identificazione di quelle chiavi che differenziano le diverse tipologie di immagini, presenti nel dataset.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Terminata la fase di addestramento </a:t>
            </a:r>
            <a:r>
              <a:rPr lang="it-IT" dirty="0">
                <a:solidFill>
                  <a:srgbClr val="002060"/>
                </a:solidFill>
                <a:latin typeface="Arial" panose="020B0604020202020204" pitchFamily="34" charset="0"/>
                <a:cs typeface="Arial" panose="020B0604020202020204" pitchFamily="34" charset="0"/>
              </a:rPr>
              <a:t>di ottengono diversi modelli,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uno per ogni classificatore o rete neurale implementato.</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37203200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7" y="243191"/>
            <a:ext cx="6803171"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6827964"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Introduzione</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1318866"/>
            <a:ext cx="7217923" cy="4524315"/>
          </a:xfrm>
          <a:prstGeom prst="rect">
            <a:avLst/>
          </a:prstGeom>
          <a:noFill/>
        </p:spPr>
        <p:txBody>
          <a:bodyPr wrap="square" rtlCol="0">
            <a:spAutoFit/>
          </a:bodyPr>
          <a:lstStyle/>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Durante il mio percorso di studi ho avuto modo di collaborare con EVO-BI </a:t>
            </a:r>
            <a:r>
              <a:rPr lang="it-IT" dirty="0" err="1">
                <a:solidFill>
                  <a:srgbClr val="002060"/>
                </a:solidFill>
                <a:latin typeface="Arial" panose="020B0604020202020204" pitchFamily="34" charset="0"/>
                <a:cs typeface="Arial" panose="020B0604020202020204" pitchFamily="34" charset="0"/>
              </a:rPr>
              <a:t>s.r.l</a:t>
            </a:r>
            <a:r>
              <a:rPr lang="it-IT" dirty="0">
                <a:solidFill>
                  <a:srgbClr val="002060"/>
                </a:solidFill>
                <a:latin typeface="Arial" panose="020B0604020202020204" pitchFamily="34" charset="0"/>
                <a:cs typeface="Arial" panose="020B0604020202020204" pitchFamily="34" charset="0"/>
              </a:rPr>
              <a:t>, Spin-Off Accademico dell’ Università della Calabria.</a:t>
            </a:r>
          </a:p>
          <a:p>
            <a:pPr marL="285750" indent="-285750" algn="just">
              <a:buFont typeface="Arial" panose="020B0604020202020204" pitchFamily="34" charset="0"/>
              <a:buChar char="•"/>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L’azienda nasce dall’incontro tra il mondo della consulenza e la ricerca universitaria, con l’obiettivo di portare nelle piccole e medie imprese un sistema integrato di Business Intelligence, che sia agile potente ed efficace. </a:t>
            </a:r>
          </a:p>
          <a:p>
            <a:pPr marL="285750" indent="-285750" algn="just">
              <a:buFont typeface="Arial" panose="020B0604020202020204" pitchFamily="34" charset="0"/>
              <a:buChar char="•"/>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Tramite algoritmi di intelligenza artificiale, si cercano di individuare trend, </a:t>
            </a:r>
            <a:r>
              <a:rPr lang="it-IT" dirty="0" err="1">
                <a:solidFill>
                  <a:srgbClr val="002060"/>
                </a:solidFill>
                <a:latin typeface="Arial" panose="020B0604020202020204" pitchFamily="34" charset="0"/>
                <a:cs typeface="Arial" panose="020B0604020202020204" pitchFamily="34" charset="0"/>
              </a:rPr>
              <a:t>outlier</a:t>
            </a:r>
            <a:r>
              <a:rPr lang="it-IT" dirty="0">
                <a:solidFill>
                  <a:srgbClr val="002060"/>
                </a:solidFill>
                <a:latin typeface="Arial" panose="020B0604020202020204" pitchFamily="34" charset="0"/>
                <a:cs typeface="Arial" panose="020B0604020202020204" pitchFamily="34" charset="0"/>
              </a:rPr>
              <a:t> e più in generale importanti segnali da porre all’attenzione del management.</a:t>
            </a:r>
          </a:p>
          <a:p>
            <a:pPr algn="just"/>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it-IT" dirty="0">
                <a:solidFill>
                  <a:srgbClr val="002060"/>
                </a:solidFill>
                <a:latin typeface="Arial" panose="020B0604020202020204" pitchFamily="34" charset="0"/>
                <a:cs typeface="Arial" panose="020B0604020202020204" pitchFamily="34" charset="0"/>
              </a:rPr>
              <a:t>Tutto questo, ai fini di unire un approccio reportistico, tipico della Business Intelligence, ad una nuova interpretazione dei dati tramite algoritmi specifici di IA.</a:t>
            </a:r>
          </a:p>
          <a:p>
            <a:pPr marL="285750" indent="-285750" algn="just">
              <a:buFont typeface="Arial" panose="020B0604020202020204" pitchFamily="34" charset="0"/>
              <a:buChar char="•"/>
            </a:pPr>
            <a:endParaRPr lang="it-IT" dirty="0">
              <a:solidFill>
                <a:srgbClr val="002060"/>
              </a:solidFill>
              <a:latin typeface="Arial" panose="020B0604020202020204" pitchFamily="34" charset="0"/>
              <a:cs typeface="Arial" panose="020B0604020202020204" pitchFamily="34" charset="0"/>
            </a:endParaRPr>
          </a:p>
        </p:txBody>
      </p:sp>
      <p:pic>
        <p:nvPicPr>
          <p:cNvPr id="7" name="Immagine 6">
            <a:extLst>
              <a:ext uri="{FF2B5EF4-FFF2-40B4-BE49-F238E27FC236}">
                <a16:creationId xmlns:a16="http://schemas.microsoft.com/office/drawing/2014/main" id="{86F21866-3306-4243-9288-356716CB7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700" y="1983081"/>
            <a:ext cx="3720825" cy="2643367"/>
          </a:xfrm>
          <a:prstGeom prst="rect">
            <a:avLst/>
          </a:prstGeom>
        </p:spPr>
      </p:pic>
    </p:spTree>
    <p:extLst>
      <p:ext uri="{BB962C8B-B14F-4D97-AF65-F5344CB8AC3E}">
        <p14:creationId xmlns:p14="http://schemas.microsoft.com/office/powerpoint/2010/main" val="304099771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Metodologia sperimentale adottata</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8" y="927625"/>
            <a:ext cx="6096002" cy="286232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Dopo un’accurata fase di analisi, tramite le metriche adottate, si sceglierà il modello migliore in questo contesto applicativo.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Così facendo, si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pu</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ottenere una previsione affidabile, sull’andamento aziendale, per nuovi dati forniti in input e nello stesso formato di quelli iniziali valutando, ad esempio, il superamento di determinati obiettivi preposti e potendo, inoltre, rilevare facilmente eventuali anomalie.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A30D15C8-3F8B-42B3-9296-D8F214F291C3}"/>
              </a:ext>
            </a:extLst>
          </p:cNvPr>
          <p:cNvPicPr>
            <a:picLocks noChangeAspect="1"/>
          </p:cNvPicPr>
          <p:nvPr/>
        </p:nvPicPr>
        <p:blipFill>
          <a:blip r:embed="rId4"/>
          <a:stretch>
            <a:fillRect/>
          </a:stretch>
        </p:blipFill>
        <p:spPr>
          <a:xfrm>
            <a:off x="6800098" y="927625"/>
            <a:ext cx="4846470" cy="4915712"/>
          </a:xfrm>
          <a:prstGeom prst="rect">
            <a:avLst/>
          </a:prstGeom>
        </p:spPr>
      </p:pic>
    </p:spTree>
    <p:extLst>
      <p:ext uri="{BB962C8B-B14F-4D97-AF65-F5344CB8AC3E}">
        <p14:creationId xmlns:p14="http://schemas.microsoft.com/office/powerpoint/2010/main" val="408089655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1324" y="719078"/>
            <a:ext cx="11929352" cy="618630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Durante la collaborazione con EVO-BI, è stato possibile analizzare lo storico triennale di un cliente, relativo agli anni 2018/2019/2020, anonimizzando e offuscando opportunamente il tutto. Dopo un’attenta analisi, sui vari dati disponibili, si è scelto di utilizzare per la creazione del dataset da esaminare, i seguenti indicatori di performance: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Venduto</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valore delle vendite.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Costo</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costo attribuibile alla produzione di beni e/o servizi venduti.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Margine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margine di profitto (Venduto-Costo), espresso sia in valore che in percentuale.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Trend delle spedizioni</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andamento della spedizione dei prodotti nel periodo scelto.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Margine %</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sulle spedizioni: margine di profitto, derivante dal trend delle spedizioni.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Si è scelto, inoltre, di includere altre due colonne come indicatori esterni: </a:t>
            </a:r>
            <a:r>
              <a:rPr lang="it-IT" b="1" dirty="0">
                <a:solidFill>
                  <a:srgbClr val="002060"/>
                </a:solidFill>
                <a:latin typeface="Arial" panose="020B0604020202020204" pitchFamily="34" charset="0"/>
                <a:cs typeface="Arial" panose="020B0604020202020204" pitchFamily="34" charset="0"/>
              </a:rPr>
              <a:t>andamento di consumi e prezzi</a:t>
            </a:r>
            <a:r>
              <a:rPr lang="it-IT" dirty="0">
                <a:solidFill>
                  <a:srgbClr val="002060"/>
                </a:solidFill>
                <a:latin typeface="Arial" panose="020B0604020202020204" pitchFamily="34" charset="0"/>
                <a:cs typeface="Arial" panose="020B0604020202020204" pitchFamily="34" charset="0"/>
              </a:rPr>
              <a:t>, nel lasso temporale considerato, non estraibili direttamente dal contesto aziendale ma aventi un impatto notevole in termini di performance.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 dati, relativi ad ogni KPI sopra indicato, sono stati estratti con </a:t>
            </a:r>
            <a:r>
              <a:rPr lang="it-IT" b="1" dirty="0">
                <a:solidFill>
                  <a:srgbClr val="002060"/>
                </a:solidFill>
                <a:latin typeface="Arial" panose="020B0604020202020204" pitchFamily="34" charset="0"/>
                <a:cs typeface="Arial" panose="020B0604020202020204" pitchFamily="34" charset="0"/>
              </a:rPr>
              <a:t>finestre a 7,15 e 30 giorni</a:t>
            </a:r>
            <a:r>
              <a:rPr lang="it-IT" dirty="0">
                <a:solidFill>
                  <a:srgbClr val="002060"/>
                </a:solidFill>
                <a:latin typeface="Arial" panose="020B0604020202020204" pitchFamily="34" charset="0"/>
                <a:cs typeface="Arial" panose="020B0604020202020204" pitchFamily="34" charset="0"/>
              </a:rPr>
              <a:t>, tramite script </a:t>
            </a:r>
            <a:r>
              <a:rPr lang="it-IT" dirty="0" err="1">
                <a:solidFill>
                  <a:srgbClr val="002060"/>
                </a:solidFill>
                <a:latin typeface="Arial" panose="020B0604020202020204" pitchFamily="34" charset="0"/>
                <a:cs typeface="Arial" panose="020B0604020202020204" pitchFamily="34" charset="0"/>
              </a:rPr>
              <a:t>sql</a:t>
            </a:r>
            <a:r>
              <a:rPr lang="it-IT" dirty="0">
                <a:solidFill>
                  <a:srgbClr val="002060"/>
                </a:solidFill>
                <a:latin typeface="Arial" panose="020B0604020202020204" pitchFamily="34" charset="0"/>
                <a:cs typeface="Arial" panose="020B0604020202020204" pitchFamily="34" charset="0"/>
              </a:rPr>
              <a:t> di mia creazione.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20457345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97539" y="513500"/>
            <a:ext cx="5719912" cy="5632311"/>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Un indicatore, con finestra settimanale su un anno scelto, sarà costituito da 48 righe, ognuna indicante la </a:t>
            </a:r>
            <a:r>
              <a:rPr lang="it-IT" dirty="0" err="1">
                <a:solidFill>
                  <a:srgbClr val="002060"/>
                </a:solidFill>
                <a:latin typeface="Arial" panose="020B0604020202020204" pitchFamily="34" charset="0"/>
                <a:cs typeface="Arial" panose="020B0604020202020204" pitchFamily="34" charset="0"/>
              </a:rPr>
              <a:t>perfomance</a:t>
            </a:r>
            <a:r>
              <a:rPr lang="it-IT" dirty="0">
                <a:solidFill>
                  <a:srgbClr val="002060"/>
                </a:solidFill>
                <a:latin typeface="Arial" panose="020B0604020202020204" pitchFamily="34" charset="0"/>
                <a:cs typeface="Arial" panose="020B0604020202020204" pitchFamily="34" charset="0"/>
              </a:rPr>
              <a:t> aziendali nella settimana in esame. Si precisa che, la riga 0 corrisponde alla prima settimana di Gennaio, la riga 1 alla seconda e così via fino all’ultima settimana del mese di Dicembre, relativa all’anno scelto.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La seconda e la terza tabella sottostanti, invece, rappresentano l’indicatore costo con visualizzazione a 15 o 30 giorni, aventi rispettivamente 24 e 12 righe. In questo caso, l’indice 0 indica il costo relativo alle prime due settimane di Gennaio, oppure il valore dell’intero mese, l’indice 1 il valore della terza e quarta settimana di Gennaio, oppure il valore del mese di Febbraio etc.</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605D33D-478E-4B57-AEDE-FC068A1DB37F}"/>
              </a:ext>
            </a:extLst>
          </p:cNvPr>
          <p:cNvPicPr>
            <a:picLocks noChangeAspect="1"/>
          </p:cNvPicPr>
          <p:nvPr/>
        </p:nvPicPr>
        <p:blipFill>
          <a:blip r:embed="rId4"/>
          <a:stretch>
            <a:fillRect/>
          </a:stretch>
        </p:blipFill>
        <p:spPr>
          <a:xfrm>
            <a:off x="6159022" y="101740"/>
            <a:ext cx="1042573" cy="6635944"/>
          </a:xfrm>
          <a:prstGeom prst="rect">
            <a:avLst/>
          </a:prstGeom>
        </p:spPr>
      </p:pic>
      <p:pic>
        <p:nvPicPr>
          <p:cNvPr id="7" name="Immagine 6">
            <a:extLst>
              <a:ext uri="{FF2B5EF4-FFF2-40B4-BE49-F238E27FC236}">
                <a16:creationId xmlns:a16="http://schemas.microsoft.com/office/drawing/2014/main" id="{38879C08-581D-46A6-A170-937F50EB3A2C}"/>
              </a:ext>
            </a:extLst>
          </p:cNvPr>
          <p:cNvPicPr>
            <a:picLocks noChangeAspect="1"/>
          </p:cNvPicPr>
          <p:nvPr/>
        </p:nvPicPr>
        <p:blipFill>
          <a:blip r:embed="rId5"/>
          <a:stretch>
            <a:fillRect/>
          </a:stretch>
        </p:blipFill>
        <p:spPr>
          <a:xfrm>
            <a:off x="7751160" y="0"/>
            <a:ext cx="1534396" cy="6858000"/>
          </a:xfrm>
          <a:prstGeom prst="rect">
            <a:avLst/>
          </a:prstGeom>
        </p:spPr>
      </p:pic>
      <p:pic>
        <p:nvPicPr>
          <p:cNvPr id="8" name="Immagine 7">
            <a:extLst>
              <a:ext uri="{FF2B5EF4-FFF2-40B4-BE49-F238E27FC236}">
                <a16:creationId xmlns:a16="http://schemas.microsoft.com/office/drawing/2014/main" id="{0F3DB098-9455-45F5-B318-CE7806CE658C}"/>
              </a:ext>
            </a:extLst>
          </p:cNvPr>
          <p:cNvPicPr>
            <a:picLocks noChangeAspect="1"/>
          </p:cNvPicPr>
          <p:nvPr/>
        </p:nvPicPr>
        <p:blipFill>
          <a:blip r:embed="rId6"/>
          <a:stretch>
            <a:fillRect/>
          </a:stretch>
        </p:blipFill>
        <p:spPr>
          <a:xfrm>
            <a:off x="9835121" y="1267576"/>
            <a:ext cx="1581150" cy="3552825"/>
          </a:xfrm>
          <a:prstGeom prst="rect">
            <a:avLst/>
          </a:prstGeom>
        </p:spPr>
      </p:pic>
    </p:spTree>
    <p:extLst>
      <p:ext uri="{BB962C8B-B14F-4D97-AF65-F5344CB8AC3E}">
        <p14:creationId xmlns:p14="http://schemas.microsoft.com/office/powerpoint/2010/main" val="290109283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90044" y="533538"/>
            <a:ext cx="5896376"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La prima operazione effettuata, consiste nell’aggregare i </a:t>
            </a:r>
            <a:r>
              <a:rPr lang="it-IT" dirty="0" err="1">
                <a:solidFill>
                  <a:srgbClr val="002060"/>
                </a:solidFill>
                <a:latin typeface="Arial" panose="020B0604020202020204" pitchFamily="34" charset="0"/>
                <a:cs typeface="Arial" panose="020B0604020202020204" pitchFamily="34" charset="0"/>
              </a:rPr>
              <a:t>KPIs</a:t>
            </a:r>
            <a:r>
              <a:rPr lang="it-IT" dirty="0">
                <a:solidFill>
                  <a:srgbClr val="002060"/>
                </a:solidFill>
                <a:latin typeface="Arial" panose="020B0604020202020204" pitchFamily="34" charset="0"/>
                <a:cs typeface="Arial" panose="020B0604020202020204" pitchFamily="34" charset="0"/>
              </a:rPr>
              <a:t> relativi alla stessa visualizzazione, ottenendo una matrice di rappresentazione per ogni anno analizzato, rispettivamente a 7,15 e 30 giorni. Inoltre, viene creata la colonna relativa al margine non in %, sottraendo la colonna Venduto a quella Costo.</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Successivamente, si passa ad una normalizzazione dei valori relativi ad ogni colonna, tramite l’uso del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MinMaxScaler</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colonna relativa al trend, invece,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passer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alla rappresentazione di valori negativi con 0, mentre 1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utilizzato per i positivi.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virt</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della visualizzazione in scala di grigi, si portano tutti i valori nel range 0-255. Infine, si passa al riordinamento delle colonne, ottenendo la visualizzazione dell’anno considerato con finestra settimanale, che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sar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salvato in una tabella csv apposita.</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C8AF3AD5-67C1-48D7-8C4C-AA2888962213}"/>
              </a:ext>
            </a:extLst>
          </p:cNvPr>
          <p:cNvPicPr>
            <a:picLocks noChangeAspect="1"/>
          </p:cNvPicPr>
          <p:nvPr/>
        </p:nvPicPr>
        <p:blipFill>
          <a:blip r:embed="rId4"/>
          <a:stretch>
            <a:fillRect/>
          </a:stretch>
        </p:blipFill>
        <p:spPr>
          <a:xfrm>
            <a:off x="6351528" y="101740"/>
            <a:ext cx="5516768" cy="6371597"/>
          </a:xfrm>
          <a:prstGeom prst="rect">
            <a:avLst/>
          </a:prstGeom>
        </p:spPr>
      </p:pic>
      <p:sp>
        <p:nvSpPr>
          <p:cNvPr id="8" name="CasellaDiTesto 7">
            <a:extLst>
              <a:ext uri="{FF2B5EF4-FFF2-40B4-BE49-F238E27FC236}">
                <a16:creationId xmlns:a16="http://schemas.microsoft.com/office/drawing/2014/main" id="{29D1C3C1-50A9-493A-9C0B-02CB7444EBBF}"/>
              </a:ext>
            </a:extLst>
          </p:cNvPr>
          <p:cNvSpPr txBox="1"/>
          <p:nvPr/>
        </p:nvSpPr>
        <p:spPr>
          <a:xfrm>
            <a:off x="7511144" y="6204857"/>
            <a:ext cx="4357152" cy="861774"/>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400" dirty="0">
                <a:solidFill>
                  <a:srgbClr val="002060"/>
                </a:solidFill>
                <a:latin typeface="Arial" panose="020B0604020202020204" pitchFamily="34" charset="0"/>
                <a:cs typeface="Arial" panose="020B0604020202020204" pitchFamily="34" charset="0"/>
              </a:rPr>
              <a:t>Anno 2018 con </a:t>
            </a:r>
            <a:r>
              <a:rPr lang="it-IT" sz="1400" dirty="0" err="1">
                <a:solidFill>
                  <a:srgbClr val="002060"/>
                </a:solidFill>
                <a:latin typeface="Arial" panose="020B0604020202020204" pitchFamily="34" charset="0"/>
                <a:cs typeface="Arial" panose="020B0604020202020204" pitchFamily="34" charset="0"/>
              </a:rPr>
              <a:t>KPIs</a:t>
            </a:r>
            <a:r>
              <a:rPr lang="it-IT" sz="14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8969462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B7C8DD02-C7F7-436E-B80D-860296E90391}"/>
              </a:ext>
            </a:extLst>
          </p:cNvPr>
          <p:cNvPicPr>
            <a:picLocks noChangeAspect="1"/>
          </p:cNvPicPr>
          <p:nvPr/>
        </p:nvPicPr>
        <p:blipFill>
          <a:blip r:embed="rId4"/>
          <a:stretch>
            <a:fillRect/>
          </a:stretch>
        </p:blipFill>
        <p:spPr>
          <a:xfrm>
            <a:off x="262648" y="829352"/>
            <a:ext cx="5833352" cy="4499580"/>
          </a:xfrm>
          <a:prstGeom prst="rect">
            <a:avLst/>
          </a:prstGeom>
        </p:spPr>
      </p:pic>
      <p:pic>
        <p:nvPicPr>
          <p:cNvPr id="7" name="Immagine 6">
            <a:extLst>
              <a:ext uri="{FF2B5EF4-FFF2-40B4-BE49-F238E27FC236}">
                <a16:creationId xmlns:a16="http://schemas.microsoft.com/office/drawing/2014/main" id="{0EC6383F-A6DF-4178-A8C4-BA0D0DC2BAE3}"/>
              </a:ext>
            </a:extLst>
          </p:cNvPr>
          <p:cNvPicPr>
            <a:picLocks noChangeAspect="1"/>
          </p:cNvPicPr>
          <p:nvPr/>
        </p:nvPicPr>
        <p:blipFill>
          <a:blip r:embed="rId5"/>
          <a:stretch>
            <a:fillRect/>
          </a:stretch>
        </p:blipFill>
        <p:spPr>
          <a:xfrm>
            <a:off x="6248400" y="1239902"/>
            <a:ext cx="5528552" cy="3678480"/>
          </a:xfrm>
          <a:prstGeom prst="rect">
            <a:avLst/>
          </a:prstGeom>
        </p:spPr>
      </p:pic>
      <p:sp>
        <p:nvSpPr>
          <p:cNvPr id="8" name="CasellaDiTesto 7">
            <a:extLst>
              <a:ext uri="{FF2B5EF4-FFF2-40B4-BE49-F238E27FC236}">
                <a16:creationId xmlns:a16="http://schemas.microsoft.com/office/drawing/2014/main" id="{EC564EA9-A774-40D5-AF1D-A255B8C2942D}"/>
              </a:ext>
            </a:extLst>
          </p:cNvPr>
          <p:cNvSpPr txBox="1"/>
          <p:nvPr/>
        </p:nvSpPr>
        <p:spPr>
          <a:xfrm>
            <a:off x="1222310" y="5213897"/>
            <a:ext cx="4357152" cy="861774"/>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400" dirty="0">
                <a:solidFill>
                  <a:srgbClr val="002060"/>
                </a:solidFill>
                <a:latin typeface="Arial" panose="020B0604020202020204" pitchFamily="34" charset="0"/>
                <a:cs typeface="Arial" panose="020B0604020202020204" pitchFamily="34" charset="0"/>
              </a:rPr>
              <a:t>Anno 2018 con </a:t>
            </a:r>
            <a:r>
              <a:rPr lang="it-IT" sz="1400" dirty="0" err="1">
                <a:solidFill>
                  <a:srgbClr val="002060"/>
                </a:solidFill>
                <a:latin typeface="Arial" panose="020B0604020202020204" pitchFamily="34" charset="0"/>
                <a:cs typeface="Arial" panose="020B0604020202020204" pitchFamily="34" charset="0"/>
              </a:rPr>
              <a:t>KPIs</a:t>
            </a:r>
            <a:r>
              <a:rPr lang="it-IT" sz="1400" dirty="0">
                <a:solidFill>
                  <a:srgbClr val="002060"/>
                </a:solidFill>
                <a:latin typeface="Arial" panose="020B0604020202020204" pitchFamily="34" charset="0"/>
                <a:cs typeface="Arial" panose="020B0604020202020204" pitchFamily="34" charset="0"/>
              </a:rPr>
              <a:t> a 15gg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9" name="CasellaDiTesto 8">
            <a:extLst>
              <a:ext uri="{FF2B5EF4-FFF2-40B4-BE49-F238E27FC236}">
                <a16:creationId xmlns:a16="http://schemas.microsoft.com/office/drawing/2014/main" id="{AA9DB22C-61AC-4F2A-8293-1DAB6B93F19C}"/>
              </a:ext>
            </a:extLst>
          </p:cNvPr>
          <p:cNvSpPr txBox="1"/>
          <p:nvPr/>
        </p:nvSpPr>
        <p:spPr>
          <a:xfrm>
            <a:off x="7333862" y="5187211"/>
            <a:ext cx="4357152" cy="861774"/>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400" dirty="0">
                <a:solidFill>
                  <a:srgbClr val="002060"/>
                </a:solidFill>
                <a:latin typeface="Arial" panose="020B0604020202020204" pitchFamily="34" charset="0"/>
                <a:cs typeface="Arial" panose="020B0604020202020204" pitchFamily="34" charset="0"/>
              </a:rPr>
              <a:t>Anno 2018 con </a:t>
            </a:r>
            <a:r>
              <a:rPr lang="it-IT" sz="1400" dirty="0" err="1">
                <a:solidFill>
                  <a:srgbClr val="002060"/>
                </a:solidFill>
                <a:latin typeface="Arial" panose="020B0604020202020204" pitchFamily="34" charset="0"/>
                <a:cs typeface="Arial" panose="020B0604020202020204" pitchFamily="34" charset="0"/>
              </a:rPr>
              <a:t>KPIs</a:t>
            </a:r>
            <a:r>
              <a:rPr lang="it-IT" sz="1400" dirty="0">
                <a:solidFill>
                  <a:srgbClr val="002060"/>
                </a:solidFill>
                <a:latin typeface="Arial" panose="020B0604020202020204" pitchFamily="34" charset="0"/>
                <a:cs typeface="Arial" panose="020B0604020202020204" pitchFamily="34" charset="0"/>
              </a:rPr>
              <a:t> a 30gg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2440716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90044" y="533538"/>
            <a:ext cx="4288276"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passa ora alla creazione delle singole immagini che comporranno il dataset, da utilizzare nelle fasi successive di analisi.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prenda, come esempio, la rappresentazione dell’anno 2018 mostrata precedentemente. Da questa, otterremo diverse finestre temporali: finestre ad una settimana composte da una riga, finestre a due settimane composte da due righe contigue, finestre mensili composte da quattro righe contigue e così via, producendo, inoltre, una rappresentazione bimestrale, trimestrale, quadrimestrale, semestrale,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nonimestre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annuale relativa all’anno in esame.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69705760-538A-4549-8AAA-EE21CDD43A5B}"/>
              </a:ext>
            </a:extLst>
          </p:cNvPr>
          <p:cNvPicPr>
            <a:picLocks noChangeAspect="1"/>
          </p:cNvPicPr>
          <p:nvPr/>
        </p:nvPicPr>
        <p:blipFill>
          <a:blip r:embed="rId4"/>
          <a:stretch>
            <a:fillRect/>
          </a:stretch>
        </p:blipFill>
        <p:spPr>
          <a:xfrm>
            <a:off x="5833352" y="47082"/>
            <a:ext cx="6096000" cy="871315"/>
          </a:xfrm>
          <a:prstGeom prst="rect">
            <a:avLst/>
          </a:prstGeom>
        </p:spPr>
      </p:pic>
      <p:pic>
        <p:nvPicPr>
          <p:cNvPr id="7" name="Immagine 6">
            <a:extLst>
              <a:ext uri="{FF2B5EF4-FFF2-40B4-BE49-F238E27FC236}">
                <a16:creationId xmlns:a16="http://schemas.microsoft.com/office/drawing/2014/main" id="{7835ED4F-D1EA-4137-A01B-9E3F21FE85B4}"/>
              </a:ext>
            </a:extLst>
          </p:cNvPr>
          <p:cNvPicPr>
            <a:picLocks noChangeAspect="1"/>
          </p:cNvPicPr>
          <p:nvPr/>
        </p:nvPicPr>
        <p:blipFill>
          <a:blip r:embed="rId5"/>
          <a:stretch>
            <a:fillRect/>
          </a:stretch>
        </p:blipFill>
        <p:spPr>
          <a:xfrm>
            <a:off x="4110668" y="1249000"/>
            <a:ext cx="7818684" cy="695325"/>
          </a:xfrm>
          <a:prstGeom prst="rect">
            <a:avLst/>
          </a:prstGeom>
        </p:spPr>
      </p:pic>
      <p:pic>
        <p:nvPicPr>
          <p:cNvPr id="8" name="Immagine 7">
            <a:extLst>
              <a:ext uri="{FF2B5EF4-FFF2-40B4-BE49-F238E27FC236}">
                <a16:creationId xmlns:a16="http://schemas.microsoft.com/office/drawing/2014/main" id="{700349A9-4414-4D01-939C-E841739B8CA7}"/>
              </a:ext>
            </a:extLst>
          </p:cNvPr>
          <p:cNvPicPr>
            <a:picLocks noChangeAspect="1"/>
          </p:cNvPicPr>
          <p:nvPr/>
        </p:nvPicPr>
        <p:blipFill>
          <a:blip r:embed="rId6"/>
          <a:stretch>
            <a:fillRect/>
          </a:stretch>
        </p:blipFill>
        <p:spPr>
          <a:xfrm>
            <a:off x="4110668" y="2274929"/>
            <a:ext cx="7818684" cy="1266825"/>
          </a:xfrm>
          <a:prstGeom prst="rect">
            <a:avLst/>
          </a:prstGeom>
        </p:spPr>
      </p:pic>
      <p:pic>
        <p:nvPicPr>
          <p:cNvPr id="10" name="Immagine 9">
            <a:extLst>
              <a:ext uri="{FF2B5EF4-FFF2-40B4-BE49-F238E27FC236}">
                <a16:creationId xmlns:a16="http://schemas.microsoft.com/office/drawing/2014/main" id="{C78647D8-45E5-489A-93D1-7BF9F90C64E3}"/>
              </a:ext>
            </a:extLst>
          </p:cNvPr>
          <p:cNvPicPr>
            <a:picLocks noChangeAspect="1"/>
          </p:cNvPicPr>
          <p:nvPr/>
        </p:nvPicPr>
        <p:blipFill>
          <a:blip r:embed="rId7"/>
          <a:stretch>
            <a:fillRect/>
          </a:stretch>
        </p:blipFill>
        <p:spPr>
          <a:xfrm>
            <a:off x="4521215" y="3940450"/>
            <a:ext cx="6888479" cy="2544326"/>
          </a:xfrm>
          <a:prstGeom prst="rect">
            <a:avLst/>
          </a:prstGeom>
        </p:spPr>
      </p:pic>
      <p:sp>
        <p:nvSpPr>
          <p:cNvPr id="11" name="CasellaDiTesto 10">
            <a:extLst>
              <a:ext uri="{FF2B5EF4-FFF2-40B4-BE49-F238E27FC236}">
                <a16:creationId xmlns:a16="http://schemas.microsoft.com/office/drawing/2014/main" id="{023D7FA3-C2D8-4701-BC77-68BAA0A8E9AB}"/>
              </a:ext>
            </a:extLst>
          </p:cNvPr>
          <p:cNvSpPr txBox="1"/>
          <p:nvPr/>
        </p:nvSpPr>
        <p:spPr>
          <a:xfrm>
            <a:off x="6628131" y="674452"/>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settimanale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4" name="CasellaDiTesto 13">
            <a:extLst>
              <a:ext uri="{FF2B5EF4-FFF2-40B4-BE49-F238E27FC236}">
                <a16:creationId xmlns:a16="http://schemas.microsoft.com/office/drawing/2014/main" id="{401C045C-CF95-4DE3-B5AB-2ACC255EF21F}"/>
              </a:ext>
            </a:extLst>
          </p:cNvPr>
          <p:cNvSpPr txBox="1"/>
          <p:nvPr/>
        </p:nvSpPr>
        <p:spPr>
          <a:xfrm>
            <a:off x="6628131" y="1733174"/>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bisettimanale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5" name="CasellaDiTesto 14">
            <a:extLst>
              <a:ext uri="{FF2B5EF4-FFF2-40B4-BE49-F238E27FC236}">
                <a16:creationId xmlns:a16="http://schemas.microsoft.com/office/drawing/2014/main" id="{2AA83822-64D2-4102-A573-3EC572BC66D5}"/>
              </a:ext>
            </a:extLst>
          </p:cNvPr>
          <p:cNvSpPr txBox="1"/>
          <p:nvPr/>
        </p:nvSpPr>
        <p:spPr>
          <a:xfrm>
            <a:off x="6553486" y="3333690"/>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mensile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7" name="CasellaDiTesto 16">
            <a:extLst>
              <a:ext uri="{FF2B5EF4-FFF2-40B4-BE49-F238E27FC236}">
                <a16:creationId xmlns:a16="http://schemas.microsoft.com/office/drawing/2014/main" id="{D91D5007-6E38-4DC3-B660-DE5E32352EAF}"/>
              </a:ext>
            </a:extLst>
          </p:cNvPr>
          <p:cNvSpPr txBox="1"/>
          <p:nvPr/>
        </p:nvSpPr>
        <p:spPr>
          <a:xfrm>
            <a:off x="6428791" y="6193519"/>
            <a:ext cx="3365241"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bimestre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8082742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76ADCFBF-F4CA-47DC-B62F-BB6F6380D14D}"/>
              </a:ext>
            </a:extLst>
          </p:cNvPr>
          <p:cNvPicPr>
            <a:picLocks noChangeAspect="1"/>
          </p:cNvPicPr>
          <p:nvPr/>
        </p:nvPicPr>
        <p:blipFill>
          <a:blip r:embed="rId4"/>
          <a:stretch>
            <a:fillRect/>
          </a:stretch>
        </p:blipFill>
        <p:spPr>
          <a:xfrm>
            <a:off x="367274" y="1214277"/>
            <a:ext cx="5436188" cy="3902118"/>
          </a:xfrm>
          <a:prstGeom prst="rect">
            <a:avLst/>
          </a:prstGeom>
        </p:spPr>
      </p:pic>
      <p:pic>
        <p:nvPicPr>
          <p:cNvPr id="11" name="Immagine 10">
            <a:extLst>
              <a:ext uri="{FF2B5EF4-FFF2-40B4-BE49-F238E27FC236}">
                <a16:creationId xmlns:a16="http://schemas.microsoft.com/office/drawing/2014/main" id="{2FDA226F-9423-460E-A423-2E16DA46D26E}"/>
              </a:ext>
            </a:extLst>
          </p:cNvPr>
          <p:cNvPicPr>
            <a:picLocks noChangeAspect="1"/>
          </p:cNvPicPr>
          <p:nvPr/>
        </p:nvPicPr>
        <p:blipFill>
          <a:blip r:embed="rId5"/>
          <a:stretch>
            <a:fillRect/>
          </a:stretch>
        </p:blipFill>
        <p:spPr>
          <a:xfrm>
            <a:off x="6248400" y="583004"/>
            <a:ext cx="5705475" cy="4748311"/>
          </a:xfrm>
          <a:prstGeom prst="rect">
            <a:avLst/>
          </a:prstGeom>
        </p:spPr>
      </p:pic>
      <p:sp>
        <p:nvSpPr>
          <p:cNvPr id="7" name="CasellaDiTesto 6">
            <a:extLst>
              <a:ext uri="{FF2B5EF4-FFF2-40B4-BE49-F238E27FC236}">
                <a16:creationId xmlns:a16="http://schemas.microsoft.com/office/drawing/2014/main" id="{D6979AFE-DEE0-4571-B7A7-35DDA62BF861}"/>
              </a:ext>
            </a:extLst>
          </p:cNvPr>
          <p:cNvSpPr txBox="1"/>
          <p:nvPr/>
        </p:nvSpPr>
        <p:spPr>
          <a:xfrm>
            <a:off x="1235038" y="5116395"/>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trimestre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8" name="CasellaDiTesto 7">
            <a:extLst>
              <a:ext uri="{FF2B5EF4-FFF2-40B4-BE49-F238E27FC236}">
                <a16:creationId xmlns:a16="http://schemas.microsoft.com/office/drawing/2014/main" id="{13E701EC-5445-499D-831A-FE2181EA65BC}"/>
              </a:ext>
            </a:extLst>
          </p:cNvPr>
          <p:cNvSpPr txBox="1"/>
          <p:nvPr/>
        </p:nvSpPr>
        <p:spPr>
          <a:xfrm>
            <a:off x="7271944" y="5331315"/>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quadrimestre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0685041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 name="Immagine 3">
            <a:extLst>
              <a:ext uri="{FF2B5EF4-FFF2-40B4-BE49-F238E27FC236}">
                <a16:creationId xmlns:a16="http://schemas.microsoft.com/office/drawing/2014/main" id="{84D0DFB9-37A9-46D9-8DAC-3C13D0077FCA}"/>
              </a:ext>
            </a:extLst>
          </p:cNvPr>
          <p:cNvPicPr>
            <a:picLocks noChangeAspect="1"/>
          </p:cNvPicPr>
          <p:nvPr/>
        </p:nvPicPr>
        <p:blipFill>
          <a:blip r:embed="rId4"/>
          <a:stretch>
            <a:fillRect/>
          </a:stretch>
        </p:blipFill>
        <p:spPr>
          <a:xfrm>
            <a:off x="262649" y="790614"/>
            <a:ext cx="5833352" cy="4971972"/>
          </a:xfrm>
          <a:prstGeom prst="rect">
            <a:avLst/>
          </a:prstGeom>
        </p:spPr>
      </p:pic>
      <p:pic>
        <p:nvPicPr>
          <p:cNvPr id="5" name="Immagine 4">
            <a:extLst>
              <a:ext uri="{FF2B5EF4-FFF2-40B4-BE49-F238E27FC236}">
                <a16:creationId xmlns:a16="http://schemas.microsoft.com/office/drawing/2014/main" id="{1F7F2B54-26B5-472A-B367-6F4DAF993801}"/>
              </a:ext>
            </a:extLst>
          </p:cNvPr>
          <p:cNvPicPr>
            <a:picLocks noChangeAspect="1"/>
          </p:cNvPicPr>
          <p:nvPr/>
        </p:nvPicPr>
        <p:blipFill>
          <a:blip r:embed="rId5"/>
          <a:stretch>
            <a:fillRect/>
          </a:stretch>
        </p:blipFill>
        <p:spPr>
          <a:xfrm>
            <a:off x="6493163" y="48207"/>
            <a:ext cx="5436188" cy="6212633"/>
          </a:xfrm>
          <a:prstGeom prst="rect">
            <a:avLst/>
          </a:prstGeom>
        </p:spPr>
      </p:pic>
      <p:sp>
        <p:nvSpPr>
          <p:cNvPr id="7" name="CasellaDiTesto 6">
            <a:extLst>
              <a:ext uri="{FF2B5EF4-FFF2-40B4-BE49-F238E27FC236}">
                <a16:creationId xmlns:a16="http://schemas.microsoft.com/office/drawing/2014/main" id="{5E0F6B00-75D6-4B67-B72E-2CF351606581}"/>
              </a:ext>
            </a:extLst>
          </p:cNvPr>
          <p:cNvSpPr txBox="1"/>
          <p:nvPr/>
        </p:nvSpPr>
        <p:spPr>
          <a:xfrm>
            <a:off x="1141731" y="5639590"/>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semestre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8" name="CasellaDiTesto 7">
            <a:extLst>
              <a:ext uri="{FF2B5EF4-FFF2-40B4-BE49-F238E27FC236}">
                <a16:creationId xmlns:a16="http://schemas.microsoft.com/office/drawing/2014/main" id="{248B1ED0-9D97-40C8-8237-975970DA6D6D}"/>
              </a:ext>
            </a:extLst>
          </p:cNvPr>
          <p:cNvSpPr txBox="1"/>
          <p:nvPr/>
        </p:nvSpPr>
        <p:spPr>
          <a:xfrm>
            <a:off x="7141315" y="6009573"/>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a:t>
            </a:r>
            <a:r>
              <a:rPr lang="it-IT" sz="1000" dirty="0" err="1">
                <a:solidFill>
                  <a:srgbClr val="002060"/>
                </a:solidFill>
                <a:latin typeface="Arial" panose="020B0604020202020204" pitchFamily="34" charset="0"/>
                <a:cs typeface="Arial" panose="020B0604020202020204" pitchFamily="34" charset="0"/>
              </a:rPr>
              <a:t>nonimestre</a:t>
            </a:r>
            <a:r>
              <a:rPr lang="it-IT" sz="1000" dirty="0">
                <a:solidFill>
                  <a:srgbClr val="002060"/>
                </a:solidFill>
                <a:latin typeface="Arial" panose="020B0604020202020204" pitchFamily="34" charset="0"/>
                <a:cs typeface="Arial" panose="020B0604020202020204" pitchFamily="34" charset="0"/>
              </a:rPr>
              <a:t>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5440193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7317" y="1040769"/>
            <a:ext cx="12501833" cy="2031325"/>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E’ bene precisare che, passando alla visualizzazione di KPI con valori a 15 giorni, una riga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rappresenter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il valore di 2 settimane, 2 righe continue un mese e così via. Un discorso analogo vale per KPI a 30 giorni, dove una riga rappresenta un mese, due righe contigue un bimestre etc.</a:t>
            </a:r>
          </a:p>
          <a:p>
            <a:pPr lvl="1" algn="just">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mostrano un paio di esempi, utili a comprendere meglio quanto appena detto.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Applicando la metodologia anche alle annate 2019 e 2020, si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former</a:t>
            </a:r>
            <a:r>
              <a:rPr lang="it-IT" dirty="0">
                <a:solidFill>
                  <a:srgbClr val="002060"/>
                </a:solidFill>
                <a:latin typeface="Arial" panose="020B0604020202020204" pitchFamily="34" charset="0"/>
                <a:cs typeface="Arial" panose="020B0604020202020204" pitchFamily="34" charset="0"/>
              </a:rPr>
              <a:t>à </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il dataset completo da analizzare.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B97A7155-E33E-4B3F-9529-EBFA00B0AC45}"/>
              </a:ext>
            </a:extLst>
          </p:cNvPr>
          <p:cNvPicPr>
            <a:picLocks noChangeAspect="1"/>
          </p:cNvPicPr>
          <p:nvPr/>
        </p:nvPicPr>
        <p:blipFill>
          <a:blip r:embed="rId4"/>
          <a:stretch>
            <a:fillRect/>
          </a:stretch>
        </p:blipFill>
        <p:spPr>
          <a:xfrm>
            <a:off x="486768" y="4022496"/>
            <a:ext cx="10052895" cy="695325"/>
          </a:xfrm>
          <a:prstGeom prst="rect">
            <a:avLst/>
          </a:prstGeom>
        </p:spPr>
      </p:pic>
      <p:pic>
        <p:nvPicPr>
          <p:cNvPr id="11" name="Immagine 10">
            <a:extLst>
              <a:ext uri="{FF2B5EF4-FFF2-40B4-BE49-F238E27FC236}">
                <a16:creationId xmlns:a16="http://schemas.microsoft.com/office/drawing/2014/main" id="{67076588-5A11-4F89-AC11-5C638F4B8AD3}"/>
              </a:ext>
            </a:extLst>
          </p:cNvPr>
          <p:cNvPicPr>
            <a:picLocks noChangeAspect="1"/>
          </p:cNvPicPr>
          <p:nvPr/>
        </p:nvPicPr>
        <p:blipFill>
          <a:blip r:embed="rId5"/>
          <a:stretch>
            <a:fillRect/>
          </a:stretch>
        </p:blipFill>
        <p:spPr>
          <a:xfrm>
            <a:off x="1506578" y="5854243"/>
            <a:ext cx="8384515" cy="504825"/>
          </a:xfrm>
          <a:prstGeom prst="rect">
            <a:avLst/>
          </a:prstGeom>
        </p:spPr>
      </p:pic>
      <p:sp>
        <p:nvSpPr>
          <p:cNvPr id="8" name="CasellaDiTesto 7">
            <a:extLst>
              <a:ext uri="{FF2B5EF4-FFF2-40B4-BE49-F238E27FC236}">
                <a16:creationId xmlns:a16="http://schemas.microsoft.com/office/drawing/2014/main" id="{A1456C23-F3F5-4172-9CA9-9BE4EFA97F87}"/>
              </a:ext>
            </a:extLst>
          </p:cNvPr>
          <p:cNvSpPr txBox="1"/>
          <p:nvPr/>
        </p:nvSpPr>
        <p:spPr>
          <a:xfrm>
            <a:off x="4258156" y="4758807"/>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mensile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15gg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0" name="CasellaDiTesto 9">
            <a:extLst>
              <a:ext uri="{FF2B5EF4-FFF2-40B4-BE49-F238E27FC236}">
                <a16:creationId xmlns:a16="http://schemas.microsoft.com/office/drawing/2014/main" id="{4ABBB7D3-0982-4583-ACE4-5BE53AEB538E}"/>
              </a:ext>
            </a:extLst>
          </p:cNvPr>
          <p:cNvSpPr txBox="1"/>
          <p:nvPr/>
        </p:nvSpPr>
        <p:spPr>
          <a:xfrm>
            <a:off x="4174180" y="6254175"/>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mensile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30gg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1063187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9834" y="751344"/>
            <a:ext cx="12501833" cy="2585323"/>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Verranno ora aggiunte due colonne. Grazie ad i report su prezzi e consumi di prodotti agricoli, generati ogni trimestre da Ismea , si aggiungono le informazioni di contesto utili esterne,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poich</a:t>
            </a:r>
            <a:r>
              <a:rPr lang="it-IT" dirty="0">
                <a:solidFill>
                  <a:srgbClr val="002060"/>
                </a:solidFill>
                <a:latin typeface="Arial" panose="020B0604020202020204" pitchFamily="34" charset="0"/>
                <a:cs typeface="Arial" panose="020B0604020202020204" pitchFamily="34" charset="0"/>
              </a:rPr>
              <a:t>è</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 dati analizzati appartengono ad un’azienda che opera nel settore alimentare.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Per questi dati, vale la stessa chiave di lettura tenuta sugli indicatori KPI. Un cella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scura, a valore 0,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indicher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una crescita dei prezzi della materia prima o un trend di consumi generali negativo. Viceversa un colore bianco 255,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indicher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ribasso del costo della materia prima o un aumento del trend dei consumi generale. Inoltre, un valore di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stabilit</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per queste due colonne,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verr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indicato con 128. Si mostra, a titolo di esempio, la visualizzazione di un quadrimestre con KPI a 7 giorni, relativo all’anno 2018.</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327214C6-7E4E-4776-8B93-629C4AC4CF59}"/>
              </a:ext>
            </a:extLst>
          </p:cNvPr>
          <p:cNvPicPr>
            <a:picLocks noChangeAspect="1"/>
          </p:cNvPicPr>
          <p:nvPr/>
        </p:nvPicPr>
        <p:blipFill>
          <a:blip r:embed="rId4"/>
          <a:stretch>
            <a:fillRect/>
          </a:stretch>
        </p:blipFill>
        <p:spPr>
          <a:xfrm>
            <a:off x="1042737" y="3325017"/>
            <a:ext cx="10106525" cy="3419593"/>
          </a:xfrm>
          <a:prstGeom prst="rect">
            <a:avLst/>
          </a:prstGeom>
        </p:spPr>
      </p:pic>
    </p:spTree>
    <p:extLst>
      <p:ext uri="{BB962C8B-B14F-4D97-AF65-F5344CB8AC3E}">
        <p14:creationId xmlns:p14="http://schemas.microsoft.com/office/powerpoint/2010/main" val="5021055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519317"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ARGOMENTO E FINALITA’ DELLA TESI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705499"/>
            <a:ext cx="11615317" cy="618630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Il mio ruolo all’interno del team di sviluppo mi ha permesso, dopo una prima fase di analisi interpretazione dei dati estrapolati dalla piattaforma, di creare modelli di classificazione e previsione, tramite le conoscenze acquisite durante il mio percorso di studi. </a:t>
            </a:r>
          </a:p>
          <a:p>
            <a:pPr algn="just"/>
            <a:endParaRPr lang="it-IT" dirty="0">
              <a:solidFill>
                <a:srgbClr val="002060"/>
              </a:solidFill>
              <a:latin typeface="Arial" panose="020B0604020202020204" pitchFamily="34" charset="0"/>
              <a:cs typeface="Arial" panose="020B0604020202020204" pitchFamily="34" charset="0"/>
            </a:endParaRPr>
          </a:p>
          <a:p>
            <a:pPr algn="just"/>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it-IT" dirty="0" err="1">
                <a:solidFill>
                  <a:srgbClr val="002060"/>
                </a:solidFill>
                <a:latin typeface="Arial" panose="020B0604020202020204" pitchFamily="34" charset="0"/>
                <a:cs typeface="Arial" panose="020B0604020202020204" pitchFamily="34" charset="0"/>
              </a:rPr>
              <a:t>Overview</a:t>
            </a:r>
            <a:r>
              <a:rPr lang="it-IT" dirty="0">
                <a:solidFill>
                  <a:srgbClr val="002060"/>
                </a:solidFill>
                <a:latin typeface="Arial" panose="020B0604020202020204" pitchFamily="34" charset="0"/>
                <a:cs typeface="Arial" panose="020B0604020202020204" pitchFamily="34" charset="0"/>
              </a:rPr>
              <a:t> sulla Business Intelligence</a:t>
            </a: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it-IT" dirty="0">
                <a:solidFill>
                  <a:srgbClr val="002060"/>
                </a:solidFill>
                <a:latin typeface="Arial" panose="020B0604020202020204" pitchFamily="34" charset="0"/>
                <a:cs typeface="Arial" panose="020B0604020202020204" pitchFamily="34" charset="0"/>
              </a:rPr>
              <a:t>Analisi architetturale delle principali soluzioni presenti sul mercato relative al mondo BI (Microsoft)</a:t>
            </a: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it-IT" dirty="0">
                <a:solidFill>
                  <a:srgbClr val="002060"/>
                </a:solidFill>
                <a:latin typeface="Arial" panose="020B0604020202020204" pitchFamily="34" charset="0"/>
                <a:cs typeface="Arial" panose="020B0604020202020204" pitchFamily="34" charset="0"/>
              </a:rPr>
              <a:t>Intelligenza artificiale nel mondo del Business &amp; Ingegnerizzazione delle Immagini</a:t>
            </a: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it-IT" dirty="0">
                <a:solidFill>
                  <a:srgbClr val="002060"/>
                </a:solidFill>
                <a:latin typeface="Arial" panose="020B0604020202020204" pitchFamily="34" charset="0"/>
                <a:cs typeface="Arial" panose="020B0604020202020204" pitchFamily="34" charset="0"/>
              </a:rPr>
              <a:t>Tecniche di classificazione di machine &amp; deep learning con metriche di valutazione per l’analisi di immagini.</a:t>
            </a:r>
          </a:p>
          <a:p>
            <a:pPr marL="342900" indent="-342900" algn="just">
              <a:buFont typeface="+mj-lt"/>
              <a:buAutoNum type="arabicPeriod"/>
            </a:pPr>
            <a:endParaRPr lang="it-IT"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nl-NL" dirty="0">
                <a:solidFill>
                  <a:srgbClr val="002060"/>
                </a:solidFill>
                <a:latin typeface="Arial" panose="020B0604020202020204" pitchFamily="34" charset="0"/>
                <a:cs typeface="Arial" panose="020B0604020202020204" pitchFamily="34" charset="0"/>
              </a:rPr>
              <a:t>Creazione del Dataset di immagini da analizzare con relativa etichettatura</a:t>
            </a:r>
          </a:p>
          <a:p>
            <a:pPr marL="342900" indent="-342900" algn="just">
              <a:buFont typeface="+mj-lt"/>
              <a:buAutoNum type="arabicPeriod"/>
            </a:pPr>
            <a:endParaRPr lang="nl-NL"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nl-NL" dirty="0">
                <a:solidFill>
                  <a:srgbClr val="002060"/>
                </a:solidFill>
                <a:latin typeface="Arial" panose="020B0604020202020204" pitchFamily="34" charset="0"/>
                <a:cs typeface="Arial" panose="020B0604020202020204" pitchFamily="34" charset="0"/>
              </a:rPr>
              <a:t>Fase di Training dei modelli e analisi dei risultati</a:t>
            </a:r>
          </a:p>
          <a:p>
            <a:pPr marL="342900" indent="-342900" algn="just">
              <a:buFont typeface="+mj-lt"/>
              <a:buAutoNum type="arabicPeriod"/>
            </a:pPr>
            <a:endParaRPr lang="nl-NL"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nl-NL" dirty="0">
                <a:solidFill>
                  <a:srgbClr val="002060"/>
                </a:solidFill>
                <a:latin typeface="Arial" panose="020B0604020202020204" pitchFamily="34" charset="0"/>
                <a:cs typeface="Arial" panose="020B0604020202020204" pitchFamily="34" charset="0"/>
              </a:rPr>
              <a:t>Anomaly Detection</a:t>
            </a:r>
          </a:p>
          <a:p>
            <a:pPr marL="342900" indent="-342900" algn="just">
              <a:buFont typeface="+mj-lt"/>
              <a:buAutoNum type="arabicPeriod"/>
            </a:pPr>
            <a:endParaRPr lang="nl-NL" dirty="0">
              <a:solidFill>
                <a:srgbClr val="002060"/>
              </a:solidFill>
              <a:latin typeface="Arial" panose="020B0604020202020204" pitchFamily="34" charset="0"/>
              <a:cs typeface="Arial" panose="020B0604020202020204" pitchFamily="34" charset="0"/>
            </a:endParaRPr>
          </a:p>
          <a:p>
            <a:pPr marL="342900" indent="-342900" algn="just">
              <a:buFont typeface="+mj-lt"/>
              <a:buAutoNum type="arabicPeriod"/>
            </a:pPr>
            <a:r>
              <a:rPr lang="nl-NL" dirty="0">
                <a:solidFill>
                  <a:srgbClr val="002060"/>
                </a:solidFill>
                <a:latin typeface="Arial" panose="020B0604020202020204" pitchFamily="34" charset="0"/>
                <a:cs typeface="Arial" panose="020B0604020202020204" pitchFamily="34" charset="0"/>
              </a:rPr>
              <a:t>Conclusione e scenari di sviluppo futuri</a:t>
            </a:r>
          </a:p>
          <a:p>
            <a:pPr algn="just"/>
            <a:r>
              <a:rPr lang="nl-NL" dirty="0">
                <a:solidFill>
                  <a:srgbClr val="002060"/>
                </a:solidFill>
                <a:latin typeface="Arial" panose="020B0604020202020204" pitchFamily="34" charset="0"/>
                <a:cs typeface="Arial" panose="020B0604020202020204" pitchFamily="34" charset="0"/>
              </a:rPr>
              <a:t>	</a:t>
            </a:r>
          </a:p>
        </p:txBody>
      </p:sp>
      <p:sp>
        <p:nvSpPr>
          <p:cNvPr id="6" name="Elaborazione 5">
            <a:extLst>
              <a:ext uri="{FF2B5EF4-FFF2-40B4-BE49-F238E27FC236}">
                <a16:creationId xmlns:a16="http://schemas.microsoft.com/office/drawing/2014/main" id="{4F897BD9-AD8F-4F55-855B-3CEF455EA9F6}"/>
              </a:ext>
            </a:extLst>
          </p:cNvPr>
          <p:cNvSpPr/>
          <p:nvPr/>
        </p:nvSpPr>
        <p:spPr>
          <a:xfrm>
            <a:off x="262648" y="1755739"/>
            <a:ext cx="343189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91D0514C-8919-4A62-AEB2-C4097699756E}"/>
              </a:ext>
            </a:extLst>
          </p:cNvPr>
          <p:cNvSpPr txBox="1"/>
          <p:nvPr/>
        </p:nvSpPr>
        <p:spPr>
          <a:xfrm>
            <a:off x="262648" y="1753676"/>
            <a:ext cx="343189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SCALETTA DELLA TESI</a:t>
            </a:r>
          </a:p>
        </p:txBody>
      </p:sp>
    </p:spTree>
    <p:extLst>
      <p:ext uri="{BB962C8B-B14F-4D97-AF65-F5344CB8AC3E}">
        <p14:creationId xmlns:p14="http://schemas.microsoft.com/office/powerpoint/2010/main" val="2312522145"/>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Creazione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9833" y="631655"/>
            <a:ext cx="12501833" cy="1477328"/>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Le finestre temporali create, relative agli anni 2018/2019, saranno utilizzate per il training ed il testing dei vari classificatori, previa opportuna etichettatura.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L’insieme di immagini che costituiscono l’anno 2020, invece, ricever</a:t>
            </a:r>
            <a:r>
              <a:rPr lang="it-IT" dirty="0">
                <a:solidFill>
                  <a:srgbClr val="002060"/>
                </a:solidFill>
                <a:latin typeface="Arial" panose="020B0604020202020204" pitchFamily="34" charset="0"/>
                <a:cs typeface="Arial" panose="020B0604020202020204" pitchFamily="34" charset="0"/>
              </a:rPr>
              <a:t>à </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un responso sul loro andamento, tramite il miglior modello di classificazione ottenuto nella fase precedente.</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9E0FA613-62A2-4D94-8DF6-3C5AF4119BCD}"/>
              </a:ext>
            </a:extLst>
          </p:cNvPr>
          <p:cNvPicPr>
            <a:picLocks noChangeAspect="1"/>
          </p:cNvPicPr>
          <p:nvPr/>
        </p:nvPicPr>
        <p:blipFill>
          <a:blip r:embed="rId4"/>
          <a:stretch>
            <a:fillRect/>
          </a:stretch>
        </p:blipFill>
        <p:spPr>
          <a:xfrm>
            <a:off x="262648" y="2372352"/>
            <a:ext cx="3619500" cy="733425"/>
          </a:xfrm>
          <a:prstGeom prst="rect">
            <a:avLst/>
          </a:prstGeom>
        </p:spPr>
      </p:pic>
      <p:pic>
        <p:nvPicPr>
          <p:cNvPr id="8" name="Immagine 7">
            <a:extLst>
              <a:ext uri="{FF2B5EF4-FFF2-40B4-BE49-F238E27FC236}">
                <a16:creationId xmlns:a16="http://schemas.microsoft.com/office/drawing/2014/main" id="{CAD82FB6-CFA2-4777-98B1-824A916C24AF}"/>
              </a:ext>
            </a:extLst>
          </p:cNvPr>
          <p:cNvPicPr>
            <a:picLocks noChangeAspect="1"/>
          </p:cNvPicPr>
          <p:nvPr/>
        </p:nvPicPr>
        <p:blipFill>
          <a:blip r:embed="rId5"/>
          <a:stretch>
            <a:fillRect/>
          </a:stretch>
        </p:blipFill>
        <p:spPr>
          <a:xfrm>
            <a:off x="4098229" y="2114178"/>
            <a:ext cx="3619500" cy="1133475"/>
          </a:xfrm>
          <a:prstGeom prst="rect">
            <a:avLst/>
          </a:prstGeom>
        </p:spPr>
      </p:pic>
      <p:pic>
        <p:nvPicPr>
          <p:cNvPr id="9" name="Immagine 8">
            <a:extLst>
              <a:ext uri="{FF2B5EF4-FFF2-40B4-BE49-F238E27FC236}">
                <a16:creationId xmlns:a16="http://schemas.microsoft.com/office/drawing/2014/main" id="{18C0C486-6146-471B-8461-9C741DCBD16A}"/>
              </a:ext>
            </a:extLst>
          </p:cNvPr>
          <p:cNvPicPr>
            <a:picLocks noChangeAspect="1"/>
          </p:cNvPicPr>
          <p:nvPr/>
        </p:nvPicPr>
        <p:blipFill>
          <a:blip r:embed="rId6"/>
          <a:stretch>
            <a:fillRect/>
          </a:stretch>
        </p:blipFill>
        <p:spPr>
          <a:xfrm>
            <a:off x="8035922" y="1753684"/>
            <a:ext cx="3619500" cy="1924050"/>
          </a:xfrm>
          <a:prstGeom prst="rect">
            <a:avLst/>
          </a:prstGeom>
        </p:spPr>
      </p:pic>
      <p:pic>
        <p:nvPicPr>
          <p:cNvPr id="10" name="Immagine 9">
            <a:extLst>
              <a:ext uri="{FF2B5EF4-FFF2-40B4-BE49-F238E27FC236}">
                <a16:creationId xmlns:a16="http://schemas.microsoft.com/office/drawing/2014/main" id="{D5A4B052-D88B-40E0-B818-4D396822F8BC}"/>
              </a:ext>
            </a:extLst>
          </p:cNvPr>
          <p:cNvPicPr>
            <a:picLocks noChangeAspect="1"/>
          </p:cNvPicPr>
          <p:nvPr/>
        </p:nvPicPr>
        <p:blipFill>
          <a:blip r:embed="rId7"/>
          <a:stretch>
            <a:fillRect/>
          </a:stretch>
        </p:blipFill>
        <p:spPr>
          <a:xfrm>
            <a:off x="423431" y="3353116"/>
            <a:ext cx="3143524" cy="3182016"/>
          </a:xfrm>
          <a:prstGeom prst="rect">
            <a:avLst/>
          </a:prstGeom>
        </p:spPr>
      </p:pic>
      <p:pic>
        <p:nvPicPr>
          <p:cNvPr id="11" name="Immagine 10">
            <a:extLst>
              <a:ext uri="{FF2B5EF4-FFF2-40B4-BE49-F238E27FC236}">
                <a16:creationId xmlns:a16="http://schemas.microsoft.com/office/drawing/2014/main" id="{9BACB603-4F78-4AC5-98B4-3F030781C44E}"/>
              </a:ext>
            </a:extLst>
          </p:cNvPr>
          <p:cNvPicPr>
            <a:picLocks noChangeAspect="1"/>
          </p:cNvPicPr>
          <p:nvPr/>
        </p:nvPicPr>
        <p:blipFill>
          <a:blip r:embed="rId8"/>
          <a:stretch>
            <a:fillRect/>
          </a:stretch>
        </p:blipFill>
        <p:spPr>
          <a:xfrm>
            <a:off x="3530746" y="3412568"/>
            <a:ext cx="2010880" cy="3063112"/>
          </a:xfrm>
          <a:prstGeom prst="rect">
            <a:avLst/>
          </a:prstGeom>
        </p:spPr>
      </p:pic>
      <p:pic>
        <p:nvPicPr>
          <p:cNvPr id="12" name="Immagine 11">
            <a:extLst>
              <a:ext uri="{FF2B5EF4-FFF2-40B4-BE49-F238E27FC236}">
                <a16:creationId xmlns:a16="http://schemas.microsoft.com/office/drawing/2014/main" id="{3948DCED-68C9-4A5B-8A27-A0E301602FFB}"/>
              </a:ext>
            </a:extLst>
          </p:cNvPr>
          <p:cNvPicPr>
            <a:picLocks noChangeAspect="1"/>
          </p:cNvPicPr>
          <p:nvPr/>
        </p:nvPicPr>
        <p:blipFill>
          <a:blip r:embed="rId9"/>
          <a:stretch>
            <a:fillRect/>
          </a:stretch>
        </p:blipFill>
        <p:spPr>
          <a:xfrm>
            <a:off x="5652638" y="3468303"/>
            <a:ext cx="1438799" cy="3063111"/>
          </a:xfrm>
          <a:prstGeom prst="rect">
            <a:avLst/>
          </a:prstGeom>
        </p:spPr>
      </p:pic>
      <p:pic>
        <p:nvPicPr>
          <p:cNvPr id="13" name="Immagine 12">
            <a:extLst>
              <a:ext uri="{FF2B5EF4-FFF2-40B4-BE49-F238E27FC236}">
                <a16:creationId xmlns:a16="http://schemas.microsoft.com/office/drawing/2014/main" id="{7A8EA81A-93EE-418B-92CB-64D6DDDC03A4}"/>
              </a:ext>
            </a:extLst>
          </p:cNvPr>
          <p:cNvPicPr>
            <a:picLocks noChangeAspect="1"/>
          </p:cNvPicPr>
          <p:nvPr/>
        </p:nvPicPr>
        <p:blipFill>
          <a:blip r:embed="rId10"/>
          <a:stretch>
            <a:fillRect/>
          </a:stretch>
        </p:blipFill>
        <p:spPr>
          <a:xfrm>
            <a:off x="7296716" y="3808960"/>
            <a:ext cx="1533292" cy="2646924"/>
          </a:xfrm>
          <a:prstGeom prst="rect">
            <a:avLst/>
          </a:prstGeom>
        </p:spPr>
      </p:pic>
      <p:pic>
        <p:nvPicPr>
          <p:cNvPr id="14" name="Immagine 13">
            <a:extLst>
              <a:ext uri="{FF2B5EF4-FFF2-40B4-BE49-F238E27FC236}">
                <a16:creationId xmlns:a16="http://schemas.microsoft.com/office/drawing/2014/main" id="{2CD75FE0-0DA3-497D-9869-A2FE7F182B4E}"/>
              </a:ext>
            </a:extLst>
          </p:cNvPr>
          <p:cNvPicPr>
            <a:picLocks noChangeAspect="1"/>
          </p:cNvPicPr>
          <p:nvPr/>
        </p:nvPicPr>
        <p:blipFill>
          <a:blip r:embed="rId11"/>
          <a:stretch>
            <a:fillRect/>
          </a:stretch>
        </p:blipFill>
        <p:spPr>
          <a:xfrm>
            <a:off x="8929697" y="3866860"/>
            <a:ext cx="1443452" cy="2531124"/>
          </a:xfrm>
          <a:prstGeom prst="rect">
            <a:avLst/>
          </a:prstGeom>
        </p:spPr>
      </p:pic>
      <p:pic>
        <p:nvPicPr>
          <p:cNvPr id="15" name="Immagine 14">
            <a:extLst>
              <a:ext uri="{FF2B5EF4-FFF2-40B4-BE49-F238E27FC236}">
                <a16:creationId xmlns:a16="http://schemas.microsoft.com/office/drawing/2014/main" id="{E8C6B4C0-8A6D-40A5-92C6-8188B384B9AD}"/>
              </a:ext>
            </a:extLst>
          </p:cNvPr>
          <p:cNvPicPr>
            <a:picLocks noChangeAspect="1"/>
          </p:cNvPicPr>
          <p:nvPr/>
        </p:nvPicPr>
        <p:blipFill>
          <a:blip r:embed="rId12"/>
          <a:stretch>
            <a:fillRect/>
          </a:stretch>
        </p:blipFill>
        <p:spPr>
          <a:xfrm>
            <a:off x="10506034" y="3866860"/>
            <a:ext cx="1443452" cy="2531124"/>
          </a:xfrm>
          <a:prstGeom prst="rect">
            <a:avLst/>
          </a:prstGeom>
        </p:spPr>
      </p:pic>
      <p:sp>
        <p:nvSpPr>
          <p:cNvPr id="16" name="CasellaDiTesto 15">
            <a:extLst>
              <a:ext uri="{FF2B5EF4-FFF2-40B4-BE49-F238E27FC236}">
                <a16:creationId xmlns:a16="http://schemas.microsoft.com/office/drawing/2014/main" id="{A6FE4455-FD88-46E8-98CA-82AEF96787F0}"/>
              </a:ext>
            </a:extLst>
          </p:cNvPr>
          <p:cNvSpPr txBox="1"/>
          <p:nvPr/>
        </p:nvSpPr>
        <p:spPr>
          <a:xfrm>
            <a:off x="326255" y="2798904"/>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settimanale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7" name="CasellaDiTesto 16">
            <a:extLst>
              <a:ext uri="{FF2B5EF4-FFF2-40B4-BE49-F238E27FC236}">
                <a16:creationId xmlns:a16="http://schemas.microsoft.com/office/drawing/2014/main" id="{8663E9AB-0217-4AB9-96FF-4FEE228CCFFF}"/>
              </a:ext>
            </a:extLst>
          </p:cNvPr>
          <p:cNvSpPr txBox="1"/>
          <p:nvPr/>
        </p:nvSpPr>
        <p:spPr>
          <a:xfrm>
            <a:off x="4228327" y="2925634"/>
            <a:ext cx="4357152"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bisettimanale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8" name="CasellaDiTesto 17">
            <a:extLst>
              <a:ext uri="{FF2B5EF4-FFF2-40B4-BE49-F238E27FC236}">
                <a16:creationId xmlns:a16="http://schemas.microsoft.com/office/drawing/2014/main" id="{8B9D2EE1-CEF7-49AC-B593-0895908FC2A5}"/>
              </a:ext>
            </a:extLst>
          </p:cNvPr>
          <p:cNvSpPr txBox="1"/>
          <p:nvPr/>
        </p:nvSpPr>
        <p:spPr>
          <a:xfrm>
            <a:off x="8235300" y="3277624"/>
            <a:ext cx="3533269"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mensile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19" name="CasellaDiTesto 18">
            <a:extLst>
              <a:ext uri="{FF2B5EF4-FFF2-40B4-BE49-F238E27FC236}">
                <a16:creationId xmlns:a16="http://schemas.microsoft.com/office/drawing/2014/main" id="{5E23CBB7-4DC6-4114-9A14-AE5C8EC560CE}"/>
              </a:ext>
            </a:extLst>
          </p:cNvPr>
          <p:cNvSpPr txBox="1"/>
          <p:nvPr/>
        </p:nvSpPr>
        <p:spPr>
          <a:xfrm>
            <a:off x="34028" y="6133971"/>
            <a:ext cx="3385706" cy="800219"/>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bimestrale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20" name="CasellaDiTesto 19">
            <a:extLst>
              <a:ext uri="{FF2B5EF4-FFF2-40B4-BE49-F238E27FC236}">
                <a16:creationId xmlns:a16="http://schemas.microsoft.com/office/drawing/2014/main" id="{C6904BB3-35E7-455D-9B10-216A84B95A49}"/>
              </a:ext>
            </a:extLst>
          </p:cNvPr>
          <p:cNvSpPr txBox="1"/>
          <p:nvPr/>
        </p:nvSpPr>
        <p:spPr>
          <a:xfrm>
            <a:off x="3269213" y="6109962"/>
            <a:ext cx="2383425" cy="954107"/>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trimestrale anno 2018 </a:t>
            </a:r>
          </a:p>
          <a:p>
            <a:pPr lvl="1" algn="just">
              <a:defRPr/>
            </a:pPr>
            <a:r>
              <a:rPr lang="it-IT" sz="1000" dirty="0">
                <a:solidFill>
                  <a:srgbClr val="002060"/>
                </a:solidFill>
                <a:latin typeface="Arial" panose="020B0604020202020204" pitchFamily="34" charset="0"/>
                <a:cs typeface="Arial" panose="020B0604020202020204" pitchFamily="34" charset="0"/>
              </a:rPr>
              <a:t>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21" name="CasellaDiTesto 20">
            <a:extLst>
              <a:ext uri="{FF2B5EF4-FFF2-40B4-BE49-F238E27FC236}">
                <a16:creationId xmlns:a16="http://schemas.microsoft.com/office/drawing/2014/main" id="{1C4CF24E-5666-4CD3-81C1-20F17EF97F47}"/>
              </a:ext>
            </a:extLst>
          </p:cNvPr>
          <p:cNvSpPr txBox="1"/>
          <p:nvPr/>
        </p:nvSpPr>
        <p:spPr>
          <a:xfrm>
            <a:off x="5258572" y="6086597"/>
            <a:ext cx="1933623" cy="1107996"/>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quadrimestre anno 2018  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22" name="CasellaDiTesto 21">
            <a:extLst>
              <a:ext uri="{FF2B5EF4-FFF2-40B4-BE49-F238E27FC236}">
                <a16:creationId xmlns:a16="http://schemas.microsoft.com/office/drawing/2014/main" id="{8E272BF7-904C-4307-9ADB-666F07AFED9B}"/>
              </a:ext>
            </a:extLst>
          </p:cNvPr>
          <p:cNvSpPr txBox="1"/>
          <p:nvPr/>
        </p:nvSpPr>
        <p:spPr>
          <a:xfrm>
            <a:off x="7125437" y="6033017"/>
            <a:ext cx="2383425" cy="1107996"/>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semestre</a:t>
            </a:r>
          </a:p>
          <a:p>
            <a:pPr lvl="1" algn="just">
              <a:defRPr/>
            </a:pPr>
            <a:r>
              <a:rPr lang="it-IT" sz="1000" dirty="0">
                <a:solidFill>
                  <a:srgbClr val="002060"/>
                </a:solidFill>
                <a:latin typeface="Arial" panose="020B0604020202020204" pitchFamily="34" charset="0"/>
                <a:cs typeface="Arial" panose="020B0604020202020204" pitchFamily="34" charset="0"/>
              </a:rPr>
              <a:t>anno 2018 </a:t>
            </a:r>
          </a:p>
          <a:p>
            <a:pPr lvl="1" algn="just">
              <a:defRPr/>
            </a:pPr>
            <a:r>
              <a:rPr lang="it-IT" sz="1000" dirty="0">
                <a:solidFill>
                  <a:srgbClr val="002060"/>
                </a:solidFill>
                <a:latin typeface="Arial" panose="020B0604020202020204" pitchFamily="34" charset="0"/>
                <a:cs typeface="Arial" panose="020B0604020202020204" pitchFamily="34" charset="0"/>
              </a:rPr>
              <a:t>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23" name="CasellaDiTesto 22">
            <a:extLst>
              <a:ext uri="{FF2B5EF4-FFF2-40B4-BE49-F238E27FC236}">
                <a16:creationId xmlns:a16="http://schemas.microsoft.com/office/drawing/2014/main" id="{F6D10BCC-0B1F-4297-9FD3-240AFB00A1F3}"/>
              </a:ext>
            </a:extLst>
          </p:cNvPr>
          <p:cNvSpPr txBox="1"/>
          <p:nvPr/>
        </p:nvSpPr>
        <p:spPr>
          <a:xfrm>
            <a:off x="8704614" y="6017360"/>
            <a:ext cx="1801420" cy="1107996"/>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a:t>
            </a:r>
            <a:r>
              <a:rPr lang="it-IT" sz="1000" dirty="0" err="1">
                <a:solidFill>
                  <a:srgbClr val="002060"/>
                </a:solidFill>
                <a:latin typeface="Arial" panose="020B0604020202020204" pitchFamily="34" charset="0"/>
                <a:cs typeface="Arial" panose="020B0604020202020204" pitchFamily="34" charset="0"/>
              </a:rPr>
              <a:t>nonimestre</a:t>
            </a:r>
            <a:r>
              <a:rPr lang="it-IT" sz="1000" dirty="0">
                <a:solidFill>
                  <a:srgbClr val="002060"/>
                </a:solidFill>
                <a:latin typeface="Arial" panose="020B0604020202020204" pitchFamily="34" charset="0"/>
                <a:cs typeface="Arial" panose="020B0604020202020204" pitchFamily="34" charset="0"/>
              </a:rPr>
              <a:t> anno 2018 </a:t>
            </a:r>
          </a:p>
          <a:p>
            <a:pPr lvl="1" algn="just">
              <a:defRPr/>
            </a:pPr>
            <a:r>
              <a:rPr lang="it-IT" sz="1000" dirty="0">
                <a:solidFill>
                  <a:srgbClr val="002060"/>
                </a:solidFill>
                <a:latin typeface="Arial" panose="020B0604020202020204" pitchFamily="34" charset="0"/>
                <a:cs typeface="Arial" panose="020B0604020202020204" pitchFamily="34" charset="0"/>
              </a:rPr>
              <a:t>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24" name="CasellaDiTesto 23">
            <a:extLst>
              <a:ext uri="{FF2B5EF4-FFF2-40B4-BE49-F238E27FC236}">
                <a16:creationId xmlns:a16="http://schemas.microsoft.com/office/drawing/2014/main" id="{750CEE6B-FB52-4CDC-B035-45C3BACB0179}"/>
              </a:ext>
            </a:extLst>
          </p:cNvPr>
          <p:cNvSpPr txBox="1"/>
          <p:nvPr/>
        </p:nvSpPr>
        <p:spPr>
          <a:xfrm>
            <a:off x="10373149" y="6069481"/>
            <a:ext cx="2383425" cy="954107"/>
          </a:xfrm>
          <a:prstGeom prst="rect">
            <a:avLst/>
          </a:prstGeom>
          <a:noFill/>
        </p:spPr>
        <p:txBody>
          <a:bodyPr wrap="square" rtlCol="0">
            <a:spAutoFit/>
          </a:bodyPr>
          <a:lstStyle/>
          <a:p>
            <a:pPr lvl="1" algn="just">
              <a:defRPr/>
            </a:pPr>
            <a:endParaRPr lang="it-IT" dirty="0">
              <a:solidFill>
                <a:srgbClr val="002060"/>
              </a:solidFill>
              <a:latin typeface="Arial" panose="020B0604020202020204" pitchFamily="34" charset="0"/>
              <a:cs typeface="Arial" panose="020B0604020202020204" pitchFamily="34" charset="0"/>
            </a:endParaRPr>
          </a:p>
          <a:p>
            <a:pPr lvl="1" algn="just">
              <a:defRPr/>
            </a:pPr>
            <a:r>
              <a:rPr lang="it-IT" sz="1000" dirty="0">
                <a:solidFill>
                  <a:srgbClr val="002060"/>
                </a:solidFill>
                <a:latin typeface="Arial" panose="020B0604020202020204" pitchFamily="34" charset="0"/>
                <a:cs typeface="Arial" panose="020B0604020202020204" pitchFamily="34" charset="0"/>
              </a:rPr>
              <a:t>Finestra anno 2018 </a:t>
            </a:r>
          </a:p>
          <a:p>
            <a:pPr lvl="1" algn="just">
              <a:defRPr/>
            </a:pPr>
            <a:r>
              <a:rPr lang="it-IT" sz="1000" dirty="0">
                <a:solidFill>
                  <a:srgbClr val="002060"/>
                </a:solidFill>
                <a:latin typeface="Arial" panose="020B0604020202020204" pitchFamily="34" charset="0"/>
                <a:cs typeface="Arial" panose="020B0604020202020204" pitchFamily="34" charset="0"/>
              </a:rPr>
              <a:t>con </a:t>
            </a:r>
            <a:r>
              <a:rPr lang="it-IT" sz="1000" dirty="0" err="1">
                <a:solidFill>
                  <a:srgbClr val="002060"/>
                </a:solidFill>
                <a:latin typeface="Arial" panose="020B0604020202020204" pitchFamily="34" charset="0"/>
                <a:cs typeface="Arial" panose="020B0604020202020204" pitchFamily="34" charset="0"/>
              </a:rPr>
              <a:t>KPIs</a:t>
            </a:r>
            <a:r>
              <a:rPr lang="it-IT" sz="1000" dirty="0">
                <a:solidFill>
                  <a:srgbClr val="002060"/>
                </a:solidFill>
                <a:latin typeface="Arial" panose="020B0604020202020204" pitchFamily="34" charset="0"/>
                <a:cs typeface="Arial" panose="020B0604020202020204" pitchFamily="34" charset="0"/>
              </a:rPr>
              <a:t> a 7gg</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2634099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Etichettatura del dataset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09833" y="751344"/>
            <a:ext cx="6008669" cy="3139321"/>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Il dataset utilizzato per una prima fase di training e test dei vari classificatori, come specificato nella sezione precedente, deve essere etichettato. L’idea di base è ottenere una scala a 5 livelli o meglio 0: Non sufficiente, 1: Sufficiente, 2: Stabile, 3: Positiva, 4: Eccellente. Per la creazione dei vari score, si utilizzerà la combinazione di due funzioni: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lvl="2" algn="just">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8BA71181-1E4E-486F-AE16-083601BC9DAA}"/>
              </a:ext>
            </a:extLst>
          </p:cNvPr>
          <p:cNvPicPr>
            <a:picLocks noChangeAspect="1"/>
          </p:cNvPicPr>
          <p:nvPr/>
        </p:nvPicPr>
        <p:blipFill>
          <a:blip r:embed="rId4"/>
          <a:stretch>
            <a:fillRect/>
          </a:stretch>
        </p:blipFill>
        <p:spPr>
          <a:xfrm>
            <a:off x="206961" y="3104854"/>
            <a:ext cx="5491875" cy="886541"/>
          </a:xfrm>
          <a:prstGeom prst="rect">
            <a:avLst/>
          </a:prstGeom>
        </p:spPr>
      </p:pic>
      <p:pic>
        <p:nvPicPr>
          <p:cNvPr id="10" name="Immagine 9">
            <a:extLst>
              <a:ext uri="{FF2B5EF4-FFF2-40B4-BE49-F238E27FC236}">
                <a16:creationId xmlns:a16="http://schemas.microsoft.com/office/drawing/2014/main" id="{4FB50286-86FB-4461-931F-DF05B855F790}"/>
              </a:ext>
            </a:extLst>
          </p:cNvPr>
          <p:cNvPicPr>
            <a:picLocks noChangeAspect="1"/>
          </p:cNvPicPr>
          <p:nvPr/>
        </p:nvPicPr>
        <p:blipFill>
          <a:blip r:embed="rId5"/>
          <a:stretch>
            <a:fillRect/>
          </a:stretch>
        </p:blipFill>
        <p:spPr>
          <a:xfrm>
            <a:off x="210989" y="3991394"/>
            <a:ext cx="5539506" cy="2866605"/>
          </a:xfrm>
          <a:prstGeom prst="rect">
            <a:avLst/>
          </a:prstGeom>
        </p:spPr>
      </p:pic>
      <p:pic>
        <p:nvPicPr>
          <p:cNvPr id="12" name="Immagine 11">
            <a:extLst>
              <a:ext uri="{FF2B5EF4-FFF2-40B4-BE49-F238E27FC236}">
                <a16:creationId xmlns:a16="http://schemas.microsoft.com/office/drawing/2014/main" id="{691C9711-E2B7-44CA-A468-63F48F45179A}"/>
              </a:ext>
            </a:extLst>
          </p:cNvPr>
          <p:cNvPicPr>
            <a:picLocks noChangeAspect="1"/>
          </p:cNvPicPr>
          <p:nvPr/>
        </p:nvPicPr>
        <p:blipFill>
          <a:blip r:embed="rId6"/>
          <a:stretch>
            <a:fillRect/>
          </a:stretch>
        </p:blipFill>
        <p:spPr>
          <a:xfrm>
            <a:off x="6095999" y="51036"/>
            <a:ext cx="5833353" cy="3468214"/>
          </a:xfrm>
          <a:prstGeom prst="rect">
            <a:avLst/>
          </a:prstGeom>
        </p:spPr>
      </p:pic>
      <p:pic>
        <p:nvPicPr>
          <p:cNvPr id="13" name="Immagine 12">
            <a:extLst>
              <a:ext uri="{FF2B5EF4-FFF2-40B4-BE49-F238E27FC236}">
                <a16:creationId xmlns:a16="http://schemas.microsoft.com/office/drawing/2014/main" id="{3DD568F6-F12A-4AA4-8CA3-491AFAAB7A5D}"/>
              </a:ext>
            </a:extLst>
          </p:cNvPr>
          <p:cNvPicPr>
            <a:picLocks noChangeAspect="1"/>
          </p:cNvPicPr>
          <p:nvPr/>
        </p:nvPicPr>
        <p:blipFill>
          <a:blip r:embed="rId7"/>
          <a:stretch>
            <a:fillRect/>
          </a:stretch>
        </p:blipFill>
        <p:spPr>
          <a:xfrm>
            <a:off x="6215630" y="3581399"/>
            <a:ext cx="5713722" cy="3343913"/>
          </a:xfrm>
          <a:prstGeom prst="rect">
            <a:avLst/>
          </a:prstGeom>
        </p:spPr>
      </p:pic>
    </p:spTree>
    <p:extLst>
      <p:ext uri="{BB962C8B-B14F-4D97-AF65-F5344CB8AC3E}">
        <p14:creationId xmlns:p14="http://schemas.microsoft.com/office/powerpoint/2010/main" val="2951190356"/>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Classificazione: Tuning dei parametri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470254" y="551135"/>
            <a:ext cx="8154422" cy="7571303"/>
          </a:xfrm>
          <a:prstGeom prst="rect">
            <a:avLst/>
          </a:prstGeom>
          <a:noFill/>
        </p:spPr>
        <p:txBody>
          <a:bodyPr wrap="square" rtlCol="0">
            <a:spAutoFit/>
          </a:bodyPr>
          <a:lstStyle/>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Occorre fare una premessa: quando si possiede un quantitativo di dati etichettati, ma limitato, occorre utilizzare un classificatore con distorsione elevata. Al crescere di questa, si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avr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una varianza inferiore, il che è positivo quando il dataset è poco numeroso. Se, invece, si hanno a disposizione un sacco di dati, il classificatore non ha molta importanza, ma si dovrebbe semplicemente sceglierne uno con buona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scalabilit</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Alla luce di tutto ci</a:t>
            </a:r>
            <a:r>
              <a:rPr lang="it-IT" dirty="0">
                <a:solidFill>
                  <a:srgbClr val="002060"/>
                </a:solidFill>
                <a:latin typeface="Arial" panose="020B0604020202020204" pitchFamily="34" charset="0"/>
                <a:cs typeface="Arial" panose="020B0604020202020204" pitchFamily="34" charset="0"/>
              </a:rPr>
              <a:t>ò</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 classificatori sottostanti utilizzeranno il dataset di dimensione standard, mentre la rete neurale, che ha bisogno di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immagini per la fase di training, ricever</a:t>
            </a:r>
            <a:r>
              <a:rPr lang="it-IT" dirty="0">
                <a:solidFill>
                  <a:srgbClr val="002060"/>
                </a:solidFill>
                <a:latin typeface="Arial" panose="020B0604020202020204" pitchFamily="34" charset="0"/>
                <a:cs typeface="Arial" panose="020B0604020202020204" pitchFamily="34" charset="0"/>
              </a:rPr>
              <a:t>à</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un dataset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ampio, ottenuto banalmente, concatenando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volte il dataset standard.</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 passa ora ad uniformare le immagini, aggiungendo degli array di zero per tutte quelle con taglia diversa da (48,8). Il dataset appena creato, associando ad ogni immagine la propria etichettatura, subisce operazioni di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preprocessing</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resize</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bilanciamento, tipiche operazioni che garantiranno una migliore analisi da parte dei vari classificatori e della rete implementati.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Viene effettuata una prima analisi sul dataset senza l’uso della validazione incrociata, al fine di trovare il miglior settaggio per ogni metodo utilizzato.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lvl="1" algn="ju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4D318C33-01D3-46EC-AF1F-D5E4C66DBCE7}"/>
              </a:ext>
            </a:extLst>
          </p:cNvPr>
          <p:cNvPicPr>
            <a:picLocks noChangeAspect="1"/>
          </p:cNvPicPr>
          <p:nvPr/>
        </p:nvPicPr>
        <p:blipFill>
          <a:blip r:embed="rId4"/>
          <a:stretch>
            <a:fillRect/>
          </a:stretch>
        </p:blipFill>
        <p:spPr>
          <a:xfrm>
            <a:off x="7684168" y="1914274"/>
            <a:ext cx="4507832" cy="2724651"/>
          </a:xfrm>
          <a:prstGeom prst="rect">
            <a:avLst/>
          </a:prstGeom>
        </p:spPr>
      </p:pic>
    </p:spTree>
    <p:extLst>
      <p:ext uri="{BB962C8B-B14F-4D97-AF65-F5344CB8AC3E}">
        <p14:creationId xmlns:p14="http://schemas.microsoft.com/office/powerpoint/2010/main" val="186634078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13390"/>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Classificazione: Tuning dei Parametri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470254" y="737443"/>
            <a:ext cx="6169090"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Per quanto concerne la rete neurale scelta, si è definita un’implementazione di LeNet-5 ”modernizzata”, tramite il pacchetto </a:t>
            </a:r>
            <a:r>
              <a:rPr lang="it-IT" dirty="0" err="1">
                <a:solidFill>
                  <a:srgbClr val="002060"/>
                </a:solidFill>
                <a:latin typeface="Arial" panose="020B0604020202020204" pitchFamily="34" charset="0"/>
                <a:cs typeface="Arial" panose="020B0604020202020204" pitchFamily="34" charset="0"/>
              </a:rPr>
              <a:t>Keras</a:t>
            </a:r>
            <a:r>
              <a:rPr lang="it-IT" dirty="0">
                <a:solidFill>
                  <a:srgbClr val="002060"/>
                </a:solidFill>
                <a:latin typeface="Arial" panose="020B0604020202020204" pitchFamily="34" charset="0"/>
                <a:cs typeface="Arial" panose="020B0604020202020204" pitchFamily="34" charset="0"/>
              </a:rPr>
              <a:t>, sostituendo i filtri di </a:t>
            </a:r>
            <a:r>
              <a:rPr lang="it-IT" dirty="0" err="1">
                <a:solidFill>
                  <a:srgbClr val="002060"/>
                </a:solidFill>
                <a:latin typeface="Arial" panose="020B0604020202020204" pitchFamily="34" charset="0"/>
                <a:cs typeface="Arial" panose="020B0604020202020204" pitchFamily="34" charset="0"/>
              </a:rPr>
              <a:t>average</a:t>
            </a:r>
            <a:r>
              <a:rPr lang="it-IT" dirty="0">
                <a:solidFill>
                  <a:srgbClr val="002060"/>
                </a:solidFill>
                <a:latin typeface="Arial" panose="020B0604020202020204" pitchFamily="34" charset="0"/>
                <a:cs typeface="Arial" panose="020B0604020202020204" pitchFamily="34" charset="0"/>
              </a:rPr>
              <a:t> pooling con quelli di max pooling. Inoltre, passare ad immagini con risoluzione più elevata di quella standard permette, </a:t>
            </a:r>
            <a:r>
              <a:rPr lang="it-IT" dirty="0" err="1">
                <a:solidFill>
                  <a:srgbClr val="002060"/>
                </a:solidFill>
                <a:latin typeface="Arial" panose="020B0604020202020204" pitchFamily="34" charset="0"/>
                <a:cs typeface="Arial" panose="020B0604020202020204" pitchFamily="34" charset="0"/>
              </a:rPr>
              <a:t>mantendendo</a:t>
            </a:r>
            <a:r>
              <a:rPr lang="it-IT" dirty="0">
                <a:solidFill>
                  <a:srgbClr val="002060"/>
                </a:solidFill>
                <a:latin typeface="Arial" panose="020B0604020202020204" pitchFamily="34" charset="0"/>
                <a:cs typeface="Arial" panose="020B0604020202020204" pitchFamily="34" charset="0"/>
              </a:rPr>
              <a:t> invariate le dimensioni dei filtri, di effettuare una sorta di </a:t>
            </a:r>
            <a:r>
              <a:rPr lang="it-IT" dirty="0" err="1">
                <a:solidFill>
                  <a:srgbClr val="002060"/>
                </a:solidFill>
                <a:latin typeface="Arial" panose="020B0604020202020204" pitchFamily="34" charset="0"/>
                <a:cs typeface="Arial" panose="020B0604020202020204" pitchFamily="34" charset="0"/>
              </a:rPr>
              <a:t>crop</a:t>
            </a:r>
            <a:r>
              <a:rPr lang="it-IT" dirty="0">
                <a:solidFill>
                  <a:srgbClr val="002060"/>
                </a:solidFill>
                <a:latin typeface="Arial" panose="020B0604020202020204" pitchFamily="34" charset="0"/>
                <a:cs typeface="Arial" panose="020B0604020202020204" pitchFamily="34" charset="0"/>
              </a:rPr>
              <a:t> naturale di ogni elemento; in grado di cogliere in maniera più sottile le caratteristiche peculiari di ogni immagine, con una conseguente miglioria delle performance.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Tramite lo studio della funzione di </a:t>
            </a:r>
            <a:r>
              <a:rPr lang="it-IT" dirty="0" err="1">
                <a:solidFill>
                  <a:srgbClr val="002060"/>
                </a:solidFill>
                <a:latin typeface="Arial" panose="020B0604020202020204" pitchFamily="34" charset="0"/>
                <a:cs typeface="Arial" panose="020B0604020202020204" pitchFamily="34" charset="0"/>
              </a:rPr>
              <a:t>loss</a:t>
            </a:r>
            <a:r>
              <a:rPr lang="it-IT" dirty="0">
                <a:solidFill>
                  <a:srgbClr val="002060"/>
                </a:solidFill>
                <a:latin typeface="Arial" panose="020B0604020202020204" pitchFamily="34" charset="0"/>
                <a:cs typeface="Arial" panose="020B0604020202020204" pitchFamily="34" charset="0"/>
              </a:rPr>
              <a:t> e dell’accuratezza, si cerca di capire il numero di epoche necessarie alla fase di training, ai fini di ottenere buoni risultati ed evitare fenomeni di </a:t>
            </a:r>
            <a:r>
              <a:rPr lang="it-IT" dirty="0" err="1">
                <a:solidFill>
                  <a:srgbClr val="002060"/>
                </a:solidFill>
                <a:latin typeface="Arial" panose="020B0604020202020204" pitchFamily="34" charset="0"/>
                <a:cs typeface="Arial" panose="020B0604020202020204" pitchFamily="34" charset="0"/>
              </a:rPr>
              <a:t>overfitting</a:t>
            </a:r>
            <a:r>
              <a:rPr lang="it-IT" dirty="0">
                <a:solidFill>
                  <a:srgbClr val="002060"/>
                </a:solidFill>
                <a:latin typeface="Arial" panose="020B0604020202020204" pitchFamily="34" charset="0"/>
                <a:cs typeface="Arial" panose="020B0604020202020204" pitchFamily="34" charset="0"/>
              </a:rPr>
              <a:t> della rete.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Risulta evidente che il numero di epoche necessarie è 35, dopo le quali il modello si stabilizza.</a:t>
            </a:r>
          </a:p>
          <a:p>
            <a:pPr lvl="1" algn="just">
              <a:defRPr/>
            </a:pPr>
            <a:endParaRPr lang="it-IT" dirty="0">
              <a:solidFill>
                <a:srgbClr val="002060"/>
              </a:solidFill>
              <a:latin typeface="Arial" panose="020B0604020202020204" pitchFamily="34" charset="0"/>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FA5A04AE-4FF9-489B-8171-E77693691051}"/>
              </a:ext>
            </a:extLst>
          </p:cNvPr>
          <p:cNvPicPr>
            <a:picLocks noChangeAspect="1"/>
          </p:cNvPicPr>
          <p:nvPr/>
        </p:nvPicPr>
        <p:blipFill>
          <a:blip r:embed="rId4"/>
          <a:stretch>
            <a:fillRect/>
          </a:stretch>
        </p:blipFill>
        <p:spPr>
          <a:xfrm>
            <a:off x="6493164" y="101740"/>
            <a:ext cx="4724400" cy="3402547"/>
          </a:xfrm>
          <a:prstGeom prst="rect">
            <a:avLst/>
          </a:prstGeom>
        </p:spPr>
      </p:pic>
      <p:pic>
        <p:nvPicPr>
          <p:cNvPr id="8" name="Immagine 7">
            <a:extLst>
              <a:ext uri="{FF2B5EF4-FFF2-40B4-BE49-F238E27FC236}">
                <a16:creationId xmlns:a16="http://schemas.microsoft.com/office/drawing/2014/main" id="{B7C7A8FC-EC25-4338-AB0A-9F62776BDD60}"/>
              </a:ext>
            </a:extLst>
          </p:cNvPr>
          <p:cNvPicPr>
            <a:picLocks noChangeAspect="1"/>
          </p:cNvPicPr>
          <p:nvPr/>
        </p:nvPicPr>
        <p:blipFill>
          <a:blip r:embed="rId5"/>
          <a:stretch>
            <a:fillRect/>
          </a:stretch>
        </p:blipFill>
        <p:spPr>
          <a:xfrm>
            <a:off x="6493164" y="3581400"/>
            <a:ext cx="4724400" cy="3169947"/>
          </a:xfrm>
          <a:prstGeom prst="rect">
            <a:avLst/>
          </a:prstGeom>
        </p:spPr>
      </p:pic>
    </p:spTree>
    <p:extLst>
      <p:ext uri="{BB962C8B-B14F-4D97-AF65-F5344CB8AC3E}">
        <p14:creationId xmlns:p14="http://schemas.microsoft.com/office/powerpoint/2010/main" val="381952767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Training Modelli e Analisi dei Risultati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04724" y="1218707"/>
            <a:ext cx="12096648" cy="3139321"/>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Per la fase di training, si utilizzerà la convalida incrociata a 10 sacche.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Tutte le metodologie sopra elencate, effettuano questa convalida sul dataset in esame, restituendo sia l’accuratezza media, sia la deviazione </a:t>
            </a:r>
            <a:r>
              <a:rPr lang="it-IT" dirty="0" err="1">
                <a:solidFill>
                  <a:srgbClr val="002060"/>
                </a:solidFill>
                <a:latin typeface="Arial" panose="020B0604020202020204" pitchFamily="34" charset="0"/>
                <a:cs typeface="Arial" panose="020B0604020202020204" pitchFamily="34" charset="0"/>
              </a:rPr>
              <a:t>std</a:t>
            </a:r>
            <a:r>
              <a:rPr lang="it-IT" dirty="0">
                <a:solidFill>
                  <a:srgbClr val="002060"/>
                </a:solidFill>
                <a:latin typeface="Arial" panose="020B0604020202020204" pitchFamily="34" charset="0"/>
                <a:cs typeface="Arial" panose="020B0604020202020204" pitchFamily="34" charset="0"/>
              </a:rPr>
              <a:t> ottenuta.</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In particolare viene salvato, per ogni metodo di classificazione, il modello migliore generato sulle 10 possibili sacche; mostrando i risultati ottenuti, in termini di matrice di confusione, score di </a:t>
            </a:r>
            <a:r>
              <a:rPr lang="it-IT" dirty="0" err="1">
                <a:solidFill>
                  <a:srgbClr val="002060"/>
                </a:solidFill>
                <a:latin typeface="Arial" panose="020B0604020202020204" pitchFamily="34" charset="0"/>
                <a:cs typeface="Arial" panose="020B0604020202020204" pitchFamily="34" charset="0"/>
              </a:rPr>
              <a:t>precision</a:t>
            </a:r>
            <a:r>
              <a:rPr lang="it-IT" dirty="0">
                <a:solidFill>
                  <a:srgbClr val="002060"/>
                </a:solidFill>
                <a:latin typeface="Arial" panose="020B0604020202020204" pitchFamily="34" charset="0"/>
                <a:cs typeface="Arial" panose="020B0604020202020204" pitchFamily="34" charset="0"/>
              </a:rPr>
              <a:t>, recall e f1, inerenti a questo insieme.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526316898"/>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AdaBoost</a:t>
            </a:r>
            <a:endParaRPr lang="it-IT" sz="2000" dirty="0">
              <a:solidFill>
                <a:schemeClr val="bg1"/>
              </a:solidFill>
              <a:latin typeface="Arial Black" panose="020B0A040201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59A9ED9E-11EA-4595-A7B4-949BAC1314B4}"/>
              </a:ext>
            </a:extLst>
          </p:cNvPr>
          <p:cNvPicPr>
            <a:picLocks noChangeAspect="1"/>
          </p:cNvPicPr>
          <p:nvPr/>
        </p:nvPicPr>
        <p:blipFill>
          <a:blip r:embed="rId4"/>
          <a:stretch>
            <a:fillRect/>
          </a:stretch>
        </p:blipFill>
        <p:spPr>
          <a:xfrm>
            <a:off x="178176" y="811892"/>
            <a:ext cx="6009815" cy="1200150"/>
          </a:xfrm>
          <a:prstGeom prst="rect">
            <a:avLst/>
          </a:prstGeom>
        </p:spPr>
      </p:pic>
      <p:pic>
        <p:nvPicPr>
          <p:cNvPr id="7" name="Immagine 6">
            <a:extLst>
              <a:ext uri="{FF2B5EF4-FFF2-40B4-BE49-F238E27FC236}">
                <a16:creationId xmlns:a16="http://schemas.microsoft.com/office/drawing/2014/main" id="{9D2C22AD-B25F-4A12-BDA4-8280B1AB83E5}"/>
              </a:ext>
            </a:extLst>
          </p:cNvPr>
          <p:cNvPicPr>
            <a:picLocks noChangeAspect="1"/>
          </p:cNvPicPr>
          <p:nvPr/>
        </p:nvPicPr>
        <p:blipFill>
          <a:blip r:embed="rId5"/>
          <a:stretch>
            <a:fillRect/>
          </a:stretch>
        </p:blipFill>
        <p:spPr>
          <a:xfrm>
            <a:off x="609396" y="2119033"/>
            <a:ext cx="3390900" cy="2362200"/>
          </a:xfrm>
          <a:prstGeom prst="rect">
            <a:avLst/>
          </a:prstGeom>
        </p:spPr>
      </p:pic>
      <p:pic>
        <p:nvPicPr>
          <p:cNvPr id="8" name="Immagine 7">
            <a:extLst>
              <a:ext uri="{FF2B5EF4-FFF2-40B4-BE49-F238E27FC236}">
                <a16:creationId xmlns:a16="http://schemas.microsoft.com/office/drawing/2014/main" id="{D6B2A775-F0A4-4949-906F-81EF36AC6E67}"/>
              </a:ext>
            </a:extLst>
          </p:cNvPr>
          <p:cNvPicPr>
            <a:picLocks noChangeAspect="1"/>
          </p:cNvPicPr>
          <p:nvPr/>
        </p:nvPicPr>
        <p:blipFill>
          <a:blip r:embed="rId6"/>
          <a:stretch>
            <a:fillRect/>
          </a:stretch>
        </p:blipFill>
        <p:spPr>
          <a:xfrm>
            <a:off x="281134" y="4615604"/>
            <a:ext cx="4681100" cy="2119896"/>
          </a:xfrm>
          <a:prstGeom prst="rect">
            <a:avLst/>
          </a:prstGeom>
        </p:spPr>
      </p:pic>
      <p:sp>
        <p:nvSpPr>
          <p:cNvPr id="9" name="Elaborazione 8">
            <a:extLst>
              <a:ext uri="{FF2B5EF4-FFF2-40B4-BE49-F238E27FC236}">
                <a16:creationId xmlns:a16="http://schemas.microsoft.com/office/drawing/2014/main" id="{3BF03B80-6A67-41C2-9015-797FFBF3F75B}"/>
              </a:ext>
            </a:extLst>
          </p:cNvPr>
          <p:cNvSpPr/>
          <p:nvPr/>
        </p:nvSpPr>
        <p:spPr>
          <a:xfrm>
            <a:off x="6096000" y="9322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F246151A-995E-445C-828C-AD602F807B4A}"/>
              </a:ext>
            </a:extLst>
          </p:cNvPr>
          <p:cNvSpPr txBox="1"/>
          <p:nvPr/>
        </p:nvSpPr>
        <p:spPr>
          <a:xfrm>
            <a:off x="6123050" y="147181"/>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SVC</a:t>
            </a:r>
          </a:p>
        </p:txBody>
      </p:sp>
      <p:pic>
        <p:nvPicPr>
          <p:cNvPr id="13" name="Immagine 12">
            <a:extLst>
              <a:ext uri="{FF2B5EF4-FFF2-40B4-BE49-F238E27FC236}">
                <a16:creationId xmlns:a16="http://schemas.microsoft.com/office/drawing/2014/main" id="{7EFA421C-BE74-449F-B92A-77064C25F584}"/>
              </a:ext>
            </a:extLst>
          </p:cNvPr>
          <p:cNvPicPr>
            <a:picLocks noChangeAspect="1"/>
          </p:cNvPicPr>
          <p:nvPr/>
        </p:nvPicPr>
        <p:blipFill>
          <a:blip r:embed="rId7"/>
          <a:stretch>
            <a:fillRect/>
          </a:stretch>
        </p:blipFill>
        <p:spPr>
          <a:xfrm>
            <a:off x="6028072" y="756495"/>
            <a:ext cx="5985752" cy="1247775"/>
          </a:xfrm>
          <a:prstGeom prst="rect">
            <a:avLst/>
          </a:prstGeom>
        </p:spPr>
      </p:pic>
      <p:pic>
        <p:nvPicPr>
          <p:cNvPr id="14" name="Immagine 13">
            <a:extLst>
              <a:ext uri="{FF2B5EF4-FFF2-40B4-BE49-F238E27FC236}">
                <a16:creationId xmlns:a16="http://schemas.microsoft.com/office/drawing/2014/main" id="{D62DA228-31BD-4F07-8AB0-C709C18034FC}"/>
              </a:ext>
            </a:extLst>
          </p:cNvPr>
          <p:cNvPicPr>
            <a:picLocks noChangeAspect="1"/>
          </p:cNvPicPr>
          <p:nvPr/>
        </p:nvPicPr>
        <p:blipFill>
          <a:blip r:embed="rId8"/>
          <a:stretch>
            <a:fillRect/>
          </a:stretch>
        </p:blipFill>
        <p:spPr>
          <a:xfrm>
            <a:off x="7101430" y="2061399"/>
            <a:ext cx="3390900" cy="2362200"/>
          </a:xfrm>
          <a:prstGeom prst="rect">
            <a:avLst/>
          </a:prstGeom>
        </p:spPr>
      </p:pic>
      <p:pic>
        <p:nvPicPr>
          <p:cNvPr id="15" name="Immagine 14">
            <a:extLst>
              <a:ext uri="{FF2B5EF4-FFF2-40B4-BE49-F238E27FC236}">
                <a16:creationId xmlns:a16="http://schemas.microsoft.com/office/drawing/2014/main" id="{CCC3724D-911D-4525-BA49-B997FE783AA0}"/>
              </a:ext>
            </a:extLst>
          </p:cNvPr>
          <p:cNvPicPr>
            <a:picLocks noChangeAspect="1"/>
          </p:cNvPicPr>
          <p:nvPr/>
        </p:nvPicPr>
        <p:blipFill>
          <a:blip r:embed="rId9"/>
          <a:stretch>
            <a:fillRect/>
          </a:stretch>
        </p:blipFill>
        <p:spPr>
          <a:xfrm>
            <a:off x="6327993" y="4615604"/>
            <a:ext cx="4681100" cy="2119896"/>
          </a:xfrm>
          <a:prstGeom prst="rect">
            <a:avLst/>
          </a:prstGeom>
        </p:spPr>
      </p:pic>
    </p:spTree>
    <p:extLst>
      <p:ext uri="{BB962C8B-B14F-4D97-AF65-F5344CB8AC3E}">
        <p14:creationId xmlns:p14="http://schemas.microsoft.com/office/powerpoint/2010/main" val="86488038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KNN</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Elaborazione 8">
            <a:extLst>
              <a:ext uri="{FF2B5EF4-FFF2-40B4-BE49-F238E27FC236}">
                <a16:creationId xmlns:a16="http://schemas.microsoft.com/office/drawing/2014/main" id="{3BF03B80-6A67-41C2-9015-797FFBF3F75B}"/>
              </a:ext>
            </a:extLst>
          </p:cNvPr>
          <p:cNvSpPr/>
          <p:nvPr/>
        </p:nvSpPr>
        <p:spPr>
          <a:xfrm>
            <a:off x="6096000" y="9322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F246151A-995E-445C-828C-AD602F807B4A}"/>
              </a:ext>
            </a:extLst>
          </p:cNvPr>
          <p:cNvSpPr txBox="1"/>
          <p:nvPr/>
        </p:nvSpPr>
        <p:spPr>
          <a:xfrm>
            <a:off x="6123050" y="147181"/>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Random </a:t>
            </a:r>
            <a:r>
              <a:rPr lang="it-IT" sz="2000" dirty="0" err="1">
                <a:solidFill>
                  <a:schemeClr val="bg1"/>
                </a:solidFill>
                <a:latin typeface="Arial Black" panose="020B0A04020102020204" pitchFamily="34" charset="0"/>
              </a:rPr>
              <a:t>Forest</a:t>
            </a:r>
            <a:endParaRPr lang="it-IT" sz="2000" dirty="0">
              <a:solidFill>
                <a:schemeClr val="bg1"/>
              </a:solidFill>
              <a:latin typeface="Arial Black" panose="020B0A04020102020204" pitchFamily="34" charset="0"/>
            </a:endParaRPr>
          </a:p>
        </p:txBody>
      </p:sp>
      <p:pic>
        <p:nvPicPr>
          <p:cNvPr id="4" name="Immagine 3">
            <a:extLst>
              <a:ext uri="{FF2B5EF4-FFF2-40B4-BE49-F238E27FC236}">
                <a16:creationId xmlns:a16="http://schemas.microsoft.com/office/drawing/2014/main" id="{41D4BDF5-2D5A-4335-BF04-2394D9A55BC3}"/>
              </a:ext>
            </a:extLst>
          </p:cNvPr>
          <p:cNvPicPr>
            <a:picLocks noChangeAspect="1"/>
          </p:cNvPicPr>
          <p:nvPr/>
        </p:nvPicPr>
        <p:blipFill>
          <a:blip r:embed="rId4"/>
          <a:stretch>
            <a:fillRect/>
          </a:stretch>
        </p:blipFill>
        <p:spPr>
          <a:xfrm>
            <a:off x="262648" y="894255"/>
            <a:ext cx="5680952" cy="1190625"/>
          </a:xfrm>
          <a:prstGeom prst="rect">
            <a:avLst/>
          </a:prstGeom>
        </p:spPr>
      </p:pic>
      <p:pic>
        <p:nvPicPr>
          <p:cNvPr id="11" name="Immagine 10">
            <a:extLst>
              <a:ext uri="{FF2B5EF4-FFF2-40B4-BE49-F238E27FC236}">
                <a16:creationId xmlns:a16="http://schemas.microsoft.com/office/drawing/2014/main" id="{8F379DEE-3944-4AAF-A58D-753ECE6882B3}"/>
              </a:ext>
            </a:extLst>
          </p:cNvPr>
          <p:cNvPicPr>
            <a:picLocks noChangeAspect="1"/>
          </p:cNvPicPr>
          <p:nvPr/>
        </p:nvPicPr>
        <p:blipFill>
          <a:blip r:embed="rId5"/>
          <a:stretch>
            <a:fillRect/>
          </a:stretch>
        </p:blipFill>
        <p:spPr>
          <a:xfrm>
            <a:off x="1159687" y="2195889"/>
            <a:ext cx="3390900" cy="2400300"/>
          </a:xfrm>
          <a:prstGeom prst="rect">
            <a:avLst/>
          </a:prstGeom>
        </p:spPr>
      </p:pic>
      <p:pic>
        <p:nvPicPr>
          <p:cNvPr id="12" name="Immagine 11">
            <a:extLst>
              <a:ext uri="{FF2B5EF4-FFF2-40B4-BE49-F238E27FC236}">
                <a16:creationId xmlns:a16="http://schemas.microsoft.com/office/drawing/2014/main" id="{1C61CE9C-E320-4295-A5F6-95BB646D6046}"/>
              </a:ext>
            </a:extLst>
          </p:cNvPr>
          <p:cNvPicPr>
            <a:picLocks noChangeAspect="1"/>
          </p:cNvPicPr>
          <p:nvPr/>
        </p:nvPicPr>
        <p:blipFill>
          <a:blip r:embed="rId6"/>
          <a:stretch>
            <a:fillRect/>
          </a:stretch>
        </p:blipFill>
        <p:spPr>
          <a:xfrm>
            <a:off x="262648" y="4662111"/>
            <a:ext cx="5184979" cy="2094149"/>
          </a:xfrm>
          <a:prstGeom prst="rect">
            <a:avLst/>
          </a:prstGeom>
        </p:spPr>
      </p:pic>
      <p:pic>
        <p:nvPicPr>
          <p:cNvPr id="16" name="Immagine 15">
            <a:extLst>
              <a:ext uri="{FF2B5EF4-FFF2-40B4-BE49-F238E27FC236}">
                <a16:creationId xmlns:a16="http://schemas.microsoft.com/office/drawing/2014/main" id="{A9700894-131A-4BD6-92ED-5B7C2FB7242C}"/>
              </a:ext>
            </a:extLst>
          </p:cNvPr>
          <p:cNvPicPr>
            <a:picLocks noChangeAspect="1"/>
          </p:cNvPicPr>
          <p:nvPr/>
        </p:nvPicPr>
        <p:blipFill>
          <a:blip r:embed="rId7"/>
          <a:stretch>
            <a:fillRect/>
          </a:stretch>
        </p:blipFill>
        <p:spPr>
          <a:xfrm>
            <a:off x="6095999" y="894255"/>
            <a:ext cx="5860403" cy="1190625"/>
          </a:xfrm>
          <a:prstGeom prst="rect">
            <a:avLst/>
          </a:prstGeom>
        </p:spPr>
      </p:pic>
      <p:pic>
        <p:nvPicPr>
          <p:cNvPr id="17" name="Immagine 16">
            <a:extLst>
              <a:ext uri="{FF2B5EF4-FFF2-40B4-BE49-F238E27FC236}">
                <a16:creationId xmlns:a16="http://schemas.microsoft.com/office/drawing/2014/main" id="{C48E9726-46BF-4383-8FC6-2C141FE2A610}"/>
              </a:ext>
            </a:extLst>
          </p:cNvPr>
          <p:cNvPicPr>
            <a:picLocks noChangeAspect="1"/>
          </p:cNvPicPr>
          <p:nvPr/>
        </p:nvPicPr>
        <p:blipFill>
          <a:blip r:embed="rId8"/>
          <a:stretch>
            <a:fillRect/>
          </a:stretch>
        </p:blipFill>
        <p:spPr>
          <a:xfrm>
            <a:off x="7241026" y="2065149"/>
            <a:ext cx="3390900" cy="2400300"/>
          </a:xfrm>
          <a:prstGeom prst="rect">
            <a:avLst/>
          </a:prstGeom>
        </p:spPr>
      </p:pic>
      <p:pic>
        <p:nvPicPr>
          <p:cNvPr id="18" name="Immagine 17">
            <a:extLst>
              <a:ext uri="{FF2B5EF4-FFF2-40B4-BE49-F238E27FC236}">
                <a16:creationId xmlns:a16="http://schemas.microsoft.com/office/drawing/2014/main" id="{DB3EC45A-9FB7-4E89-8316-D6B601B0B1A8}"/>
              </a:ext>
            </a:extLst>
          </p:cNvPr>
          <p:cNvPicPr>
            <a:picLocks noChangeAspect="1"/>
          </p:cNvPicPr>
          <p:nvPr/>
        </p:nvPicPr>
        <p:blipFill>
          <a:blip r:embed="rId9"/>
          <a:stretch>
            <a:fillRect/>
          </a:stretch>
        </p:blipFill>
        <p:spPr>
          <a:xfrm>
            <a:off x="6123050" y="4639802"/>
            <a:ext cx="5184979" cy="2111959"/>
          </a:xfrm>
          <a:prstGeom prst="rect">
            <a:avLst/>
          </a:prstGeom>
        </p:spPr>
      </p:pic>
    </p:spTree>
    <p:extLst>
      <p:ext uri="{BB962C8B-B14F-4D97-AF65-F5344CB8AC3E}">
        <p14:creationId xmlns:p14="http://schemas.microsoft.com/office/powerpoint/2010/main" val="289926827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LeNet-5</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FCFAA2E2-2352-4264-BB4A-6CB56BCCAB67}"/>
              </a:ext>
            </a:extLst>
          </p:cNvPr>
          <p:cNvPicPr>
            <a:picLocks noChangeAspect="1"/>
          </p:cNvPicPr>
          <p:nvPr/>
        </p:nvPicPr>
        <p:blipFill>
          <a:blip r:embed="rId4"/>
          <a:stretch>
            <a:fillRect/>
          </a:stretch>
        </p:blipFill>
        <p:spPr>
          <a:xfrm>
            <a:off x="262648" y="923173"/>
            <a:ext cx="6314615" cy="1514475"/>
          </a:xfrm>
          <a:prstGeom prst="rect">
            <a:avLst/>
          </a:prstGeom>
        </p:spPr>
      </p:pic>
      <p:pic>
        <p:nvPicPr>
          <p:cNvPr id="7" name="Immagine 6">
            <a:extLst>
              <a:ext uri="{FF2B5EF4-FFF2-40B4-BE49-F238E27FC236}">
                <a16:creationId xmlns:a16="http://schemas.microsoft.com/office/drawing/2014/main" id="{311A2801-FF4B-4BC3-8627-6DA6B2176EB8}"/>
              </a:ext>
            </a:extLst>
          </p:cNvPr>
          <p:cNvPicPr>
            <a:picLocks noChangeAspect="1"/>
          </p:cNvPicPr>
          <p:nvPr/>
        </p:nvPicPr>
        <p:blipFill>
          <a:blip r:embed="rId5"/>
          <a:stretch>
            <a:fillRect/>
          </a:stretch>
        </p:blipFill>
        <p:spPr>
          <a:xfrm>
            <a:off x="1502924" y="2437648"/>
            <a:ext cx="3352800" cy="2362200"/>
          </a:xfrm>
          <a:prstGeom prst="rect">
            <a:avLst/>
          </a:prstGeom>
        </p:spPr>
      </p:pic>
      <p:pic>
        <p:nvPicPr>
          <p:cNvPr id="8" name="Immagine 7">
            <a:extLst>
              <a:ext uri="{FF2B5EF4-FFF2-40B4-BE49-F238E27FC236}">
                <a16:creationId xmlns:a16="http://schemas.microsoft.com/office/drawing/2014/main" id="{5E39295F-E1D1-45DC-A250-E56BE40193CC}"/>
              </a:ext>
            </a:extLst>
          </p:cNvPr>
          <p:cNvPicPr>
            <a:picLocks noChangeAspect="1"/>
          </p:cNvPicPr>
          <p:nvPr/>
        </p:nvPicPr>
        <p:blipFill>
          <a:blip r:embed="rId6"/>
          <a:stretch>
            <a:fillRect/>
          </a:stretch>
        </p:blipFill>
        <p:spPr>
          <a:xfrm>
            <a:off x="398024" y="4799848"/>
            <a:ext cx="5236330" cy="1935652"/>
          </a:xfrm>
          <a:prstGeom prst="rect">
            <a:avLst/>
          </a:prstGeom>
        </p:spPr>
      </p:pic>
      <p:pic>
        <p:nvPicPr>
          <p:cNvPr id="13" name="Immagine 12">
            <a:extLst>
              <a:ext uri="{FF2B5EF4-FFF2-40B4-BE49-F238E27FC236}">
                <a16:creationId xmlns:a16="http://schemas.microsoft.com/office/drawing/2014/main" id="{15DE1AB3-2C25-4B87-8C31-63897A5333DA}"/>
              </a:ext>
            </a:extLst>
          </p:cNvPr>
          <p:cNvPicPr>
            <a:picLocks noChangeAspect="1"/>
          </p:cNvPicPr>
          <p:nvPr/>
        </p:nvPicPr>
        <p:blipFill>
          <a:blip r:embed="rId7"/>
          <a:stretch>
            <a:fillRect/>
          </a:stretch>
        </p:blipFill>
        <p:spPr>
          <a:xfrm>
            <a:off x="6739254" y="1015680"/>
            <a:ext cx="5081947" cy="4521840"/>
          </a:xfrm>
          <a:prstGeom prst="rect">
            <a:avLst/>
          </a:prstGeom>
        </p:spPr>
      </p:pic>
    </p:spTree>
    <p:extLst>
      <p:ext uri="{BB962C8B-B14F-4D97-AF65-F5344CB8AC3E}">
        <p14:creationId xmlns:p14="http://schemas.microsoft.com/office/powerpoint/2010/main" val="3144622768"/>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Previsioni sull’anno 2020</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329313" y="1022442"/>
            <a:ext cx="4484219" cy="369331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Il modello della CNN addestrato, sarà utilizzato per la predizione sull’etichetta dell’anno 2020, mai visto in precedenza. Si mostra, a titolo di esempio, la predizione su finestre di visualizzazioni più frequenti per report aziendali (trimestre, semestre, anno), rispecchiando comunque un buon andamento anche per tutte le altre tipologie e annate considerate.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1A73AFF1-5213-4393-B22A-240601739339}"/>
              </a:ext>
            </a:extLst>
          </p:cNvPr>
          <p:cNvPicPr>
            <a:picLocks noChangeAspect="1"/>
          </p:cNvPicPr>
          <p:nvPr/>
        </p:nvPicPr>
        <p:blipFill>
          <a:blip r:embed="rId4"/>
          <a:stretch>
            <a:fillRect/>
          </a:stretch>
        </p:blipFill>
        <p:spPr>
          <a:xfrm>
            <a:off x="4379495" y="1022442"/>
            <a:ext cx="7624638" cy="5494455"/>
          </a:xfrm>
          <a:prstGeom prst="rect">
            <a:avLst/>
          </a:prstGeom>
        </p:spPr>
      </p:pic>
    </p:spTree>
    <p:extLst>
      <p:ext uri="{BB962C8B-B14F-4D97-AF65-F5344CB8AC3E}">
        <p14:creationId xmlns:p14="http://schemas.microsoft.com/office/powerpoint/2010/main" val="31654081"/>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Previsioni sull’anno 2020</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17B68DF1-4676-4516-9435-ACC2B0902952}"/>
              </a:ext>
            </a:extLst>
          </p:cNvPr>
          <p:cNvPicPr>
            <a:picLocks noChangeAspect="1"/>
          </p:cNvPicPr>
          <p:nvPr/>
        </p:nvPicPr>
        <p:blipFill>
          <a:blip r:embed="rId4"/>
          <a:stretch>
            <a:fillRect/>
          </a:stretch>
        </p:blipFill>
        <p:spPr>
          <a:xfrm>
            <a:off x="262649" y="916398"/>
            <a:ext cx="5985751" cy="5941602"/>
          </a:xfrm>
          <a:prstGeom prst="rect">
            <a:avLst/>
          </a:prstGeom>
        </p:spPr>
      </p:pic>
      <p:pic>
        <p:nvPicPr>
          <p:cNvPr id="8" name="Immagine 7">
            <a:extLst>
              <a:ext uri="{FF2B5EF4-FFF2-40B4-BE49-F238E27FC236}">
                <a16:creationId xmlns:a16="http://schemas.microsoft.com/office/drawing/2014/main" id="{38E8621E-82D4-466C-A788-E83D422C175D}"/>
              </a:ext>
            </a:extLst>
          </p:cNvPr>
          <p:cNvPicPr>
            <a:picLocks noChangeAspect="1"/>
          </p:cNvPicPr>
          <p:nvPr/>
        </p:nvPicPr>
        <p:blipFill>
          <a:blip r:embed="rId5"/>
          <a:stretch>
            <a:fillRect/>
          </a:stretch>
        </p:blipFill>
        <p:spPr>
          <a:xfrm>
            <a:off x="6511049" y="916398"/>
            <a:ext cx="5680951" cy="5941602"/>
          </a:xfrm>
          <a:prstGeom prst="rect">
            <a:avLst/>
          </a:prstGeom>
        </p:spPr>
      </p:pic>
    </p:spTree>
    <p:extLst>
      <p:ext uri="{BB962C8B-B14F-4D97-AF65-F5344CB8AC3E}">
        <p14:creationId xmlns:p14="http://schemas.microsoft.com/office/powerpoint/2010/main" val="310360752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519317"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Business Intelligence</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705499"/>
            <a:ext cx="11752890" cy="535531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 Business Intelligence descrive una serie di concetti e metodi per migliorare il processo decisionale aziendale tramite sistemi informatici di supporto basati sui fatti, garantendo una visione della situazione precedente, attuale e futura dei clienti. </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Tutto ci</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consente di migliorare le prestazioni aziendali, creando un contesto adatto a prendere decisioni utili al raggiungimento dei propri obiettivi.</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prospettiva manageriale dei big data si concentra sulle domande legate al valore, utilizzando il concetto di catena per identificare i fattori cardine per la creazione di vantaggio competitivo aziendale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catena del valore inizia con il catturare informazioni in formato digitale, seguita da una fase di raccolta, comprendente trasmissione e validazione di più fonti di dati.</a:t>
            </a:r>
            <a:r>
              <a:rPr lang="nl-NL" dirty="0">
                <a:solidFill>
                  <a:srgbClr val="002060"/>
                </a:solidFill>
                <a:latin typeface="Arial" panose="020B0604020202020204" pitchFamily="34" charset="0"/>
                <a:cs typeface="Arial" panose="020B0604020202020204" pitchFamily="34"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 terza fase è l’analisi, che comporta la scoperta di pattern all’interno dei dati, mentre l’ultimo step riguarda lo scambio dei dati ad un utente finale (cliente, utente interno all’azienda o un consulente esterno).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A differenza della maggior parte delle catene del valore, in questo caso i dati non vengono ”consumati” dall’utente finale, ma possono essere riutilizzati e diventare in futuro parte di una tendenza storica: per questo si utilizza il termine scambio.</a:t>
            </a:r>
          </a:p>
        </p:txBody>
      </p:sp>
      <p:pic>
        <p:nvPicPr>
          <p:cNvPr id="8" name="Immagine 7">
            <a:extLst>
              <a:ext uri="{FF2B5EF4-FFF2-40B4-BE49-F238E27FC236}">
                <a16:creationId xmlns:a16="http://schemas.microsoft.com/office/drawing/2014/main" id="{AC1EF33D-D576-462E-805E-1F025ADCC40F}"/>
              </a:ext>
            </a:extLst>
          </p:cNvPr>
          <p:cNvPicPr>
            <a:picLocks noChangeAspect="1"/>
          </p:cNvPicPr>
          <p:nvPr/>
        </p:nvPicPr>
        <p:blipFill>
          <a:blip r:embed="rId4"/>
          <a:stretch>
            <a:fillRect/>
          </a:stretch>
        </p:blipFill>
        <p:spPr>
          <a:xfrm>
            <a:off x="5400408" y="5845885"/>
            <a:ext cx="5450004" cy="881219"/>
          </a:xfrm>
          <a:prstGeom prst="rect">
            <a:avLst/>
          </a:prstGeom>
        </p:spPr>
      </p:pic>
    </p:spTree>
    <p:extLst>
      <p:ext uri="{BB962C8B-B14F-4D97-AF65-F5344CB8AC3E}">
        <p14:creationId xmlns:p14="http://schemas.microsoft.com/office/powerpoint/2010/main" val="2083164752"/>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Previsioni sull’anno 2020</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 name="Immagine 3">
            <a:extLst>
              <a:ext uri="{FF2B5EF4-FFF2-40B4-BE49-F238E27FC236}">
                <a16:creationId xmlns:a16="http://schemas.microsoft.com/office/drawing/2014/main" id="{1A8DFBD3-9DA0-4BB9-BA0E-402C867FC8FC}"/>
              </a:ext>
            </a:extLst>
          </p:cNvPr>
          <p:cNvPicPr>
            <a:picLocks noChangeAspect="1"/>
          </p:cNvPicPr>
          <p:nvPr/>
        </p:nvPicPr>
        <p:blipFill>
          <a:blip r:embed="rId4"/>
          <a:stretch>
            <a:fillRect/>
          </a:stretch>
        </p:blipFill>
        <p:spPr>
          <a:xfrm>
            <a:off x="5378869" y="881062"/>
            <a:ext cx="6696075" cy="4791075"/>
          </a:xfrm>
          <a:prstGeom prst="rect">
            <a:avLst/>
          </a:prstGeom>
        </p:spPr>
      </p:pic>
      <p:sp>
        <p:nvSpPr>
          <p:cNvPr id="9" name="CasellaDiTesto 8">
            <a:extLst>
              <a:ext uri="{FF2B5EF4-FFF2-40B4-BE49-F238E27FC236}">
                <a16:creationId xmlns:a16="http://schemas.microsoft.com/office/drawing/2014/main" id="{7E2EA21B-BD90-4311-B5C7-E6C32005800F}"/>
              </a:ext>
            </a:extLst>
          </p:cNvPr>
          <p:cNvSpPr txBox="1"/>
          <p:nvPr/>
        </p:nvSpPr>
        <p:spPr>
          <a:xfrm>
            <a:off x="-329313" y="1022442"/>
            <a:ext cx="5708182" cy="6186309"/>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Il modello si comporta molto bene in fase di predizione, come da esempi precedenti e come palesato dall’applicazione della stessa predizione a finestre di visualizzazione diversa, rimarcando l’</a:t>
            </a:r>
            <a:r>
              <a:rPr lang="it-IT" dirty="0" err="1">
                <a:solidFill>
                  <a:srgbClr val="002060"/>
                </a:solidFill>
                <a:latin typeface="Arial" panose="020B0604020202020204" pitchFamily="34" charset="0"/>
                <a:cs typeface="Arial" panose="020B0604020202020204" pitchFamily="34" charset="0"/>
              </a:rPr>
              <a:t>ottimalità</a:t>
            </a:r>
            <a:r>
              <a:rPr lang="it-IT" dirty="0">
                <a:solidFill>
                  <a:srgbClr val="002060"/>
                </a:solidFill>
                <a:latin typeface="Arial" panose="020B0604020202020204" pitchFamily="34" charset="0"/>
                <a:cs typeface="Arial" panose="020B0604020202020204" pitchFamily="34" charset="0"/>
              </a:rPr>
              <a:t> della metodologia sperimentale ideata. </a:t>
            </a:r>
          </a:p>
          <a:p>
            <a:pPr lvl="1" algn="just">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Infatti, i dati rispecchiano l’esatto responso ottenuto con i classici metodi di BI.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Sebbene nel 2020 si è dovuto far fronte alla pandemia da Covid-19, come rispecchiato dai report Ismea, il settore alimentare ha registrato un andamento annuo migliore del 2019 di circa un 7%. Il tutto è stato causato da un consumo più eccessivo di prodotti, inerenti al settore agroalimentare, nei mesi in cui si è stati di più in casa, con una conseguente miglioria delle performance aziendali del cliente a cui fa riferimento il dataset utilizzato.</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98372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Anomaly</a:t>
            </a:r>
            <a:r>
              <a:rPr lang="it-IT" sz="2000" dirty="0">
                <a:solidFill>
                  <a:schemeClr val="bg1"/>
                </a:solidFill>
                <a:latin typeface="Arial Black" panose="020B0A04020102020204" pitchFamily="34" charset="0"/>
              </a:rPr>
              <a:t> </a:t>
            </a:r>
            <a:r>
              <a:rPr lang="it-IT" sz="2000" dirty="0" err="1">
                <a:solidFill>
                  <a:schemeClr val="bg1"/>
                </a:solidFill>
                <a:latin typeface="Arial Black" panose="020B0A04020102020204" pitchFamily="34" charset="0"/>
              </a:rPr>
              <a:t>Detection</a:t>
            </a:r>
            <a:endParaRPr lang="it-IT" sz="2000" dirty="0">
              <a:solidFill>
                <a:schemeClr val="bg1"/>
              </a:solidFill>
              <a:latin typeface="Arial Black" panose="020B0A040201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7E2EA21B-BD90-4311-B5C7-E6C32005800F}"/>
              </a:ext>
            </a:extLst>
          </p:cNvPr>
          <p:cNvSpPr txBox="1"/>
          <p:nvPr/>
        </p:nvSpPr>
        <p:spPr>
          <a:xfrm>
            <a:off x="-361397" y="884551"/>
            <a:ext cx="12296724" cy="923330"/>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Si mostra, ora, come la trasformazione del dataset in immagini, si presta molto bene al rilevamento di anomalie. Dall’unione del triennio di dati in analisi, otteniamo il grafico sottostante: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pic>
        <p:nvPicPr>
          <p:cNvPr id="5" name="Immagine 4">
            <a:extLst>
              <a:ext uri="{FF2B5EF4-FFF2-40B4-BE49-F238E27FC236}">
                <a16:creationId xmlns:a16="http://schemas.microsoft.com/office/drawing/2014/main" id="{B6649084-0DD2-4EAC-A020-3B12FA33F337}"/>
              </a:ext>
            </a:extLst>
          </p:cNvPr>
          <p:cNvPicPr>
            <a:picLocks noChangeAspect="1"/>
          </p:cNvPicPr>
          <p:nvPr/>
        </p:nvPicPr>
        <p:blipFill>
          <a:blip r:embed="rId4"/>
          <a:stretch>
            <a:fillRect/>
          </a:stretch>
        </p:blipFill>
        <p:spPr>
          <a:xfrm>
            <a:off x="4754228" y="1336172"/>
            <a:ext cx="3137234" cy="2704108"/>
          </a:xfrm>
          <a:prstGeom prst="rect">
            <a:avLst/>
          </a:prstGeom>
        </p:spPr>
      </p:pic>
      <p:sp>
        <p:nvSpPr>
          <p:cNvPr id="10" name="CasellaDiTesto 9">
            <a:extLst>
              <a:ext uri="{FF2B5EF4-FFF2-40B4-BE49-F238E27FC236}">
                <a16:creationId xmlns:a16="http://schemas.microsoft.com/office/drawing/2014/main" id="{6BC1B39C-857D-4498-BDC6-23282362ED02}"/>
              </a:ext>
            </a:extLst>
          </p:cNvPr>
          <p:cNvSpPr txBox="1"/>
          <p:nvPr/>
        </p:nvSpPr>
        <p:spPr>
          <a:xfrm>
            <a:off x="-361397" y="3837463"/>
            <a:ext cx="12296724" cy="646331"/>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Utilizzando un classificatore PCA, si mostra il comportamento del modello nel rilevare tutte le etichette diverse da quelle stabili identificandole, per mostrare la bontà della metodologia adottata, come anomalie.</a:t>
            </a:r>
          </a:p>
        </p:txBody>
      </p:sp>
      <p:pic>
        <p:nvPicPr>
          <p:cNvPr id="8" name="Immagine 7">
            <a:extLst>
              <a:ext uri="{FF2B5EF4-FFF2-40B4-BE49-F238E27FC236}">
                <a16:creationId xmlns:a16="http://schemas.microsoft.com/office/drawing/2014/main" id="{D81B8676-A910-424A-9FCE-6388BB1DE699}"/>
              </a:ext>
            </a:extLst>
          </p:cNvPr>
          <p:cNvPicPr>
            <a:picLocks noChangeAspect="1"/>
          </p:cNvPicPr>
          <p:nvPr/>
        </p:nvPicPr>
        <p:blipFill>
          <a:blip r:embed="rId5"/>
          <a:stretch>
            <a:fillRect/>
          </a:stretch>
        </p:blipFill>
        <p:spPr>
          <a:xfrm>
            <a:off x="4300537" y="4465749"/>
            <a:ext cx="3590925" cy="2362200"/>
          </a:xfrm>
          <a:prstGeom prst="rect">
            <a:avLst/>
          </a:prstGeom>
        </p:spPr>
      </p:pic>
    </p:spTree>
    <p:extLst>
      <p:ext uri="{BB962C8B-B14F-4D97-AF65-F5344CB8AC3E}">
        <p14:creationId xmlns:p14="http://schemas.microsoft.com/office/powerpoint/2010/main" val="159851700"/>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err="1">
                <a:solidFill>
                  <a:schemeClr val="bg1"/>
                </a:solidFill>
                <a:latin typeface="Arial Black" panose="020B0A04020102020204" pitchFamily="34" charset="0"/>
              </a:rPr>
              <a:t>Anomaly</a:t>
            </a:r>
            <a:r>
              <a:rPr lang="it-IT" sz="2000" dirty="0">
                <a:solidFill>
                  <a:schemeClr val="bg1"/>
                </a:solidFill>
                <a:latin typeface="Arial Black" panose="020B0A04020102020204" pitchFamily="34" charset="0"/>
              </a:rPr>
              <a:t> </a:t>
            </a:r>
            <a:r>
              <a:rPr lang="it-IT" sz="2000" dirty="0" err="1">
                <a:solidFill>
                  <a:schemeClr val="bg1"/>
                </a:solidFill>
                <a:latin typeface="Arial Black" panose="020B0A04020102020204" pitchFamily="34" charset="0"/>
              </a:rPr>
              <a:t>Detection</a:t>
            </a:r>
            <a:endParaRPr lang="it-IT" sz="2000" dirty="0">
              <a:solidFill>
                <a:schemeClr val="bg1"/>
              </a:solidFill>
              <a:latin typeface="Arial Black" panose="020B0A040201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7E2EA21B-BD90-4311-B5C7-E6C32005800F}"/>
              </a:ext>
            </a:extLst>
          </p:cNvPr>
          <p:cNvSpPr txBox="1"/>
          <p:nvPr/>
        </p:nvSpPr>
        <p:spPr>
          <a:xfrm>
            <a:off x="-361397" y="1093098"/>
            <a:ext cx="6304997" cy="2862322"/>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Tramite l’utilizzo di una PCA a 42 componenti, settaggio ottenuto dopo una fase di tuning, si visualizza una curva di </a:t>
            </a:r>
            <a:r>
              <a:rPr lang="it-IT" dirty="0" err="1">
                <a:solidFill>
                  <a:srgbClr val="002060"/>
                </a:solidFill>
                <a:latin typeface="Arial" panose="020B0604020202020204" pitchFamily="34" charset="0"/>
                <a:cs typeface="Arial" panose="020B0604020202020204" pitchFamily="34" charset="0"/>
              </a:rPr>
              <a:t>roc</a:t>
            </a:r>
            <a:r>
              <a:rPr lang="it-IT" dirty="0">
                <a:solidFill>
                  <a:srgbClr val="002060"/>
                </a:solidFill>
                <a:latin typeface="Arial" panose="020B0604020202020204" pitchFamily="34" charset="0"/>
                <a:cs typeface="Arial" panose="020B0604020202020204" pitchFamily="34" charset="0"/>
              </a:rPr>
              <a:t> eccellente, con </a:t>
            </a:r>
            <a:r>
              <a:rPr lang="it-IT" dirty="0" err="1">
                <a:solidFill>
                  <a:srgbClr val="002060"/>
                </a:solidFill>
                <a:latin typeface="Arial" panose="020B0604020202020204" pitchFamily="34" charset="0"/>
                <a:cs typeface="Arial" panose="020B0604020202020204" pitchFamily="34" charset="0"/>
              </a:rPr>
              <a:t>auc</a:t>
            </a:r>
            <a:r>
              <a:rPr lang="it-IT" dirty="0">
                <a:solidFill>
                  <a:srgbClr val="002060"/>
                </a:solidFill>
                <a:latin typeface="Arial" panose="020B0604020202020204" pitchFamily="34" charset="0"/>
                <a:cs typeface="Arial" panose="020B0604020202020204" pitchFamily="34" charset="0"/>
              </a:rPr>
              <a:t> score pari a 0.95.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Si mostra, dunque, un comportamento ottimale del modello prodotto su un dataset di questo tipo, rimarcando ulteriormente la bontà della metodologia adottata per la fase di sperimentazione dell’elaborato.</a:t>
            </a:r>
          </a:p>
        </p:txBody>
      </p:sp>
      <p:pic>
        <p:nvPicPr>
          <p:cNvPr id="4" name="Immagine 3">
            <a:extLst>
              <a:ext uri="{FF2B5EF4-FFF2-40B4-BE49-F238E27FC236}">
                <a16:creationId xmlns:a16="http://schemas.microsoft.com/office/drawing/2014/main" id="{3336F117-2D17-4ACF-9822-D11662A4C556}"/>
              </a:ext>
            </a:extLst>
          </p:cNvPr>
          <p:cNvPicPr>
            <a:picLocks noChangeAspect="1"/>
          </p:cNvPicPr>
          <p:nvPr/>
        </p:nvPicPr>
        <p:blipFill>
          <a:blip r:embed="rId4"/>
          <a:stretch>
            <a:fillRect/>
          </a:stretch>
        </p:blipFill>
        <p:spPr>
          <a:xfrm>
            <a:off x="6257674" y="1240370"/>
            <a:ext cx="5831022" cy="4072460"/>
          </a:xfrm>
          <a:prstGeom prst="rect">
            <a:avLst/>
          </a:prstGeom>
        </p:spPr>
      </p:pic>
    </p:spTree>
    <p:extLst>
      <p:ext uri="{BB962C8B-B14F-4D97-AF65-F5344CB8AC3E}">
        <p14:creationId xmlns:p14="http://schemas.microsoft.com/office/powerpoint/2010/main" val="3668277422"/>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101740"/>
            <a:ext cx="5680952" cy="606146"/>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8" y="122500"/>
            <a:ext cx="5833352"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Conclusioni e Scenari di sviluppo futuri</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7E2EA21B-BD90-4311-B5C7-E6C32005800F}"/>
              </a:ext>
            </a:extLst>
          </p:cNvPr>
          <p:cNvSpPr txBox="1"/>
          <p:nvPr/>
        </p:nvSpPr>
        <p:spPr>
          <a:xfrm>
            <a:off x="-361397" y="1109140"/>
            <a:ext cx="12376933" cy="5632311"/>
          </a:xfrm>
          <a:prstGeom prst="rect">
            <a:avLst/>
          </a:prstGeom>
          <a:noFill/>
        </p:spPr>
        <p:txBody>
          <a:bodyPr wrap="square" rtlCol="0">
            <a:spAutoFit/>
          </a:bodyPr>
          <a:lstStyle/>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Il seguente elaborato ha mostrato come la visualizzazione tramite immagini, ottenute attraverso i KPI implementati nel sistema EVO-BI, insieme all’utilizzo di tecniche ben note di machine learning e deep learning, dotate di algoritmi ben rodati e performanti, permette di costruire modelli in grado effettuare analisi e previsioni aziendali, individuando facilmente eventuali anomalie.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In futuro, ottenendo più dati storici su cui allenare e testare il modello, magari contenenti tipologie di clienti appartenenti a diverse aree di mercato, si potrebbe arriverebbe facilmente alla realizzazione di un modello </a:t>
            </a:r>
            <a:r>
              <a:rPr lang="it-IT" dirty="0" err="1">
                <a:solidFill>
                  <a:srgbClr val="002060"/>
                </a:solidFill>
                <a:latin typeface="Arial" panose="020B0604020202020204" pitchFamily="34" charset="0"/>
                <a:cs typeface="Arial" panose="020B0604020202020204" pitchFamily="34" charset="0"/>
              </a:rPr>
              <a:t>multiarea</a:t>
            </a:r>
            <a:r>
              <a:rPr lang="it-IT" dirty="0">
                <a:solidFill>
                  <a:srgbClr val="002060"/>
                </a:solidFill>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Avere più dati a disposizione, consentirebbe di utilizzare un approccio implementativo basato su tensori.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Una struttura di questo tipo potrebbe contenere al suo interno una medesima finestra di visualizzazione, con KPI temporali a 7,15 e 30 giorni, mostrano il tutto in un’unica immagine a colori.</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r>
              <a:rPr lang="it-IT" dirty="0">
                <a:solidFill>
                  <a:srgbClr val="002060"/>
                </a:solidFill>
                <a:latin typeface="Arial" panose="020B0604020202020204" pitchFamily="34" charset="0"/>
                <a:cs typeface="Arial" panose="020B0604020202020204" pitchFamily="34" charset="0"/>
              </a:rPr>
              <a:t>D’altro canto, l’utilizzo di tensori, richiederà un costo più gravoso, causato dall’utilizzo di reti neurali più complesse.</a:t>
            </a: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defRPr/>
            </a:pPr>
            <a:endParaRPr lang="it-IT"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597047"/>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10000" b="-10000"/>
          </a:stretch>
        </a:blip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09F00F27-06C9-409A-A37F-BED0C29799E4}"/>
              </a:ext>
            </a:extLst>
          </p:cNvPr>
          <p:cNvSpPr txBox="1"/>
          <p:nvPr/>
        </p:nvSpPr>
        <p:spPr>
          <a:xfrm>
            <a:off x="2271860" y="2996255"/>
            <a:ext cx="8182466" cy="707886"/>
          </a:xfrm>
          <a:prstGeom prst="rect">
            <a:avLst/>
          </a:prstGeom>
          <a:noFill/>
        </p:spPr>
        <p:txBody>
          <a:bodyPr wrap="square" rtlCol="0">
            <a:spAutoFit/>
          </a:bodyPr>
          <a:lstStyle/>
          <a:p>
            <a:r>
              <a:rPr lang="it-IT" sz="4000" b="1" dirty="0">
                <a:solidFill>
                  <a:srgbClr val="002060"/>
                </a:solidFill>
                <a:latin typeface="Arial Black" panose="020B0A04020102020204" pitchFamily="34" charset="0"/>
              </a:rPr>
              <a:t>GRAZIE PER L’ATTENZIONE </a:t>
            </a:r>
          </a:p>
        </p:txBody>
      </p:sp>
    </p:spTree>
    <p:extLst>
      <p:ext uri="{BB962C8B-B14F-4D97-AF65-F5344CB8AC3E}">
        <p14:creationId xmlns:p14="http://schemas.microsoft.com/office/powerpoint/2010/main" val="110336587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Architettura dei sistemi BI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699753"/>
            <a:ext cx="9520951" cy="618630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L’architettura dei sistemi di Business Intelligence è costituita da tre livelli fondamentali:</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Sistemi alimentanti</a:t>
            </a:r>
            <a:r>
              <a:rPr lang="it-IT" dirty="0">
                <a:solidFill>
                  <a:srgbClr val="002060"/>
                </a:solidFill>
                <a:latin typeface="Arial" panose="020B0604020202020204" pitchFamily="34" charset="0"/>
                <a:cs typeface="Arial" panose="020B0604020202020204" pitchFamily="34" charset="0"/>
              </a:rPr>
              <a:t>: Primo livello composto dai sistemi che producono dati elementari.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Sistemi di Data </a:t>
            </a:r>
            <a:r>
              <a:rPr lang="it-IT" b="1" dirty="0" err="1">
                <a:solidFill>
                  <a:srgbClr val="002060"/>
                </a:solidFill>
                <a:latin typeface="Arial" panose="020B0604020202020204" pitchFamily="34" charset="0"/>
                <a:cs typeface="Arial" panose="020B0604020202020204" pitchFamily="34" charset="0"/>
              </a:rPr>
              <a:t>Warehouse</a:t>
            </a:r>
            <a:r>
              <a:rPr lang="it-IT" dirty="0">
                <a:solidFill>
                  <a:srgbClr val="002060"/>
                </a:solidFill>
                <a:latin typeface="Arial" panose="020B0604020202020204" pitchFamily="34" charset="0"/>
                <a:cs typeface="Arial" panose="020B0604020202020204" pitchFamily="34" charset="0"/>
              </a:rPr>
              <a:t>: Livello composto da sistemi di data management progettati per abilitare e supportare le attività di BI, in particolare gli </a:t>
            </a:r>
            <a:r>
              <a:rPr lang="it-IT" dirty="0" err="1">
                <a:solidFill>
                  <a:srgbClr val="002060"/>
                </a:solidFill>
                <a:latin typeface="Arial" panose="020B0604020202020204" pitchFamily="34" charset="0"/>
                <a:cs typeface="Arial" panose="020B0604020202020204" pitchFamily="34" charset="0"/>
              </a:rPr>
              <a:t>analytics</a:t>
            </a:r>
            <a:r>
              <a:rPr lang="it-IT" dirty="0">
                <a:solidFill>
                  <a:srgbClr val="002060"/>
                </a:solidFill>
                <a:latin typeface="Arial" panose="020B0604020202020204" pitchFamily="34" charset="0"/>
                <a:cs typeface="Arial" panose="020B0604020202020204" pitchFamily="34" charset="0"/>
              </a:rPr>
              <a:t>. I data </a:t>
            </a:r>
            <a:r>
              <a:rPr lang="it-IT" dirty="0" err="1">
                <a:solidFill>
                  <a:srgbClr val="002060"/>
                </a:solidFill>
                <a:latin typeface="Arial" panose="020B0604020202020204" pitchFamily="34" charset="0"/>
                <a:cs typeface="Arial" panose="020B0604020202020204" pitchFamily="34" charset="0"/>
              </a:rPr>
              <a:t>warehouse</a:t>
            </a:r>
            <a:r>
              <a:rPr lang="it-IT" dirty="0">
                <a:solidFill>
                  <a:srgbClr val="002060"/>
                </a:solidFill>
                <a:latin typeface="Arial" panose="020B0604020202020204" pitchFamily="34" charset="0"/>
                <a:cs typeface="Arial" panose="020B0604020202020204" pitchFamily="34" charset="0"/>
              </a:rPr>
              <a:t> servono esclusivamente a eseguire query e analisi, che spesso contengono grandi quantità di dati storici. I dati all’interno di una struttura di questo tipo sono generalmente derivati da una vasta gamma di origini, come i file di registro dell’applicazione e le applicazioni di transazione.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Sistemi di Business Intelligence</a:t>
            </a:r>
            <a:r>
              <a:rPr lang="it-IT" dirty="0">
                <a:solidFill>
                  <a:srgbClr val="002060"/>
                </a:solidFill>
                <a:latin typeface="Arial" panose="020B0604020202020204" pitchFamily="34" charset="0"/>
                <a:cs typeface="Arial" panose="020B0604020202020204" pitchFamily="34" charset="0"/>
              </a:rPr>
              <a:t>: Sistemi per l’accesso ai dati e </a:t>
            </a:r>
          </a:p>
          <a:p>
            <a:pPr marR="0" lvl="0" algn="just" defTabSz="914400" rtl="0" eaLnBrk="1" fontAlgn="auto" latinLnBrk="0" hangingPunct="1">
              <a:lnSpc>
                <a:spcPct val="100000"/>
              </a:lnSpc>
              <a:spcBef>
                <a:spcPts val="0"/>
              </a:spcBef>
              <a:spcAft>
                <a:spcPts val="0"/>
              </a:spcAft>
              <a:buClrTx/>
              <a:buSzTx/>
              <a:tabLst/>
              <a:defRPr/>
            </a:pPr>
            <a:r>
              <a:rPr lang="it-IT" dirty="0">
                <a:solidFill>
                  <a:srgbClr val="002060"/>
                </a:solidFill>
                <a:latin typeface="Arial" panose="020B0604020202020204" pitchFamily="34" charset="0"/>
                <a:cs typeface="Arial" panose="020B0604020202020204" pitchFamily="34" charset="0"/>
              </a:rPr>
              <a:t>     la produzione di informazioni che costituiscono il livello finale.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b="1" dirty="0">
                <a:solidFill>
                  <a:srgbClr val="002060"/>
                </a:solidFill>
                <a:latin typeface="Arial" panose="020B0604020202020204" pitchFamily="34" charset="0"/>
                <a:cs typeface="Arial" panose="020B0604020202020204" pitchFamily="34" charset="0"/>
              </a:rPr>
              <a:t>Fondamentale il processo ETL</a:t>
            </a:r>
            <a:r>
              <a:rPr lang="it-IT" dirty="0">
                <a:solidFill>
                  <a:srgbClr val="002060"/>
                </a:solidFill>
                <a:latin typeface="Arial" panose="020B0604020202020204" pitchFamily="34" charset="0"/>
                <a:cs typeface="Arial" panose="020B0604020202020204" pitchFamily="34" charset="0"/>
              </a:rPr>
              <a: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r>
              <a:rPr lang="it-IT" dirty="0">
                <a:solidFill>
                  <a:srgbClr val="002060"/>
                </a:solidFill>
                <a:latin typeface="Arial" panose="020B0604020202020204" pitchFamily="34" charset="0"/>
                <a:cs typeface="Arial" panose="020B0604020202020204" pitchFamily="34" charset="0"/>
              </a:rPr>
              <a:t>Estrazione: divisione dei dati in base alle fonti (interne o esterne).</a:t>
            </a: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r>
              <a:rPr lang="it-IT" dirty="0">
                <a:solidFill>
                  <a:srgbClr val="002060"/>
                </a:solidFill>
                <a:latin typeface="Arial" panose="020B0604020202020204" pitchFamily="34" charset="0"/>
                <a:cs typeface="Arial" panose="020B0604020202020204" pitchFamily="34" charset="0"/>
              </a:rPr>
              <a:t>Pulitura e Trasformazione: si cerca di migliorare la qualità dei dati estratti dalle diverse fonti, mediante la correzione di eventuali inconsistenze, inesattezze e carenze.</a:t>
            </a: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lphaLcParenR"/>
              <a:tabLst/>
              <a:defRPr/>
            </a:pPr>
            <a:r>
              <a:rPr lang="it-IT" dirty="0" err="1">
                <a:solidFill>
                  <a:srgbClr val="002060"/>
                </a:solidFill>
                <a:latin typeface="Arial" panose="020B0604020202020204" pitchFamily="34" charset="0"/>
                <a:cs typeface="Arial" panose="020B0604020202020204" pitchFamily="34" charset="0"/>
              </a:rPr>
              <a:t>Refresh</a:t>
            </a:r>
            <a:r>
              <a:rPr lang="it-IT" dirty="0">
                <a:solidFill>
                  <a:srgbClr val="002060"/>
                </a:solidFill>
                <a:latin typeface="Arial" panose="020B0604020202020204" pitchFamily="34" charset="0"/>
                <a:cs typeface="Arial" panose="020B0604020202020204" pitchFamily="34" charset="0"/>
              </a:rPr>
              <a:t> e Update: i dati vengono completamente riscritti all’interno del Data </a:t>
            </a:r>
            <a:r>
              <a:rPr lang="it-IT" dirty="0" err="1">
                <a:solidFill>
                  <a:srgbClr val="002060"/>
                </a:solidFill>
                <a:latin typeface="Arial" panose="020B0604020202020204" pitchFamily="34" charset="0"/>
                <a:cs typeface="Arial" panose="020B0604020202020204" pitchFamily="34" charset="0"/>
              </a:rPr>
              <a:t>Warehouse</a:t>
            </a:r>
            <a:r>
              <a:rPr lang="it-IT" dirty="0">
                <a:solidFill>
                  <a:srgbClr val="002060"/>
                </a:solidFill>
                <a:latin typeface="Arial" panose="020B0604020202020204" pitchFamily="34" charset="0"/>
                <a:cs typeface="Arial" panose="020B0604020202020204" pitchFamily="34" charset="0"/>
              </a:rPr>
              <a:t>.</a:t>
            </a:r>
          </a:p>
        </p:txBody>
      </p:sp>
      <p:pic>
        <p:nvPicPr>
          <p:cNvPr id="9" name="Immagine 8">
            <a:extLst>
              <a:ext uri="{FF2B5EF4-FFF2-40B4-BE49-F238E27FC236}">
                <a16:creationId xmlns:a16="http://schemas.microsoft.com/office/drawing/2014/main" id="{77B4300F-3E5D-4AEB-BA65-BA0957CE70AE}"/>
              </a:ext>
            </a:extLst>
          </p:cNvPr>
          <p:cNvPicPr>
            <a:picLocks noChangeAspect="1"/>
          </p:cNvPicPr>
          <p:nvPr/>
        </p:nvPicPr>
        <p:blipFill>
          <a:blip r:embed="rId4"/>
          <a:stretch>
            <a:fillRect/>
          </a:stretch>
        </p:blipFill>
        <p:spPr>
          <a:xfrm>
            <a:off x="7348183" y="3288632"/>
            <a:ext cx="4843817" cy="2290011"/>
          </a:xfrm>
          <a:prstGeom prst="rect">
            <a:avLst/>
          </a:prstGeom>
        </p:spPr>
      </p:pic>
    </p:spTree>
    <p:extLst>
      <p:ext uri="{BB962C8B-B14F-4D97-AF65-F5344CB8AC3E}">
        <p14:creationId xmlns:p14="http://schemas.microsoft.com/office/powerpoint/2010/main" val="208982431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Metodologia CRISP-DM</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934834"/>
            <a:ext cx="5436188" cy="535531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Comprendere il Business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intuire gli obiettivi del progetto utili al cliente.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Comprendere i dati: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analizzare caratteristiche 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qualit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dei dati.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Preparare i dati: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selezione di record e attributi da utilizzare nel modello, effettuando eventuali trasformazioni.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Build del modello:</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selezione del modello migliore, a seconda della tipologia di analisi da effettuare.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Valutazione del modello: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effettuare testing per capire la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bont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l’efficacia di ci</a:t>
            </a:r>
            <a:r>
              <a:rPr lang="it-IT" dirty="0">
                <a:solidFill>
                  <a:srgbClr val="002060"/>
                </a:solidFill>
                <a:latin typeface="Arial" panose="020B0604020202020204" pitchFamily="34" charset="0"/>
                <a:cs typeface="Arial" panose="020B0604020202020204" pitchFamily="34" charset="0"/>
              </a:rPr>
              <a:t>ò</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che si è prodotto.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Sviluppo:</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rilascio del modello.</a:t>
            </a: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CC210806-5045-4578-A61B-90DD1943F3CD}"/>
              </a:ext>
            </a:extLst>
          </p:cNvPr>
          <p:cNvPicPr>
            <a:picLocks noChangeAspect="1"/>
          </p:cNvPicPr>
          <p:nvPr/>
        </p:nvPicPr>
        <p:blipFill>
          <a:blip r:embed="rId4"/>
          <a:stretch>
            <a:fillRect/>
          </a:stretch>
        </p:blipFill>
        <p:spPr>
          <a:xfrm>
            <a:off x="5920880" y="1131269"/>
            <a:ext cx="6271120" cy="4962441"/>
          </a:xfrm>
          <a:prstGeom prst="rect">
            <a:avLst/>
          </a:prstGeom>
        </p:spPr>
      </p:pic>
    </p:spTree>
    <p:extLst>
      <p:ext uri="{BB962C8B-B14F-4D97-AF65-F5344CB8AC3E}">
        <p14:creationId xmlns:p14="http://schemas.microsoft.com/office/powerpoint/2010/main" val="40249946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Sistemi di BI Microsoft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7" y="934834"/>
            <a:ext cx="5833354" cy="563231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Analysis Service è un motore di dati analitici, sviluppato da Microsoft, utilizzato nel supporto decisionale e nell’analisi aziendale su varie piattaforme, tra cui si trova Power BI, tramite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funzionalit</a:t>
            </a:r>
            <a:r>
              <a:rPr lang="it-IT" dirty="0">
                <a:solidFill>
                  <a:srgbClr val="002060"/>
                </a:solidFill>
                <a:latin typeface="Arial" panose="020B0604020202020204" pitchFamily="34" charset="0"/>
                <a:cs typeface="Arial" panose="020B0604020202020204" pitchFamily="34" charset="0"/>
              </a:rPr>
              <a:t>à </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del modello di dati semantico, analisi dei dati e creazione di report.</a:t>
            </a: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Analysis Service consente molta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pi</a:t>
            </a:r>
            <a:r>
              <a:rPr lang="it-IT" dirty="0">
                <a:solidFill>
                  <a:srgbClr val="002060"/>
                </a:solidFill>
                <a:latin typeface="Arial" panose="020B0604020202020204" pitchFamily="34" charset="0"/>
                <a:cs typeface="Arial" panose="020B0604020202020204" pitchFamily="34" charset="0"/>
              </a:rPr>
              <a:t>ù</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flessibilit</a:t>
            </a:r>
            <a:r>
              <a:rPr lang="it-IT" dirty="0">
                <a:solidFill>
                  <a:srgbClr val="002060"/>
                </a:solidFill>
                <a:latin typeface="Arial" panose="020B0604020202020204" pitchFamily="34" charset="0"/>
                <a:cs typeface="Arial" panose="020B0604020202020204" pitchFamily="34" charset="0"/>
              </a:rPr>
              <a:t>à</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arrivando ad essere, tramite l’astrazione, una sorta di livello semantico che rende meno difficile, per uno sviluppatore, soddisfare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l’esigenze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dell’utente finale.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Composto da tre algoritmi fondamentali:</a:t>
            </a:r>
            <a:endParaRPr lang="it-IT" sz="1800" noProof="0"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b="1" i="0" u="none" strike="noStrike" kern="1200" cap="none" spc="0" normalizeH="0" baseline="0" dirty="0">
              <a:ln>
                <a:noFill/>
              </a:ln>
              <a:solidFill>
                <a:srgbClr val="00206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Encoding</a:t>
            </a:r>
            <a:r>
              <a:rPr kumimoji="0" lang="it-IT"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Applica un’operazione matematica ai dati numerici con l’obiettivo di ridurre il numero di bit necessari per memorizzare ciascun valore. L’operazione inversa viene quindi eseguita quando i dati vengono letti da una query;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700C38D1-29A6-4163-AC5B-3826E1498839}"/>
              </a:ext>
            </a:extLst>
          </p:cNvPr>
          <p:cNvPicPr>
            <a:picLocks noChangeAspect="1"/>
          </p:cNvPicPr>
          <p:nvPr/>
        </p:nvPicPr>
        <p:blipFill>
          <a:blip r:embed="rId4"/>
          <a:stretch>
            <a:fillRect/>
          </a:stretch>
        </p:blipFill>
        <p:spPr>
          <a:xfrm>
            <a:off x="6248400" y="1131461"/>
            <a:ext cx="5505165" cy="4595078"/>
          </a:xfrm>
          <a:prstGeom prst="rect">
            <a:avLst/>
          </a:prstGeom>
        </p:spPr>
      </p:pic>
    </p:spTree>
    <p:extLst>
      <p:ext uri="{BB962C8B-B14F-4D97-AF65-F5344CB8AC3E}">
        <p14:creationId xmlns:p14="http://schemas.microsoft.com/office/powerpoint/2010/main" val="218855774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Sistemi di BI Microsoft</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262646" y="838582"/>
            <a:ext cx="5833354" cy="5078313"/>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Dictionary Encoding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Traspone una serie di parole in un dizionario, tenendo conto dell’indicizzazione. Tramite questo processo, memorizzo il dizionario nel mio modello e sostituisco il valore attribuito, nel dizionario, a quello testuale ottenendo un buon grado di compressione;</a:t>
            </a: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lang="it-IT" dirty="0">
              <a:solidFill>
                <a:srgbClr val="002060"/>
              </a:solidFill>
              <a:latin typeface="Arial" panose="020B0604020202020204" pitchFamily="34" charset="0"/>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Run</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t>
            </a:r>
            <a:r>
              <a:rPr kumimoji="0" lang="it-IT" sz="1800" b="1"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Length</a:t>
            </a: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Encoding</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 pone il compito di rimuovere la quantità di dati ridondanti nel modello. Viene creato un nuovo dizionario, contenente ogni parola con relativa occorrenza nelle righe contigue, richiamando questo dizionario 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runtime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 utilizzandolo opportunamente;</a:t>
            </a:r>
          </a:p>
          <a:p>
            <a:pPr marL="342900" marR="0" lvl="0" indent="-342900" algn="just" defTabSz="914400" rtl="0" eaLnBrk="1" fontAlgn="auto" latinLnBrk="0" hangingPunct="1">
              <a:lnSpc>
                <a:spcPct val="100000"/>
              </a:lnSpc>
              <a:spcBef>
                <a:spcPts val="0"/>
              </a:spcBef>
              <a:spcAft>
                <a:spcPts val="0"/>
              </a:spcAft>
              <a:buClrTx/>
              <a:buSzTx/>
              <a:buAutoNum type="arabicPeriod" startAt="2"/>
              <a:tabLst/>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0C71C29F-9487-45C2-A8C4-AFF1E488A722}"/>
              </a:ext>
            </a:extLst>
          </p:cNvPr>
          <p:cNvPicPr>
            <a:picLocks noChangeAspect="1"/>
          </p:cNvPicPr>
          <p:nvPr/>
        </p:nvPicPr>
        <p:blipFill>
          <a:blip r:embed="rId4"/>
          <a:stretch>
            <a:fillRect/>
          </a:stretch>
        </p:blipFill>
        <p:spPr>
          <a:xfrm>
            <a:off x="6344932" y="262008"/>
            <a:ext cx="5584420" cy="3319391"/>
          </a:xfrm>
          <a:prstGeom prst="rect">
            <a:avLst/>
          </a:prstGeom>
        </p:spPr>
      </p:pic>
      <p:pic>
        <p:nvPicPr>
          <p:cNvPr id="8" name="Immagine 7">
            <a:extLst>
              <a:ext uri="{FF2B5EF4-FFF2-40B4-BE49-F238E27FC236}">
                <a16:creationId xmlns:a16="http://schemas.microsoft.com/office/drawing/2014/main" id="{23A9F3D8-484D-4FB0-84AB-84F3356BCD35}"/>
              </a:ext>
            </a:extLst>
          </p:cNvPr>
          <p:cNvPicPr>
            <a:picLocks noChangeAspect="1"/>
          </p:cNvPicPr>
          <p:nvPr/>
        </p:nvPicPr>
        <p:blipFill>
          <a:blip r:embed="rId5"/>
          <a:stretch>
            <a:fillRect/>
          </a:stretch>
        </p:blipFill>
        <p:spPr>
          <a:xfrm>
            <a:off x="6344932" y="3429000"/>
            <a:ext cx="5584420" cy="3166992"/>
          </a:xfrm>
          <a:prstGeom prst="rect">
            <a:avLst/>
          </a:prstGeom>
        </p:spPr>
      </p:pic>
    </p:spTree>
    <p:extLst>
      <p:ext uri="{BB962C8B-B14F-4D97-AF65-F5344CB8AC3E}">
        <p14:creationId xmlns:p14="http://schemas.microsoft.com/office/powerpoint/2010/main" val="63818218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t="-10000" b="-10000"/>
          </a:stretch>
        </a:blipFill>
        <a:effectLst/>
      </p:bgPr>
    </p:bg>
    <p:spTree>
      <p:nvGrpSpPr>
        <p:cNvPr id="1" name=""/>
        <p:cNvGrpSpPr/>
        <p:nvPr/>
      </p:nvGrpSpPr>
      <p:grpSpPr>
        <a:xfrm>
          <a:off x="0" y="0"/>
          <a:ext cx="0" cy="0"/>
          <a:chOff x="0" y="0"/>
          <a:chExt cx="0" cy="0"/>
        </a:xfrm>
      </p:grpSpPr>
      <p:sp>
        <p:nvSpPr>
          <p:cNvPr id="2" name="Elaborazione 1">
            <a:extLst>
              <a:ext uri="{FF2B5EF4-FFF2-40B4-BE49-F238E27FC236}">
                <a16:creationId xmlns:a16="http://schemas.microsoft.com/office/drawing/2014/main" id="{4F897BD9-AD8F-4F55-855B-3CEF455EA9F6}"/>
              </a:ext>
            </a:extLst>
          </p:cNvPr>
          <p:cNvSpPr/>
          <p:nvPr/>
        </p:nvSpPr>
        <p:spPr>
          <a:xfrm>
            <a:off x="262648" y="243191"/>
            <a:ext cx="5436188" cy="437745"/>
          </a:xfrm>
          <a:prstGeom prst="flowChartProces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91D0514C-8919-4A62-AEB2-C4097699756E}"/>
              </a:ext>
            </a:extLst>
          </p:cNvPr>
          <p:cNvSpPr txBox="1"/>
          <p:nvPr/>
        </p:nvSpPr>
        <p:spPr>
          <a:xfrm>
            <a:off x="262647" y="262008"/>
            <a:ext cx="5436188" cy="400110"/>
          </a:xfrm>
          <a:prstGeom prst="rect">
            <a:avLst/>
          </a:prstGeom>
          <a:noFill/>
        </p:spPr>
        <p:txBody>
          <a:bodyPr wrap="square" rtlCol="0">
            <a:spAutoFit/>
          </a:bodyPr>
          <a:lstStyle/>
          <a:p>
            <a:r>
              <a:rPr lang="it-IT" sz="2000" dirty="0">
                <a:solidFill>
                  <a:schemeClr val="bg1"/>
                </a:solidFill>
                <a:latin typeface="Arial Black" panose="020B0A04020102020204" pitchFamily="34" charset="0"/>
              </a:rPr>
              <a:t>Power BI</a:t>
            </a:r>
          </a:p>
        </p:txBody>
      </p:sp>
      <p:sp>
        <p:nvSpPr>
          <p:cNvPr id="4" name="CasellaDiTesto 3">
            <a:extLst>
              <a:ext uri="{FF2B5EF4-FFF2-40B4-BE49-F238E27FC236}">
                <a16:creationId xmlns:a16="http://schemas.microsoft.com/office/drawing/2014/main" id="{D26E8BE4-A41F-4C0F-993E-3044EEB4DBEB}"/>
              </a:ext>
            </a:extLst>
          </p:cNvPr>
          <p:cNvSpPr txBox="1"/>
          <p:nvPr/>
        </p:nvSpPr>
        <p:spPr>
          <a:xfrm>
            <a:off x="139344" y="699753"/>
            <a:ext cx="11608512" cy="590931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Microsoft Power BI è il prodotto di punta per la visualizzazione dei dati.</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dirty="0">
                <a:solidFill>
                  <a:srgbClr val="002060"/>
                </a:solidFill>
                <a:latin typeface="Arial" panose="020B0604020202020204" pitchFamily="34" charset="0"/>
                <a:cs typeface="Arial" panose="020B0604020202020204" pitchFamily="34" charset="0"/>
              </a:rPr>
              <a:t>L’architettura è composta da:</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lang="it-IT" b="1" dirty="0">
                <a:solidFill>
                  <a:srgbClr val="002060"/>
                </a:solidFill>
                <a:latin typeface="Arial" panose="020B0604020202020204" pitchFamily="34" charset="0"/>
                <a:cs typeface="Arial" panose="020B0604020202020204" pitchFamily="34" charset="0"/>
              </a:rPr>
              <a:t>Database SQL Server</a:t>
            </a:r>
            <a:r>
              <a:rPr lang="it-IT" dirty="0">
                <a:solidFill>
                  <a:srgbClr val="002060"/>
                </a:solidFill>
                <a:latin typeface="Arial" panose="020B0604020202020204" pitchFamily="34" charset="0"/>
                <a:cs typeface="Arial" panose="020B0604020202020204" pitchFamily="34" charset="0"/>
              </a:rPr>
              <a:t>: Per simulare l’ambiente locale, gli script di distribuzione per questa architettura eseguono il provisioning di una macchina virtuale in Azure con SQL Server installato.</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Inserimento e archiviazione dei dati</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L’archiviazione BLOB viene usata come area di gestione temporanea per copiare i dati prima di caricarli in sinapsi di Azure.</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Sinapsi di Azure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sistema distribuito progettato per eseguire analisi su dati di grandi dimensioni.</a:t>
            </a:r>
          </a:p>
          <a:p>
            <a:pPr marL="800100" lvl="1" indent="-342900" algn="just">
              <a:buFont typeface="+mj-lt"/>
              <a:buAutoNum type="arabicPeriod"/>
              <a:defRPr/>
            </a:pPr>
            <a:endParaRPr lang="it-IT" dirty="0">
              <a:solidFill>
                <a:srgbClr val="002060"/>
              </a:solidFill>
              <a:latin typeface="Arial" panose="020B0604020202020204" pitchFamily="34" charset="0"/>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Analysis Services</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Analysis Services legge i dati dal Data </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Warehouse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per elaborare il modello semantico e gestisce in modo efficiente le query dashboard. I modelli tabulari usano costrutti di modellazione relazionale (tabelle e colonne), mentre i modelli multidimensionali usano costrutti di modellazione OLAP (cubi, dimensioni e misure).</a:t>
            </a: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800100" lvl="1" indent="-342900" algn="just">
              <a:buFont typeface="+mj-lt"/>
              <a:buAutoNum type="arabicPeriod"/>
              <a:defRPr/>
            </a:pPr>
            <a:r>
              <a:rPr kumimoji="0" lang="it-IT" sz="1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Autenticazione</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Basata sul </a:t>
            </a:r>
          </a:p>
          <a:p>
            <a:pPr lvl="1" algn="just">
              <a:defRPr/>
            </a:pPr>
            <a:r>
              <a:rPr lang="it-IT" dirty="0">
                <a:solidFill>
                  <a:srgbClr val="002060"/>
                </a:solidFill>
                <a:latin typeface="Arial" panose="020B0604020202020204" pitchFamily="34" charset="0"/>
                <a:cs typeface="Arial" panose="020B0604020202020204" pitchFamily="34" charset="0"/>
              </a:rPr>
              <a:t>     r</a:t>
            </a:r>
            <a:r>
              <a:rPr kumimoji="0" lang="it-IT" sz="1800" b="0" i="0" u="none" strike="noStrike" kern="1200" cap="none" spc="0" normalizeH="0" baseline="0" noProof="0" dirty="0" err="1">
                <a:ln>
                  <a:noFill/>
                </a:ln>
                <a:solidFill>
                  <a:srgbClr val="002060"/>
                </a:solidFill>
                <a:effectLst/>
                <a:uLnTx/>
                <a:uFillTx/>
                <a:latin typeface="Arial" panose="020B0604020202020204" pitchFamily="34" charset="0"/>
                <a:ea typeface="+mn-ea"/>
                <a:cs typeface="Arial" panose="020B0604020202020204" pitchFamily="34" charset="0"/>
              </a:rPr>
              <a:t>uolo</a:t>
            </a:r>
            <a:r>
              <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t>
            </a: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a:p>
            <a:pPr marL="800100" lvl="1" indent="-342900" algn="just">
              <a:buFont typeface="+mj-lt"/>
              <a:buAutoNum type="arabicPeriod"/>
              <a:defRPr/>
            </a:pPr>
            <a:endParaRPr kumimoji="0" lang="it-IT"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
        <p:nvSpPr>
          <p:cNvPr id="6" name="AutoShape 4">
            <a:extLst>
              <a:ext uri="{FF2B5EF4-FFF2-40B4-BE49-F238E27FC236}">
                <a16:creationId xmlns:a16="http://schemas.microsoft.com/office/drawing/2014/main" id="{939F08A7-A0A6-4924-917D-11A694AC3A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9" name="Immagine 8">
            <a:extLst>
              <a:ext uri="{FF2B5EF4-FFF2-40B4-BE49-F238E27FC236}">
                <a16:creationId xmlns:a16="http://schemas.microsoft.com/office/drawing/2014/main" id="{30FD9F18-CC99-4C19-AC4A-6A18A0F299AB}"/>
              </a:ext>
            </a:extLst>
          </p:cNvPr>
          <p:cNvPicPr>
            <a:picLocks noChangeAspect="1"/>
          </p:cNvPicPr>
          <p:nvPr/>
        </p:nvPicPr>
        <p:blipFill>
          <a:blip r:embed="rId4"/>
          <a:stretch>
            <a:fillRect/>
          </a:stretch>
        </p:blipFill>
        <p:spPr>
          <a:xfrm>
            <a:off x="4010524" y="4924927"/>
            <a:ext cx="7860634" cy="1933074"/>
          </a:xfrm>
          <a:prstGeom prst="rect">
            <a:avLst/>
          </a:prstGeom>
        </p:spPr>
      </p:pic>
    </p:spTree>
    <p:extLst>
      <p:ext uri="{BB962C8B-B14F-4D97-AF65-F5344CB8AC3E}">
        <p14:creationId xmlns:p14="http://schemas.microsoft.com/office/powerpoint/2010/main" val="131564437"/>
      </p:ext>
    </p:extLst>
  </p:cSld>
  <p:clrMapOvr>
    <a:masterClrMapping/>
  </p:clrMapOvr>
  <p:transition spd="med">
    <p:pull/>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5386</Words>
  <Application>Microsoft Office PowerPoint</Application>
  <PresentationFormat>Widescreen</PresentationFormat>
  <Paragraphs>434</Paragraphs>
  <Slides>44</Slides>
  <Notes>44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44</vt:i4>
      </vt:variant>
    </vt:vector>
  </HeadingPairs>
  <TitlesOfParts>
    <vt:vector size="50" baseType="lpstr">
      <vt:lpstr>Arial</vt:lpstr>
      <vt:lpstr>Arial Black</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CASELLA</dc:creator>
  <cp:lastModifiedBy>Emilio Casella</cp:lastModifiedBy>
  <cp:revision>333</cp:revision>
  <dcterms:created xsi:type="dcterms:W3CDTF">2021-04-04T09:01:46Z</dcterms:created>
  <dcterms:modified xsi:type="dcterms:W3CDTF">2021-12-03T10:10:03Z</dcterms:modified>
</cp:coreProperties>
</file>