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2" r:id="rId4"/>
    <p:sldId id="293" r:id="rId5"/>
    <p:sldId id="295" r:id="rId6"/>
    <p:sldId id="296" r:id="rId7"/>
    <p:sldId id="300" r:id="rId8"/>
    <p:sldId id="301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6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BF7"/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36" autoAdjust="0"/>
  </p:normalViewPr>
  <p:slideViewPr>
    <p:cSldViewPr snapToGrid="0">
      <p:cViewPr varScale="1">
        <p:scale>
          <a:sx n="90" d="100"/>
          <a:sy n="90" d="100"/>
        </p:scale>
        <p:origin x="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DE14-51E7-4F54-BA8D-8BD643CB0C73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DD81-993C-4BCC-853B-80985FB432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3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3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13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96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108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03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29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47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956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758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7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609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08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960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75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203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967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21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28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352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45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1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6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26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4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09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48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7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45E36-BA8F-4CA1-9631-D12B56E9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288B1-16F0-4685-9AD1-F9BD789F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14236-94A7-4F27-B977-33E6FD1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4C317-0914-4F05-9125-58F3308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380B7-7F37-4490-B3F4-7F651DE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52853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20987-1848-4C94-AAE0-426C097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DAA798-0274-4053-B194-EE006E6E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0A2CD-3BA0-4BB1-BB50-9B0C22C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13DFC-15B6-496B-BA83-1398DBE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FCF7-46EC-42CF-874D-EE92D59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7753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38EF56-7532-405D-A494-DF4BBEAD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24F3A5-39C1-4305-B29B-B802A759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14C5D-00CE-4030-9550-4339538C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73CD2-D89B-4E46-B101-CDF67C3C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A253E-0AB9-4E76-8276-F9B3D63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2240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7B25F-6D35-47A4-9AB3-965A6FB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B2F3F-4309-4492-82A0-BF326EF7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8B88C-1FD3-42B5-A423-F5EFE7D7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D638BF-BF2E-47A3-A3FD-AE705391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A6E75-DD19-4594-870C-1B17780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54538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FA37-6D1B-4B7C-8515-F39C3364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52A6CF-FCD6-4607-8BE3-00CC309D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CF010-6BB1-4B43-8414-01489E5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17A13-E8C1-4364-B5E8-2787321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72017-F05A-4D3E-ADEF-8858FC7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6810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F45EF-C506-49FC-9D0D-5FCDCCB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8D3C7-ED43-4583-96EE-D89E58B3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141D7F-632D-40C3-9CE2-041ED716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E1862-9193-430E-9775-344CF2F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73EBB-8EF2-4354-874E-874F4FF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82AC52-D4B4-4449-A2DE-85FA465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4906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E76E-E0A1-45A2-B51E-64CC433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E4864-B5E0-4594-BF62-B6D512B2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A02233-52A8-4D97-9D10-D0DE7068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F1A3C-BE54-4E94-91A8-DB9A9C4F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F41F98-20BB-4FC7-9499-853F0AEC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635C93-0F95-4571-9B2C-4B61CE6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9B940F-480E-4C92-A1F6-BB63F06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F0B52A-487F-476D-A287-443D74F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636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DB710-7AB0-4C7C-90EB-F8332AA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B327A0-F928-4400-A15F-BB23D6E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C17CD8-F9CA-48F1-883D-C2123A84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A8CE-D11F-4DB1-A4C3-EDED0CF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665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B46F15-5535-4C0B-AC7F-B8F3C83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90C942-6447-4C55-88CA-728E2AD2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F1E0BC-A2B6-4A6F-8673-0393CA1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630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3AFCC-E8B1-48BE-A752-5893622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8EE9A-8CA5-4D7D-A123-46A588F1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E0E6C-4459-45A5-9F9A-A4A0A7E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59B9A-F9F7-4311-B3CC-49150B0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D1B215-83D6-42F2-97FE-A1A33D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2F2766-E4A2-421E-B8F8-CFFD8AD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9175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38C91-E955-46BD-8CEA-B055711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2A7000-34C8-4380-9BC4-F88D00C2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C78150-700F-4FC2-8828-250A72EA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76878-234D-4CB1-804A-76E30BD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3A10AC-D79E-4A12-A041-29AB27F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9C717-6E52-45A5-8D6E-3C705C5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981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C8C00B-9743-4209-A2AB-725FDD52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4DEB0-5E83-4210-A69F-5CB8F832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537B9-9B3F-4B1D-93EE-D890814BF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1A91FF-584D-4462-8999-C1D8CBF4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C5FB3-BCEE-4123-AF6D-BAAD47E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C9DC7B-BEA9-4C0D-B0E4-BF762129A2C1}"/>
              </a:ext>
            </a:extLst>
          </p:cNvPr>
          <p:cNvCxnSpPr/>
          <p:nvPr/>
        </p:nvCxnSpPr>
        <p:spPr>
          <a:xfrm>
            <a:off x="223736" y="1517515"/>
            <a:ext cx="1164400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AC4DBF-25DB-4141-AB6D-B16226BD18DF}"/>
              </a:ext>
            </a:extLst>
          </p:cNvPr>
          <p:cNvSpPr txBox="1"/>
          <p:nvPr/>
        </p:nvSpPr>
        <p:spPr>
          <a:xfrm>
            <a:off x="1066799" y="1706137"/>
            <a:ext cx="10165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 DI LAUREA MAGISTRALE IN INGEGNERIA INFORMATICA</a:t>
            </a:r>
          </a:p>
          <a:p>
            <a:pPr algn="ctr"/>
            <a:endParaRPr lang="it-IT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5BF81013-6A26-4198-A604-4968DFD64F5D}"/>
              </a:ext>
            </a:extLst>
          </p:cNvPr>
          <p:cNvSpPr txBox="1">
            <a:spLocks/>
          </p:cNvSpPr>
          <p:nvPr/>
        </p:nvSpPr>
        <p:spPr>
          <a:xfrm>
            <a:off x="1066799" y="2351545"/>
            <a:ext cx="10058400" cy="1692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600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 approccio Deep Learning per la previsione aziendale tramite KPI e classificazioni di immagini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5B773F-193E-4E26-8FB8-0AD2245629C5}"/>
              </a:ext>
            </a:extLst>
          </p:cNvPr>
          <p:cNvSpPr txBox="1"/>
          <p:nvPr/>
        </p:nvSpPr>
        <p:spPr>
          <a:xfrm>
            <a:off x="323273" y="4309998"/>
            <a:ext cx="11408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Guzzo Antonella                                                                                                  Emilio Casella</a:t>
            </a:r>
          </a:p>
          <a:p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MATRICOLA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it-IT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Scarcello</a:t>
            </a:r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Francesco                                                                                                   204898</a:t>
            </a:r>
          </a:p>
          <a:p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arallelogramma 18">
            <a:extLst>
              <a:ext uri="{FF2B5EF4-FFF2-40B4-BE49-F238E27FC236}">
                <a16:creationId xmlns:a16="http://schemas.microsoft.com/office/drawing/2014/main" id="{7B08C85E-A5F8-44E2-A261-370BCD5CAC95}"/>
              </a:ext>
            </a:extLst>
          </p:cNvPr>
          <p:cNvSpPr/>
          <p:nvPr/>
        </p:nvSpPr>
        <p:spPr>
          <a:xfrm>
            <a:off x="3610465" y="6147884"/>
            <a:ext cx="4873659" cy="369648"/>
          </a:xfrm>
          <a:prstGeom prst="parallelogram">
            <a:avLst/>
          </a:prstGeom>
          <a:solidFill>
            <a:schemeClr val="accent5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1555E9-9E85-4F27-A544-5A008C1B6817}"/>
              </a:ext>
            </a:extLst>
          </p:cNvPr>
          <p:cNvSpPr txBox="1"/>
          <p:nvPr/>
        </p:nvSpPr>
        <p:spPr>
          <a:xfrm>
            <a:off x="4331369" y="6142440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Arcavacata 10/12/2021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5D987C-0A3B-464D-8ADC-C2806F2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1" y="14784"/>
            <a:ext cx="3934264" cy="14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56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84254" y="825389"/>
            <a:ext cx="8727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ogni anno disponibile: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Estrazione di ogni singolo KPI con finestra a 7,15 e 30 giorni.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con finestra 7 giorni su un anno scelto è composto da 48 righe.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con finestra 15 giorni su un anno scelto è composto da 24 righe.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con finestra 30 giorni su un anno scelto è composto da 12 righe.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05D33D-478E-4B57-AEDE-FC068A1D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98" y="113390"/>
            <a:ext cx="1042573" cy="6635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8879C08-581D-46A6-A170-937F50EB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257" y="0"/>
            <a:ext cx="1534396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F3DB098-9455-45F5-B318-CE7806CE6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339" y="1295930"/>
            <a:ext cx="15811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928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53493" y="1497556"/>
            <a:ext cx="6810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eriod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ogni anno, si aggregano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relativi alla stessa visualizzazione, ottenendo una matrice di rappresentazione 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Calcolo della colonna relativa al margine non in %, sottraendo la colonna Venduto a quella Costo.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ormalizzazione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dei valori relativi ad ogni colonna.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portano tutti i valori nel range 0-255.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8AF3AD5-67C1-48D7-8C4C-AA288896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84" y="101740"/>
            <a:ext cx="5516768" cy="637159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D1C3C1-50A9-493A-9C0B-02CB7444EBBF}"/>
              </a:ext>
            </a:extLst>
          </p:cNvPr>
          <p:cNvSpPr txBox="1"/>
          <p:nvPr/>
        </p:nvSpPr>
        <p:spPr>
          <a:xfrm>
            <a:off x="7511144" y="6204857"/>
            <a:ext cx="4357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con </a:t>
            </a:r>
            <a:r>
              <a:rPr lang="it-IT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9462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C8DD02-C7F7-436E-B80D-860296E9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29352"/>
            <a:ext cx="5833352" cy="44995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C6383F-A6DF-4178-A8C4-BA0D0DC2B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239902"/>
            <a:ext cx="5528552" cy="36784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C564EA9-A774-40D5-AF1D-A255B8C2942D}"/>
              </a:ext>
            </a:extLst>
          </p:cNvPr>
          <p:cNvSpPr txBox="1"/>
          <p:nvPr/>
        </p:nvSpPr>
        <p:spPr>
          <a:xfrm>
            <a:off x="1222310" y="5213897"/>
            <a:ext cx="4357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con </a:t>
            </a:r>
            <a:r>
              <a:rPr lang="it-IT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15gg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9DB22C-61AC-4F2A-8293-1DAB6B93F19C}"/>
              </a:ext>
            </a:extLst>
          </p:cNvPr>
          <p:cNvSpPr txBox="1"/>
          <p:nvPr/>
        </p:nvSpPr>
        <p:spPr>
          <a:xfrm>
            <a:off x="7333862" y="5187211"/>
            <a:ext cx="4357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con </a:t>
            </a:r>
            <a:r>
              <a:rPr lang="it-IT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30gg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071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705760-538A-4549-8AAA-EE21CDD4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2" y="730985"/>
            <a:ext cx="8087076" cy="87131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835ED4F-D1EA-4137-A01B-9E3F21FE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2" y="1928622"/>
            <a:ext cx="8087075" cy="6953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00349A9-4414-4D01-939C-E841739B8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52" y="3093070"/>
            <a:ext cx="8056995" cy="12668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78647D8-45E5-489A-93D1-7BF9F90C6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48" y="4649486"/>
            <a:ext cx="8087074" cy="210677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23D7FA3-C2D8-4701-BC77-68BAA0A8E9AB}"/>
              </a:ext>
            </a:extLst>
          </p:cNvPr>
          <p:cNvSpPr txBox="1"/>
          <p:nvPr/>
        </p:nvSpPr>
        <p:spPr>
          <a:xfrm>
            <a:off x="8024874" y="93291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1C045C-CF95-4DE3-B5AB-2ACC255EF21F}"/>
              </a:ext>
            </a:extLst>
          </p:cNvPr>
          <p:cNvSpPr txBox="1"/>
          <p:nvPr/>
        </p:nvSpPr>
        <p:spPr>
          <a:xfrm>
            <a:off x="8024874" y="2012992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AA83822-64D2-4102-A573-3EC572BC66D5}"/>
              </a:ext>
            </a:extLst>
          </p:cNvPr>
          <p:cNvSpPr txBox="1"/>
          <p:nvPr/>
        </p:nvSpPr>
        <p:spPr>
          <a:xfrm>
            <a:off x="8010704" y="3434749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91D5007-6E38-4DC3-B660-DE5E32352EAF}"/>
              </a:ext>
            </a:extLst>
          </p:cNvPr>
          <p:cNvSpPr txBox="1"/>
          <p:nvPr/>
        </p:nvSpPr>
        <p:spPr>
          <a:xfrm>
            <a:off x="8010704" y="5460288"/>
            <a:ext cx="33652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bimestre 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2742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ADCFBF-F4CA-47DC-B62F-BB6F6380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4" y="1214277"/>
            <a:ext cx="5436188" cy="39021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A226F-9423-460E-A423-2E16DA46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83004"/>
            <a:ext cx="5705475" cy="474831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979AFE-DEE0-4571-B7A7-35DDA62BF861}"/>
              </a:ext>
            </a:extLst>
          </p:cNvPr>
          <p:cNvSpPr txBox="1"/>
          <p:nvPr/>
        </p:nvSpPr>
        <p:spPr>
          <a:xfrm>
            <a:off x="1235038" y="5116395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E701EC-5445-499D-831A-FE2181EA65BC}"/>
              </a:ext>
            </a:extLst>
          </p:cNvPr>
          <p:cNvSpPr txBox="1"/>
          <p:nvPr/>
        </p:nvSpPr>
        <p:spPr>
          <a:xfrm>
            <a:off x="7271944" y="5331315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5041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D0DFB9-37A9-46D9-8DAC-3C13D007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790614"/>
            <a:ext cx="5833352" cy="49719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F7F2B54-26B5-472A-B367-6F4DAF993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163" y="48207"/>
            <a:ext cx="5436188" cy="621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0F6B00-75D6-4B67-B72E-2CF351606581}"/>
              </a:ext>
            </a:extLst>
          </p:cNvPr>
          <p:cNvSpPr txBox="1"/>
          <p:nvPr/>
        </p:nvSpPr>
        <p:spPr>
          <a:xfrm>
            <a:off x="1141731" y="5639590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8B1ED0-9D97-40C8-8237-975970DA6D6D}"/>
              </a:ext>
            </a:extLst>
          </p:cNvPr>
          <p:cNvSpPr txBox="1"/>
          <p:nvPr/>
        </p:nvSpPr>
        <p:spPr>
          <a:xfrm>
            <a:off x="7141315" y="6009573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0193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274377" y="1263015"/>
            <a:ext cx="1194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Passando alla visualizzazione di KPI con valori a 15 giorni, una riga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il valore di 2 settimane, 2 righe continue un mese e così via.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discorso analogo vale per KPI a 30 giorni, dove una riga rappresenta un mese, due righe contigue un bimestre etc.</a:t>
            </a:r>
          </a:p>
          <a:p>
            <a:pPr lvl="1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97A7155-E33E-4B3F-9529-EBFA00B0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" y="3515854"/>
            <a:ext cx="10052895" cy="6953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7076588-5A11-4F89-AC11-5C638F4B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77" y="5342572"/>
            <a:ext cx="8384515" cy="5048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456C23-F3F5-4172-9CA9-9BE4EFA97F87}"/>
              </a:ext>
            </a:extLst>
          </p:cNvPr>
          <p:cNvSpPr txBox="1"/>
          <p:nvPr/>
        </p:nvSpPr>
        <p:spPr>
          <a:xfrm>
            <a:off x="4069824" y="433141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15gg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BBB7D3-0982-4583-ACE4-5BE53AEB538E}"/>
              </a:ext>
            </a:extLst>
          </p:cNvPr>
          <p:cNvSpPr txBox="1"/>
          <p:nvPr/>
        </p:nvSpPr>
        <p:spPr>
          <a:xfrm>
            <a:off x="4069824" y="5944391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30gg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3187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4" y="751344"/>
            <a:ext cx="12501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Aggiunta informazioni di contesto esterne.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 questi dati, vale la stessa chiave di lettura tenuta sugli indicatori KPI.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7214C6-7E4E-4776-8B93-629C4AC4C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65" y="1772664"/>
            <a:ext cx="10276367" cy="41603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4E7D0B-9264-4502-8C9B-A3E3C86B5290}"/>
              </a:ext>
            </a:extLst>
          </p:cNvPr>
          <p:cNvSpPr txBox="1"/>
          <p:nvPr/>
        </p:nvSpPr>
        <p:spPr>
          <a:xfrm>
            <a:off x="3762506" y="5890726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0556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3" y="631655"/>
            <a:ext cx="1250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 finestre temporali create, relative agli anni 2018/2019, saranno utilizzate per il training ed il testing dei vari classificatori, previa opportuna etichettatura.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L’insieme di immagini che costituiscono l’anno 2020, invece,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responso sul loro andamento, tramite il miglior modello di classificazione ottenuto nella fase precedente.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0FA613-62A2-4D94-8DF6-3C5AF411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2372352"/>
            <a:ext cx="3619500" cy="7334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D82FB6-CFA2-4777-98B1-824A916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29" y="2114178"/>
            <a:ext cx="3619500" cy="1133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C0C486-6146-471B-8461-9C741DCB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922" y="1753684"/>
            <a:ext cx="3619500" cy="1924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A4B052-D88B-40E0-B818-4D396822F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31" y="3353116"/>
            <a:ext cx="3143524" cy="3182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ACB603-4F78-4AC5-98B4-3F030781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746" y="3412568"/>
            <a:ext cx="2010880" cy="30631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48DCED-68C9-4A5B-8A27-A0E301602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638" y="3468303"/>
            <a:ext cx="1438799" cy="30631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8EA81A-93EE-418B-92CB-64D6DDDC0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6716" y="3808960"/>
            <a:ext cx="1533292" cy="26469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CD75FE0-0DA3-497D-9869-A2FE7F182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697" y="3866860"/>
            <a:ext cx="1443452" cy="25311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8C6B4C0-8A6D-40A5-92C6-8188B384B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6034" y="3866860"/>
            <a:ext cx="1443452" cy="25311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FE4455-FD88-46E8-98CA-82AEF96787F0}"/>
              </a:ext>
            </a:extLst>
          </p:cNvPr>
          <p:cNvSpPr txBox="1"/>
          <p:nvPr/>
        </p:nvSpPr>
        <p:spPr>
          <a:xfrm>
            <a:off x="326255" y="279890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63E9AB-0217-4AB9-96FF-4FEE228CCFFF}"/>
              </a:ext>
            </a:extLst>
          </p:cNvPr>
          <p:cNvSpPr txBox="1"/>
          <p:nvPr/>
        </p:nvSpPr>
        <p:spPr>
          <a:xfrm>
            <a:off x="4228327" y="292563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9D2EE1-CEF7-49AC-B593-0895908FC2A5}"/>
              </a:ext>
            </a:extLst>
          </p:cNvPr>
          <p:cNvSpPr txBox="1"/>
          <p:nvPr/>
        </p:nvSpPr>
        <p:spPr>
          <a:xfrm>
            <a:off x="8235300" y="3277624"/>
            <a:ext cx="35332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23CBB7-4DC6-4114-9A14-AE5C8EC560CE}"/>
              </a:ext>
            </a:extLst>
          </p:cNvPr>
          <p:cNvSpPr txBox="1"/>
          <p:nvPr/>
        </p:nvSpPr>
        <p:spPr>
          <a:xfrm>
            <a:off x="34028" y="6133971"/>
            <a:ext cx="3385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904BB3-35E7-455D-9B10-216A84B95A49}"/>
              </a:ext>
            </a:extLst>
          </p:cNvPr>
          <p:cNvSpPr txBox="1"/>
          <p:nvPr/>
        </p:nvSpPr>
        <p:spPr>
          <a:xfrm>
            <a:off x="3269213" y="6109962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trimestrale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4CF24E-5666-4CD3-81C1-20F17EF97F47}"/>
              </a:ext>
            </a:extLst>
          </p:cNvPr>
          <p:cNvSpPr txBox="1"/>
          <p:nvPr/>
        </p:nvSpPr>
        <p:spPr>
          <a:xfrm>
            <a:off x="5258572" y="6086597"/>
            <a:ext cx="1933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E272BF7-904C-4307-9ADB-666F07AFED9B}"/>
              </a:ext>
            </a:extLst>
          </p:cNvPr>
          <p:cNvSpPr txBox="1"/>
          <p:nvPr/>
        </p:nvSpPr>
        <p:spPr>
          <a:xfrm>
            <a:off x="7125437" y="6033017"/>
            <a:ext cx="2383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D10BCC-0B1F-4297-9FD3-240AFB00A1F3}"/>
              </a:ext>
            </a:extLst>
          </p:cNvPr>
          <p:cNvSpPr txBox="1"/>
          <p:nvPr/>
        </p:nvSpPr>
        <p:spPr>
          <a:xfrm>
            <a:off x="8704614" y="6017360"/>
            <a:ext cx="1801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50CEE6B-FB52-4CDC-B035-45C3BACB0179}"/>
              </a:ext>
            </a:extLst>
          </p:cNvPr>
          <p:cNvSpPr txBox="1"/>
          <p:nvPr/>
        </p:nvSpPr>
        <p:spPr>
          <a:xfrm>
            <a:off x="10373149" y="6069481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099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Etichettatura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82985" y="682787"/>
            <a:ext cx="6008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L’idea di base è ottenere una scala a 5 livelli o meglio 0: Non sufficiente, 1: Sufficiente, 2: Stabile, 3: Positiva, 4: Eccellente. 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1C9711-E2B7-44CA-A468-63F48F45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1036"/>
            <a:ext cx="5833353" cy="34682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D568F6-F12A-4AA4-8CA3-491AFAAB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0" y="3581399"/>
            <a:ext cx="5713722" cy="334391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9AD8ED6-5997-482F-B21E-EDA2FD3A8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1878529"/>
            <a:ext cx="5073911" cy="90174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C4D765-8B80-499D-A901-23794FE0D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19" y="2991924"/>
            <a:ext cx="5219968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5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7" y="243191"/>
            <a:ext cx="6803171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682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631" y="1039583"/>
            <a:ext cx="11469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Durante il mio percorso di studi ho avuto modo di collaborare con EVO-BI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Spin-Off Accademico dell’ Università della Calabria.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L’azienda offre un sistema integrato di Business Intelligence, che sia agile potente ed efficace. 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mio ruolo all’interno del team di sviluppo mi ha permesso di creare modelli di classificazione e previsione, tramite le conoscenze acquisite durante il mio percorso di studi.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F21866-3306-4243-9288-356716CB7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4" y="3456217"/>
            <a:ext cx="4418934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71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70254" y="551135"/>
            <a:ext cx="12576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classificatori sottostanti utilizzeranno il dataset di dimensione standard (distorsione elevata).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rete neurale, che ha bisogno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immagini per la fase di training,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ampio, ottenuto banalmente, concatenando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volte il dataset standard.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dataset appena creato ed etichettato subisce operazioni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preprocessing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resize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bilanciamento.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318C33-01D3-46EC-AF1F-D5E4C66D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03" y="3039493"/>
            <a:ext cx="6590994" cy="32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78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99515" y="1429940"/>
            <a:ext cx="712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LeNet-5 viene ‘modernizzata’ sostituendo i filtri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pooling con quelli di max pooling.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Passare ad immagini con risoluzione più elevata di quella standard permette di effettuare una sorta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naturale di ogni elemento.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della funzione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dell’accuratezza per  capire il numero di epoche necessarie alla fase di training.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 evidente che il numero di epoche necessarie è 35, dopo le quali il modello si stabilizza.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A04AE-4FF9-489B-8171-E7769369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35" y="233414"/>
            <a:ext cx="4724400" cy="3402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C7A8FC-EC25-4338-AB0A-9F62776B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35" y="3688053"/>
            <a:ext cx="4724400" cy="31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767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AdaBoost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A9ED9E-11EA-4595-A7B4-949BAC13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" y="811892"/>
            <a:ext cx="6009815" cy="1200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2C22AD-B25F-4A12-BDA4-8280B1AB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6" y="2119033"/>
            <a:ext cx="33909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B2A775-F0A4-4949-906F-81EF36AC6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4" y="4615604"/>
            <a:ext cx="4681100" cy="2119896"/>
          </a:xfrm>
          <a:prstGeom prst="rect">
            <a:avLst/>
          </a:prstGeom>
        </p:spPr>
      </p:pic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SVC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FA421C-BE74-449F-B92A-77064C25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72" y="756495"/>
            <a:ext cx="5985752" cy="12477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62DA228-31BD-4F07-8AB0-C709C180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30" y="2061399"/>
            <a:ext cx="3390900" cy="23622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C3724D-911D-4525-BA49-B997FE783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993" y="4615604"/>
            <a:ext cx="4681100" cy="21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038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KNN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Random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Forest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D4BDF5-2D5A-4335-BF04-2394D9A5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94255"/>
            <a:ext cx="5680952" cy="1190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379DEE-3944-4AAF-A58D-753ECE68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7" y="2195889"/>
            <a:ext cx="3390900" cy="2400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61CE9C-E320-4295-A5F6-95BB646D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4662111"/>
            <a:ext cx="5184979" cy="209414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700894-131A-4BD6-92ED-5B7C2FB72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894255"/>
            <a:ext cx="5860403" cy="11906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48E9726-46BF-4383-8FC6-2C141FE2A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026" y="2065149"/>
            <a:ext cx="3390900" cy="240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B3EC45A-9FB7-4E89-8316-D6B601B0B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050" y="4639802"/>
            <a:ext cx="5184979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27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FAA2E2-2352-4264-BB4A-6CB56BCC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923173"/>
            <a:ext cx="6314615" cy="15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1A2801-FF4B-4BC3-8627-6DA6B217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24" y="2437648"/>
            <a:ext cx="33528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39295F-E1D1-45DC-A250-E56BE401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24" y="4799848"/>
            <a:ext cx="5236330" cy="19356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5DE1AB3-2C25-4B87-8C31-63897A53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54" y="1015680"/>
            <a:ext cx="5081947" cy="45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276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15137" y="1720840"/>
            <a:ext cx="4484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della CNN addestrato, sarà utilizzato per la predizione sull’etichetta dell’anno 2020, mai visto in precedenza.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mostra la predizione su finestre di visualizzazioni più frequenti per report aziendali (trimestre, semestre, anno).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73AFF1-5213-4393-B22A-24060173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1022442"/>
            <a:ext cx="7624638" cy="5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81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B68DF1-4676-4516-9435-ACC2B090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916398"/>
            <a:ext cx="5985751" cy="59416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E8621E-82D4-466C-A788-E83D422C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49" y="916398"/>
            <a:ext cx="5680951" cy="59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752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8DFBD3-9DA0-4BB9-BA0E-402C867F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69" y="881062"/>
            <a:ext cx="6696075" cy="47910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29313" y="1720840"/>
            <a:ext cx="5708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si comporta molto bene in fase di valutazione e previsione.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 rispecchiano l’esatto responso ottenuto con i classici metodi di BI.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settore alimentare ha registrato un andamento annuo migliore del 2019 di circa un 7%, nonostante la pandemia.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372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Anomaly</a:t>
            </a:r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Detection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389427"/>
            <a:ext cx="515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trasformazione del dataset in immagini si presta molto bene al rilevamento di anomalie. Dall’unione del triennio di dati in analisi, otteniamo il grafico sottostante: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649084-0DD2-4EAC-A020-3B12FA3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62" y="707886"/>
            <a:ext cx="3137234" cy="2704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1B8676-A910-424A-9FCE-6388BB1D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80" y="707886"/>
            <a:ext cx="3590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FB8342-BA10-4812-BC33-4A861996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5" y="3581400"/>
            <a:ext cx="5409270" cy="31941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06140-6EBF-472F-AFA0-9C99EDA1D00C}"/>
              </a:ext>
            </a:extLst>
          </p:cNvPr>
          <p:cNvSpPr txBox="1"/>
          <p:nvPr/>
        </p:nvSpPr>
        <p:spPr>
          <a:xfrm>
            <a:off x="-361397" y="4088499"/>
            <a:ext cx="6304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l’utilizzo di una PCA si visualizza una curva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eccellente.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dataset in questo formato si adatta bene anche in questo contesto.</a:t>
            </a:r>
          </a:p>
        </p:txBody>
      </p:sp>
    </p:spTree>
    <p:extLst>
      <p:ext uri="{BB962C8B-B14F-4D97-AF65-F5344CB8AC3E}">
        <p14:creationId xmlns:p14="http://schemas.microsoft.com/office/powerpoint/2010/main" val="159851700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Conclusioni e Scenari di sviluppo futuri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109140"/>
            <a:ext cx="12376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visualizzazione tramite immagini ottenute attraverso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insieme all’utilizzo di tecniche ben note di machine learning e deep learning, permette di costruire modelli in grado effettuare analisi e previsioni aziendali, individuando facilmente eventuali anomalie.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futuro, ottenendo più dati storici su cui allenare e testare il modello, magari contenenti tipologie di clienti appartenenti a diverse aree di mercato, si potrebbe arriverebbe facilmente alla realizzazione di un modello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multiarea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più dati a disposizione, consentirebbe di utilizzare un approccio implementativo basato su tensori.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Ogni tensore conterrebbe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temporali a 7,15 e 30 giorni mostrano il tutto in un’unica immagine a colori.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D’altro canto si richiederà un costo più gravoso, causato dall’utilizzo di reti neurali più complesse.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C2CFEF-76FD-40E6-A6B3-526ECBE639E6}"/>
              </a:ext>
            </a:extLst>
          </p:cNvPr>
          <p:cNvSpPr txBox="1"/>
          <p:nvPr/>
        </p:nvSpPr>
        <p:spPr>
          <a:xfrm>
            <a:off x="7841894" y="5991149"/>
            <a:ext cx="1007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GRAZIE PER L’ATTENZIONE </a:t>
            </a:r>
          </a:p>
        </p:txBody>
      </p:sp>
    </p:spTree>
    <p:extLst>
      <p:ext uri="{BB962C8B-B14F-4D97-AF65-F5344CB8AC3E}">
        <p14:creationId xmlns:p14="http://schemas.microsoft.com/office/powerpoint/2010/main" val="353759704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KPIs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9344" y="1125056"/>
            <a:ext cx="117265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KPI che usi in Power BI può essere suddiviso in tre parti: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di base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target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Soglie di stato</a:t>
            </a:r>
          </a:p>
          <a:p>
            <a:pPr lvl="1" algn="just">
              <a:defRPr/>
            </a:pP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Lavorare con i KPI permette di visualizzare informazioni rilevanti di per se complesse.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9274E5-3D2B-4459-961F-373584FD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19" y="4591718"/>
            <a:ext cx="2693581" cy="22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899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IA nel mondo del Business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76600" y="860908"/>
            <a:ext cx="88336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Tutti i dati sono appetibili per poterci ricavare delle informazioni.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Traduzione dei dati in formato digitale.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 le declinazioni a maggior tasso di crescita nel mondo BI.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Un’immagine digitalizzata è una griglia di pixel, piccoli quadratini con associato un colore.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Ammettendo numeri tra 0 e 255, possiamo costruire un’immagine in scala di grigi: il nero è 0, il bianco 255. Più alto sarà il numero inserito, più il pixel sarà ’chiaro’.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introdurre i colori esistono diversi formati: il più utilizzato è quello RGB.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321155C-5DAE-477C-B6A3-66462D86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208" y="4166575"/>
            <a:ext cx="307206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85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727599"/>
            <a:ext cx="11865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Adaptive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Boosting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tecnica di ensemble learning che combina più classificatori deboli per formarne uno forte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Support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Machine: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algoritmo di apprendimento supervisionato che identifica il miglior iperpiano per dividere il set di dati.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44857D-DD4D-48AE-966C-1624EE2B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1" y="2863702"/>
            <a:ext cx="3685952" cy="33871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7F6E44-C517-47BA-8743-D04034FF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764" y="2863702"/>
            <a:ext cx="3601342" cy="32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64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90631"/>
            <a:ext cx="5818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algoritmo di apprendimento supervisionato che assegna un oggetto in base al vicinato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algoritmo di apprendimento supervisionato che si avvale del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 metodo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ensamble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dell’albero decisionale come modello individuale.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7A9526-5B1E-4F0A-97C5-42293810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567"/>
            <a:ext cx="2681702" cy="26904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331B788-6A18-4AAF-8D35-946950AA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372" y="212568"/>
            <a:ext cx="3169123" cy="2690429"/>
          </a:xfrm>
          <a:prstGeom prst="rect">
            <a:avLst/>
          </a:prstGeom>
        </p:spPr>
      </p:pic>
      <p:sp>
        <p:nvSpPr>
          <p:cNvPr id="12" name="Elaborazione 11">
            <a:extLst>
              <a:ext uri="{FF2B5EF4-FFF2-40B4-BE49-F238E27FC236}">
                <a16:creationId xmlns:a16="http://schemas.microsoft.com/office/drawing/2014/main" id="{4B703125-38CB-474E-BD45-F190722DADCE}"/>
              </a:ext>
            </a:extLst>
          </p:cNvPr>
          <p:cNvSpPr/>
          <p:nvPr/>
        </p:nvSpPr>
        <p:spPr>
          <a:xfrm>
            <a:off x="117552" y="3884175"/>
            <a:ext cx="5581284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DABBD8-575D-4F8B-8B6F-41277DA86AA3}"/>
              </a:ext>
            </a:extLst>
          </p:cNvPr>
          <p:cNvSpPr txBox="1"/>
          <p:nvPr/>
        </p:nvSpPr>
        <p:spPr>
          <a:xfrm>
            <a:off x="117552" y="3884175"/>
            <a:ext cx="558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Deep Learning: LeNet-5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3D63E1-CE52-49CC-99D0-B17249C7CE45}"/>
              </a:ext>
            </a:extLst>
          </p:cNvPr>
          <p:cNvSpPr txBox="1"/>
          <p:nvPr/>
        </p:nvSpPr>
        <p:spPr>
          <a:xfrm>
            <a:off x="-34760" y="4771274"/>
            <a:ext cx="5818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rete neurale LeNet-5 viene sfruttata in domini applicativi diversi, come il riconoscimento di scrittura o di immagini, rigorosamente in scala di grigio.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1225639-313D-4ED6-948C-DF942066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831" y="3748702"/>
            <a:ext cx="5092646" cy="26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797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Metriche di valutazione dei modelli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1" y="976437"/>
            <a:ext cx="6986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Accuratezza: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sulla 10fold cross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di Confusione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restituisce una rappresentazione dell'accuratezza di classificazione statistica.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Precision, Recall, F1-score.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Curva di ROC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grafico che mette in relazione la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sensibilit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la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un test diagnostico (TN/(TN+FP)).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area &lt; 0.5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 non informativo, se &gt; 0.5 indica un test che via via si avvicina ad essere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accurato.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D21D03-F67B-43EB-ACEB-67A82CCB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999" y="165535"/>
            <a:ext cx="4728322" cy="2854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4A60A1-8E81-4D7D-AE78-C97D692F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2145"/>
            <a:ext cx="2638927" cy="10763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F7FCC8-CD37-4553-939E-3D73E48E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42" y="4392757"/>
            <a:ext cx="2600072" cy="1009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29AE89-BCC3-4D76-B298-6FE1FDD7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204" y="5773020"/>
            <a:ext cx="3267075" cy="7905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2FBDE8-32D6-4229-A2D0-0CBA05105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544" y="3251251"/>
            <a:ext cx="4277808" cy="34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91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sperimentale adottata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89843"/>
            <a:ext cx="11929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ggregazione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un’immagine tutte le informazioni ricavate da ogni singolo KPI per un lasso temporale stabilito.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colonna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indicatore scelto (con valore settimanale, bisettimanale o mensile) visualizzando i risultati su una finestra temporale (mensile, bimestrale, trimestrale, etc.).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otterr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composto da svariate immagini in scala di grigio, dove ogni pixel ha un valore di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compreso tra 0 (nero) e 255 (bianco).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Maggiore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raggiunta da ogni elemento relativo ad una colonna, migliore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l’andamento del KPI per quella stessa colonna.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Così facendo si riuscirà ad identificare le info chiavi che differenziano le diverse tipologie di immagini presenti nel dataset.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320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1324" y="719078"/>
            <a:ext cx="119293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Storico triennale di un cliente relativo agli anni 2018/2019/2020.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utilizzati: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Venduto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valore delle vendite.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costo attribuibile alla produzione di beni e/o servizi venduti.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 (Venduto-Costo), espresso sia in valore che in percentuale.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Trend delle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andamento della spedizione dei prodotti nel periodo scelto.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 %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sulle spedizioni: margine di profitto, derivante dal trend delle spedizioni.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Indicatori esterni: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 di consumi e prezzi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dati, relativi ad ogni KPI sopra indicato, sono stati estratti con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finestre a 7,15 e 30 giorni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tramite script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mia creazione.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7345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1643</Words>
  <Application>Microsoft Office PowerPoint</Application>
  <PresentationFormat>Widescreen</PresentationFormat>
  <Paragraphs>289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CASELLA</dc:creator>
  <cp:lastModifiedBy>Emilio Casella</cp:lastModifiedBy>
  <cp:revision>405</cp:revision>
  <dcterms:created xsi:type="dcterms:W3CDTF">2021-04-04T09:01:46Z</dcterms:created>
  <dcterms:modified xsi:type="dcterms:W3CDTF">2021-12-04T10:13:14Z</dcterms:modified>
</cp:coreProperties>
</file>