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88" r:id="rId4"/>
    <p:sldId id="292" r:id="rId5"/>
    <p:sldId id="295" r:id="rId6"/>
    <p:sldId id="296" r:id="rId7"/>
    <p:sldId id="300" r:id="rId8"/>
    <p:sldId id="301" r:id="rId9"/>
    <p:sldId id="303" r:id="rId10"/>
    <p:sldId id="313" r:id="rId11"/>
    <p:sldId id="314" r:id="rId12"/>
    <p:sldId id="315" r:id="rId13"/>
    <p:sldId id="316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6" r:id="rId2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EBF7"/>
    <a:srgbClr val="CDD9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42" autoAdjust="0"/>
    <p:restoredTop sz="91436" autoAdjust="0"/>
  </p:normalViewPr>
  <p:slideViewPr>
    <p:cSldViewPr snapToGrid="0">
      <p:cViewPr varScale="1">
        <p:scale>
          <a:sx n="90" d="100"/>
          <a:sy n="90" d="100"/>
        </p:scale>
        <p:origin x="30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CDE14-51E7-4F54-BA8D-8BD643CB0C73}" type="datetimeFigureOut">
              <a:rPr lang="it-IT" smtClean="0"/>
              <a:t>04/12/2021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92DD81-993C-4BCC-853B-80985FB432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3832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80348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0758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79735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20089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59609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00753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32039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69677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33212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26281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4352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86091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90458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6910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92DD81-993C-4BCC-853B-80985FB43297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5733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7068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7407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9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0094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37485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1374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045E36-BA8F-4CA1-9631-D12B56E98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B4288B1-16F0-4685-9AD1-F9BD789F8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6E14236-94A7-4F27-B977-33E6FD19C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BED3-493A-4291-89C3-B158B526B1CE}" type="datetimeFigureOut">
              <a:rPr lang="it-IT" smtClean="0"/>
              <a:t>04/12/2021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B4C317-0914-4F05-9125-58F3308D2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8A380B7-7F37-4490-B3F4-7F651DE61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5D53D-887B-4480-B487-0F0BD8854D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5528534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020987-1848-4C94-AAE0-426C0976B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5DAA798-0274-4053-B194-EE006E6E9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8E0A2CD-3BA0-4BB1-BB50-9B0C22C93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BED3-493A-4291-89C3-B158B526B1CE}" type="datetimeFigureOut">
              <a:rPr lang="it-IT" smtClean="0"/>
              <a:t>04/12/2021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CE13DFC-15B6-496B-BA83-1398DBE56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4ACFCF7-46EC-42CF-874D-EE92D598E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5D53D-887B-4480-B487-0F0BD8854D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4277532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338EF56-7532-405D-A494-DF4BBEADF1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A24F3A5-39C1-4305-B29B-B802A7597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3E14C5D-00CE-4030-9550-4339538CE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BED3-493A-4291-89C3-B158B526B1CE}" type="datetimeFigureOut">
              <a:rPr lang="it-IT" smtClean="0"/>
              <a:t>04/12/2021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0073CD2-D89B-4E46-B101-CDF67C3C9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56A253E-0AB9-4E76-8276-F9B3D63FF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5D53D-887B-4480-B487-0F0BD8854D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9322402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67B25F-6D35-47A4-9AB3-965A6FB2B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2B2F3F-4309-4492-82A0-BF326EF77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D78B88C-1FD3-42B5-A423-F5EFE7D70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BED3-493A-4291-89C3-B158B526B1CE}" type="datetimeFigureOut">
              <a:rPr lang="it-IT" smtClean="0"/>
              <a:t>04/12/2021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3D638BF-BF2E-47A3-A3FD-AE7053910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D7A6E75-DD19-4594-870C-1B1778050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5D53D-887B-4480-B487-0F0BD8854D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1545383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AAFA37-6D1B-4B7C-8515-F39C3364F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B52A6CF-FCD6-4607-8BE3-00CC309DB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2ECF010-6BB1-4B43-8414-01489E5C2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BED3-493A-4291-89C3-B158B526B1CE}" type="datetimeFigureOut">
              <a:rPr lang="it-IT" smtClean="0"/>
              <a:t>04/12/2021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EF17A13-E8C1-4364-B5E8-2787321DB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472017-F05A-4D3E-ADEF-8858FC797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5D53D-887B-4480-B487-0F0BD8854D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4368101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CF45EF-C506-49FC-9D0D-5FCDCCBC0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1A8D3C7-ED43-4583-96EE-D89E58B3F9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A141D7F-632D-40C3-9CE2-041ED7160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21E1862-9193-430E-9775-344CF2F16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BED3-493A-4291-89C3-B158B526B1CE}" type="datetimeFigureOut">
              <a:rPr lang="it-IT" smtClean="0"/>
              <a:t>04/12/2021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5E73EBB-8EF2-4354-874E-874F4FF34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482AC52-D4B4-4449-A2DE-85FA4657A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5D53D-887B-4480-B487-0F0BD8854D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5490661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48E76E-E0A1-45A2-B51E-64CC433D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AEE4864-B5E0-4594-BF62-B6D512B22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1A02233-52A8-4D97-9D10-D0DE70687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29F1A3C-BE54-4E94-91A8-DB9A9C4F62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1F41F98-20BB-4FC7-9499-853F0AEC10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6635C93-0F95-4571-9B2C-4B61CE608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BED3-493A-4291-89C3-B158B526B1CE}" type="datetimeFigureOut">
              <a:rPr lang="it-IT" smtClean="0"/>
              <a:t>04/12/2021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59B940F-480E-4C92-A1F6-BB63F063D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7F0B52A-487F-476D-A287-443D74F51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5D53D-887B-4480-B487-0F0BD8854D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6563623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CDB710-7AB0-4C7C-90EB-F8332AA65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1B327A0-F928-4400-A15F-BB23D6E95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BED3-493A-4291-89C3-B158B526B1CE}" type="datetimeFigureOut">
              <a:rPr lang="it-IT" smtClean="0"/>
              <a:t>04/12/2021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4C17CD8-F9CA-48F1-883D-C2123A84E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D4FA8CE-D11F-4DB1-A4C3-EDED0CF4D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5D53D-887B-4480-B487-0F0BD8854D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8866559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CB46F15-5535-4C0B-AC7F-B8F3C836D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BED3-493A-4291-89C3-B158B526B1CE}" type="datetimeFigureOut">
              <a:rPr lang="it-IT" smtClean="0"/>
              <a:t>04/12/2021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190C942-6447-4C55-88CA-728E2AD21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FF1E0BC-A2B6-4A6F-8673-0393CA137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5D53D-887B-4480-B487-0F0BD8854D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4863069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F3AFCC-E8B1-48BE-A752-58936224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158EE9A-8CA5-4D7D-A123-46A588F18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6BE0E6C-4459-45A5-9F9A-A4A0A7EEA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5959B9A-F9F7-4311-B3CC-49150B0B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BED3-493A-4291-89C3-B158B526B1CE}" type="datetimeFigureOut">
              <a:rPr lang="it-IT" smtClean="0"/>
              <a:t>04/12/2021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D1B215-83D6-42F2-97FE-A1A33D330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92F2766-E4A2-421E-B8F8-CFFD8AD0F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5D53D-887B-4480-B487-0F0BD8854D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2917552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938C91-E955-46BD-8CEA-B0557117C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22A7000-34C8-4380-9BC4-F88D00C2F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6C78150-700F-4FC2-8828-250A72EAE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D676878-234D-4CB1-804A-76E30BD8A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BED3-493A-4291-89C3-B158B526B1CE}" type="datetimeFigureOut">
              <a:rPr lang="it-IT" smtClean="0"/>
              <a:t>04/12/2021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43A10AC-D79E-4A12-A041-29AB27F30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129C717-6E52-45A5-8D6E-3C705C569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5D53D-887B-4480-B487-0F0BD8854D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3798126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AC8C00B-9743-4209-A2AB-725FDD52F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8E4DEB0-5E83-4210-A69F-5CB8F8322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B5537B9-9B3F-4B1D-93EE-D890814BF3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7BED3-493A-4291-89C3-B158B526B1CE}" type="datetimeFigureOut">
              <a:rPr lang="it-IT" smtClean="0"/>
              <a:t>04/12/2021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31A91FF-584D-4462-8999-C1D8CBF47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54C5FB3-BCEE-4123-AF6D-BAAD47E158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5D53D-887B-4480-B487-0F0BD8854D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011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BAC9DC7B-BEA9-4C0D-B0E4-BF762129A2C1}"/>
              </a:ext>
            </a:extLst>
          </p:cNvPr>
          <p:cNvCxnSpPr/>
          <p:nvPr/>
        </p:nvCxnSpPr>
        <p:spPr>
          <a:xfrm>
            <a:off x="223736" y="1517515"/>
            <a:ext cx="11644009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AAC4DBF-25DB-4141-AB6D-B16226BD18DF}"/>
              </a:ext>
            </a:extLst>
          </p:cNvPr>
          <p:cNvSpPr txBox="1"/>
          <p:nvPr/>
        </p:nvSpPr>
        <p:spPr>
          <a:xfrm>
            <a:off x="1066799" y="1706137"/>
            <a:ext cx="101653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TESI DI LAUREA MAGISTRALE IN INGEGNERIA INFORMATICA</a:t>
            </a:r>
          </a:p>
          <a:p>
            <a:pPr algn="ctr"/>
            <a:endParaRPr lang="it-IT" sz="2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it-IT" sz="2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itolo 3">
            <a:extLst>
              <a:ext uri="{FF2B5EF4-FFF2-40B4-BE49-F238E27FC236}">
                <a16:creationId xmlns:a16="http://schemas.microsoft.com/office/drawing/2014/main" id="{5BF81013-6A26-4198-A604-4968DFD64F5D}"/>
              </a:ext>
            </a:extLst>
          </p:cNvPr>
          <p:cNvSpPr txBox="1">
            <a:spLocks/>
          </p:cNvSpPr>
          <p:nvPr/>
        </p:nvSpPr>
        <p:spPr>
          <a:xfrm>
            <a:off x="1066799" y="2351545"/>
            <a:ext cx="10058400" cy="16923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2600" b="1" dirty="0">
                <a:solidFill>
                  <a:srgbClr val="00206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Un approccio Deep Learning per la previsione aziendale tramite KPI e classificazioni di immagini</a:t>
            </a:r>
            <a:br>
              <a:rPr lang="it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it-IT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F5B773F-193E-4E26-8FB8-0AD2245629C5}"/>
              </a:ext>
            </a:extLst>
          </p:cNvPr>
          <p:cNvSpPr txBox="1"/>
          <p:nvPr/>
        </p:nvSpPr>
        <p:spPr>
          <a:xfrm>
            <a:off x="323273" y="4309998"/>
            <a:ext cx="1140828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RELATORE</a:t>
            </a:r>
            <a:r>
              <a:rPr lang="it-IT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</a:t>
            </a:r>
            <a:r>
              <a:rPr lang="it-IT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CANDIDATO</a:t>
            </a:r>
          </a:p>
          <a:p>
            <a:r>
              <a:rPr lang="it-IT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Prof. Guzzo Antonella                                                                                                  Emilio Casella</a:t>
            </a:r>
          </a:p>
          <a:p>
            <a:endParaRPr lang="it-IT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CORRELATORE</a:t>
            </a:r>
            <a:r>
              <a:rPr lang="it-IT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</a:t>
            </a:r>
            <a:r>
              <a:rPr lang="it-IT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MATRICOLA</a:t>
            </a:r>
          </a:p>
          <a:p>
            <a:r>
              <a:rPr lang="it-IT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Prof. </a:t>
            </a:r>
            <a:r>
              <a:rPr lang="it-IT" sz="2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Scarcello</a:t>
            </a:r>
            <a:r>
              <a:rPr lang="it-IT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Francesco                                                                                                   204898</a:t>
            </a:r>
          </a:p>
          <a:p>
            <a:endParaRPr lang="it-IT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Parallelogramma 18">
            <a:extLst>
              <a:ext uri="{FF2B5EF4-FFF2-40B4-BE49-F238E27FC236}">
                <a16:creationId xmlns:a16="http://schemas.microsoft.com/office/drawing/2014/main" id="{7B08C85E-A5F8-44E2-A261-370BCD5CAC95}"/>
              </a:ext>
            </a:extLst>
          </p:cNvPr>
          <p:cNvSpPr/>
          <p:nvPr/>
        </p:nvSpPr>
        <p:spPr>
          <a:xfrm>
            <a:off x="3610465" y="6147884"/>
            <a:ext cx="4873659" cy="369648"/>
          </a:xfrm>
          <a:prstGeom prst="parallelogram">
            <a:avLst/>
          </a:prstGeom>
          <a:solidFill>
            <a:schemeClr val="accent5">
              <a:lumMod val="75000"/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FD1555E9-9E85-4F27-A544-5A008C1B6817}"/>
              </a:ext>
            </a:extLst>
          </p:cNvPr>
          <p:cNvSpPr txBox="1"/>
          <p:nvPr/>
        </p:nvSpPr>
        <p:spPr>
          <a:xfrm>
            <a:off x="4331369" y="6142440"/>
            <a:ext cx="4010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Arcavacata 10/12/2021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C75D987C-0A3B-464D-8ADC-C2806F2F4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3481" y="14784"/>
            <a:ext cx="3934264" cy="148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815644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101740"/>
            <a:ext cx="5436188" cy="437745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8" y="113390"/>
            <a:ext cx="5436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Creazione del dataset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26E8BE4-A41F-4C0F-993E-3044EEB4DBEB}"/>
              </a:ext>
            </a:extLst>
          </p:cNvPr>
          <p:cNvSpPr txBox="1"/>
          <p:nvPr/>
        </p:nvSpPr>
        <p:spPr>
          <a:xfrm>
            <a:off x="-309833" y="631655"/>
            <a:ext cx="125018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 finestre temporali create, relative agli anni 2018/2019, saranno utilizzate per il training ed il testing dei vari classificatori, previa opportuna etichettatura.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L’insieme di immagini che costituiscono l’anno 2020, invece, ricever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à 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un responso sul loro andamento, tramite il miglior modello di classificazione ottenuto nella fase precedente.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E0FA613-62A2-4D94-8DF6-3C5AF4119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48" y="2372352"/>
            <a:ext cx="3619500" cy="733425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CAD82FB6-CFA2-4777-98B1-824A916C24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8229" y="2114178"/>
            <a:ext cx="3619500" cy="113347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18C0C486-6146-471B-8461-9C741DCBD1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5922" y="1753684"/>
            <a:ext cx="3619500" cy="192405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D5A4B052-D88B-40E0-B818-4D396822F8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431" y="3353116"/>
            <a:ext cx="3143524" cy="3182016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9BACB603-4F78-4AC5-98B4-3F030781C4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30746" y="3412568"/>
            <a:ext cx="2010880" cy="3063112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3948DCED-68C9-4A5B-8A27-A0E301602F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52638" y="3468303"/>
            <a:ext cx="1438799" cy="3063111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7A8EA81A-93EE-418B-92CB-64D6DDDC03A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96716" y="3808960"/>
            <a:ext cx="1533292" cy="2646924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2CD75FE0-0DA3-497D-9869-A2FE7F182B4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29697" y="3866860"/>
            <a:ext cx="1443452" cy="2531124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E8C6B4C0-8A6D-40A5-92C6-8188B384B9A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506034" y="3866860"/>
            <a:ext cx="1443452" cy="2531124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6FE4455-FD88-46E8-98CA-82AEF96787F0}"/>
              </a:ext>
            </a:extLst>
          </p:cNvPr>
          <p:cNvSpPr txBox="1"/>
          <p:nvPr/>
        </p:nvSpPr>
        <p:spPr>
          <a:xfrm>
            <a:off x="326255" y="2798904"/>
            <a:ext cx="435715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defRPr/>
            </a:pP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Finestra settimanale anno 2018 con </a:t>
            </a:r>
            <a:r>
              <a:rPr lang="it-IT" sz="1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KPIs</a:t>
            </a: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7gg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663E9AB-0217-4AB9-96FF-4FEE228CCFFF}"/>
              </a:ext>
            </a:extLst>
          </p:cNvPr>
          <p:cNvSpPr txBox="1"/>
          <p:nvPr/>
        </p:nvSpPr>
        <p:spPr>
          <a:xfrm>
            <a:off x="4228327" y="2925634"/>
            <a:ext cx="435715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defRPr/>
            </a:pP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Finestra bisettimanale anno 2018 con </a:t>
            </a:r>
            <a:r>
              <a:rPr lang="it-IT" sz="1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KPIs</a:t>
            </a: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7gg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8B9D2EE1-CEF7-49AC-B593-0895908FC2A5}"/>
              </a:ext>
            </a:extLst>
          </p:cNvPr>
          <p:cNvSpPr txBox="1"/>
          <p:nvPr/>
        </p:nvSpPr>
        <p:spPr>
          <a:xfrm>
            <a:off x="8235300" y="3277624"/>
            <a:ext cx="353326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defRPr/>
            </a:pP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Finestra mensile anno 2018 con </a:t>
            </a:r>
            <a:r>
              <a:rPr lang="it-IT" sz="1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KPIs</a:t>
            </a: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7gg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5E23CBB7-4DC6-4114-9A14-AE5C8EC560CE}"/>
              </a:ext>
            </a:extLst>
          </p:cNvPr>
          <p:cNvSpPr txBox="1"/>
          <p:nvPr/>
        </p:nvSpPr>
        <p:spPr>
          <a:xfrm>
            <a:off x="34028" y="6133971"/>
            <a:ext cx="338570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defRPr/>
            </a:pP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Finestra bimestrale anno 2018 con </a:t>
            </a:r>
            <a:r>
              <a:rPr lang="it-IT" sz="1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KPIs</a:t>
            </a: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7gg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C6904BB3-35E7-455D-9B10-216A84B95A49}"/>
              </a:ext>
            </a:extLst>
          </p:cNvPr>
          <p:cNvSpPr txBox="1"/>
          <p:nvPr/>
        </p:nvSpPr>
        <p:spPr>
          <a:xfrm>
            <a:off x="3269213" y="6109962"/>
            <a:ext cx="23834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defRPr/>
            </a:pP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Finestra trimestrale anno 2018 </a:t>
            </a:r>
          </a:p>
          <a:p>
            <a:pPr lvl="1" algn="just">
              <a:defRPr/>
            </a:pP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</a:t>
            </a:r>
            <a:r>
              <a:rPr lang="it-IT" sz="1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KPIs</a:t>
            </a: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7gg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1C4CF24E-5666-4CD3-81C1-20F17EF97F47}"/>
              </a:ext>
            </a:extLst>
          </p:cNvPr>
          <p:cNvSpPr txBox="1"/>
          <p:nvPr/>
        </p:nvSpPr>
        <p:spPr>
          <a:xfrm>
            <a:off x="5258572" y="6086597"/>
            <a:ext cx="19336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defRPr/>
            </a:pP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Finestra quadrimestre anno 2018  con </a:t>
            </a:r>
            <a:r>
              <a:rPr lang="it-IT" sz="1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KPIs</a:t>
            </a: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7gg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8E272BF7-904C-4307-9ADB-666F07AFED9B}"/>
              </a:ext>
            </a:extLst>
          </p:cNvPr>
          <p:cNvSpPr txBox="1"/>
          <p:nvPr/>
        </p:nvSpPr>
        <p:spPr>
          <a:xfrm>
            <a:off x="7125437" y="6033017"/>
            <a:ext cx="23834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defRPr/>
            </a:pP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Finestra semestre</a:t>
            </a:r>
          </a:p>
          <a:p>
            <a:pPr lvl="1" algn="just">
              <a:defRPr/>
            </a:pP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anno 2018 </a:t>
            </a:r>
          </a:p>
          <a:p>
            <a:pPr lvl="1" algn="just">
              <a:defRPr/>
            </a:pP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</a:t>
            </a:r>
            <a:r>
              <a:rPr lang="it-IT" sz="1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KPIs</a:t>
            </a: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7gg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F6D10BCC-0B1F-4297-9FD3-240AFB00A1F3}"/>
              </a:ext>
            </a:extLst>
          </p:cNvPr>
          <p:cNvSpPr txBox="1"/>
          <p:nvPr/>
        </p:nvSpPr>
        <p:spPr>
          <a:xfrm>
            <a:off x="8704614" y="6017360"/>
            <a:ext cx="18014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defRPr/>
            </a:pP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Finestra </a:t>
            </a:r>
            <a:r>
              <a:rPr lang="it-IT" sz="1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nonimestre</a:t>
            </a: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anno 2018 </a:t>
            </a:r>
          </a:p>
          <a:p>
            <a:pPr lvl="1" algn="just">
              <a:defRPr/>
            </a:pP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</a:t>
            </a:r>
            <a:r>
              <a:rPr lang="it-IT" sz="1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KPIs</a:t>
            </a: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7gg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750CEE6B-FB52-4CDC-B035-45C3BACB0179}"/>
              </a:ext>
            </a:extLst>
          </p:cNvPr>
          <p:cNvSpPr txBox="1"/>
          <p:nvPr/>
        </p:nvSpPr>
        <p:spPr>
          <a:xfrm>
            <a:off x="10373149" y="6069481"/>
            <a:ext cx="23834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defRPr/>
            </a:pP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Finestra anno 2018 </a:t>
            </a:r>
          </a:p>
          <a:p>
            <a:pPr lvl="1" algn="just">
              <a:defRPr/>
            </a:pP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</a:t>
            </a:r>
            <a:r>
              <a:rPr lang="it-IT" sz="1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KPIs</a:t>
            </a: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7gg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40993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101740"/>
            <a:ext cx="5436188" cy="437745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8" y="113390"/>
            <a:ext cx="5436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Etichettatura del dataset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26E8BE4-A41F-4C0F-993E-3044EEB4DBEB}"/>
              </a:ext>
            </a:extLst>
          </p:cNvPr>
          <p:cNvSpPr txBox="1"/>
          <p:nvPr/>
        </p:nvSpPr>
        <p:spPr>
          <a:xfrm>
            <a:off x="-201084" y="1443841"/>
            <a:ext cx="60086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L’idea di base è ottenere una scala a 5 livelli o meglio 0: Non sufficiente, 1: Sufficiente, 2: Stabile, 3: Positiva, 4: Eccellente.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Funzione 1: Crea uno score per ogni KPI.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Funzione 2: Pesa una finestra temporale in base alla soglia di crescita prefissata e all’annata precedente.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lvl="2" algn="just"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691C9711-E2B7-44CA-A468-63F48F451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51036"/>
            <a:ext cx="5833353" cy="3468214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3DD568F6-F12A-4AA4-8CA3-491AFAAB7A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5630" y="3581399"/>
            <a:ext cx="5713722" cy="334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190356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101740"/>
            <a:ext cx="5436188" cy="437745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8" y="113390"/>
            <a:ext cx="5436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Classificazione: Tuning dei parametri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26E8BE4-A41F-4C0F-993E-3044EEB4DBEB}"/>
              </a:ext>
            </a:extLst>
          </p:cNvPr>
          <p:cNvSpPr txBox="1"/>
          <p:nvPr/>
        </p:nvSpPr>
        <p:spPr>
          <a:xfrm>
            <a:off x="-470254" y="551135"/>
            <a:ext cx="1257691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classificatori sottostanti utilizzeranno il dataset di dimensione standard (distorsione elevata).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 rete neurale, che ha bisogno di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ù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immagini per la fase di training, ricever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à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un dataset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ù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ampio, ottenuto banalmente, concatenando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ù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volte il dataset standard.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Il dataset appena creato ed etichettato subisce operazioni di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preprocessing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resize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 bilanciamento.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D318C33-01D3-46EC-AF1F-D5E4C66DB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8103" y="3039493"/>
            <a:ext cx="6590994" cy="32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340780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101740"/>
            <a:ext cx="5436188" cy="437745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8" y="113390"/>
            <a:ext cx="5436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Classificazione: Tuning dei Parametri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26E8BE4-A41F-4C0F-993E-3044EEB4DBEB}"/>
              </a:ext>
            </a:extLst>
          </p:cNvPr>
          <p:cNvSpPr txBox="1"/>
          <p:nvPr/>
        </p:nvSpPr>
        <p:spPr>
          <a:xfrm>
            <a:off x="-499515" y="1429940"/>
            <a:ext cx="712708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LeNet-5 viene ‘modernizzata’ sostituendo i filtri di </a:t>
            </a:r>
            <a:r>
              <a:rPr lang="it-IT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average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pooling con quelli di max pooling.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Passare ad immagini con risoluzione più elevata di quella standard permette di effettuare una sorta di </a:t>
            </a:r>
            <a:r>
              <a:rPr lang="it-IT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crop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naturale di ogni elemento.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Studio della funzione di </a:t>
            </a:r>
            <a:r>
              <a:rPr lang="it-IT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dell’accuratezza per  capire il numero di epoche necessarie alla fase di training.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Risulta evidente che il numero di epoche necessarie è 35, dopo le quali il modello si stabilizza.</a:t>
            </a:r>
          </a:p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A5A04AE-4FF9-489B-8171-E77693691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335" y="233414"/>
            <a:ext cx="4724400" cy="3402547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B7C7A8FC-EC25-4338-AB0A-9F62776BD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2335" y="3688053"/>
            <a:ext cx="4724400" cy="316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527672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101740"/>
            <a:ext cx="5680952" cy="60614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8" y="122500"/>
            <a:ext cx="5833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AdaBoost</a:t>
            </a:r>
            <a:endParaRPr lang="it-IT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9A9ED9E-11EA-4595-A7B4-949BAC131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76" y="811892"/>
            <a:ext cx="6009815" cy="120015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D2C22AD-B25F-4A12-BDA4-8280B1AB83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396" y="2119033"/>
            <a:ext cx="3390900" cy="236220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D6B2A775-F0A4-4949-906F-81EF36AC6E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134" y="4615604"/>
            <a:ext cx="4681100" cy="2119896"/>
          </a:xfrm>
          <a:prstGeom prst="rect">
            <a:avLst/>
          </a:prstGeom>
        </p:spPr>
      </p:pic>
      <p:sp>
        <p:nvSpPr>
          <p:cNvPr id="9" name="Elaborazione 8">
            <a:extLst>
              <a:ext uri="{FF2B5EF4-FFF2-40B4-BE49-F238E27FC236}">
                <a16:creationId xmlns:a16="http://schemas.microsoft.com/office/drawing/2014/main" id="{3BF03B80-6A67-41C2-9015-797FFBF3F75B}"/>
              </a:ext>
            </a:extLst>
          </p:cNvPr>
          <p:cNvSpPr/>
          <p:nvPr/>
        </p:nvSpPr>
        <p:spPr>
          <a:xfrm>
            <a:off x="6096000" y="93220"/>
            <a:ext cx="5680952" cy="60614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246151A-995E-445C-828C-AD602F807B4A}"/>
              </a:ext>
            </a:extLst>
          </p:cNvPr>
          <p:cNvSpPr txBox="1"/>
          <p:nvPr/>
        </p:nvSpPr>
        <p:spPr>
          <a:xfrm>
            <a:off x="6123050" y="147181"/>
            <a:ext cx="5833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SVC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7EFA421C-BE74-449F-B92A-77064C25F5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8072" y="756495"/>
            <a:ext cx="5985752" cy="1247775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D62DA228-31BD-4F07-8AB0-C709C18034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1430" y="2061399"/>
            <a:ext cx="3390900" cy="2362200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CCC3724D-911D-4525-BA49-B997FE783A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27993" y="4615604"/>
            <a:ext cx="4681100" cy="211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880387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101740"/>
            <a:ext cx="5680952" cy="60614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8" y="122500"/>
            <a:ext cx="5833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KNN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9" name="Elaborazione 8">
            <a:extLst>
              <a:ext uri="{FF2B5EF4-FFF2-40B4-BE49-F238E27FC236}">
                <a16:creationId xmlns:a16="http://schemas.microsoft.com/office/drawing/2014/main" id="{3BF03B80-6A67-41C2-9015-797FFBF3F75B}"/>
              </a:ext>
            </a:extLst>
          </p:cNvPr>
          <p:cNvSpPr/>
          <p:nvPr/>
        </p:nvSpPr>
        <p:spPr>
          <a:xfrm>
            <a:off x="6096000" y="93220"/>
            <a:ext cx="5680952" cy="60614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246151A-995E-445C-828C-AD602F807B4A}"/>
              </a:ext>
            </a:extLst>
          </p:cNvPr>
          <p:cNvSpPr txBox="1"/>
          <p:nvPr/>
        </p:nvSpPr>
        <p:spPr>
          <a:xfrm>
            <a:off x="6123050" y="147181"/>
            <a:ext cx="5833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Random </a:t>
            </a:r>
            <a:r>
              <a:rPr lang="it-IT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Forest</a:t>
            </a:r>
            <a:endParaRPr lang="it-IT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1D4BDF5-2D5A-4335-BF04-2394D9A55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48" y="894255"/>
            <a:ext cx="5680952" cy="119062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8F379DEE-3944-4AAF-A58D-753ECE6882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9687" y="2195889"/>
            <a:ext cx="3390900" cy="240030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1C61CE9C-E320-4295-A5F6-95BB646D60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648" y="4662111"/>
            <a:ext cx="5184979" cy="2094149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A9700894-131A-4BD6-92ED-5B7C2FB724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5999" y="894255"/>
            <a:ext cx="5860403" cy="1190625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C48E9726-46BF-4383-8FC6-2C141FE2A6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41026" y="2065149"/>
            <a:ext cx="3390900" cy="2400300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DB3EC45A-9FB7-4E89-8316-D6B601B0B1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23050" y="4639802"/>
            <a:ext cx="5184979" cy="211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268272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101740"/>
            <a:ext cx="5680952" cy="60614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8" y="122500"/>
            <a:ext cx="5833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LeNet-5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CFAA2E2-2352-4264-BB4A-6CB56BCCA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48" y="923173"/>
            <a:ext cx="6314615" cy="151447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11A2801-FF4B-4BC3-8627-6DA6B2176E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2924" y="2437648"/>
            <a:ext cx="3352800" cy="236220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5E39295F-E1D1-45DC-A250-E56BE40193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024" y="4799848"/>
            <a:ext cx="5236330" cy="1935652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15DE1AB3-2C25-4B87-8C31-63897A5333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9254" y="1015680"/>
            <a:ext cx="5081947" cy="452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622768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101740"/>
            <a:ext cx="5680952" cy="60614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8" y="122500"/>
            <a:ext cx="5833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Previsioni sull’anno 2020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26E8BE4-A41F-4C0F-993E-3044EEB4DBEB}"/>
              </a:ext>
            </a:extLst>
          </p:cNvPr>
          <p:cNvSpPr txBox="1"/>
          <p:nvPr/>
        </p:nvSpPr>
        <p:spPr>
          <a:xfrm>
            <a:off x="-315137" y="1720840"/>
            <a:ext cx="44842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 modello della CNN addestrato, sarà utilizzato per la predizione sull’etichetta dell’anno 2020, mai visto in precedenza.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mostra la predizione su finestre di visualizzazioni più frequenti per report aziendali (trimestre, semestre, anno).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A73AFF1-5213-4393-B22A-240601739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495" y="1022442"/>
            <a:ext cx="7624638" cy="549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4081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101740"/>
            <a:ext cx="5680952" cy="60614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8" y="122500"/>
            <a:ext cx="5833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Previsioni sull’anno 2020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7B68DF1-4676-4516-9435-ACC2B0902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49" y="916398"/>
            <a:ext cx="5985751" cy="594160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38E8621E-82D4-466C-A788-E83D422C17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1049" y="916398"/>
            <a:ext cx="5680951" cy="594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607522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101740"/>
            <a:ext cx="5680952" cy="60614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8" y="122500"/>
            <a:ext cx="5833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Previsioni sull’anno 2020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A8DFBD3-9DA0-4BB9-BA0E-402C867FC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869" y="881062"/>
            <a:ext cx="6696075" cy="4791075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7E2EA21B-BD90-4311-B5C7-E6C32005800F}"/>
              </a:ext>
            </a:extLst>
          </p:cNvPr>
          <p:cNvSpPr txBox="1"/>
          <p:nvPr/>
        </p:nvSpPr>
        <p:spPr>
          <a:xfrm>
            <a:off x="-329313" y="1720840"/>
            <a:ext cx="57081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 modello si comporta molto bene in fase di valutazione e previsione.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dati rispecchiano l’esatto responso ottenuto con i classici metodi di BI.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 settore alimentare ha registrato un andamento annuo migliore del 2019 di circa un 7%, nonostante la pandemia.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983727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7" y="243191"/>
            <a:ext cx="6803171" cy="437745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7" y="262008"/>
            <a:ext cx="6827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Introduzione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26E8BE4-A41F-4C0F-993E-3044EEB4DBEB}"/>
              </a:ext>
            </a:extLst>
          </p:cNvPr>
          <p:cNvSpPr txBox="1"/>
          <p:nvPr/>
        </p:nvSpPr>
        <p:spPr>
          <a:xfrm>
            <a:off x="77426" y="1464885"/>
            <a:ext cx="680317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L’azienda EVO-BI </a:t>
            </a:r>
            <a:r>
              <a:rPr lang="it-IT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s.r.l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offre un sistema integrato di Business Intelligence, che sia agile potente ed efficace.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Tramite algoritmi di intelligenza artificiale, si cercano di individuare trend, </a:t>
            </a:r>
            <a:r>
              <a:rPr lang="it-IT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outlier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più in generale importanti segnali da porre all’attenzione del management.</a:t>
            </a:r>
          </a:p>
          <a:p>
            <a:pPr algn="just"/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 mio ruolo all’interno del team di sviluppo mi ha permesso di creare modelli di classificazione e previsione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6F21866-3306-4243-9288-356716CB74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836" y="1669948"/>
            <a:ext cx="4418934" cy="313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997710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101740"/>
            <a:ext cx="5680952" cy="60614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8" y="122500"/>
            <a:ext cx="5833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Anomaly</a:t>
            </a:r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it-IT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Detection</a:t>
            </a:r>
            <a:endParaRPr lang="it-IT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E2EA21B-BD90-4311-B5C7-E6C32005800F}"/>
              </a:ext>
            </a:extLst>
          </p:cNvPr>
          <p:cNvSpPr txBox="1"/>
          <p:nvPr/>
        </p:nvSpPr>
        <p:spPr>
          <a:xfrm>
            <a:off x="-361397" y="1389427"/>
            <a:ext cx="51598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trasformazione del dataset in immagini si presta molto bene al rilevamento di anomalie. Dall’unione del triennio di dati in analisi, otteniamo il grafico sottostante: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6649084-0DD2-4EAC-A020-3B12FA33F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862" y="707886"/>
            <a:ext cx="3137234" cy="2704108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D81B8676-A910-424A-9FCE-6388BB1DE6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3980" y="707886"/>
            <a:ext cx="3590925" cy="236220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F6FB8342-BA10-4812-BC33-4A8619960D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5635" y="3581400"/>
            <a:ext cx="5409270" cy="3194184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F106140-6EBF-472F-AFA0-9C99EDA1D00C}"/>
              </a:ext>
            </a:extLst>
          </p:cNvPr>
          <p:cNvSpPr txBox="1"/>
          <p:nvPr/>
        </p:nvSpPr>
        <p:spPr>
          <a:xfrm>
            <a:off x="-361397" y="4088499"/>
            <a:ext cx="63049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Tramite l’utilizzo di una PCA si visualizza una curva di </a:t>
            </a:r>
            <a:r>
              <a:rPr lang="it-IT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roc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eccellente.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dataset in questo formato si adatta bene anche in questo contesto.</a:t>
            </a:r>
          </a:p>
        </p:txBody>
      </p:sp>
    </p:spTree>
    <p:extLst>
      <p:ext uri="{BB962C8B-B14F-4D97-AF65-F5344CB8AC3E}">
        <p14:creationId xmlns:p14="http://schemas.microsoft.com/office/powerpoint/2010/main" val="159851700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101740"/>
            <a:ext cx="5680952" cy="60614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8" y="122500"/>
            <a:ext cx="5833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Conclusioni e Scenari di sviluppo futuri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E2EA21B-BD90-4311-B5C7-E6C32005800F}"/>
              </a:ext>
            </a:extLst>
          </p:cNvPr>
          <p:cNvSpPr txBox="1"/>
          <p:nvPr/>
        </p:nvSpPr>
        <p:spPr>
          <a:xfrm>
            <a:off x="-361397" y="1109140"/>
            <a:ext cx="1237693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visualizzazione tramite immagini ottenute attraverso i </a:t>
            </a:r>
            <a:r>
              <a:rPr lang="it-IT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KPIs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insieme all’utilizzo di tecniche ben note di machine learning e deep learning, permette di costruire modelli in grado effettuare analisi e previsioni aziendali, individuando facilmente eventuali anomalie.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futuro, ottenendo più dati storici su cui allenare e testare il modello, magari contenenti tipologie di clienti appartenenti a diverse aree di mercato, si potrebbe arriverebbe facilmente alla realizzazione di un modello </a:t>
            </a:r>
            <a:r>
              <a:rPr lang="it-IT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multiarea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Avere più dati a disposizione, consentirebbe di utilizzare un approccio implementativo basato su tensori.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Ogni tensore conterrebbe </a:t>
            </a:r>
            <a:r>
              <a:rPr lang="it-IT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KPIs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temporali a 7,15 e 30 giorni mostrano il tutto in un’unica immagine a colori.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D’altro canto si richiederà un costo più gravoso, causato dall’utilizzo di reti neurali più complesse.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FC2CFEF-76FD-40E6-A6B3-526ECBE639E6}"/>
              </a:ext>
            </a:extLst>
          </p:cNvPr>
          <p:cNvSpPr txBox="1"/>
          <p:nvPr/>
        </p:nvSpPr>
        <p:spPr>
          <a:xfrm>
            <a:off x="7841894" y="5991149"/>
            <a:ext cx="10077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rgbClr val="002060"/>
                </a:solidFill>
                <a:latin typeface="Arial Black" panose="020B0A04020102020204" pitchFamily="34" charset="0"/>
              </a:rPr>
              <a:t>GRAZIE PER L’ATTENZIONE </a:t>
            </a:r>
          </a:p>
        </p:txBody>
      </p:sp>
    </p:spTree>
    <p:extLst>
      <p:ext uri="{BB962C8B-B14F-4D97-AF65-F5344CB8AC3E}">
        <p14:creationId xmlns:p14="http://schemas.microsoft.com/office/powerpoint/2010/main" val="3537597047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243191"/>
            <a:ext cx="5436188" cy="437745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7" y="262008"/>
            <a:ext cx="5436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Metodologia adottata: CRISP-DM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26E8BE4-A41F-4C0F-993E-3044EEB4DBEB}"/>
              </a:ext>
            </a:extLst>
          </p:cNvPr>
          <p:cNvSpPr txBox="1"/>
          <p:nvPr/>
        </p:nvSpPr>
        <p:spPr>
          <a:xfrm>
            <a:off x="507412" y="1350331"/>
            <a:ext cx="54361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Comprendere il Business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it-IT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Comprensione dei dati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it-IT" b="1" noProof="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it-IT" sz="1800" b="1" i="0" u="none" strike="noStrike" kern="1200" cap="none" spc="0" normalizeH="0" baseline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Preparazione dei dati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it-IT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Build dei modelli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it-IT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Valutazione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it-IT" b="1" noProof="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it-IT" sz="1800" b="1" i="0" u="none" strike="noStrike" kern="1200" cap="none" spc="0" normalizeH="0" baseline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Rilascio del </a:t>
            </a:r>
            <a:r>
              <a:rPr lang="it-IT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odello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migliore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C210806-5045-4578-A61B-90DD1943F3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0880" y="1131269"/>
            <a:ext cx="6271120" cy="496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994658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243191"/>
            <a:ext cx="5436188" cy="437745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7" y="262008"/>
            <a:ext cx="5436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KPIs</a:t>
            </a:r>
            <a:endParaRPr lang="it-IT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26E8BE4-A41F-4C0F-993E-3044EEB4DBEB}"/>
              </a:ext>
            </a:extLst>
          </p:cNvPr>
          <p:cNvSpPr txBox="1"/>
          <p:nvPr/>
        </p:nvSpPr>
        <p:spPr>
          <a:xfrm>
            <a:off x="80304" y="565074"/>
            <a:ext cx="1172659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Ogni KPI può essere suddiviso in tre parti:</a:t>
            </a: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+mj-lt"/>
              <a:buAutoNum type="arabicPeriod"/>
              <a:defRPr/>
            </a:pPr>
            <a:r>
              <a:rPr kumimoji="0" lang="it-IT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Valore di base</a:t>
            </a:r>
          </a:p>
          <a:p>
            <a:pPr marL="800100" lvl="1" indent="-342900" algn="just">
              <a:buFont typeface="+mj-lt"/>
              <a:buAutoNum type="arabicPeriod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+mj-lt"/>
              <a:buAutoNum type="arabicPeriod"/>
              <a:defRPr/>
            </a:pPr>
            <a:r>
              <a:rPr kumimoji="0" lang="it-IT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Valore target</a:t>
            </a:r>
          </a:p>
          <a:p>
            <a:pPr marL="800100" lvl="1" indent="-342900" algn="just">
              <a:buFont typeface="+mj-lt"/>
              <a:buAutoNum type="arabicPeriod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+mj-lt"/>
              <a:buAutoNum type="arabicPeriod"/>
              <a:defRPr/>
            </a:pPr>
            <a:r>
              <a:rPr kumimoji="0" lang="it-IT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Soglie di stato</a:t>
            </a:r>
          </a:p>
          <a:p>
            <a:pPr marL="800100" lvl="1" indent="-342900" algn="just">
              <a:buFont typeface="+mj-lt"/>
              <a:buAutoNum type="arabicPeriod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Lavorare con i </a:t>
            </a:r>
            <a:r>
              <a:rPr lang="it-IT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KPIs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permette di visualizzare informazioni rilevanti di per se complesse.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800100" lvl="1" indent="-342900" algn="just">
              <a:buFont typeface="+mj-lt"/>
              <a:buAutoNum type="arabicPeriod"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49274E5-3D2B-4459-961F-373584FD2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5787" y="792351"/>
            <a:ext cx="2693581" cy="2266282"/>
          </a:xfrm>
          <a:prstGeom prst="rect">
            <a:avLst/>
          </a:prstGeom>
        </p:spPr>
      </p:pic>
      <p:sp>
        <p:nvSpPr>
          <p:cNvPr id="7" name="Elaborazione 6">
            <a:extLst>
              <a:ext uri="{FF2B5EF4-FFF2-40B4-BE49-F238E27FC236}">
                <a16:creationId xmlns:a16="http://schemas.microsoft.com/office/drawing/2014/main" id="{D0A0A8CB-B3BB-4548-9555-26FB38059456}"/>
              </a:ext>
            </a:extLst>
          </p:cNvPr>
          <p:cNvSpPr/>
          <p:nvPr/>
        </p:nvSpPr>
        <p:spPr>
          <a:xfrm>
            <a:off x="139344" y="3581400"/>
            <a:ext cx="5436188" cy="437745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5A545AB-8B00-45A5-983B-74512D79E708}"/>
              </a:ext>
            </a:extLst>
          </p:cNvPr>
          <p:cNvSpPr txBox="1"/>
          <p:nvPr/>
        </p:nvSpPr>
        <p:spPr>
          <a:xfrm>
            <a:off x="139344" y="3619035"/>
            <a:ext cx="5436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IA nel mondo del Business 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E59CEEE-DA22-4B48-848F-95BA126CF928}"/>
              </a:ext>
            </a:extLst>
          </p:cNvPr>
          <p:cNvSpPr txBox="1"/>
          <p:nvPr/>
        </p:nvSpPr>
        <p:spPr>
          <a:xfrm>
            <a:off x="80304" y="4307767"/>
            <a:ext cx="662823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Tutti i dati sono appetibili per poterci ricavare delle informazioni ma devono essere tradotti in formato digitale 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</a:t>
            </a:r>
            <a:r>
              <a:rPr lang="it-IT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recognition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it-IT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lmage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detection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tra le declinazioni a maggior tasso di crescita nel mondo BI.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DBF1FFC7-AB89-4007-9F1C-3FA78A8D2C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5485" y="3708475"/>
            <a:ext cx="3543883" cy="281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748999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101740"/>
            <a:ext cx="5436188" cy="437745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8" y="113390"/>
            <a:ext cx="5436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>
                <a:solidFill>
                  <a:schemeClr val="bg1"/>
                </a:solidFill>
                <a:latin typeface="Arial Black" panose="020B0A04020102020204" pitchFamily="34" charset="0"/>
              </a:rPr>
              <a:t>Algoritmi di Machine Learning</a:t>
            </a:r>
            <a:endParaRPr lang="it-IT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26E8BE4-A41F-4C0F-993E-3044EEB4DBEB}"/>
              </a:ext>
            </a:extLst>
          </p:cNvPr>
          <p:cNvSpPr txBox="1"/>
          <p:nvPr/>
        </p:nvSpPr>
        <p:spPr>
          <a:xfrm>
            <a:off x="0" y="727599"/>
            <a:ext cx="118659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Adaptive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Boosting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tecnica di ensemble learning che combina più classificatori deboli per formarne uno forte</a:t>
            </a: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Support </a:t>
            </a: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Vector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Machine: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algoritmo di apprendimento supervisionato che identifica il miglior iperpiano per dividere il set di dati. 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A44857D-DD4D-48AE-966C-1624EE2B6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51" y="2863702"/>
            <a:ext cx="3685952" cy="338714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D7F6E44-C517-47BA-8743-D04034FFA7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3764" y="2863702"/>
            <a:ext cx="3601342" cy="328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66413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101740"/>
            <a:ext cx="5436188" cy="437745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8" y="113390"/>
            <a:ext cx="5436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>
                <a:solidFill>
                  <a:schemeClr val="bg1"/>
                </a:solidFill>
                <a:latin typeface="Arial Black" panose="020B0A04020102020204" pitchFamily="34" charset="0"/>
              </a:rPr>
              <a:t>Algoritmi di Machine Learning</a:t>
            </a:r>
            <a:endParaRPr lang="it-IT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26E8BE4-A41F-4C0F-993E-3044EEB4DBEB}"/>
              </a:ext>
            </a:extLst>
          </p:cNvPr>
          <p:cNvSpPr txBox="1"/>
          <p:nvPr/>
        </p:nvSpPr>
        <p:spPr>
          <a:xfrm>
            <a:off x="0" y="890631"/>
            <a:ext cx="581893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KNN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algoritmo di apprendimento supervisionato che assegna un oggetto in base al vicinato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</a:t>
            </a:r>
            <a:r>
              <a:rPr lang="it-IT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Forest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algoritmo di apprendimento supervisionato che si avvale del </a:t>
            </a:r>
            <a:r>
              <a:rPr lang="it-IT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bagging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come metodo di </a:t>
            </a:r>
            <a:r>
              <a:rPr lang="it-IT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ensamble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dell’albero decisionale come modello individuale. 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D37A9526-5B1E-4F0A-97C5-42293810B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2567"/>
            <a:ext cx="2681702" cy="2690429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7331B788-6A18-4AAF-8D35-946950AA6D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2372" y="212568"/>
            <a:ext cx="3169123" cy="2690429"/>
          </a:xfrm>
          <a:prstGeom prst="rect">
            <a:avLst/>
          </a:prstGeom>
        </p:spPr>
      </p:pic>
      <p:sp>
        <p:nvSpPr>
          <p:cNvPr id="12" name="Elaborazione 11">
            <a:extLst>
              <a:ext uri="{FF2B5EF4-FFF2-40B4-BE49-F238E27FC236}">
                <a16:creationId xmlns:a16="http://schemas.microsoft.com/office/drawing/2014/main" id="{4B703125-38CB-474E-BD45-F190722DADCE}"/>
              </a:ext>
            </a:extLst>
          </p:cNvPr>
          <p:cNvSpPr/>
          <p:nvPr/>
        </p:nvSpPr>
        <p:spPr>
          <a:xfrm>
            <a:off x="117552" y="3884175"/>
            <a:ext cx="5581284" cy="437745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6DABBD8-575D-4F8B-8B6F-41277DA86AA3}"/>
              </a:ext>
            </a:extLst>
          </p:cNvPr>
          <p:cNvSpPr txBox="1"/>
          <p:nvPr/>
        </p:nvSpPr>
        <p:spPr>
          <a:xfrm>
            <a:off x="117552" y="3884175"/>
            <a:ext cx="558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Deep Learning: LeNet-5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F3D63E1-CE52-49CC-99D0-B17249C7CE45}"/>
              </a:ext>
            </a:extLst>
          </p:cNvPr>
          <p:cNvSpPr txBox="1"/>
          <p:nvPr/>
        </p:nvSpPr>
        <p:spPr>
          <a:xfrm>
            <a:off x="-34760" y="4771274"/>
            <a:ext cx="58189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LeNet-5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viene sfruttata in domini applicativi diversi, come il riconoscimento di scrittura o di immagini, rigorosamente in scala di grigio.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D1225639-313D-4ED6-948C-DF94206602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7831" y="3748702"/>
            <a:ext cx="5092646" cy="26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179754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101740"/>
            <a:ext cx="5436188" cy="437745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8" y="113390"/>
            <a:ext cx="5436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Metriche di valutazione dei modelli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26E8BE4-A41F-4C0F-993E-3044EEB4DBEB}"/>
              </a:ext>
            </a:extLst>
          </p:cNvPr>
          <p:cNvSpPr txBox="1"/>
          <p:nvPr/>
        </p:nvSpPr>
        <p:spPr>
          <a:xfrm>
            <a:off x="-1" y="976437"/>
            <a:ext cx="69863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Accuratezza: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media sulla 10fold cross </a:t>
            </a:r>
            <a:r>
              <a:rPr lang="it-IT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validation</a:t>
            </a: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Matrice di Confusione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restituisce una rappresentazione dell'accuratezza di classificazione statistica.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Precision, Recall, F1-score.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Curva di ROC</a:t>
            </a:r>
            <a:r>
              <a:rPr kumimoji="0" lang="it-IT" sz="18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grafico che mette in relazione la </a:t>
            </a:r>
            <a:r>
              <a:rPr kumimoji="0" lang="it-IT" sz="180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sensibilit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à</a:t>
            </a:r>
            <a:r>
              <a:rPr kumimoji="0" lang="it-IT" sz="18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 la </a:t>
            </a:r>
            <a:r>
              <a:rPr kumimoji="0" lang="it-IT" sz="180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specificit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à</a:t>
            </a:r>
            <a:r>
              <a:rPr kumimoji="0" lang="it-IT" sz="18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di un test diagnostico (TN/(TN+FP)).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 area &lt; 0.5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  <a:r>
              <a:rPr kumimoji="0" lang="it-IT" sz="18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est non informativo, se &gt; 0.5 indica un test che via via si avvicina ad essere </a:t>
            </a:r>
            <a:r>
              <a:rPr kumimoji="0" lang="it-IT" sz="180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ù</a:t>
            </a:r>
            <a:r>
              <a:rPr kumimoji="0" lang="it-IT" sz="18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accurato.</a:t>
            </a: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2D21D03-F67B-43EB-ACEB-67A82CCBF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8999" y="165535"/>
            <a:ext cx="4728322" cy="285411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554A60A1-8E81-4D7D-AE78-C97D692F3C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462145"/>
            <a:ext cx="2638927" cy="107632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D6F7FCC8-CD37-4553-939E-3D73E48EF8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0742" y="4392757"/>
            <a:ext cx="2600072" cy="100965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1429AE89-BCC3-4D76-B298-6FE1FDD738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7204" y="5773020"/>
            <a:ext cx="3267075" cy="79057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6F2FBDE8-32D6-4229-A2D0-0CBA05105C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51544" y="3251251"/>
            <a:ext cx="4277808" cy="349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169183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101740"/>
            <a:ext cx="5436188" cy="437745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8" y="113390"/>
            <a:ext cx="5436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Metodologia sperimentale adottata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26E8BE4-A41F-4C0F-993E-3044EEB4DBEB}"/>
              </a:ext>
            </a:extLst>
          </p:cNvPr>
          <p:cNvSpPr txBox="1"/>
          <p:nvPr/>
        </p:nvSpPr>
        <p:spPr>
          <a:xfrm>
            <a:off x="0" y="889843"/>
            <a:ext cx="1192973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ggregazione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in un’immagine tutte le informazioni ricavate da ogni singolo KPI per un lasso temporale stabilito.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Ogni colonna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rappresenter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à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un indicatore scelto (con valore settimanale, bisettimanale o mensile) visualizzando i risultati su una finestra temporale (mensile, bimestrale, trimestrale, etc.).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otterr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à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un dataset composto da svariate immagini in scala di grigio, dove ogni pixel ha un valore di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luminosit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à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compreso tra 0 (nero) e 255 (bianco). 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Maggiore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sar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à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la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luminosit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à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raggiunta da ogni elemento relativo ad una colonna, migliore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sar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à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l’andamento del KPI per quella stessa colonna. 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Così facendo si riuscirà ad identificare le info chiavi che differenziano le diverse tipologie di immagini presenti nel dataset.</a:t>
            </a: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2032000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101740"/>
            <a:ext cx="5436188" cy="437745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8" y="113390"/>
            <a:ext cx="5436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Creazione del dataset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26E8BE4-A41F-4C0F-993E-3044EEB4DBEB}"/>
              </a:ext>
            </a:extLst>
          </p:cNvPr>
          <p:cNvSpPr txBox="1"/>
          <p:nvPr/>
        </p:nvSpPr>
        <p:spPr>
          <a:xfrm>
            <a:off x="131324" y="719078"/>
            <a:ext cx="1192935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Storico triennale di un cliente relativo agli anni 2018/2019/2020.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KPIs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utilizzati:</a:t>
            </a: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kumimoji="0" lang="it-IT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Venduto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valore delle vendite.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kumimoji="0" lang="it-IT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Costo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costo attribuibile alla produzione di beni e/o servizi venduti.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kumimoji="0" lang="it-IT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Margine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margine di profitto (Venduto-Costo), espresso sia in valore che in percentuale.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kumimoji="0" lang="it-IT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Trend delle spedizioni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andamento della spedizione dei prodotti nel periodo scelto.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kumimoji="0" lang="it-IT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Margine %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sulle spedizioni: margine di profitto, derivante dal trend delle spedizioni.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Indicatori esterni: </a:t>
            </a:r>
            <a:r>
              <a:rPr lang="it-IT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andamento di consumi e prezzi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dati, relativi ad ogni KPI sopra indicato, sono stati estratti con </a:t>
            </a:r>
            <a:r>
              <a:rPr lang="it-IT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finestre a 7,15 e 30 giorni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tramite script </a:t>
            </a:r>
            <a:r>
              <a:rPr lang="it-IT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 mia creazione.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4573455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1507</TotalTime>
  <Words>1282</Words>
  <Application>Microsoft Office PowerPoint</Application>
  <PresentationFormat>Widescreen</PresentationFormat>
  <Paragraphs>231</Paragraphs>
  <Slides>21</Slides>
  <Notes>21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7" baseType="lpstr">
      <vt:lpstr>Arial</vt:lpstr>
      <vt:lpstr>Arial Black</vt:lpstr>
      <vt:lpstr>Calibri</vt:lpstr>
      <vt:lpstr>Calibri Light</vt:lpstr>
      <vt:lpstr>Times New Roman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FEDERICO CASELLA</dc:creator>
  <cp:lastModifiedBy>Emilio Casella</cp:lastModifiedBy>
  <cp:revision>420</cp:revision>
  <dcterms:created xsi:type="dcterms:W3CDTF">2021-04-04T09:01:46Z</dcterms:created>
  <dcterms:modified xsi:type="dcterms:W3CDTF">2021-12-04T11:16:18Z</dcterms:modified>
</cp:coreProperties>
</file>