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4"/>
  </p:sldMasterIdLst>
  <p:sldIdLst>
    <p:sldId id="256" r:id="rId5"/>
    <p:sldId id="257" r:id="rId6"/>
    <p:sldId id="258" r:id="rId7"/>
    <p:sldId id="259" r:id="rId8"/>
    <p:sldId id="260" r:id="rId9"/>
    <p:sldId id="261" r:id="rId10"/>
    <p:sldId id="262" r:id="rId11"/>
    <p:sldId id="263" r:id="rId12"/>
    <p:sldId id="276" r:id="rId13"/>
    <p:sldId id="264" r:id="rId14"/>
    <p:sldId id="265" r:id="rId15"/>
    <p:sldId id="278" r:id="rId16"/>
    <p:sldId id="266" r:id="rId17"/>
    <p:sldId id="267" r:id="rId18"/>
    <p:sldId id="277" r:id="rId19"/>
    <p:sldId id="268" r:id="rId20"/>
    <p:sldId id="269" r:id="rId21"/>
    <p:sldId id="270" r:id="rId22"/>
    <p:sldId id="271" r:id="rId23"/>
    <p:sldId id="272" r:id="rId24"/>
    <p:sldId id="273" r:id="rId25"/>
    <p:sldId id="274" r:id="rId26"/>
    <p:sldId id="27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6"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1E9F85D-BDA6-4CEC-905A-6A68B32258C7}" type="datetimeFigureOut">
              <a:rPr lang="fr-FR" smtClean="0"/>
              <a:t>29/05/2021</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D76C695-2981-4600-A619-F6BFB74F6BD2}" type="slidenum">
              <a:rPr lang="fr-FR" smtClean="0"/>
              <a:t>‹#›</a:t>
            </a:fld>
            <a:endParaRPr lang="fr-FR"/>
          </a:p>
        </p:txBody>
      </p:sp>
    </p:spTree>
    <p:extLst>
      <p:ext uri="{BB962C8B-B14F-4D97-AF65-F5344CB8AC3E}">
        <p14:creationId xmlns:p14="http://schemas.microsoft.com/office/powerpoint/2010/main" val="557290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1E9F85D-BDA6-4CEC-905A-6A68B32258C7}" type="datetimeFigureOut">
              <a:rPr lang="fr-FR" smtClean="0"/>
              <a:t>29/05/2021</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D76C695-2981-4600-A619-F6BFB74F6BD2}" type="slidenum">
              <a:rPr lang="fr-FR" smtClean="0"/>
              <a:t>‹#›</a:t>
            </a:fld>
            <a:endParaRPr lang="fr-FR"/>
          </a:p>
        </p:txBody>
      </p:sp>
    </p:spTree>
    <p:extLst>
      <p:ext uri="{BB962C8B-B14F-4D97-AF65-F5344CB8AC3E}">
        <p14:creationId xmlns:p14="http://schemas.microsoft.com/office/powerpoint/2010/main" val="101389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1E9F85D-BDA6-4CEC-905A-6A68B32258C7}" type="datetimeFigureOut">
              <a:rPr lang="fr-FR" smtClean="0"/>
              <a:t>29/05/2021</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D76C695-2981-4600-A619-F6BFB74F6BD2}" type="slidenum">
              <a:rPr lang="fr-FR" smtClean="0"/>
              <a:t>‹#›</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8202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01E9F85D-BDA6-4CEC-905A-6A68B32258C7}" type="datetimeFigureOut">
              <a:rPr lang="fr-FR" smtClean="0"/>
              <a:t>29/05/2021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76C695-2981-4600-A619-F6BFB74F6BD2}" type="slidenum">
              <a:rPr lang="fr-FR" smtClean="0"/>
              <a:t>‹#›</a:t>
            </a:fld>
            <a:endParaRPr lang="fr-FR"/>
          </a:p>
        </p:txBody>
      </p:sp>
    </p:spTree>
    <p:extLst>
      <p:ext uri="{BB962C8B-B14F-4D97-AF65-F5344CB8AC3E}">
        <p14:creationId xmlns:p14="http://schemas.microsoft.com/office/powerpoint/2010/main" val="3758638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01E9F85D-BDA6-4CEC-905A-6A68B32258C7}" type="datetimeFigureOut">
              <a:rPr lang="fr-FR" smtClean="0"/>
              <a:t>29/05/2021</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76C695-2981-4600-A619-F6BFB74F6BD2}" type="slidenum">
              <a:rPr lang="fr-FR" smtClean="0"/>
              <a:t>‹#›</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65138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01E9F85D-BDA6-4CEC-905A-6A68B32258C7}" type="datetimeFigureOut">
              <a:rPr lang="fr-FR" smtClean="0"/>
              <a:t>29/05/2021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76C695-2981-4600-A619-F6BFB74F6BD2}" type="slidenum">
              <a:rPr lang="fr-FR" smtClean="0"/>
              <a:t>‹#›</a:t>
            </a:fld>
            <a:endParaRPr lang="fr-FR"/>
          </a:p>
        </p:txBody>
      </p:sp>
    </p:spTree>
    <p:extLst>
      <p:ext uri="{BB962C8B-B14F-4D97-AF65-F5344CB8AC3E}">
        <p14:creationId xmlns:p14="http://schemas.microsoft.com/office/powerpoint/2010/main" val="1502777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1E9F85D-BDA6-4CEC-905A-6A68B32258C7}" type="datetimeFigureOut">
              <a:rPr lang="fr-FR" smtClean="0"/>
              <a:t>29/05/2021</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76C695-2981-4600-A619-F6BFB74F6BD2}" type="slidenum">
              <a:rPr lang="fr-FR" smtClean="0"/>
              <a:t>‹#›</a:t>
            </a:fld>
            <a:endParaRPr lang="fr-FR"/>
          </a:p>
        </p:txBody>
      </p:sp>
    </p:spTree>
    <p:extLst>
      <p:ext uri="{BB962C8B-B14F-4D97-AF65-F5344CB8AC3E}">
        <p14:creationId xmlns:p14="http://schemas.microsoft.com/office/powerpoint/2010/main" val="2786072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1E9F85D-BDA6-4CEC-905A-6A68B32258C7}" type="datetimeFigureOut">
              <a:rPr lang="fr-FR" smtClean="0"/>
              <a:t>29/05/2021</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76C695-2981-4600-A619-F6BFB74F6BD2}" type="slidenum">
              <a:rPr lang="fr-FR" smtClean="0"/>
              <a:t>‹#›</a:t>
            </a:fld>
            <a:endParaRPr lang="fr-FR"/>
          </a:p>
        </p:txBody>
      </p:sp>
    </p:spTree>
    <p:extLst>
      <p:ext uri="{BB962C8B-B14F-4D97-AF65-F5344CB8AC3E}">
        <p14:creationId xmlns:p14="http://schemas.microsoft.com/office/powerpoint/2010/main" val="1138849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1E9F85D-BDA6-4CEC-905A-6A68B32258C7}" type="datetimeFigureOut">
              <a:rPr lang="fr-FR" smtClean="0"/>
              <a:t>29/05/2021</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D76C695-2981-4600-A619-F6BFB74F6BD2}" type="slidenum">
              <a:rPr lang="fr-FR" smtClean="0"/>
              <a:t>‹#›</a:t>
            </a:fld>
            <a:endParaRPr lang="fr-FR"/>
          </a:p>
        </p:txBody>
      </p:sp>
    </p:spTree>
    <p:extLst>
      <p:ext uri="{BB962C8B-B14F-4D97-AF65-F5344CB8AC3E}">
        <p14:creationId xmlns:p14="http://schemas.microsoft.com/office/powerpoint/2010/main" val="3268885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1E9F85D-BDA6-4CEC-905A-6A68B32258C7}" type="datetimeFigureOut">
              <a:rPr lang="fr-FR" smtClean="0"/>
              <a:t>29/05/2021</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D76C695-2981-4600-A619-F6BFB74F6BD2}" type="slidenum">
              <a:rPr lang="fr-FR" smtClean="0"/>
              <a:t>‹#›</a:t>
            </a:fld>
            <a:endParaRPr lang="fr-FR"/>
          </a:p>
        </p:txBody>
      </p:sp>
    </p:spTree>
    <p:extLst>
      <p:ext uri="{BB962C8B-B14F-4D97-AF65-F5344CB8AC3E}">
        <p14:creationId xmlns:p14="http://schemas.microsoft.com/office/powerpoint/2010/main" val="351098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1E9F85D-BDA6-4CEC-905A-6A68B32258C7}" type="datetimeFigureOut">
              <a:rPr lang="fr-FR" smtClean="0"/>
              <a:t>29/05/2021</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D76C695-2981-4600-A619-F6BFB74F6BD2}" type="slidenum">
              <a:rPr lang="fr-FR" smtClean="0"/>
              <a:t>‹#›</a:t>
            </a:fld>
            <a:endParaRPr lang="fr-FR"/>
          </a:p>
        </p:txBody>
      </p:sp>
    </p:spTree>
    <p:extLst>
      <p:ext uri="{BB962C8B-B14F-4D97-AF65-F5344CB8AC3E}">
        <p14:creationId xmlns:p14="http://schemas.microsoft.com/office/powerpoint/2010/main" val="95547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1E9F85D-BDA6-4CEC-905A-6A68B32258C7}" type="datetimeFigureOut">
              <a:rPr lang="fr-FR" smtClean="0"/>
              <a:t>29/05/2021</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D76C695-2981-4600-A619-F6BFB74F6BD2}" type="slidenum">
              <a:rPr lang="fr-FR" smtClean="0"/>
              <a:t>‹#›</a:t>
            </a:fld>
            <a:endParaRPr lang="fr-FR"/>
          </a:p>
        </p:txBody>
      </p:sp>
    </p:spTree>
    <p:extLst>
      <p:ext uri="{BB962C8B-B14F-4D97-AF65-F5344CB8AC3E}">
        <p14:creationId xmlns:p14="http://schemas.microsoft.com/office/powerpoint/2010/main" val="4157503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1E9F85D-BDA6-4CEC-905A-6A68B32258C7}" type="datetimeFigureOut">
              <a:rPr lang="fr-FR" smtClean="0"/>
              <a:t>29/05/2021</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D76C695-2981-4600-A619-F6BFB74F6BD2}" type="slidenum">
              <a:rPr lang="fr-FR" smtClean="0"/>
              <a:t>‹#›</a:t>
            </a:fld>
            <a:endParaRPr lang="fr-FR"/>
          </a:p>
        </p:txBody>
      </p:sp>
    </p:spTree>
    <p:extLst>
      <p:ext uri="{BB962C8B-B14F-4D97-AF65-F5344CB8AC3E}">
        <p14:creationId xmlns:p14="http://schemas.microsoft.com/office/powerpoint/2010/main" val="397871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E9F85D-BDA6-4CEC-905A-6A68B32258C7}" type="datetimeFigureOut">
              <a:rPr lang="fr-FR" smtClean="0"/>
              <a:t>29/05/2021</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D76C695-2981-4600-A619-F6BFB74F6BD2}" type="slidenum">
              <a:rPr lang="fr-FR" smtClean="0"/>
              <a:t>‹#›</a:t>
            </a:fld>
            <a:endParaRPr lang="fr-FR"/>
          </a:p>
        </p:txBody>
      </p:sp>
    </p:spTree>
    <p:extLst>
      <p:ext uri="{BB962C8B-B14F-4D97-AF65-F5344CB8AC3E}">
        <p14:creationId xmlns:p14="http://schemas.microsoft.com/office/powerpoint/2010/main" val="2322384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1E9F85D-BDA6-4CEC-905A-6A68B32258C7}" type="datetimeFigureOut">
              <a:rPr lang="fr-FR" smtClean="0"/>
              <a:t>29/05/2021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D76C695-2981-4600-A619-F6BFB74F6BD2}" type="slidenum">
              <a:rPr lang="fr-FR" smtClean="0"/>
              <a:t>‹#›</a:t>
            </a:fld>
            <a:endParaRPr lang="fr-FR"/>
          </a:p>
        </p:txBody>
      </p:sp>
    </p:spTree>
    <p:extLst>
      <p:ext uri="{BB962C8B-B14F-4D97-AF65-F5344CB8AC3E}">
        <p14:creationId xmlns:p14="http://schemas.microsoft.com/office/powerpoint/2010/main" val="1088190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1E9F85D-BDA6-4CEC-905A-6A68B32258C7}" type="datetimeFigureOut">
              <a:rPr lang="fr-FR" smtClean="0"/>
              <a:t>29/05/2021</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D76C695-2981-4600-A619-F6BFB74F6BD2}" type="slidenum">
              <a:rPr lang="fr-FR" smtClean="0"/>
              <a:t>‹#›</a:t>
            </a:fld>
            <a:endParaRPr lang="fr-FR"/>
          </a:p>
        </p:txBody>
      </p:sp>
    </p:spTree>
    <p:extLst>
      <p:ext uri="{BB962C8B-B14F-4D97-AF65-F5344CB8AC3E}">
        <p14:creationId xmlns:p14="http://schemas.microsoft.com/office/powerpoint/2010/main" val="3508980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1E9F85D-BDA6-4CEC-905A-6A68B32258C7}" type="datetimeFigureOut">
              <a:rPr lang="fr-FR" smtClean="0"/>
              <a:t>29/05/2021</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D76C695-2981-4600-A619-F6BFB74F6BD2}" type="slidenum">
              <a:rPr lang="fr-FR" smtClean="0"/>
              <a:t>‹#›</a:t>
            </a:fld>
            <a:endParaRPr lang="fr-FR"/>
          </a:p>
        </p:txBody>
      </p:sp>
    </p:spTree>
    <p:extLst>
      <p:ext uri="{BB962C8B-B14F-4D97-AF65-F5344CB8AC3E}">
        <p14:creationId xmlns:p14="http://schemas.microsoft.com/office/powerpoint/2010/main" val="294797720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3CD0E6F3-12A6-4904-B5F8-0546E22B1C8B}"/>
              </a:ext>
            </a:extLst>
          </p:cNvPr>
          <p:cNvSpPr>
            <a:spLocks noGrp="1"/>
          </p:cNvSpPr>
          <p:nvPr>
            <p:ph type="ctrTitle"/>
          </p:nvPr>
        </p:nvSpPr>
        <p:spPr>
          <a:xfrm>
            <a:off x="2363435" y="1166219"/>
            <a:ext cx="8915399" cy="2262781"/>
          </a:xfrm>
        </p:spPr>
        <p:txBody>
          <a:bodyPr/>
          <a:lstStyle/>
          <a:p>
            <a:r>
              <a:rPr lang="fr-FR" dirty="0"/>
              <a:t>Projet de fin de formation</a:t>
            </a:r>
          </a:p>
        </p:txBody>
      </p:sp>
      <p:sp>
        <p:nvSpPr>
          <p:cNvPr id="3" name="Sous-titre 2">
            <a:extLst>
              <a:ext uri="{FF2B5EF4-FFF2-40B4-BE49-F238E27FC236}">
                <a16:creationId xmlns:a16="http://schemas.microsoft.com/office/drawing/2014/main" xmlns="" id="{6F80A6E5-EE73-4D3E-91C3-208402D2C842}"/>
              </a:ext>
            </a:extLst>
          </p:cNvPr>
          <p:cNvSpPr>
            <a:spLocks noGrp="1"/>
          </p:cNvSpPr>
          <p:nvPr>
            <p:ph type="subTitle" idx="1"/>
          </p:nvPr>
        </p:nvSpPr>
        <p:spPr>
          <a:xfrm>
            <a:off x="2487613" y="3535601"/>
            <a:ext cx="8915399" cy="1126283"/>
          </a:xfrm>
        </p:spPr>
        <p:txBody>
          <a:bodyPr>
            <a:normAutofit/>
          </a:bodyPr>
          <a:lstStyle/>
          <a:p>
            <a:r>
              <a:rPr lang="fr-FR" sz="2400" b="1" dirty="0"/>
              <a:t>Conception et réalisation d’une application de gestion de ressources humaines</a:t>
            </a:r>
          </a:p>
        </p:txBody>
      </p:sp>
      <p:sp>
        <p:nvSpPr>
          <p:cNvPr id="4" name="ZoneTexte 3">
            <a:extLst>
              <a:ext uri="{FF2B5EF4-FFF2-40B4-BE49-F238E27FC236}">
                <a16:creationId xmlns:a16="http://schemas.microsoft.com/office/drawing/2014/main" xmlns="" id="{EF36FBD9-A202-4B32-8C93-44073C5E8F42}"/>
              </a:ext>
            </a:extLst>
          </p:cNvPr>
          <p:cNvSpPr txBox="1"/>
          <p:nvPr/>
        </p:nvSpPr>
        <p:spPr>
          <a:xfrm>
            <a:off x="2363435" y="5230116"/>
            <a:ext cx="2592387" cy="923330"/>
          </a:xfrm>
          <a:prstGeom prst="rect">
            <a:avLst/>
          </a:prstGeom>
          <a:noFill/>
        </p:spPr>
        <p:txBody>
          <a:bodyPr wrap="square" rtlCol="0">
            <a:spAutoFit/>
          </a:bodyPr>
          <a:lstStyle/>
          <a:p>
            <a:r>
              <a:rPr lang="fr-FR" b="1" dirty="0"/>
              <a:t>Réalisé Par:</a:t>
            </a:r>
          </a:p>
          <a:p>
            <a:r>
              <a:rPr lang="fr-FR" b="1" dirty="0"/>
              <a:t>Stagiaire 1</a:t>
            </a:r>
          </a:p>
          <a:p>
            <a:r>
              <a:rPr lang="fr-FR" b="1" dirty="0"/>
              <a:t>Stagiaire 2</a:t>
            </a:r>
          </a:p>
        </p:txBody>
      </p:sp>
    </p:spTree>
    <p:extLst>
      <p:ext uri="{BB962C8B-B14F-4D97-AF65-F5344CB8AC3E}">
        <p14:creationId xmlns:p14="http://schemas.microsoft.com/office/powerpoint/2010/main" val="1711308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3DFEB6A-87DD-4873-A6CC-10B868FA08DF}"/>
              </a:ext>
            </a:extLst>
          </p:cNvPr>
          <p:cNvSpPr>
            <a:spLocks noGrp="1"/>
          </p:cNvSpPr>
          <p:nvPr>
            <p:ph type="title"/>
          </p:nvPr>
        </p:nvSpPr>
        <p:spPr/>
        <p:txBody>
          <a:bodyPr>
            <a:normAutofit/>
          </a:bodyPr>
          <a:lstStyle/>
          <a:p>
            <a:r>
              <a:rPr lang="fr-FR" sz="3200" dirty="0"/>
              <a:t>2.2 Choix de la méthode de conception</a:t>
            </a:r>
          </a:p>
        </p:txBody>
      </p:sp>
      <p:sp>
        <p:nvSpPr>
          <p:cNvPr id="3" name="Espace réservé du contenu 2">
            <a:extLst>
              <a:ext uri="{FF2B5EF4-FFF2-40B4-BE49-F238E27FC236}">
                <a16:creationId xmlns:a16="http://schemas.microsoft.com/office/drawing/2014/main" xmlns="" id="{69CB01BF-6A35-4A4E-88EB-9A76330E6052}"/>
              </a:ext>
            </a:extLst>
          </p:cNvPr>
          <p:cNvSpPr>
            <a:spLocks noGrp="1"/>
          </p:cNvSpPr>
          <p:nvPr>
            <p:ph idx="1"/>
          </p:nvPr>
        </p:nvSpPr>
        <p:spPr/>
        <p:txBody>
          <a:bodyPr>
            <a:normAutofit/>
          </a:bodyPr>
          <a:lstStyle/>
          <a:p>
            <a:pPr marL="0" indent="0">
              <a:buNone/>
            </a:pPr>
            <a:r>
              <a:rPr lang="fr-FR" dirty="0"/>
              <a:t>on a choisi comme méthode de conception Merise parce que la méthode la plus adaptée de projet  elle fournit un ensemble des modèles comme le modèle de conception de données  que permet  représenter les relations entre les données. ensuite  le modèle logique de données qui à décrire la structure de données ..</a:t>
            </a:r>
            <a:endParaRPr lang="fr-FR" dirty="0"/>
          </a:p>
        </p:txBody>
      </p:sp>
    </p:spTree>
    <p:extLst>
      <p:ext uri="{BB962C8B-B14F-4D97-AF65-F5344CB8AC3E}">
        <p14:creationId xmlns:p14="http://schemas.microsoft.com/office/powerpoint/2010/main" val="39455582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A1761F0-7A80-4224-B44E-37B504C3A072}"/>
              </a:ext>
            </a:extLst>
          </p:cNvPr>
          <p:cNvSpPr>
            <a:spLocks noGrp="1"/>
          </p:cNvSpPr>
          <p:nvPr>
            <p:ph type="title"/>
          </p:nvPr>
        </p:nvSpPr>
        <p:spPr/>
        <p:txBody>
          <a:bodyPr/>
          <a:lstStyle/>
          <a:p>
            <a:r>
              <a:rPr lang="fr-FR" dirty="0"/>
              <a:t>2.3 Dictionnaire de données</a:t>
            </a:r>
          </a:p>
        </p:txBody>
      </p:sp>
      <p:sp>
        <p:nvSpPr>
          <p:cNvPr id="3" name="Espace réservé du contenu 2">
            <a:extLst>
              <a:ext uri="{FF2B5EF4-FFF2-40B4-BE49-F238E27FC236}">
                <a16:creationId xmlns:a16="http://schemas.microsoft.com/office/drawing/2014/main" xmlns="" id="{16BB0308-C897-4DB4-B55D-FD8FC66514D8}"/>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32078874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Hadchi</a:t>
            </a:r>
            <a:r>
              <a:rPr lang="fr-FR" dirty="0" smtClean="0"/>
              <a:t> bit </a:t>
            </a:r>
            <a:r>
              <a:rPr lang="fr-FR" dirty="0" err="1" smtClean="0"/>
              <a:t>ngol</a:t>
            </a:r>
            <a:endParaRPr lang="fr-FR" dirty="0"/>
          </a:p>
        </p:txBody>
      </p:sp>
      <p:sp>
        <p:nvSpPr>
          <p:cNvPr id="3" name="Content Placeholder 2"/>
          <p:cNvSpPr>
            <a:spLocks noGrp="1"/>
          </p:cNvSpPr>
          <p:nvPr>
            <p:ph idx="1"/>
          </p:nvPr>
        </p:nvSpPr>
        <p:spPr/>
        <p:txBody>
          <a:bodyPr/>
          <a:lstStyle/>
          <a:p>
            <a:r>
              <a:rPr lang="fr-FR" dirty="0"/>
              <a:t>la propriété nom de produit n'est pas répété sur la table</a:t>
            </a:r>
          </a:p>
          <a:p>
            <a:r>
              <a:rPr lang="fr-FR" dirty="0"/>
              <a:t>la propriété nom de catégorie n'est pas répété sur la </a:t>
            </a:r>
            <a:r>
              <a:rPr lang="fr-FR" dirty="0" smtClean="0"/>
              <a:t>table</a:t>
            </a:r>
          </a:p>
          <a:p>
            <a:r>
              <a:rPr lang="fr-FR" dirty="0"/>
              <a:t>la propriété login n'est pas répété sur la </a:t>
            </a:r>
            <a:r>
              <a:rPr lang="fr-FR" dirty="0" smtClean="0"/>
              <a:t>table</a:t>
            </a:r>
            <a:endParaRPr lang="fr-FR" dirty="0"/>
          </a:p>
          <a:p>
            <a:r>
              <a:rPr lang="fr-FR" dirty="0" smtClean="0"/>
              <a:t>le </a:t>
            </a:r>
            <a:r>
              <a:rPr lang="fr-FR" dirty="0"/>
              <a:t>propriété login et </a:t>
            </a:r>
            <a:r>
              <a:rPr lang="fr-FR" dirty="0" err="1"/>
              <a:t>password</a:t>
            </a:r>
            <a:r>
              <a:rPr lang="fr-FR" dirty="0"/>
              <a:t> est qui permet authentification </a:t>
            </a:r>
            <a:r>
              <a:rPr lang="fr-FR" dirty="0" smtClean="0"/>
              <a:t>utilisateur</a:t>
            </a:r>
          </a:p>
          <a:p>
            <a:r>
              <a:rPr lang="fr-FR" dirty="0" smtClean="0"/>
              <a:t>la </a:t>
            </a:r>
            <a:r>
              <a:rPr lang="fr-FR" dirty="0"/>
              <a:t>propriété NomFournisseur </a:t>
            </a:r>
            <a:r>
              <a:rPr lang="fr-FR" dirty="0" smtClean="0"/>
              <a:t> n'est </a:t>
            </a:r>
            <a:r>
              <a:rPr lang="fr-FR" dirty="0"/>
              <a:t>pas répété sur la table</a:t>
            </a:r>
          </a:p>
          <a:p>
            <a:r>
              <a:rPr lang="fr-FR" dirty="0"/>
              <a:t>la propriété </a:t>
            </a:r>
            <a:r>
              <a:rPr lang="fr-FR" dirty="0" err="1" smtClean="0"/>
              <a:t>QuantiteVendu</a:t>
            </a:r>
            <a:r>
              <a:rPr lang="fr-FR" dirty="0" smtClean="0"/>
              <a:t> est </a:t>
            </a:r>
            <a:r>
              <a:rPr lang="fr-FR" dirty="0"/>
              <a:t>qui permet la quantité de produit  commandée de client</a:t>
            </a:r>
          </a:p>
          <a:p>
            <a:endParaRPr lang="fr-FR" dirty="0"/>
          </a:p>
          <a:p>
            <a:endParaRPr lang="fr-FR" dirty="0"/>
          </a:p>
        </p:txBody>
      </p:sp>
    </p:spTree>
    <p:extLst>
      <p:ext uri="{BB962C8B-B14F-4D97-AF65-F5344CB8AC3E}">
        <p14:creationId xmlns:p14="http://schemas.microsoft.com/office/powerpoint/2010/main" val="4150533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6B26639-F11D-464B-BEF4-18F0D9E80DB8}"/>
              </a:ext>
            </a:extLst>
          </p:cNvPr>
          <p:cNvSpPr>
            <a:spLocks noGrp="1"/>
          </p:cNvSpPr>
          <p:nvPr>
            <p:ph type="title"/>
          </p:nvPr>
        </p:nvSpPr>
        <p:spPr/>
        <p:txBody>
          <a:bodyPr/>
          <a:lstStyle/>
          <a:p>
            <a:r>
              <a:rPr lang="fr-FR" dirty="0"/>
              <a:t>2.4 modèle conceptuel de données </a:t>
            </a:r>
          </a:p>
        </p:txBody>
      </p:sp>
      <p:sp>
        <p:nvSpPr>
          <p:cNvPr id="3" name="Espace réservé du contenu 2">
            <a:extLst>
              <a:ext uri="{FF2B5EF4-FFF2-40B4-BE49-F238E27FC236}">
                <a16:creationId xmlns:a16="http://schemas.microsoft.com/office/drawing/2014/main" xmlns="" id="{DF6E09EB-7153-42C6-85D6-03CBC0456154}"/>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15546848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FB685D7-1806-4FD9-87DB-E67276E29025}"/>
              </a:ext>
            </a:extLst>
          </p:cNvPr>
          <p:cNvSpPr>
            <a:spLocks noGrp="1"/>
          </p:cNvSpPr>
          <p:nvPr>
            <p:ph type="title"/>
          </p:nvPr>
        </p:nvSpPr>
        <p:spPr/>
        <p:txBody>
          <a:bodyPr/>
          <a:lstStyle/>
          <a:p>
            <a:r>
              <a:rPr lang="fr-FR" dirty="0"/>
              <a:t>2.5 Le modèle logique de données </a:t>
            </a:r>
          </a:p>
        </p:txBody>
      </p:sp>
      <p:sp>
        <p:nvSpPr>
          <p:cNvPr id="3" name="Espace réservé du contenu 2">
            <a:extLst>
              <a:ext uri="{FF2B5EF4-FFF2-40B4-BE49-F238E27FC236}">
                <a16:creationId xmlns:a16="http://schemas.microsoft.com/office/drawing/2014/main" xmlns="" id="{C2999A97-A144-4DC0-A0E3-C821511298EC}"/>
              </a:ext>
            </a:extLst>
          </p:cNvPr>
          <p:cNvSpPr>
            <a:spLocks noGrp="1"/>
          </p:cNvSpPr>
          <p:nvPr>
            <p:ph idx="1"/>
          </p:nvPr>
        </p:nvSpPr>
        <p:spPr/>
        <p:txBody>
          <a:bodyPr>
            <a:normAutofit fontScale="92500" lnSpcReduction="20000"/>
          </a:bodyPr>
          <a:lstStyle/>
          <a:p>
            <a:pPr lvl="0"/>
            <a:r>
              <a:rPr lang="fr-FR" b="1" dirty="0"/>
              <a:t>Fournisseur = (</a:t>
            </a:r>
            <a:r>
              <a:rPr lang="fr-FR" u="sng" dirty="0"/>
              <a:t>NumFournisseur</a:t>
            </a:r>
            <a:r>
              <a:rPr lang="fr-FR" dirty="0"/>
              <a:t>, NomFournisseur, TelFournisseur, AdresseFournisseur);</a:t>
            </a:r>
          </a:p>
          <a:p>
            <a:pPr lvl="0"/>
            <a:r>
              <a:rPr lang="fr-FR" b="1" dirty="0"/>
              <a:t>Utilisateurs</a:t>
            </a:r>
            <a:r>
              <a:rPr lang="fr-FR" dirty="0"/>
              <a:t> = (</a:t>
            </a:r>
            <a:r>
              <a:rPr lang="fr-FR" u="sng" dirty="0"/>
              <a:t>NumUtilisateur</a:t>
            </a:r>
            <a:r>
              <a:rPr lang="fr-FR" dirty="0"/>
              <a:t>, Nom, Prenom, Tel, Adresse, Role, </a:t>
            </a:r>
            <a:r>
              <a:rPr lang="fr-FR" b="1" dirty="0"/>
              <a:t>Login</a:t>
            </a:r>
            <a:r>
              <a:rPr lang="fr-FR" dirty="0"/>
              <a:t>, PassWord);</a:t>
            </a:r>
          </a:p>
          <a:p>
            <a:pPr lvl="0"/>
            <a:r>
              <a:rPr lang="fr-FR" b="1" dirty="0"/>
              <a:t>Categories</a:t>
            </a:r>
            <a:r>
              <a:rPr lang="fr-FR" dirty="0"/>
              <a:t> = (</a:t>
            </a:r>
            <a:r>
              <a:rPr lang="fr-FR" u="sng" dirty="0"/>
              <a:t>NumCategorie</a:t>
            </a:r>
            <a:r>
              <a:rPr lang="fr-FR" dirty="0"/>
              <a:t>, </a:t>
            </a:r>
            <a:r>
              <a:rPr lang="fr-FR" b="1" dirty="0"/>
              <a:t>Nom</a:t>
            </a:r>
            <a:r>
              <a:rPr lang="fr-FR" dirty="0"/>
              <a:t>);</a:t>
            </a:r>
          </a:p>
          <a:p>
            <a:pPr lvl="0"/>
            <a:r>
              <a:rPr lang="fr-FR" b="1" dirty="0"/>
              <a:t>Reparation</a:t>
            </a:r>
            <a:r>
              <a:rPr lang="fr-FR" dirty="0"/>
              <a:t> = (</a:t>
            </a:r>
            <a:r>
              <a:rPr lang="fr-FR" u="sng" dirty="0"/>
              <a:t>NumReparation</a:t>
            </a:r>
            <a:r>
              <a:rPr lang="fr-FR" dirty="0"/>
              <a:t>, TitreReparation, PrixPeparation, DateReparation, Commentaire, #NumUtilisateur);</a:t>
            </a:r>
          </a:p>
          <a:p>
            <a:pPr lvl="0"/>
            <a:r>
              <a:rPr lang="fr-FR" b="1" dirty="0"/>
              <a:t>Produit</a:t>
            </a:r>
            <a:r>
              <a:rPr lang="fr-FR" dirty="0"/>
              <a:t> = (</a:t>
            </a:r>
            <a:r>
              <a:rPr lang="fr-FR" u="sng" dirty="0"/>
              <a:t>NumProduit</a:t>
            </a:r>
            <a:r>
              <a:rPr lang="fr-FR" dirty="0"/>
              <a:t>, </a:t>
            </a:r>
            <a:r>
              <a:rPr lang="fr-FR" b="1" dirty="0"/>
              <a:t>NomProduit</a:t>
            </a:r>
            <a:r>
              <a:rPr lang="fr-FR" dirty="0"/>
              <a:t>, QuantiteStockée, Prix, #NumCategorie);</a:t>
            </a:r>
          </a:p>
          <a:p>
            <a:pPr lvl="0"/>
            <a:r>
              <a:rPr lang="fr-FR" b="1" dirty="0"/>
              <a:t>Commande</a:t>
            </a:r>
            <a:r>
              <a:rPr lang="fr-FR" dirty="0"/>
              <a:t> = (</a:t>
            </a:r>
            <a:r>
              <a:rPr lang="fr-FR" u="sng" dirty="0"/>
              <a:t>NumCommande</a:t>
            </a:r>
            <a:r>
              <a:rPr lang="fr-FR" dirty="0"/>
              <a:t>, DateCommande, #NumFournisseur);</a:t>
            </a:r>
          </a:p>
          <a:p>
            <a:pPr lvl="0"/>
            <a:r>
              <a:rPr lang="fr-FR" b="1" dirty="0"/>
              <a:t>Vendre</a:t>
            </a:r>
            <a:r>
              <a:rPr lang="fr-FR" dirty="0"/>
              <a:t> = (</a:t>
            </a:r>
            <a:r>
              <a:rPr lang="fr-FR" u="sng" dirty="0"/>
              <a:t>#NumProduit, #NumUtilisateur, DateVente</a:t>
            </a:r>
            <a:r>
              <a:rPr lang="fr-FR" dirty="0"/>
              <a:t>, PrixVente, QuantitéVendu);</a:t>
            </a:r>
          </a:p>
          <a:p>
            <a:pPr lvl="0"/>
            <a:r>
              <a:rPr lang="fr-FR" b="1" dirty="0"/>
              <a:t>EtreCommandé</a:t>
            </a:r>
            <a:r>
              <a:rPr lang="fr-FR" dirty="0"/>
              <a:t> = </a:t>
            </a:r>
            <a:r>
              <a:rPr lang="fr-FR" u="sng" dirty="0"/>
              <a:t>(#NumCommande , #NumProduit</a:t>
            </a:r>
            <a:r>
              <a:rPr lang="fr-FR" dirty="0"/>
              <a:t>, QuantiteCommandee, PrixUnitaireDeGros);</a:t>
            </a:r>
          </a:p>
          <a:p>
            <a:endParaRPr lang="fr-FR" b="1" dirty="0"/>
          </a:p>
        </p:txBody>
      </p:sp>
    </p:spTree>
    <p:extLst>
      <p:ext uri="{BB962C8B-B14F-4D97-AF65-F5344CB8AC3E}">
        <p14:creationId xmlns:p14="http://schemas.microsoft.com/office/powerpoint/2010/main" val="27894067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Hadchi</a:t>
            </a:r>
            <a:r>
              <a:rPr lang="fr-FR" dirty="0" smtClean="0"/>
              <a:t> </a:t>
            </a:r>
            <a:r>
              <a:rPr lang="fr-FR" dirty="0" err="1" smtClean="0"/>
              <a:t>ghadi</a:t>
            </a:r>
            <a:r>
              <a:rPr lang="fr-FR" dirty="0" smtClean="0"/>
              <a:t> </a:t>
            </a:r>
            <a:r>
              <a:rPr lang="fr-FR" dirty="0" err="1" smtClean="0"/>
              <a:t>ngol</a:t>
            </a:r>
            <a:endParaRPr lang="fr-FR" dirty="0"/>
          </a:p>
        </p:txBody>
      </p:sp>
      <p:sp>
        <p:nvSpPr>
          <p:cNvPr id="3" name="Content Placeholder 2"/>
          <p:cNvSpPr>
            <a:spLocks noGrp="1"/>
          </p:cNvSpPr>
          <p:nvPr>
            <p:ph idx="1"/>
          </p:nvPr>
        </p:nvSpPr>
        <p:spPr/>
        <p:txBody>
          <a:bodyPr/>
          <a:lstStyle/>
          <a:p>
            <a:endParaRPr lang="fr-FR" dirty="0"/>
          </a:p>
        </p:txBody>
      </p:sp>
    </p:spTree>
    <p:extLst>
      <p:ext uri="{BB962C8B-B14F-4D97-AF65-F5344CB8AC3E}">
        <p14:creationId xmlns:p14="http://schemas.microsoft.com/office/powerpoint/2010/main" val="4287982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xmlns="" id="{5533968A-C80C-4ADF-9375-14DD9A34F288}"/>
              </a:ext>
            </a:extLst>
          </p:cNvPr>
          <p:cNvSpPr>
            <a:spLocks noGrp="1"/>
          </p:cNvSpPr>
          <p:nvPr>
            <p:ph type="title"/>
          </p:nvPr>
        </p:nvSpPr>
        <p:spPr>
          <a:xfrm>
            <a:off x="2457459" y="2588377"/>
            <a:ext cx="8911687" cy="1280890"/>
          </a:xfrm>
        </p:spPr>
        <p:txBody>
          <a:bodyPr/>
          <a:lstStyle/>
          <a:p>
            <a:r>
              <a:rPr lang="fr-FR" dirty="0"/>
              <a:t>Chapitre 3: Réalisation et mise en œuvre</a:t>
            </a:r>
          </a:p>
        </p:txBody>
      </p:sp>
    </p:spTree>
    <p:extLst>
      <p:ext uri="{BB962C8B-B14F-4D97-AF65-F5344CB8AC3E}">
        <p14:creationId xmlns:p14="http://schemas.microsoft.com/office/powerpoint/2010/main" val="24111076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101077D-60D8-460C-996F-DE88BA3F9308}"/>
              </a:ext>
            </a:extLst>
          </p:cNvPr>
          <p:cNvSpPr>
            <a:spLocks noGrp="1"/>
          </p:cNvSpPr>
          <p:nvPr>
            <p:ph type="title"/>
          </p:nvPr>
        </p:nvSpPr>
        <p:spPr/>
        <p:txBody>
          <a:bodyPr/>
          <a:lstStyle/>
          <a:p>
            <a:r>
              <a:rPr lang="fr-FR" dirty="0"/>
              <a:t>3.1 Outils de travail</a:t>
            </a:r>
          </a:p>
        </p:txBody>
      </p:sp>
      <p:sp>
        <p:nvSpPr>
          <p:cNvPr id="3" name="Espace réservé du contenu 2">
            <a:extLst>
              <a:ext uri="{FF2B5EF4-FFF2-40B4-BE49-F238E27FC236}">
                <a16:creationId xmlns:a16="http://schemas.microsoft.com/office/drawing/2014/main" xmlns="" id="{FD234C09-5A8C-41B9-8594-975339A46848}"/>
              </a:ext>
            </a:extLst>
          </p:cNvPr>
          <p:cNvSpPr>
            <a:spLocks noGrp="1"/>
          </p:cNvSpPr>
          <p:nvPr>
            <p:ph idx="1"/>
          </p:nvPr>
        </p:nvSpPr>
        <p:spPr/>
        <p:txBody>
          <a:bodyPr/>
          <a:lstStyle/>
          <a:p>
            <a:r>
              <a:rPr lang="fr-FR" dirty="0"/>
              <a:t>PHP</a:t>
            </a:r>
          </a:p>
          <a:p>
            <a:endParaRPr lang="fr-FR" dirty="0"/>
          </a:p>
          <a:p>
            <a:r>
              <a:rPr lang="fr-FR" dirty="0"/>
              <a:t>MYSQL</a:t>
            </a:r>
          </a:p>
          <a:p>
            <a:endParaRPr lang="fr-FR" dirty="0"/>
          </a:p>
          <a:p>
            <a:r>
              <a:rPr lang="fr-FR" dirty="0"/>
              <a:t>APACHE</a:t>
            </a:r>
          </a:p>
          <a:p>
            <a:endParaRPr lang="fr-FR" dirty="0"/>
          </a:p>
          <a:p>
            <a:r>
              <a:rPr lang="fr-FR" dirty="0"/>
              <a:t>………</a:t>
            </a:r>
          </a:p>
        </p:txBody>
      </p:sp>
    </p:spTree>
    <p:extLst>
      <p:ext uri="{BB962C8B-B14F-4D97-AF65-F5344CB8AC3E}">
        <p14:creationId xmlns:p14="http://schemas.microsoft.com/office/powerpoint/2010/main" val="23195863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E2B0AAE-7CC7-4FFD-9AA6-84EB07594CCD}"/>
              </a:ext>
            </a:extLst>
          </p:cNvPr>
          <p:cNvSpPr>
            <a:spLocks noGrp="1"/>
          </p:cNvSpPr>
          <p:nvPr>
            <p:ph type="title"/>
          </p:nvPr>
        </p:nvSpPr>
        <p:spPr/>
        <p:txBody>
          <a:bodyPr/>
          <a:lstStyle/>
          <a:p>
            <a:r>
              <a:rPr lang="fr-FR" dirty="0"/>
              <a:t>3.2 les principales interfaces </a:t>
            </a:r>
          </a:p>
        </p:txBody>
      </p:sp>
      <p:sp>
        <p:nvSpPr>
          <p:cNvPr id="3" name="Espace réservé du contenu 2">
            <a:extLst>
              <a:ext uri="{FF2B5EF4-FFF2-40B4-BE49-F238E27FC236}">
                <a16:creationId xmlns:a16="http://schemas.microsoft.com/office/drawing/2014/main" xmlns="" id="{0B1707F3-D311-4553-A0BE-7556F6E18BAF}"/>
              </a:ext>
            </a:extLst>
          </p:cNvPr>
          <p:cNvSpPr>
            <a:spLocks noGrp="1"/>
          </p:cNvSpPr>
          <p:nvPr>
            <p:ph idx="1"/>
          </p:nvPr>
        </p:nvSpPr>
        <p:spPr/>
        <p:txBody>
          <a:bodyPr/>
          <a:lstStyle/>
          <a:p>
            <a:r>
              <a:rPr lang="fr-FR" dirty="0"/>
              <a:t>Interface 1</a:t>
            </a:r>
          </a:p>
        </p:txBody>
      </p:sp>
    </p:spTree>
    <p:extLst>
      <p:ext uri="{BB962C8B-B14F-4D97-AF65-F5344CB8AC3E}">
        <p14:creationId xmlns:p14="http://schemas.microsoft.com/office/powerpoint/2010/main" val="2181424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E2B0AAE-7CC7-4FFD-9AA6-84EB07594CCD}"/>
              </a:ext>
            </a:extLst>
          </p:cNvPr>
          <p:cNvSpPr>
            <a:spLocks noGrp="1"/>
          </p:cNvSpPr>
          <p:nvPr>
            <p:ph type="title"/>
          </p:nvPr>
        </p:nvSpPr>
        <p:spPr/>
        <p:txBody>
          <a:bodyPr/>
          <a:lstStyle/>
          <a:p>
            <a:r>
              <a:rPr lang="fr-FR" dirty="0"/>
              <a:t>3.2 les principales interfaces </a:t>
            </a:r>
          </a:p>
        </p:txBody>
      </p:sp>
      <p:sp>
        <p:nvSpPr>
          <p:cNvPr id="3" name="Espace réservé du contenu 2">
            <a:extLst>
              <a:ext uri="{FF2B5EF4-FFF2-40B4-BE49-F238E27FC236}">
                <a16:creationId xmlns:a16="http://schemas.microsoft.com/office/drawing/2014/main" xmlns="" id="{0B1707F3-D311-4553-A0BE-7556F6E18BAF}"/>
              </a:ext>
            </a:extLst>
          </p:cNvPr>
          <p:cNvSpPr>
            <a:spLocks noGrp="1"/>
          </p:cNvSpPr>
          <p:nvPr>
            <p:ph idx="1"/>
          </p:nvPr>
        </p:nvSpPr>
        <p:spPr/>
        <p:txBody>
          <a:bodyPr/>
          <a:lstStyle/>
          <a:p>
            <a:r>
              <a:rPr lang="fr-FR" dirty="0"/>
              <a:t>Interface 2</a:t>
            </a:r>
          </a:p>
        </p:txBody>
      </p:sp>
    </p:spTree>
    <p:extLst>
      <p:ext uri="{BB962C8B-B14F-4D97-AF65-F5344CB8AC3E}">
        <p14:creationId xmlns:p14="http://schemas.microsoft.com/office/powerpoint/2010/main" val="6976053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5D6DFDF-A611-4D47-BBB7-EAFBDC439C02}"/>
              </a:ext>
            </a:extLst>
          </p:cNvPr>
          <p:cNvSpPr>
            <a:spLocks noGrp="1"/>
          </p:cNvSpPr>
          <p:nvPr>
            <p:ph type="title"/>
          </p:nvPr>
        </p:nvSpPr>
        <p:spPr/>
        <p:txBody>
          <a:bodyPr/>
          <a:lstStyle/>
          <a:p>
            <a:r>
              <a:rPr lang="fr-FR" dirty="0"/>
              <a:t>Plan</a:t>
            </a:r>
          </a:p>
        </p:txBody>
      </p:sp>
      <p:sp>
        <p:nvSpPr>
          <p:cNvPr id="3" name="Espace réservé du contenu 2">
            <a:extLst>
              <a:ext uri="{FF2B5EF4-FFF2-40B4-BE49-F238E27FC236}">
                <a16:creationId xmlns:a16="http://schemas.microsoft.com/office/drawing/2014/main" xmlns="" id="{326C9D15-7FEB-4596-BF7D-BC5E57015B7E}"/>
              </a:ext>
            </a:extLst>
          </p:cNvPr>
          <p:cNvSpPr>
            <a:spLocks noGrp="1"/>
          </p:cNvSpPr>
          <p:nvPr>
            <p:ph idx="1"/>
          </p:nvPr>
        </p:nvSpPr>
        <p:spPr/>
        <p:txBody>
          <a:bodyPr/>
          <a:lstStyle/>
          <a:p>
            <a:pPr>
              <a:buFont typeface="+mj-lt"/>
              <a:buAutoNum type="arabicPeriod"/>
            </a:pPr>
            <a:r>
              <a:rPr lang="fr-FR" b="1" dirty="0"/>
              <a:t>Chapitre 1: Contexte général du Projet</a:t>
            </a:r>
          </a:p>
          <a:p>
            <a:pPr marL="457200" lvl="1" indent="0">
              <a:buNone/>
            </a:pPr>
            <a:r>
              <a:rPr lang="fr-FR" b="1" dirty="0"/>
              <a:t>1.1 ………………………</a:t>
            </a:r>
          </a:p>
          <a:p>
            <a:pPr marL="457200" lvl="1" indent="0">
              <a:buNone/>
            </a:pPr>
            <a:r>
              <a:rPr lang="fr-FR" b="1" dirty="0"/>
              <a:t>1.2 ………………………</a:t>
            </a:r>
          </a:p>
          <a:p>
            <a:pPr marL="400050">
              <a:buFont typeface="+mj-lt"/>
              <a:buAutoNum type="arabicPeriod"/>
            </a:pPr>
            <a:r>
              <a:rPr lang="fr-FR" b="1" dirty="0"/>
              <a:t>Chapitre 2: Analyse et Conception</a:t>
            </a:r>
          </a:p>
          <a:p>
            <a:pPr marL="400050">
              <a:buFont typeface="+mj-lt"/>
              <a:buAutoNum type="arabicPeriod"/>
            </a:pPr>
            <a:r>
              <a:rPr lang="fr-FR" b="1" dirty="0"/>
              <a:t>………………………………</a:t>
            </a:r>
          </a:p>
        </p:txBody>
      </p:sp>
    </p:spTree>
    <p:extLst>
      <p:ext uri="{BB962C8B-B14F-4D97-AF65-F5344CB8AC3E}">
        <p14:creationId xmlns:p14="http://schemas.microsoft.com/office/powerpoint/2010/main" val="1638862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E2B0AAE-7CC7-4FFD-9AA6-84EB07594CCD}"/>
              </a:ext>
            </a:extLst>
          </p:cNvPr>
          <p:cNvSpPr>
            <a:spLocks noGrp="1"/>
          </p:cNvSpPr>
          <p:nvPr>
            <p:ph type="title"/>
          </p:nvPr>
        </p:nvSpPr>
        <p:spPr/>
        <p:txBody>
          <a:bodyPr/>
          <a:lstStyle/>
          <a:p>
            <a:r>
              <a:rPr lang="fr-FR" dirty="0"/>
              <a:t>3.2 les principales interfaces </a:t>
            </a:r>
          </a:p>
        </p:txBody>
      </p:sp>
      <p:sp>
        <p:nvSpPr>
          <p:cNvPr id="3" name="Espace réservé du contenu 2">
            <a:extLst>
              <a:ext uri="{FF2B5EF4-FFF2-40B4-BE49-F238E27FC236}">
                <a16:creationId xmlns:a16="http://schemas.microsoft.com/office/drawing/2014/main" xmlns="" id="{0B1707F3-D311-4553-A0BE-7556F6E18BAF}"/>
              </a:ext>
            </a:extLst>
          </p:cNvPr>
          <p:cNvSpPr>
            <a:spLocks noGrp="1"/>
          </p:cNvSpPr>
          <p:nvPr>
            <p:ph idx="1"/>
          </p:nvPr>
        </p:nvSpPr>
        <p:spPr/>
        <p:txBody>
          <a:bodyPr/>
          <a:lstStyle/>
          <a:p>
            <a:r>
              <a:rPr lang="fr-FR" dirty="0"/>
              <a:t>Interface 3</a:t>
            </a:r>
          </a:p>
        </p:txBody>
      </p:sp>
    </p:spTree>
    <p:extLst>
      <p:ext uri="{BB962C8B-B14F-4D97-AF65-F5344CB8AC3E}">
        <p14:creationId xmlns:p14="http://schemas.microsoft.com/office/powerpoint/2010/main" val="5753803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E2B0AAE-7CC7-4FFD-9AA6-84EB07594CCD}"/>
              </a:ext>
            </a:extLst>
          </p:cNvPr>
          <p:cNvSpPr>
            <a:spLocks noGrp="1"/>
          </p:cNvSpPr>
          <p:nvPr>
            <p:ph type="title"/>
          </p:nvPr>
        </p:nvSpPr>
        <p:spPr/>
        <p:txBody>
          <a:bodyPr/>
          <a:lstStyle/>
          <a:p>
            <a:r>
              <a:rPr lang="fr-FR" dirty="0"/>
              <a:t>3.2 les principales interfaces </a:t>
            </a:r>
          </a:p>
        </p:txBody>
      </p:sp>
      <p:sp>
        <p:nvSpPr>
          <p:cNvPr id="3" name="Espace réservé du contenu 2">
            <a:extLst>
              <a:ext uri="{FF2B5EF4-FFF2-40B4-BE49-F238E27FC236}">
                <a16:creationId xmlns:a16="http://schemas.microsoft.com/office/drawing/2014/main" xmlns="" id="{0B1707F3-D311-4553-A0BE-7556F6E18BAF}"/>
              </a:ext>
            </a:extLst>
          </p:cNvPr>
          <p:cNvSpPr>
            <a:spLocks noGrp="1"/>
          </p:cNvSpPr>
          <p:nvPr>
            <p:ph idx="1"/>
          </p:nvPr>
        </p:nvSpPr>
        <p:spPr/>
        <p:txBody>
          <a:bodyPr/>
          <a:lstStyle/>
          <a:p>
            <a:r>
              <a:rPr lang="fr-FR" dirty="0"/>
              <a:t>Interface 4</a:t>
            </a:r>
          </a:p>
        </p:txBody>
      </p:sp>
    </p:spTree>
    <p:extLst>
      <p:ext uri="{BB962C8B-B14F-4D97-AF65-F5344CB8AC3E}">
        <p14:creationId xmlns:p14="http://schemas.microsoft.com/office/powerpoint/2010/main" val="28269019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E2B0AAE-7CC7-4FFD-9AA6-84EB07594CCD}"/>
              </a:ext>
            </a:extLst>
          </p:cNvPr>
          <p:cNvSpPr>
            <a:spLocks noGrp="1"/>
          </p:cNvSpPr>
          <p:nvPr>
            <p:ph type="title"/>
          </p:nvPr>
        </p:nvSpPr>
        <p:spPr/>
        <p:txBody>
          <a:bodyPr/>
          <a:lstStyle/>
          <a:p>
            <a:r>
              <a:rPr lang="fr-FR" dirty="0"/>
              <a:t>3.2 les principales interfaces </a:t>
            </a:r>
          </a:p>
        </p:txBody>
      </p:sp>
      <p:sp>
        <p:nvSpPr>
          <p:cNvPr id="3" name="Espace réservé du contenu 2">
            <a:extLst>
              <a:ext uri="{FF2B5EF4-FFF2-40B4-BE49-F238E27FC236}">
                <a16:creationId xmlns:a16="http://schemas.microsoft.com/office/drawing/2014/main" xmlns="" id="{0B1707F3-D311-4553-A0BE-7556F6E18BAF}"/>
              </a:ext>
            </a:extLst>
          </p:cNvPr>
          <p:cNvSpPr>
            <a:spLocks noGrp="1"/>
          </p:cNvSpPr>
          <p:nvPr>
            <p:ph idx="1"/>
          </p:nvPr>
        </p:nvSpPr>
        <p:spPr/>
        <p:txBody>
          <a:bodyPr/>
          <a:lstStyle/>
          <a:p>
            <a:r>
              <a:rPr lang="fr-FR" dirty="0"/>
              <a:t>Interface 5</a:t>
            </a:r>
          </a:p>
          <a:p>
            <a:pPr marL="0" indent="0">
              <a:buNone/>
            </a:pPr>
            <a:endParaRPr lang="fr-FR" dirty="0"/>
          </a:p>
        </p:txBody>
      </p:sp>
    </p:spTree>
    <p:extLst>
      <p:ext uri="{BB962C8B-B14F-4D97-AF65-F5344CB8AC3E}">
        <p14:creationId xmlns:p14="http://schemas.microsoft.com/office/powerpoint/2010/main" val="7036502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B4C312D-F462-4B1B-A70B-F74BA5BC54E9}"/>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xmlns="" id="{EC19B2E1-1ACF-4678-B5F6-88A656900FE6}"/>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2261412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3332AED-05F2-45B4-B6E4-B04CAB8D9C9D}"/>
              </a:ext>
            </a:extLst>
          </p:cNvPr>
          <p:cNvSpPr>
            <a:spLocks noGrp="1"/>
          </p:cNvSpPr>
          <p:nvPr>
            <p:ph type="title"/>
          </p:nvPr>
        </p:nvSpPr>
        <p:spPr/>
        <p:txBody>
          <a:bodyPr/>
          <a:lstStyle/>
          <a:p>
            <a:r>
              <a:rPr lang="fr-FR" dirty="0"/>
              <a:t>Introduction</a:t>
            </a:r>
          </a:p>
        </p:txBody>
      </p:sp>
      <p:sp>
        <p:nvSpPr>
          <p:cNvPr id="3" name="Espace réservé du contenu 2">
            <a:extLst>
              <a:ext uri="{FF2B5EF4-FFF2-40B4-BE49-F238E27FC236}">
                <a16:creationId xmlns:a16="http://schemas.microsoft.com/office/drawing/2014/main" xmlns="" id="{C1AD64AF-3450-4206-9CB1-28D0BF6EEB31}"/>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3930463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8A24E94-57D8-48F8-87E9-663F5DC4CE9B}"/>
              </a:ext>
            </a:extLst>
          </p:cNvPr>
          <p:cNvSpPr>
            <a:spLocks noGrp="1"/>
          </p:cNvSpPr>
          <p:nvPr>
            <p:ph type="title"/>
          </p:nvPr>
        </p:nvSpPr>
        <p:spPr>
          <a:xfrm>
            <a:off x="2457459" y="2588377"/>
            <a:ext cx="8911687" cy="1280890"/>
          </a:xfrm>
        </p:spPr>
        <p:txBody>
          <a:bodyPr/>
          <a:lstStyle/>
          <a:p>
            <a:r>
              <a:rPr lang="fr-FR" dirty="0"/>
              <a:t>Chapitre 1: Contexte général du projet</a:t>
            </a:r>
          </a:p>
        </p:txBody>
      </p:sp>
    </p:spTree>
    <p:extLst>
      <p:ext uri="{BB962C8B-B14F-4D97-AF65-F5344CB8AC3E}">
        <p14:creationId xmlns:p14="http://schemas.microsoft.com/office/powerpoint/2010/main" val="38876708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7180EFC-A6EE-4C55-975B-648F26B1E41C}"/>
              </a:ext>
            </a:extLst>
          </p:cNvPr>
          <p:cNvSpPr>
            <a:spLocks noGrp="1"/>
          </p:cNvSpPr>
          <p:nvPr>
            <p:ph type="title"/>
          </p:nvPr>
        </p:nvSpPr>
        <p:spPr/>
        <p:txBody>
          <a:bodyPr>
            <a:normAutofit/>
          </a:bodyPr>
          <a:lstStyle/>
          <a:p>
            <a:r>
              <a:rPr lang="fr-FR" sz="2800" dirty="0"/>
              <a:t>1.1 Présentation de l’existant et problématique</a:t>
            </a:r>
          </a:p>
        </p:txBody>
      </p:sp>
      <p:sp>
        <p:nvSpPr>
          <p:cNvPr id="3" name="Espace réservé du contenu 2">
            <a:extLst>
              <a:ext uri="{FF2B5EF4-FFF2-40B4-BE49-F238E27FC236}">
                <a16:creationId xmlns:a16="http://schemas.microsoft.com/office/drawing/2014/main" xmlns="" id="{25F2D122-8BBA-4DB4-B1BD-7995EDE8E3EC}"/>
              </a:ext>
            </a:extLst>
          </p:cNvPr>
          <p:cNvSpPr>
            <a:spLocks noGrp="1"/>
          </p:cNvSpPr>
          <p:nvPr>
            <p:ph idx="1"/>
          </p:nvPr>
        </p:nvSpPr>
        <p:spPr/>
        <p:txBody>
          <a:bodyPr/>
          <a:lstStyle/>
          <a:p>
            <a:r>
              <a:rPr lang="fr-FR" dirty="0"/>
              <a:t>Perte du Temps</a:t>
            </a:r>
          </a:p>
          <a:p>
            <a:endParaRPr lang="fr-FR" dirty="0"/>
          </a:p>
          <a:p>
            <a:r>
              <a:rPr lang="fr-FR" dirty="0"/>
              <a:t>Manque de sécurité</a:t>
            </a:r>
          </a:p>
          <a:p>
            <a:endParaRPr lang="fr-FR" dirty="0"/>
          </a:p>
          <a:p>
            <a:r>
              <a:rPr lang="fr-FR" dirty="0"/>
              <a:t>…..</a:t>
            </a:r>
          </a:p>
          <a:p>
            <a:endParaRPr lang="fr-FR" dirty="0"/>
          </a:p>
          <a:p>
            <a:r>
              <a:rPr lang="fr-FR" dirty="0"/>
              <a:t>…..</a:t>
            </a:r>
          </a:p>
          <a:p>
            <a:endParaRPr lang="fr-FR" dirty="0"/>
          </a:p>
          <a:p>
            <a:r>
              <a:rPr lang="fr-FR" dirty="0"/>
              <a:t>………..</a:t>
            </a:r>
          </a:p>
        </p:txBody>
      </p:sp>
    </p:spTree>
    <p:extLst>
      <p:ext uri="{BB962C8B-B14F-4D97-AF65-F5344CB8AC3E}">
        <p14:creationId xmlns:p14="http://schemas.microsoft.com/office/powerpoint/2010/main" val="1693843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B748FB-14EC-46F8-A42A-04A4C0E4D263}"/>
              </a:ext>
            </a:extLst>
          </p:cNvPr>
          <p:cNvSpPr>
            <a:spLocks noGrp="1"/>
          </p:cNvSpPr>
          <p:nvPr>
            <p:ph type="title"/>
          </p:nvPr>
        </p:nvSpPr>
        <p:spPr/>
        <p:txBody>
          <a:bodyPr>
            <a:normAutofit/>
          </a:bodyPr>
          <a:lstStyle/>
          <a:p>
            <a:r>
              <a:rPr lang="fr-FR" sz="2800" dirty="0"/>
              <a:t>1.2 Solution proposée et objectifs du projet </a:t>
            </a:r>
          </a:p>
        </p:txBody>
      </p:sp>
      <p:sp>
        <p:nvSpPr>
          <p:cNvPr id="3" name="Espace réservé du contenu 2">
            <a:extLst>
              <a:ext uri="{FF2B5EF4-FFF2-40B4-BE49-F238E27FC236}">
                <a16:creationId xmlns:a16="http://schemas.microsoft.com/office/drawing/2014/main" xmlns="" id="{8949D94C-E466-48BD-89BE-864516FD4416}"/>
              </a:ext>
            </a:extLst>
          </p:cNvPr>
          <p:cNvSpPr>
            <a:spLocks noGrp="1"/>
          </p:cNvSpPr>
          <p:nvPr>
            <p:ph idx="1"/>
          </p:nvPr>
        </p:nvSpPr>
        <p:spPr/>
        <p:txBody>
          <a:bodyPr/>
          <a:lstStyle/>
          <a:p>
            <a:r>
              <a:rPr lang="fr-FR" dirty="0"/>
              <a:t>…….</a:t>
            </a:r>
          </a:p>
          <a:p>
            <a:endParaRPr lang="fr-FR" dirty="0"/>
          </a:p>
          <a:p>
            <a:r>
              <a:rPr lang="fr-FR" dirty="0"/>
              <a:t>………</a:t>
            </a:r>
          </a:p>
          <a:p>
            <a:endParaRPr lang="fr-FR" dirty="0"/>
          </a:p>
          <a:p>
            <a:r>
              <a:rPr lang="fr-FR" dirty="0"/>
              <a:t>……</a:t>
            </a:r>
          </a:p>
          <a:p>
            <a:endParaRPr lang="fr-FR" dirty="0"/>
          </a:p>
          <a:p>
            <a:r>
              <a:rPr lang="fr-FR" dirty="0"/>
              <a:t>……..</a:t>
            </a:r>
          </a:p>
          <a:p>
            <a:endParaRPr lang="fr-FR" dirty="0"/>
          </a:p>
          <a:p>
            <a:r>
              <a:rPr lang="fr-FR" dirty="0"/>
              <a:t>………</a:t>
            </a:r>
          </a:p>
        </p:txBody>
      </p:sp>
    </p:spTree>
    <p:extLst>
      <p:ext uri="{BB962C8B-B14F-4D97-AF65-F5344CB8AC3E}">
        <p14:creationId xmlns:p14="http://schemas.microsoft.com/office/powerpoint/2010/main" val="31638133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xmlns="" id="{C8F1ECB5-6D24-40EB-A626-661613C0577D}"/>
              </a:ext>
            </a:extLst>
          </p:cNvPr>
          <p:cNvSpPr>
            <a:spLocks noGrp="1"/>
          </p:cNvSpPr>
          <p:nvPr>
            <p:ph type="title"/>
          </p:nvPr>
        </p:nvSpPr>
        <p:spPr>
          <a:xfrm>
            <a:off x="2457459" y="2588377"/>
            <a:ext cx="8911687" cy="1280890"/>
          </a:xfrm>
        </p:spPr>
        <p:txBody>
          <a:bodyPr/>
          <a:lstStyle/>
          <a:p>
            <a:r>
              <a:rPr lang="fr-FR" dirty="0"/>
              <a:t>Chapitre 2: Analyse et Conception</a:t>
            </a:r>
          </a:p>
        </p:txBody>
      </p:sp>
    </p:spTree>
    <p:extLst>
      <p:ext uri="{BB962C8B-B14F-4D97-AF65-F5344CB8AC3E}">
        <p14:creationId xmlns:p14="http://schemas.microsoft.com/office/powerpoint/2010/main" val="11227972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BA496F7-933A-41B0-A1E8-9488DC10A43D}"/>
              </a:ext>
            </a:extLst>
          </p:cNvPr>
          <p:cNvSpPr>
            <a:spLocks noGrp="1"/>
          </p:cNvSpPr>
          <p:nvPr>
            <p:ph type="title"/>
          </p:nvPr>
        </p:nvSpPr>
        <p:spPr/>
        <p:txBody>
          <a:bodyPr/>
          <a:lstStyle/>
          <a:p>
            <a:r>
              <a:rPr lang="fr-FR" dirty="0"/>
              <a:t>2.1 Les besoins fonctionnels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53773365"/>
              </p:ext>
            </p:extLst>
          </p:nvPr>
        </p:nvGraphicFramePr>
        <p:xfrm>
          <a:off x="1282534" y="1805050"/>
          <a:ext cx="9289767" cy="3028208"/>
        </p:xfrm>
        <a:graphic>
          <a:graphicData uri="http://schemas.openxmlformats.org/drawingml/2006/table">
            <a:tbl>
              <a:tblPr firstRow="1" firstCol="1" bandRow="1">
                <a:tableStyleId>{46F890A9-2807-4EBB-B81D-B2AA78EC7F39}</a:tableStyleId>
              </a:tblPr>
              <a:tblGrid>
                <a:gridCol w="3096589"/>
                <a:gridCol w="3096589"/>
                <a:gridCol w="3096589"/>
              </a:tblGrid>
              <a:tr h="297153">
                <a:tc>
                  <a:txBody>
                    <a:bodyPr/>
                    <a:lstStyle/>
                    <a:p>
                      <a:pPr algn="ctr">
                        <a:lnSpc>
                          <a:spcPct val="150000"/>
                        </a:lnSpc>
                        <a:spcAft>
                          <a:spcPts val="800"/>
                        </a:spcAft>
                      </a:pPr>
                      <a:r>
                        <a:rPr lang="fr-FR" sz="1200" b="1" kern="1200" dirty="0" smtClean="0">
                          <a:solidFill>
                            <a:schemeClr val="lt1"/>
                          </a:solidFill>
                          <a:effectLst/>
                          <a:latin typeface="+mn-lt"/>
                          <a:ea typeface="+mn-ea"/>
                          <a:cs typeface="+mn-cs"/>
                        </a:rPr>
                        <a:t>Administrateur</a:t>
                      </a:r>
                      <a:endParaRPr lang="fr-FR" sz="12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50000"/>
                        </a:lnSpc>
                        <a:spcAft>
                          <a:spcPts val="800"/>
                        </a:spcAft>
                      </a:pPr>
                      <a:r>
                        <a:rPr lang="fr-FR" sz="1200" dirty="0">
                          <a:effectLst/>
                        </a:rPr>
                        <a:t>Vendeur</a:t>
                      </a:r>
                      <a:endParaRPr lang="fr-FR"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15000"/>
                        </a:lnSpc>
                        <a:spcAft>
                          <a:spcPts val="0"/>
                        </a:spcAft>
                      </a:pPr>
                      <a:r>
                        <a:rPr lang="fr-FR" sz="1200">
                          <a:effectLst/>
                        </a:rPr>
                        <a:t>gérer le stock</a:t>
                      </a:r>
                      <a:endParaRPr lang="fr-FR" sz="11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r h="2731055">
                <a:tc>
                  <a:txBody>
                    <a:bodyPr/>
                    <a:lstStyle/>
                    <a:p>
                      <a:pPr marL="342900" lvl="0" indent="-342900">
                        <a:lnSpc>
                          <a:spcPct val="115000"/>
                        </a:lnSpc>
                        <a:spcAft>
                          <a:spcPts val="800"/>
                        </a:spcAft>
                        <a:buFont typeface="Times New Roman" panose="02020603050405020304" pitchFamily="18" charset="0"/>
                        <a:buChar char="-"/>
                      </a:pPr>
                      <a:r>
                        <a:rPr lang="fr-FR" sz="1200" b="0" dirty="0">
                          <a:effectLst/>
                        </a:rPr>
                        <a:t>Gestion des ventes et réparations  </a:t>
                      </a:r>
                      <a:endParaRPr lang="fr-FR" sz="1100" b="0" dirty="0">
                        <a:effectLst/>
                      </a:endParaRPr>
                    </a:p>
                    <a:p>
                      <a:pPr marL="342900" lvl="0" indent="-342900">
                        <a:lnSpc>
                          <a:spcPct val="115000"/>
                        </a:lnSpc>
                        <a:spcAft>
                          <a:spcPts val="800"/>
                        </a:spcAft>
                        <a:buFont typeface="Times New Roman" panose="02020603050405020304" pitchFamily="18" charset="0"/>
                        <a:buChar char="-"/>
                      </a:pPr>
                      <a:r>
                        <a:rPr lang="fr-FR" sz="1200" b="0" dirty="0">
                          <a:effectLst/>
                        </a:rPr>
                        <a:t>Gestion de stock des produits </a:t>
                      </a:r>
                      <a:endParaRPr lang="fr-FR" sz="1100" b="0" dirty="0">
                        <a:effectLst/>
                      </a:endParaRPr>
                    </a:p>
                    <a:p>
                      <a:pPr marL="342900" lvl="0" indent="-342900">
                        <a:lnSpc>
                          <a:spcPct val="115000"/>
                        </a:lnSpc>
                        <a:spcAft>
                          <a:spcPts val="800"/>
                        </a:spcAft>
                        <a:buFont typeface="Times New Roman" panose="02020603050405020304" pitchFamily="18" charset="0"/>
                        <a:buChar char="-"/>
                      </a:pPr>
                      <a:r>
                        <a:rPr lang="fr-FR" sz="1200" b="0" dirty="0">
                          <a:effectLst/>
                        </a:rPr>
                        <a:t>Gestion des fournisseurs </a:t>
                      </a:r>
                      <a:endParaRPr lang="fr-FR" sz="1100" b="0" dirty="0">
                        <a:effectLst/>
                      </a:endParaRPr>
                    </a:p>
                    <a:p>
                      <a:pPr marL="342900" lvl="0" indent="-342900">
                        <a:lnSpc>
                          <a:spcPct val="115000"/>
                        </a:lnSpc>
                        <a:spcAft>
                          <a:spcPts val="800"/>
                        </a:spcAft>
                        <a:buFont typeface="Times New Roman" panose="02020603050405020304" pitchFamily="18" charset="0"/>
                        <a:buChar char="-"/>
                      </a:pPr>
                      <a:r>
                        <a:rPr lang="fr-FR" sz="1200" b="0" dirty="0">
                          <a:effectLst/>
                        </a:rPr>
                        <a:t>Gestion d’utilisateur </a:t>
                      </a:r>
                      <a:endParaRPr lang="fr-FR" sz="1100" b="0" dirty="0">
                        <a:effectLst/>
                      </a:endParaRPr>
                    </a:p>
                    <a:p>
                      <a:pPr marL="342900" lvl="0" indent="-342900">
                        <a:lnSpc>
                          <a:spcPct val="115000"/>
                        </a:lnSpc>
                        <a:spcAft>
                          <a:spcPts val="800"/>
                        </a:spcAft>
                        <a:buFont typeface="Times New Roman" panose="02020603050405020304" pitchFamily="18" charset="0"/>
                        <a:buChar char="-"/>
                      </a:pPr>
                      <a:r>
                        <a:rPr lang="fr-FR" sz="1200" b="0" dirty="0">
                          <a:effectLst/>
                        </a:rPr>
                        <a:t>Gestion des produits retournés aux fournisseurs </a:t>
                      </a:r>
                      <a:endParaRPr lang="fr-FR" sz="1100" b="0" dirty="0">
                        <a:effectLst/>
                      </a:endParaRPr>
                    </a:p>
                    <a:p>
                      <a:pPr marL="342900" lvl="0" indent="-342900">
                        <a:lnSpc>
                          <a:spcPct val="115000"/>
                        </a:lnSpc>
                        <a:spcAft>
                          <a:spcPts val="800"/>
                        </a:spcAft>
                        <a:buFont typeface="Times New Roman" panose="02020603050405020304" pitchFamily="18" charset="0"/>
                        <a:buChar char="-"/>
                      </a:pPr>
                      <a:r>
                        <a:rPr lang="fr-FR" sz="1200" b="0" dirty="0">
                          <a:effectLst/>
                        </a:rPr>
                        <a:t>Statistique des ventes et réparations </a:t>
                      </a:r>
                      <a:endParaRPr lang="fr-FR" sz="1100" b="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342900" lvl="0" indent="-342900">
                        <a:lnSpc>
                          <a:spcPct val="115000"/>
                        </a:lnSpc>
                        <a:spcAft>
                          <a:spcPts val="800"/>
                        </a:spcAft>
                        <a:buFont typeface="Times New Roman" panose="02020603050405020304" pitchFamily="18" charset="0"/>
                        <a:buChar char="-"/>
                      </a:pPr>
                      <a:r>
                        <a:rPr lang="fr-FR" sz="1200" dirty="0">
                          <a:effectLst/>
                        </a:rPr>
                        <a:t>Gestion des ventes et réparations  </a:t>
                      </a:r>
                      <a:endParaRPr lang="fr-FR" sz="1100" dirty="0">
                        <a:effectLst/>
                      </a:endParaRPr>
                    </a:p>
                    <a:p>
                      <a:pPr marL="342900" lvl="0" indent="-342900">
                        <a:lnSpc>
                          <a:spcPct val="115000"/>
                        </a:lnSpc>
                        <a:spcAft>
                          <a:spcPts val="800"/>
                        </a:spcAft>
                        <a:buFont typeface="Times New Roman" panose="02020603050405020304" pitchFamily="18" charset="0"/>
                        <a:buChar char="-"/>
                      </a:pPr>
                      <a:r>
                        <a:rPr lang="fr-FR" sz="1200" dirty="0">
                          <a:effectLst/>
                        </a:rPr>
                        <a:t>Gestion de stock des produits </a:t>
                      </a:r>
                      <a:endParaRPr lang="fr-FR" sz="1100" dirty="0">
                        <a:effectLst/>
                      </a:endParaRPr>
                    </a:p>
                    <a:p>
                      <a:pPr marL="342900" lvl="0" indent="-342900">
                        <a:lnSpc>
                          <a:spcPct val="150000"/>
                        </a:lnSpc>
                        <a:spcAft>
                          <a:spcPts val="800"/>
                        </a:spcAft>
                        <a:buFont typeface="Times New Roman" panose="02020603050405020304" pitchFamily="18" charset="0"/>
                        <a:buChar char="-"/>
                      </a:pPr>
                      <a:r>
                        <a:rPr lang="fr-FR" sz="1200" dirty="0">
                          <a:effectLst/>
                        </a:rPr>
                        <a:t>Statistique des ventes et réparations </a:t>
                      </a:r>
                      <a:endParaRPr lang="fr-FR"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342900" lvl="0" indent="-342900">
                        <a:lnSpc>
                          <a:spcPct val="115000"/>
                        </a:lnSpc>
                        <a:spcAft>
                          <a:spcPts val="800"/>
                        </a:spcAft>
                        <a:buFont typeface="Times New Roman" panose="02020603050405020304" pitchFamily="18" charset="0"/>
                        <a:buChar char="-"/>
                      </a:pPr>
                      <a:r>
                        <a:rPr lang="fr-FR" sz="1200" dirty="0">
                          <a:effectLst/>
                        </a:rPr>
                        <a:t>Gestion de stock des produits </a:t>
                      </a:r>
                      <a:endParaRPr lang="fr-FR" sz="1100" dirty="0">
                        <a:effectLst/>
                      </a:endParaRPr>
                    </a:p>
                    <a:p>
                      <a:pPr marL="342900" lvl="0" indent="-342900">
                        <a:lnSpc>
                          <a:spcPct val="115000"/>
                        </a:lnSpc>
                        <a:spcAft>
                          <a:spcPts val="800"/>
                        </a:spcAft>
                        <a:buFont typeface="Times New Roman" panose="02020603050405020304" pitchFamily="18" charset="0"/>
                        <a:buChar char="-"/>
                      </a:pPr>
                      <a:r>
                        <a:rPr lang="fr-FR" sz="1200" dirty="0">
                          <a:effectLst/>
                        </a:rPr>
                        <a:t>Gestion des fournisseurs </a:t>
                      </a:r>
                      <a:endParaRPr lang="fr-FR" sz="1100" dirty="0">
                        <a:effectLst/>
                      </a:endParaRPr>
                    </a:p>
                    <a:p>
                      <a:pPr marL="342900" lvl="0" indent="-342900">
                        <a:lnSpc>
                          <a:spcPct val="115000"/>
                        </a:lnSpc>
                        <a:spcAft>
                          <a:spcPts val="800"/>
                        </a:spcAft>
                        <a:buFont typeface="Times New Roman" panose="02020603050405020304" pitchFamily="18" charset="0"/>
                        <a:buChar char="-"/>
                      </a:pPr>
                      <a:r>
                        <a:rPr lang="fr-FR" sz="1200" dirty="0">
                          <a:effectLst/>
                        </a:rPr>
                        <a:t>Gestion des produits retournés aux fournisseurs </a:t>
                      </a:r>
                      <a:endParaRPr lang="fr-FR" sz="1100" dirty="0">
                        <a:effectLst/>
                      </a:endParaRPr>
                    </a:p>
                    <a:p>
                      <a:pPr marL="342900" lvl="0" indent="-342900">
                        <a:lnSpc>
                          <a:spcPct val="150000"/>
                        </a:lnSpc>
                        <a:spcAft>
                          <a:spcPts val="800"/>
                        </a:spcAft>
                        <a:buFont typeface="Times New Roman" panose="02020603050405020304" pitchFamily="18" charset="0"/>
                        <a:buChar char="-"/>
                      </a:pPr>
                      <a:r>
                        <a:rPr lang="fr-FR" sz="1200" dirty="0">
                          <a:effectLst/>
                        </a:rPr>
                        <a:t>Statistique des ventes et réparations </a:t>
                      </a:r>
                      <a:endParaRPr lang="fr-FR" sz="11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r>
            </a:tbl>
          </a:graphicData>
        </a:graphic>
      </p:graphicFrame>
    </p:spTree>
    <p:extLst>
      <p:ext uri="{BB962C8B-B14F-4D97-AF65-F5344CB8AC3E}">
        <p14:creationId xmlns:p14="http://schemas.microsoft.com/office/powerpoint/2010/main" val="1771643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Hadchi</a:t>
            </a:r>
            <a:r>
              <a:rPr lang="fr-FR" dirty="0" smtClean="0"/>
              <a:t> bit </a:t>
            </a:r>
            <a:r>
              <a:rPr lang="fr-FR" dirty="0" err="1" smtClean="0"/>
              <a:t>ngolo</a:t>
            </a:r>
            <a:endParaRPr lang="fr-FR" dirty="0"/>
          </a:p>
        </p:txBody>
      </p:sp>
      <p:sp>
        <p:nvSpPr>
          <p:cNvPr id="3" name="Content Placeholder 2"/>
          <p:cNvSpPr>
            <a:spLocks noGrp="1"/>
          </p:cNvSpPr>
          <p:nvPr>
            <p:ph idx="1"/>
          </p:nvPr>
        </p:nvSpPr>
        <p:spPr/>
        <p:txBody>
          <a:bodyPr/>
          <a:lstStyle/>
          <a:p>
            <a:r>
              <a:rPr lang="fr-FR" dirty="0"/>
              <a:t>le rôle vendeur qui est permis gestion vente des produits et réparation des  </a:t>
            </a:r>
            <a:r>
              <a:rPr lang="fr-FR" dirty="0" smtClean="0"/>
              <a:t>matériels</a:t>
            </a:r>
          </a:p>
          <a:p>
            <a:r>
              <a:rPr lang="fr-FR" dirty="0"/>
              <a:t>le rôle vendeur qui permet de gestion vente des produits et réparation du matériel </a:t>
            </a:r>
            <a:r>
              <a:rPr lang="fr-FR" dirty="0" smtClean="0"/>
              <a:t>informatique</a:t>
            </a:r>
          </a:p>
          <a:p>
            <a:r>
              <a:rPr lang="fr-FR" dirty="0"/>
              <a:t>le rôle Administrateur qui permet de tous les opérations vendeur et gérer le stock en plus gestion du utilisateur</a:t>
            </a:r>
          </a:p>
        </p:txBody>
      </p:sp>
    </p:spTree>
    <p:extLst>
      <p:ext uri="{BB962C8B-B14F-4D97-AF65-F5344CB8AC3E}">
        <p14:creationId xmlns:p14="http://schemas.microsoft.com/office/powerpoint/2010/main" val="1681319271"/>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6079563CDFC254891F6D62582790973" ma:contentTypeVersion="9" ma:contentTypeDescription="Crée un document." ma:contentTypeScope="" ma:versionID="0538e3f8e84d181a0843551ef9487b5a">
  <xsd:schema xmlns:xsd="http://www.w3.org/2001/XMLSchema" xmlns:xs="http://www.w3.org/2001/XMLSchema" xmlns:p="http://schemas.microsoft.com/office/2006/metadata/properties" xmlns:ns2="5d1167ab-d626-40b4-a6ce-542099326882" xmlns:ns3="01c023f0-3fa2-4545-afda-0192f9544699" targetNamespace="http://schemas.microsoft.com/office/2006/metadata/properties" ma:root="true" ma:fieldsID="7eedf675d09c21014a00909436e4b6db" ns2:_="" ns3:_="">
    <xsd:import namespace="5d1167ab-d626-40b4-a6ce-542099326882"/>
    <xsd:import namespace="01c023f0-3fa2-4545-afda-0192f954469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1167ab-d626-40b4-a6ce-5420993268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c023f0-3fa2-4545-afda-0192f9544699" elementFormDefault="qualified">
    <xsd:import namespace="http://schemas.microsoft.com/office/2006/documentManagement/types"/>
    <xsd:import namespace="http://schemas.microsoft.com/office/infopath/2007/PartnerControls"/>
    <xsd:element name="SharedWithUsers" ma:index="15"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2E59F0-4C46-48CF-AE0F-47F5029C8F4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A639EFE-B05F-46B2-B03E-C2B3F90F76B4}">
  <ds:schemaRefs>
    <ds:schemaRef ds:uri="http://schemas.microsoft.com/sharepoint/v3/contenttype/forms"/>
  </ds:schemaRefs>
</ds:datastoreItem>
</file>

<file path=customXml/itemProps3.xml><?xml version="1.0" encoding="utf-8"?>
<ds:datastoreItem xmlns:ds="http://schemas.openxmlformats.org/officeDocument/2006/customXml" ds:itemID="{4E4DCB44-1F54-48DB-BCE6-E9E56E2CE4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d1167ab-d626-40b4-a6ce-542099326882"/>
    <ds:schemaRef ds:uri="01c023f0-3fa2-4545-afda-0192f95446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Wisp</Template>
  <TotalTime>287</TotalTime>
  <Words>451</Words>
  <Application>Microsoft Office PowerPoint</Application>
  <PresentationFormat>Widescreen</PresentationFormat>
  <Paragraphs>96</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Century Gothic</vt:lpstr>
      <vt:lpstr>Times New Roman</vt:lpstr>
      <vt:lpstr>Wingdings 3</vt:lpstr>
      <vt:lpstr>Brin</vt:lpstr>
      <vt:lpstr>Projet de fin de formation</vt:lpstr>
      <vt:lpstr>Plan</vt:lpstr>
      <vt:lpstr>Introduction</vt:lpstr>
      <vt:lpstr>Chapitre 1: Contexte général du projet</vt:lpstr>
      <vt:lpstr>1.1 Présentation de l’existant et problématique</vt:lpstr>
      <vt:lpstr>1.2 Solution proposée et objectifs du projet </vt:lpstr>
      <vt:lpstr>Chapitre 2: Analyse et Conception</vt:lpstr>
      <vt:lpstr>2.1 Les besoins fonctionnels </vt:lpstr>
      <vt:lpstr>Hadchi bit ngolo</vt:lpstr>
      <vt:lpstr>2.2 Choix de la méthode de conception</vt:lpstr>
      <vt:lpstr>2.3 Dictionnaire de données</vt:lpstr>
      <vt:lpstr>Hadchi bit ngol</vt:lpstr>
      <vt:lpstr>2.4 modèle conceptuel de données </vt:lpstr>
      <vt:lpstr>2.5 Le modèle logique de données </vt:lpstr>
      <vt:lpstr>Hadchi ghadi ngol</vt:lpstr>
      <vt:lpstr>Chapitre 3: Réalisation et mise en œuvre</vt:lpstr>
      <vt:lpstr>3.1 Outils de travail</vt:lpstr>
      <vt:lpstr>3.2 les principales interfaces </vt:lpstr>
      <vt:lpstr>3.2 les principales interfaces </vt:lpstr>
      <vt:lpstr>3.2 les principales interfaces </vt:lpstr>
      <vt:lpstr>3.2 les principales interfaces </vt:lpstr>
      <vt:lpstr>3.2 les principales interfaces </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 fin de formation</dc:title>
  <dc:creator>AMINE</dc:creator>
  <cp:lastModifiedBy>ayoub</cp:lastModifiedBy>
  <cp:revision>25</cp:revision>
  <dcterms:created xsi:type="dcterms:W3CDTF">2021-05-18T15:54:57Z</dcterms:created>
  <dcterms:modified xsi:type="dcterms:W3CDTF">2021-05-29T12:44:00Z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0x01010036079563CDFC254891F6D62582790973</vt:lpwstr>
  </property>
</Properties>
</file>