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6" r:id="rId13"/>
    <p:sldId id="264" r:id="rId14"/>
    <p:sldId id="265" r:id="rId15"/>
    <p:sldId id="279" r:id="rId16"/>
    <p:sldId id="280" r:id="rId17"/>
    <p:sldId id="278" r:id="rId18"/>
    <p:sldId id="266" r:id="rId19"/>
    <p:sldId id="281" r:id="rId20"/>
    <p:sldId id="267" r:id="rId21"/>
    <p:sldId id="277" r:id="rId22"/>
    <p:sldId id="268" r:id="rId23"/>
    <p:sldId id="269" r:id="rId24"/>
    <p:sldId id="270" r:id="rId25"/>
    <p:sldId id="282" r:id="rId26"/>
    <p:sldId id="271" r:id="rId27"/>
    <p:sldId id="272" r:id="rId28"/>
    <p:sldId id="273" r:id="rId29"/>
    <p:sldId id="283" r:id="rId30"/>
    <p:sldId id="274" r:id="rId31"/>
    <p:sldId id="27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8E7"/>
    <a:srgbClr val="E1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29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89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0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638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138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77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07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4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88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9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4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50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7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38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19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98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9F85D-BDA6-4CEC-905A-6A68B32258C7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97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CD0E6F3-12A6-4904-B5F8-0546E22B1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3435" y="1166219"/>
            <a:ext cx="8915399" cy="2262781"/>
          </a:xfrm>
        </p:spPr>
        <p:txBody>
          <a:bodyPr/>
          <a:lstStyle/>
          <a:p>
            <a:r>
              <a:rPr lang="fr-FR" dirty="0"/>
              <a:t>Projet de fin de formation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6F80A6E5-EE73-4D3E-91C3-208402D2C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613" y="3535601"/>
            <a:ext cx="8915399" cy="1126283"/>
          </a:xfrm>
        </p:spPr>
        <p:txBody>
          <a:bodyPr>
            <a:normAutofit/>
          </a:bodyPr>
          <a:lstStyle/>
          <a:p>
            <a:r>
              <a:rPr lang="fr-FR" sz="2400" b="1" dirty="0"/>
              <a:t>Conception et réalisation d’une application de gestion de ressources humaines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EF36FBD9-A202-4B32-8C93-44073C5E8F42}"/>
              </a:ext>
            </a:extLst>
          </p:cNvPr>
          <p:cNvSpPr txBox="1"/>
          <p:nvPr/>
        </p:nvSpPr>
        <p:spPr>
          <a:xfrm>
            <a:off x="2363435" y="5230116"/>
            <a:ext cx="259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Réalisé Par:</a:t>
            </a:r>
          </a:p>
          <a:p>
            <a:r>
              <a:rPr lang="fr-FR" dirty="0"/>
              <a:t>Ayoub </a:t>
            </a:r>
            <a:r>
              <a:rPr lang="fr-FR" dirty="0" smtClean="0"/>
              <a:t>elmarhraoui</a:t>
            </a:r>
            <a:endParaRPr lang="fr-FR" b="1" dirty="0"/>
          </a:p>
          <a:p>
            <a:r>
              <a:rPr lang="fr-FR" dirty="0"/>
              <a:t>IDRISS AIT SIELARABI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113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3DFEB6A-87DD-4873-A6CC-10B868FA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2.2 Choix de la méthode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9CB01BF-6A35-4A4E-88EB-9A76330E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on a choisi </a:t>
            </a:r>
            <a:r>
              <a:rPr lang="fr-FR" dirty="0" smtClean="0"/>
              <a:t>méthode </a:t>
            </a:r>
            <a:r>
              <a:rPr lang="fr-FR" dirty="0"/>
              <a:t>de conception Merise parce que la méthode la plus adaptée de projet </a:t>
            </a:r>
            <a:r>
              <a:rPr lang="fr-FR" dirty="0" smtClean="0"/>
              <a:t>, </a:t>
            </a:r>
            <a:r>
              <a:rPr lang="fr-FR" dirty="0"/>
              <a:t>elle contient un ensemble des modèles comme le modèle de conception de données  que permet  représenter les relations entre les données. ensuite  le modèle logique de données qui à décrire la structure de données ..</a:t>
            </a:r>
          </a:p>
        </p:txBody>
      </p:sp>
    </p:spTree>
    <p:extLst>
      <p:ext uri="{BB962C8B-B14F-4D97-AF65-F5344CB8AC3E}">
        <p14:creationId xmlns:p14="http://schemas.microsoft.com/office/powerpoint/2010/main" val="394555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A1761F0-7A80-4224-B44E-37B504C3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2.3 Dictionnaire de données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075709" y="-979075"/>
            <a:ext cx="27451960" cy="698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" tIns="4572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62100" algn="r"/>
              </a:tabLst>
            </a:pPr>
            <a:endParaRPr kumimoji="0" lang="fr-FR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62100" algn="r"/>
              </a:tabLst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46118"/>
              </p:ext>
            </p:extLst>
          </p:nvPr>
        </p:nvGraphicFramePr>
        <p:xfrm>
          <a:off x="2244952" y="1641410"/>
          <a:ext cx="8300335" cy="4704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5135"/>
                <a:gridCol w="3779253"/>
                <a:gridCol w="1975947"/>
              </a:tblGrid>
              <a:tr h="3504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Propriétés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Description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Type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0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NumFournisseur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Numéro du Fournisseur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Entier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TelFournisseur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Téléphone du Fournisseur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AdresseFournisseur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Adresse du Fournisseur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NomFournisseur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Nom du Fournisseur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0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NumUtilisateur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Numéro d’utilisateur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Entier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Nom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Nom d’utilisateur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Prénom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Prénom d’utilisateur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Tel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Téléphone d’utilisateur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Adresse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Adresse d’utilisateur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Rôle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Rôle d’utilisateur 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Login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Login d’utilisateur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PassWord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Mot de passe d’utilisateur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Chaine de caractères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8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805036"/>
              </p:ext>
            </p:extLst>
          </p:nvPr>
        </p:nvGraphicFramePr>
        <p:xfrm>
          <a:off x="2113807" y="197926"/>
          <a:ext cx="8580023" cy="5768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0896"/>
                <a:gridCol w="3906598"/>
                <a:gridCol w="2042529"/>
              </a:tblGrid>
              <a:tr h="393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NumCategorie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Numéro de la catégorie 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Entier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>
                    <a:solidFill>
                      <a:srgbClr val="F0E8E7"/>
                    </a:solidFill>
                  </a:tcPr>
                </a:tc>
              </a:tr>
              <a:tr h="754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NomCategorie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Nom de la catégorie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Chaine de caractères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>
                    <a:solidFill>
                      <a:srgbClr val="E1CDCC"/>
                    </a:solidFill>
                  </a:tcPr>
                </a:tc>
              </a:tr>
              <a:tr h="393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NumReparation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Numéro de la réparation 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Entier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>
                    <a:solidFill>
                      <a:srgbClr val="F0E8E7"/>
                    </a:solidFill>
                  </a:tcPr>
                </a:tc>
              </a:tr>
              <a:tr h="754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TitreReparation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Titre de la réparation 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Chaine de caractères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  <a:tr h="393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PrixReparation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Prix de la réparation 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Réel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  <a:tr h="393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DateReparation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 de la réparation 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Date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  <a:tr h="754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Commentaire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Commentaire sur la réparation 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Chaine de caractères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  <a:tr h="393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NumProduit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Numéro de Produit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Entier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  <a:tr h="754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NomProduit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Nom de Produit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Chaine de caractères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  <a:tr h="393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QuantiteStockee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Quantité stockée de Produit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Entier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  <a:tr h="393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Prix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Prix de Produit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Réel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06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154291"/>
              </p:ext>
            </p:extLst>
          </p:nvPr>
        </p:nvGraphicFramePr>
        <p:xfrm>
          <a:off x="2154263" y="573437"/>
          <a:ext cx="8787539" cy="57653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4526"/>
                <a:gridCol w="4001084"/>
                <a:gridCol w="2091929"/>
              </a:tblGrid>
              <a:tr h="477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NumCommande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Numéro de Commande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Entier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0E8E7"/>
                    </a:solidFill>
                  </a:tcPr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DateCommande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 De la Commande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QuantiteCommandee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Quantité de produit commandé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Entier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DateVente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 du Vente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r"/>
                        </a:tabLst>
                      </a:pPr>
                      <a:r>
                        <a:rPr lang="fr-FR" sz="1600">
                          <a:effectLst/>
                        </a:rPr>
                        <a:t>Date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PrixVente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Prix du Vente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réel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QuantiteVendu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Quantité Vendu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Entier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PrixUnitaireDeGros  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 Prix Unitaire de Produit  De Gros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Réel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NumProduitRetourne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Numéro de Produit  retourne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Entier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DateRetoure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 de Produit  retourne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r"/>
                        </a:tabLst>
                      </a:pPr>
                      <a:r>
                        <a:rPr lang="fr-FR" sz="1600">
                          <a:effectLst/>
                        </a:rPr>
                        <a:t>Date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885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CommentaireProduitRetourne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Commentaire de Produit  retourne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Chaine de caractères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QuantitéProduitRetourne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Quantité de Produit  retourne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Entier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08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Hadchi</a:t>
            </a:r>
            <a:r>
              <a:rPr lang="fr-FR" dirty="0" smtClean="0"/>
              <a:t> bit </a:t>
            </a:r>
            <a:r>
              <a:rPr lang="fr-FR" dirty="0" err="1" smtClean="0"/>
              <a:t>ngol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la </a:t>
            </a:r>
            <a:r>
              <a:rPr lang="fr-FR" dirty="0"/>
              <a:t>propriété nom de produit n'est pas répété sur la table</a:t>
            </a:r>
          </a:p>
          <a:p>
            <a:r>
              <a:rPr lang="fr-FR" dirty="0"/>
              <a:t>la propriété nom de catégorie n'est pas répété sur la </a:t>
            </a:r>
            <a:r>
              <a:rPr lang="fr-FR" dirty="0" smtClean="0"/>
              <a:t>table</a:t>
            </a:r>
          </a:p>
          <a:p>
            <a:r>
              <a:rPr lang="fr-FR" dirty="0"/>
              <a:t>la propriété login n'est pas répété sur la </a:t>
            </a:r>
            <a:r>
              <a:rPr lang="fr-FR" dirty="0" smtClean="0"/>
              <a:t>table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propriété login et </a:t>
            </a:r>
            <a:r>
              <a:rPr lang="fr-FR" dirty="0" err="1"/>
              <a:t>password</a:t>
            </a:r>
            <a:r>
              <a:rPr lang="fr-FR" dirty="0"/>
              <a:t> est qui permet authentification </a:t>
            </a:r>
            <a:r>
              <a:rPr lang="fr-FR" dirty="0" smtClean="0"/>
              <a:t>utilisateur</a:t>
            </a:r>
          </a:p>
          <a:p>
            <a:r>
              <a:rPr lang="fr-FR" dirty="0" smtClean="0"/>
              <a:t>la </a:t>
            </a:r>
            <a:r>
              <a:rPr lang="fr-FR" dirty="0"/>
              <a:t>propriété NomFournisseur </a:t>
            </a:r>
            <a:r>
              <a:rPr lang="fr-FR" dirty="0" smtClean="0"/>
              <a:t> n'est </a:t>
            </a:r>
            <a:r>
              <a:rPr lang="fr-FR" dirty="0"/>
              <a:t>pas répété sur la table</a:t>
            </a:r>
          </a:p>
          <a:p>
            <a:r>
              <a:rPr lang="fr-FR" dirty="0"/>
              <a:t>la propriété </a:t>
            </a:r>
            <a:r>
              <a:rPr lang="fr-FR" dirty="0" err="1" smtClean="0"/>
              <a:t>QuantiteVendu</a:t>
            </a:r>
            <a:r>
              <a:rPr lang="fr-FR" dirty="0" smtClean="0"/>
              <a:t> est </a:t>
            </a:r>
            <a:r>
              <a:rPr lang="fr-FR" dirty="0"/>
              <a:t>qui permet la quantité de produit  commandée de client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053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6B26639-F11D-464B-BEF4-18F0D9E8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2.4 modèle conceptuel de données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85" y="1768878"/>
            <a:ext cx="10206127" cy="442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940" y="969818"/>
            <a:ext cx="8915400" cy="3777622"/>
          </a:xfrm>
        </p:spPr>
        <p:txBody>
          <a:bodyPr/>
          <a:lstStyle/>
          <a:p>
            <a:r>
              <a:rPr lang="fr-FR" dirty="0"/>
              <a:t>effectué un seul utilisateur</a:t>
            </a:r>
          </a:p>
          <a:p>
            <a:endParaRPr lang="fr-FR" dirty="0"/>
          </a:p>
          <a:p>
            <a:r>
              <a:rPr lang="fr-FR" dirty="0"/>
              <a:t>chaque vente à contient un seul </a:t>
            </a:r>
            <a:r>
              <a:rPr lang="fr-FR" dirty="0" smtClean="0"/>
              <a:t>produit</a:t>
            </a:r>
          </a:p>
          <a:p>
            <a:r>
              <a:rPr lang="fr-FR" dirty="0"/>
              <a:t>Le produit peut être vendu une ou plusieurs </a:t>
            </a:r>
            <a:r>
              <a:rPr lang="fr-FR" dirty="0" smtClean="0"/>
              <a:t>fois</a:t>
            </a:r>
          </a:p>
          <a:p>
            <a:r>
              <a:rPr lang="fr-FR" dirty="0"/>
              <a:t>chaque catégorie  contient à plusieurs produits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909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FB685D7-1806-4FD9-87DB-E67276E2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2.5 Le modèle logique de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2999A97-A144-4DC0-A0E3-C82151129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fr-FR" b="1" dirty="0"/>
              <a:t>Fournisseur = (</a:t>
            </a:r>
            <a:r>
              <a:rPr lang="fr-FR" u="sng" dirty="0"/>
              <a:t>NumFournisseur</a:t>
            </a:r>
            <a:r>
              <a:rPr lang="fr-FR" dirty="0"/>
              <a:t>, NomFournisseur, TelFournisseur, AdresseFournisseur);</a:t>
            </a:r>
          </a:p>
          <a:p>
            <a:pPr lvl="0"/>
            <a:r>
              <a:rPr lang="fr-FR" b="1" dirty="0"/>
              <a:t>Utilisateurs</a:t>
            </a:r>
            <a:r>
              <a:rPr lang="fr-FR" dirty="0"/>
              <a:t> = (</a:t>
            </a:r>
            <a:r>
              <a:rPr lang="fr-FR" u="sng" dirty="0"/>
              <a:t>NumUtilisateur</a:t>
            </a:r>
            <a:r>
              <a:rPr lang="fr-FR" dirty="0"/>
              <a:t>, Nom, Prenom, Tel, Adresse, Role, </a:t>
            </a:r>
            <a:r>
              <a:rPr lang="fr-FR" b="1" dirty="0"/>
              <a:t>Login</a:t>
            </a:r>
            <a:r>
              <a:rPr lang="fr-FR" dirty="0"/>
              <a:t>, PassWord);</a:t>
            </a:r>
          </a:p>
          <a:p>
            <a:pPr lvl="0"/>
            <a:r>
              <a:rPr lang="fr-FR" b="1" dirty="0"/>
              <a:t>Categories</a:t>
            </a:r>
            <a:r>
              <a:rPr lang="fr-FR" dirty="0"/>
              <a:t> = (</a:t>
            </a:r>
            <a:r>
              <a:rPr lang="fr-FR" u="sng" dirty="0"/>
              <a:t>NumCategorie</a:t>
            </a:r>
            <a:r>
              <a:rPr lang="fr-FR" dirty="0"/>
              <a:t>, </a:t>
            </a:r>
            <a:r>
              <a:rPr lang="fr-FR" b="1" dirty="0"/>
              <a:t>Nom</a:t>
            </a:r>
            <a:r>
              <a:rPr lang="fr-FR" dirty="0"/>
              <a:t>);</a:t>
            </a:r>
          </a:p>
          <a:p>
            <a:pPr lvl="0"/>
            <a:r>
              <a:rPr lang="fr-FR" b="1" dirty="0"/>
              <a:t>Reparation</a:t>
            </a:r>
            <a:r>
              <a:rPr lang="fr-FR" dirty="0"/>
              <a:t> = (</a:t>
            </a:r>
            <a:r>
              <a:rPr lang="fr-FR" u="sng" dirty="0"/>
              <a:t>NumReparation</a:t>
            </a:r>
            <a:r>
              <a:rPr lang="fr-FR" dirty="0"/>
              <a:t>, TitreReparation, PrixPeparation, DateReparation, Commentaire, #NumUtilisateur);</a:t>
            </a:r>
          </a:p>
          <a:p>
            <a:pPr lvl="0"/>
            <a:r>
              <a:rPr lang="fr-FR" b="1" dirty="0"/>
              <a:t>Produit</a:t>
            </a:r>
            <a:r>
              <a:rPr lang="fr-FR" dirty="0"/>
              <a:t> = (</a:t>
            </a:r>
            <a:r>
              <a:rPr lang="fr-FR" u="sng" dirty="0"/>
              <a:t>NumProduit</a:t>
            </a:r>
            <a:r>
              <a:rPr lang="fr-FR" dirty="0"/>
              <a:t>, </a:t>
            </a:r>
            <a:r>
              <a:rPr lang="fr-FR" b="1" dirty="0"/>
              <a:t>NomProduit</a:t>
            </a:r>
            <a:r>
              <a:rPr lang="fr-FR" dirty="0"/>
              <a:t>, QuantiteStockée, Prix, #NumCategorie);</a:t>
            </a:r>
          </a:p>
          <a:p>
            <a:pPr lvl="0"/>
            <a:r>
              <a:rPr lang="fr-FR" b="1" dirty="0"/>
              <a:t>Commande</a:t>
            </a:r>
            <a:r>
              <a:rPr lang="fr-FR" dirty="0"/>
              <a:t> = (</a:t>
            </a:r>
            <a:r>
              <a:rPr lang="fr-FR" u="sng" dirty="0"/>
              <a:t>NumCommande</a:t>
            </a:r>
            <a:r>
              <a:rPr lang="fr-FR" dirty="0"/>
              <a:t>, DateCommande, #NumFournisseur);</a:t>
            </a:r>
          </a:p>
          <a:p>
            <a:pPr lvl="0"/>
            <a:r>
              <a:rPr lang="fr-FR" b="1" dirty="0"/>
              <a:t>Vendre</a:t>
            </a:r>
            <a:r>
              <a:rPr lang="fr-FR" dirty="0"/>
              <a:t> = (</a:t>
            </a:r>
            <a:r>
              <a:rPr lang="fr-FR" u="sng" dirty="0"/>
              <a:t>#NumProduit, #NumUtilisateur, DateVente</a:t>
            </a:r>
            <a:r>
              <a:rPr lang="fr-FR" dirty="0"/>
              <a:t>, PrixVente, QuantitéVendu);</a:t>
            </a:r>
          </a:p>
          <a:p>
            <a:pPr lvl="0"/>
            <a:r>
              <a:rPr lang="fr-FR" b="1" dirty="0"/>
              <a:t>EtreCommandé</a:t>
            </a:r>
            <a:r>
              <a:rPr lang="fr-FR" dirty="0"/>
              <a:t> = </a:t>
            </a:r>
            <a:r>
              <a:rPr lang="fr-FR" u="sng" dirty="0"/>
              <a:t>(#NumCommande , #NumProduit</a:t>
            </a:r>
            <a:r>
              <a:rPr lang="fr-FR" dirty="0"/>
              <a:t>, QuantiteCommandee, PrixUnitaireDeGros);</a:t>
            </a:r>
          </a:p>
          <a:p>
            <a:pPr lvl="0"/>
            <a:r>
              <a:rPr lang="fr-FR" b="1" dirty="0"/>
              <a:t>ProduitRetourne</a:t>
            </a:r>
            <a:r>
              <a:rPr lang="fr-FR" dirty="0"/>
              <a:t> = (</a:t>
            </a:r>
            <a:r>
              <a:rPr lang="fr-FR" u="sng" dirty="0" smtClean="0"/>
              <a:t>NumProduitRetourne</a:t>
            </a:r>
            <a:r>
              <a:rPr lang="fr-FR" dirty="0" smtClean="0"/>
              <a:t>, </a:t>
            </a:r>
            <a:r>
              <a:rPr lang="fr-FR" dirty="0"/>
              <a:t>Quantité, DateRetoure, Commentaire</a:t>
            </a:r>
            <a:r>
              <a:rPr lang="fr-FR" i="1" dirty="0"/>
              <a:t>, #NumFournisseur, #NumProduit</a:t>
            </a:r>
            <a:r>
              <a:rPr lang="fr-FR" dirty="0"/>
              <a:t>);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894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Hadchi</a:t>
            </a:r>
            <a:r>
              <a:rPr lang="fr-FR" dirty="0" smtClean="0"/>
              <a:t> </a:t>
            </a:r>
            <a:r>
              <a:rPr lang="fr-FR" dirty="0" err="1" smtClean="0"/>
              <a:t>ghadi</a:t>
            </a:r>
            <a:r>
              <a:rPr lang="fr-FR" dirty="0" smtClean="0"/>
              <a:t> </a:t>
            </a:r>
            <a:r>
              <a:rPr lang="fr-FR" dirty="0" err="1" smtClean="0"/>
              <a:t>ngol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7982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xmlns="" id="{5533968A-C80C-4ADF-9375-14DD9A34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59" y="2588377"/>
            <a:ext cx="8911687" cy="1280890"/>
          </a:xfrm>
        </p:spPr>
        <p:txBody>
          <a:bodyPr/>
          <a:lstStyle/>
          <a:p>
            <a:r>
              <a:rPr lang="fr-FR" dirty="0"/>
              <a:t>Chapitre 3: Réalisation et mise en œuvre</a:t>
            </a:r>
          </a:p>
        </p:txBody>
      </p:sp>
    </p:spTree>
    <p:extLst>
      <p:ext uri="{BB962C8B-B14F-4D97-AF65-F5344CB8AC3E}">
        <p14:creationId xmlns:p14="http://schemas.microsoft.com/office/powerpoint/2010/main" val="24111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5D6DFDF-A611-4D47-BBB7-EAFBDC4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26C9D15-7FEB-4596-BF7D-BC5E57015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793" y="1425039"/>
            <a:ext cx="9960820" cy="4486183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fr-FR" b="1" dirty="0" smtClean="0"/>
              <a:t>Introduction</a:t>
            </a:r>
            <a:r>
              <a:rPr lang="fr-FR" b="1" dirty="0"/>
              <a:t>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Chapitre 1: Contexte général du Projet.</a:t>
            </a:r>
          </a:p>
          <a:p>
            <a:pPr marL="457200" lvl="1" indent="0">
              <a:buNone/>
            </a:pPr>
            <a:r>
              <a:rPr lang="fr-FR" b="1" dirty="0" smtClean="0"/>
              <a:t>1.1 </a:t>
            </a:r>
            <a:r>
              <a:rPr lang="fr-FR" dirty="0" smtClean="0"/>
              <a:t> </a:t>
            </a:r>
            <a:r>
              <a:rPr lang="fr-FR" b="1" dirty="0"/>
              <a:t>Présentation de l’existant et problématique.</a:t>
            </a:r>
          </a:p>
          <a:p>
            <a:pPr marL="457200" lvl="1" indent="0">
              <a:buNone/>
            </a:pPr>
            <a:r>
              <a:rPr lang="fr-FR" b="1" dirty="0"/>
              <a:t>1.2  Solution proposée et objectifs du projet.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Chapitre 2: Analyse et Conception.</a:t>
            </a:r>
          </a:p>
          <a:p>
            <a:pPr marL="457200" lvl="1" indent="0">
              <a:buNone/>
            </a:pPr>
            <a:r>
              <a:rPr lang="fr-FR" b="1" dirty="0"/>
              <a:t>2.1 Les besoins fonctionnels </a:t>
            </a:r>
          </a:p>
          <a:p>
            <a:pPr marL="457200" lvl="1" indent="0">
              <a:buNone/>
            </a:pPr>
            <a:r>
              <a:rPr lang="fr-FR" b="1" dirty="0"/>
              <a:t>2.2 Choix de la méthode de conception.</a:t>
            </a:r>
          </a:p>
          <a:p>
            <a:pPr marL="457200" lvl="1" indent="0">
              <a:buNone/>
            </a:pPr>
            <a:r>
              <a:rPr lang="fr-FR" b="1" dirty="0"/>
              <a:t>2.3 Dictionnaire de données. </a:t>
            </a:r>
          </a:p>
          <a:p>
            <a:pPr marL="457200" lvl="1" indent="0">
              <a:buNone/>
            </a:pPr>
            <a:r>
              <a:rPr lang="fr-FR" b="1" dirty="0"/>
              <a:t>2.4 modèle conceptuel de données.</a:t>
            </a:r>
          </a:p>
          <a:p>
            <a:pPr marL="457200" lvl="1" indent="0">
              <a:buNone/>
            </a:pPr>
            <a:r>
              <a:rPr lang="fr-FR" b="1" dirty="0"/>
              <a:t>2.5 Le modèle logique de données.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Chapitre 3: Réalisation et mise en œuvre.</a:t>
            </a:r>
          </a:p>
          <a:p>
            <a:pPr marL="457200" lvl="1" indent="0">
              <a:buNone/>
            </a:pPr>
            <a:r>
              <a:rPr lang="fr-FR" b="1" dirty="0"/>
              <a:t>3.1 les principale interfaces</a:t>
            </a:r>
          </a:p>
          <a:p>
            <a:pPr marL="400050">
              <a:buFont typeface="+mj-lt"/>
              <a:buAutoNum type="arabicPeriod"/>
            </a:pPr>
            <a:r>
              <a:rPr lang="fr-FR" b="1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638862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101077D-60D8-460C-996F-DE88BA3F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3.1 Outils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D234C09-5A8C-41B9-8594-975339A4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Asp,net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> web api</a:t>
            </a:r>
            <a:endParaRPr lang="fr-FR" dirty="0"/>
          </a:p>
          <a:p>
            <a:r>
              <a:rPr lang="fr-FR" dirty="0" err="1" smtClean="0"/>
              <a:t>Asp,net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MYSQL</a:t>
            </a:r>
            <a:endParaRPr lang="fr-FR" dirty="0"/>
          </a:p>
          <a:p>
            <a:r>
              <a:rPr lang="fr-FR" dirty="0" err="1" smtClean="0"/>
              <a:t>Angular</a:t>
            </a:r>
            <a:endParaRPr lang="fr-FR" dirty="0"/>
          </a:p>
          <a:p>
            <a:r>
              <a:rPr lang="fr-FR" dirty="0" err="1" smtClean="0"/>
              <a:t>Bootstrap</a:t>
            </a:r>
            <a:endParaRPr lang="fr-FR" dirty="0" smtClean="0"/>
          </a:p>
          <a:p>
            <a:r>
              <a:rPr lang="fr-FR" dirty="0"/>
              <a:t>Git / </a:t>
            </a:r>
            <a:r>
              <a:rPr lang="fr-FR" dirty="0" err="1"/>
              <a:t>Github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958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E2B0AAE-7CC7-4FFD-9AA6-84EB0759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551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3.2 les principales interfaces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2700" dirty="0"/>
              <a:t>Set web :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" t="10505" r="3313" b="15012"/>
          <a:stretch/>
        </p:blipFill>
        <p:spPr>
          <a:xfrm>
            <a:off x="2592925" y="2149642"/>
            <a:ext cx="8153719" cy="446491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xmlns="" id="{AE2B0AAE-7CC7-4FFD-9AA6-84EB07594CCD}"/>
              </a:ext>
            </a:extLst>
          </p:cNvPr>
          <p:cNvSpPr txBox="1">
            <a:spLocks/>
          </p:cNvSpPr>
          <p:nvPr/>
        </p:nvSpPr>
        <p:spPr>
          <a:xfrm>
            <a:off x="2592925" y="1530490"/>
            <a:ext cx="8911687" cy="4747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14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creencapture-localhost-4200-Accueil-2021-05-29-20_55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6" y="0"/>
            <a:ext cx="7178371" cy="661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137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screencapture-localhost-4200-Gestion-Ventes-2021-05-29-20_16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20" y="218519"/>
            <a:ext cx="7726073" cy="63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6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reencapture-localhost-4200-Gestion-Ventes-Rechercher-2021-05-29-21_00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325" y="396648"/>
            <a:ext cx="7310436" cy="6087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3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5" y="390323"/>
            <a:ext cx="9133822" cy="619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55511"/>
          </a:xfrm>
        </p:spPr>
        <p:txBody>
          <a:bodyPr/>
          <a:lstStyle/>
          <a:p>
            <a:r>
              <a:rPr lang="fr-FR" dirty="0"/>
              <a:t>application desktop 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379621"/>
            <a:ext cx="4770402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15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903" y="759623"/>
            <a:ext cx="9190108" cy="54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B4C312D-F462-4B1B-A70B-F74BA5BC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C19B2E1-1ACF-4678-B5F6-88A656900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4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3332AED-05F2-45B4-B6E4-B04CAB8D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1AD64AF-3450-4206-9CB1-28D0BF6EE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046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8A24E94-57D8-48F8-87E9-663F5DC4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59" y="2588377"/>
            <a:ext cx="8911687" cy="1280890"/>
          </a:xfrm>
        </p:spPr>
        <p:txBody>
          <a:bodyPr/>
          <a:lstStyle/>
          <a:p>
            <a:r>
              <a:rPr lang="fr-FR" dirty="0"/>
              <a:t>Chapitre 1: Contexte général du projet</a:t>
            </a:r>
          </a:p>
        </p:txBody>
      </p:sp>
    </p:spTree>
    <p:extLst>
      <p:ext uri="{BB962C8B-B14F-4D97-AF65-F5344CB8AC3E}">
        <p14:creationId xmlns:p14="http://schemas.microsoft.com/office/powerpoint/2010/main" val="388767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7180EFC-A6EE-4C55-975B-648F26B1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1.1 Présentation de l’existant et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5F2D122-8BBA-4DB4-B1BD-7995EDE8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Perte du Temps</a:t>
            </a:r>
          </a:p>
          <a:p>
            <a:endParaRPr lang="fr-FR" dirty="0"/>
          </a:p>
          <a:p>
            <a:r>
              <a:rPr lang="fr-FR" dirty="0"/>
              <a:t>Manque de sécurité</a:t>
            </a:r>
          </a:p>
          <a:p>
            <a:endParaRPr lang="fr-FR" dirty="0"/>
          </a:p>
          <a:p>
            <a:r>
              <a:rPr lang="fr-FR" dirty="0"/>
              <a:t>…..</a:t>
            </a:r>
          </a:p>
          <a:p>
            <a:endParaRPr lang="fr-FR" dirty="0"/>
          </a:p>
          <a:p>
            <a:r>
              <a:rPr lang="fr-FR" dirty="0"/>
              <a:t>…..</a:t>
            </a:r>
          </a:p>
          <a:p>
            <a:endParaRPr lang="fr-FR" dirty="0"/>
          </a:p>
          <a:p>
            <a:r>
              <a:rPr lang="fr-FR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16938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6B748FB-14EC-46F8-A42A-04A4C0E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1.2 Solution proposée et objectifs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949D94C-E466-48BD-89BE-864516FD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…….</a:t>
            </a:r>
          </a:p>
          <a:p>
            <a:endParaRPr lang="fr-FR" dirty="0"/>
          </a:p>
          <a:p>
            <a:r>
              <a:rPr lang="fr-FR" dirty="0"/>
              <a:t>………</a:t>
            </a:r>
          </a:p>
          <a:p>
            <a:endParaRPr lang="fr-FR" dirty="0"/>
          </a:p>
          <a:p>
            <a:r>
              <a:rPr lang="fr-FR" dirty="0"/>
              <a:t>……</a:t>
            </a:r>
          </a:p>
          <a:p>
            <a:endParaRPr lang="fr-FR" dirty="0"/>
          </a:p>
          <a:p>
            <a:r>
              <a:rPr lang="fr-FR" dirty="0"/>
              <a:t>……..</a:t>
            </a:r>
          </a:p>
          <a:p>
            <a:endParaRPr lang="fr-FR" dirty="0"/>
          </a:p>
          <a:p>
            <a:r>
              <a:rPr lang="fr-FR" dirty="0"/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31638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xmlns="" id="{C8F1ECB5-6D24-40EB-A626-661613C0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59" y="2588377"/>
            <a:ext cx="8911687" cy="1280890"/>
          </a:xfrm>
        </p:spPr>
        <p:txBody>
          <a:bodyPr/>
          <a:lstStyle/>
          <a:p>
            <a:r>
              <a:rPr lang="fr-FR" dirty="0"/>
              <a:t>Chapitre 2: Analyse et Conception</a:t>
            </a:r>
          </a:p>
        </p:txBody>
      </p:sp>
    </p:spTree>
    <p:extLst>
      <p:ext uri="{BB962C8B-B14F-4D97-AF65-F5344CB8AC3E}">
        <p14:creationId xmlns:p14="http://schemas.microsoft.com/office/powerpoint/2010/main" val="11227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BA496F7-933A-41B0-A1E8-9488DC10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2.1 Les besoins fonctionnels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4156" y="1692890"/>
            <a:ext cx="8166120" cy="1062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dirty="0"/>
              <a:t>après que l'utilisateur s'est connecté  , le projet contient trois </a:t>
            </a:r>
            <a:r>
              <a:rPr lang="fr-FR" sz="1800" dirty="0" smtClean="0"/>
              <a:t>rôles </a:t>
            </a:r>
            <a:r>
              <a:rPr lang="fr-FR" sz="1800" dirty="0"/>
              <a:t>: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594158"/>
              </p:ext>
            </p:extLst>
          </p:nvPr>
        </p:nvGraphicFramePr>
        <p:xfrm>
          <a:off x="1342332" y="2518611"/>
          <a:ext cx="9437964" cy="3482848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145988"/>
                <a:gridCol w="3145988"/>
                <a:gridCol w="3145988"/>
              </a:tblGrid>
              <a:tr h="74203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effectLst/>
                        </a:rPr>
                        <a:t>gérer le stock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</a:rPr>
                        <a:t>Vendeur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Administrateur 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7315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b="0" dirty="0" smtClean="0">
                          <a:effectLst/>
                        </a:rPr>
                        <a:t>Gestion </a:t>
                      </a:r>
                      <a:r>
                        <a:rPr lang="fr-FR" sz="1600" b="0" dirty="0">
                          <a:effectLst/>
                        </a:rPr>
                        <a:t>de stock des produits 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b="0" dirty="0">
                          <a:effectLst/>
                        </a:rPr>
                        <a:t>Gestion des fournisseurs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>
                          <a:effectLst/>
                        </a:rPr>
                        <a:t>Gestion des ventes et réparations 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>
                          <a:effectLst/>
                        </a:rPr>
                        <a:t>Gestion de stock des produits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b="0" dirty="0" smtClean="0">
                          <a:effectLst/>
                        </a:rPr>
                        <a:t>Gestion des ventes et réparations 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b="0" dirty="0" smtClean="0">
                          <a:effectLst/>
                        </a:rPr>
                        <a:t>Gestion de stock des produits 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b="0" dirty="0" smtClean="0">
                          <a:effectLst/>
                        </a:rPr>
                        <a:t>Gestion des fournisseurs 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b="0" dirty="0" smtClean="0">
                          <a:effectLst/>
                        </a:rPr>
                        <a:t>Gestion d’utilisateur 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b="0" dirty="0" smtClean="0">
                          <a:effectLst/>
                        </a:rPr>
                        <a:t>Gestion des produits retournés aux fournisseurs </a:t>
                      </a:r>
                      <a:endParaRPr lang="fr-FR" sz="1600" b="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6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Hadchi</a:t>
            </a:r>
            <a:r>
              <a:rPr lang="fr-FR" dirty="0" smtClean="0"/>
              <a:t> bit </a:t>
            </a:r>
            <a:r>
              <a:rPr lang="fr-FR" dirty="0" err="1" smtClean="0"/>
              <a:t>ngolo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premier </a:t>
            </a:r>
            <a:r>
              <a:rPr lang="fr-FR" dirty="0" smtClean="0"/>
              <a:t> </a:t>
            </a:r>
            <a:r>
              <a:rPr lang="fr-FR" dirty="0"/>
              <a:t>rôle vendeur qui est permis gestion vente des produits et réparation des  </a:t>
            </a:r>
            <a:r>
              <a:rPr lang="fr-FR" dirty="0" smtClean="0"/>
              <a:t>matériels</a:t>
            </a:r>
          </a:p>
          <a:p>
            <a:r>
              <a:rPr lang="fr-FR" dirty="0"/>
              <a:t>le rôle vendeur qui permet de gestion vente des produits et réparation du matériel </a:t>
            </a:r>
            <a:r>
              <a:rPr lang="fr-FR" dirty="0" smtClean="0"/>
              <a:t>informatique</a:t>
            </a:r>
          </a:p>
          <a:p>
            <a:r>
              <a:rPr lang="fr-FR" dirty="0"/>
              <a:t>le rôle Administrateur qui permet de tous les opérations vendeur et gérer le stock en plus gestion du utilisateur</a:t>
            </a:r>
          </a:p>
        </p:txBody>
      </p:sp>
    </p:spTree>
    <p:extLst>
      <p:ext uri="{BB962C8B-B14F-4D97-AF65-F5344CB8AC3E}">
        <p14:creationId xmlns:p14="http://schemas.microsoft.com/office/powerpoint/2010/main" val="16813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079563CDFC254891F6D62582790973" ma:contentTypeVersion="9" ma:contentTypeDescription="Crée un document." ma:contentTypeScope="" ma:versionID="0538e3f8e84d181a0843551ef9487b5a">
  <xsd:schema xmlns:xsd="http://www.w3.org/2001/XMLSchema" xmlns:xs="http://www.w3.org/2001/XMLSchema" xmlns:p="http://schemas.microsoft.com/office/2006/metadata/properties" xmlns:ns2="5d1167ab-d626-40b4-a6ce-542099326882" xmlns:ns3="01c023f0-3fa2-4545-afda-0192f9544699" targetNamespace="http://schemas.microsoft.com/office/2006/metadata/properties" ma:root="true" ma:fieldsID="7eedf675d09c21014a00909436e4b6db" ns2:_="" ns3:_="">
    <xsd:import namespace="5d1167ab-d626-40b4-a6ce-542099326882"/>
    <xsd:import namespace="01c023f0-3fa2-4545-afda-0192f95446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1167ab-d626-40b4-a6ce-5420993268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023f0-3fa2-4545-afda-0192f954469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2E59F0-4C46-48CF-AE0F-47F5029C8F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639EFE-B05F-46B2-B03E-C2B3F90F76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4DCB44-1F54-48DB-BCE6-E9E56E2CE4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1167ab-d626-40b4-a6ce-542099326882"/>
    <ds:schemaRef ds:uri="01c023f0-3fa2-4545-afda-0192f95446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815</TotalTime>
  <Words>763</Words>
  <Application>Microsoft Office PowerPoint</Application>
  <PresentationFormat>Widescreen</PresentationFormat>
  <Paragraphs>204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Times New Roman</vt:lpstr>
      <vt:lpstr>Wingdings 3</vt:lpstr>
      <vt:lpstr>Brin</vt:lpstr>
      <vt:lpstr>Projet de fin de formation</vt:lpstr>
      <vt:lpstr>Plan</vt:lpstr>
      <vt:lpstr>Introduction</vt:lpstr>
      <vt:lpstr>Chapitre 1: Contexte général du projet</vt:lpstr>
      <vt:lpstr>1.1 Présentation de l’existant et problématique</vt:lpstr>
      <vt:lpstr>1.2 Solution proposée et objectifs du projet </vt:lpstr>
      <vt:lpstr>Chapitre 2: Analyse et Conception</vt:lpstr>
      <vt:lpstr>2.1 Les besoins fonctionnels </vt:lpstr>
      <vt:lpstr>Hadchi bit ngolo</vt:lpstr>
      <vt:lpstr>2.2 Choix de la méthode de conception</vt:lpstr>
      <vt:lpstr>2.3 Dictionnaire de données</vt:lpstr>
      <vt:lpstr>PowerPoint Presentation</vt:lpstr>
      <vt:lpstr>PowerPoint Presentation</vt:lpstr>
      <vt:lpstr>Hadchi bit ngol</vt:lpstr>
      <vt:lpstr>2.4 modèle conceptuel de données </vt:lpstr>
      <vt:lpstr>PowerPoint Presentation</vt:lpstr>
      <vt:lpstr>2.5 Le modèle logique de données </vt:lpstr>
      <vt:lpstr>Hadchi ghadi ngol</vt:lpstr>
      <vt:lpstr>Chapitre 3: Réalisation et mise en œuvre</vt:lpstr>
      <vt:lpstr>3.1 Outils de travail</vt:lpstr>
      <vt:lpstr>3.2 les principales interfaces  Set web :   </vt:lpstr>
      <vt:lpstr>PowerPoint Presentation</vt:lpstr>
      <vt:lpstr>PowerPoint Presentation</vt:lpstr>
      <vt:lpstr>PowerPoint Presentation</vt:lpstr>
      <vt:lpstr>PowerPoint Presentation</vt:lpstr>
      <vt:lpstr>application desktop :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fin de formation</dc:title>
  <dc:creator>AMINE</dc:creator>
  <cp:lastModifiedBy>ayoub</cp:lastModifiedBy>
  <cp:revision>49</cp:revision>
  <dcterms:created xsi:type="dcterms:W3CDTF">2021-05-18T15:54:57Z</dcterms:created>
  <dcterms:modified xsi:type="dcterms:W3CDTF">2021-05-30T15:29:33Z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0x01010036079563CDFC254891F6D62582790973</vt:lpwstr>
  </property>
</Properties>
</file>