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7" r:id="rId2"/>
  </p:sldIdLst>
  <p:sldSz cx="9144000" cy="5143500" type="screen16x9"/>
  <p:notesSz cx="6858000" cy="9144000"/>
  <p:embeddedFontLst>
    <p:embeddedFont>
      <p:font typeface="Calibri" panose="020F0502020204030204" pitchFamily="34" charset="0"/>
      <p:regular r:id="rId4"/>
      <p:bold r:id="rId5"/>
      <p:italic r:id="rId6"/>
      <p:boldItalic r:id="rId7"/>
    </p:embeddedFont>
    <p:embeddedFont>
      <p:font typeface="Open Sans" panose="020B060603050402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26"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4572000" y="1418450"/>
            <a:ext cx="4502135" cy="355696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sz="1050" dirty="0">
                <a:latin typeface="Open Sans"/>
                <a:ea typeface="Open Sans"/>
                <a:cs typeface="Open Sans"/>
                <a:sym typeface="Open Sans"/>
              </a:rPr>
              <a:t>Here are the histogram for the an</a:t>
            </a:r>
            <a:r>
              <a:rPr lang="en-US" sz="1050" dirty="0">
                <a:latin typeface="Open Sans"/>
                <a:ea typeface="Open Sans"/>
                <a:cs typeface="Open Sans"/>
                <a:sym typeface="Open Sans"/>
              </a:rPr>
              <a:t>n</a:t>
            </a:r>
            <a:r>
              <a:rPr lang="en" sz="1050" dirty="0">
                <a:latin typeface="Open Sans"/>
                <a:ea typeface="Open Sans"/>
                <a:cs typeface="Open Sans"/>
                <a:sym typeface="Open Sans"/>
              </a:rPr>
              <a:t>ual total revenue for Information Technology companies and Real State companies in Year 1</a:t>
            </a:r>
          </a:p>
          <a:p>
            <a:pPr marL="0" lvl="0" indent="0" algn="l" rtl="0">
              <a:spcBef>
                <a:spcPts val="0"/>
              </a:spcBef>
              <a:spcAft>
                <a:spcPts val="1600"/>
              </a:spcAft>
              <a:buNone/>
            </a:pPr>
            <a:r>
              <a:rPr lang="de-DE" sz="1050" dirty="0">
                <a:latin typeface="Open Sans"/>
                <a:ea typeface="Open Sans"/>
                <a:cs typeface="Open Sans"/>
                <a:sym typeface="Open Sans"/>
              </a:rPr>
              <a:t>The distribution of information technologz sector revenue is right skewed, which means that the mean is greater than the median. On the other hand, the revenue distribution in the real state sectoe is skeweless.</a:t>
            </a:r>
          </a:p>
          <a:p>
            <a:pPr marL="0" lvl="0" indent="0" algn="just" rtl="0">
              <a:spcBef>
                <a:spcPts val="0"/>
              </a:spcBef>
              <a:spcAft>
                <a:spcPts val="1600"/>
              </a:spcAft>
              <a:buNone/>
            </a:pPr>
            <a:r>
              <a:rPr lang="de-DE" sz="1050" dirty="0">
                <a:latin typeface="Open Sans"/>
                <a:ea typeface="Open Sans"/>
                <a:cs typeface="Open Sans"/>
                <a:sym typeface="Open Sans"/>
              </a:rPr>
              <a:t>The mean total revenue value in the IT sector (</a:t>
            </a:r>
            <a:r>
              <a:rPr lang="en-US" sz="1050" b="0" i="0" u="none" strike="noStrike" dirty="0">
                <a:solidFill>
                  <a:srgbClr val="000000"/>
                </a:solidFill>
                <a:effectLst/>
                <a:latin typeface="Calibri" panose="020F0502020204030204" pitchFamily="34" charset="0"/>
              </a:rPr>
              <a:t>$ 15,546,943,136</a:t>
            </a:r>
            <a:r>
              <a:rPr lang="de-DE" sz="1050" dirty="0">
                <a:latin typeface="Open Sans"/>
                <a:ea typeface="Open Sans"/>
                <a:cs typeface="Open Sans"/>
                <a:sym typeface="Open Sans"/>
              </a:rPr>
              <a:t>) is higher than the mean value in the real state sector(</a:t>
            </a:r>
            <a:r>
              <a:rPr lang="en-US" sz="1050" b="0" i="0" u="none" strike="noStrike" dirty="0">
                <a:solidFill>
                  <a:srgbClr val="000000"/>
                </a:solidFill>
                <a:effectLst/>
                <a:latin typeface="Calibri" panose="020F0502020204030204" pitchFamily="34" charset="0"/>
              </a:rPr>
              <a:t>$ 2,115,778,769</a:t>
            </a:r>
            <a:r>
              <a:rPr lang="de-DE" sz="1050" dirty="0">
                <a:latin typeface="Open Sans"/>
                <a:ea typeface="Open Sans"/>
                <a:cs typeface="Open Sans"/>
                <a:sym typeface="Open Sans"/>
              </a:rPr>
              <a:t>). Moreover, the median value in the IT Sector (</a:t>
            </a:r>
            <a:r>
              <a:rPr lang="en-US" sz="1050" b="0" i="0" u="none" strike="noStrike" dirty="0">
                <a:solidFill>
                  <a:srgbClr val="000000"/>
                </a:solidFill>
                <a:effectLst/>
                <a:latin typeface="Calibri" panose="020F0502020204030204" pitchFamily="34" charset="0"/>
              </a:rPr>
              <a:t>$ 4,436,000,000</a:t>
            </a:r>
            <a:r>
              <a:rPr lang="de-DE" sz="1050" dirty="0">
                <a:latin typeface="Open Sans"/>
                <a:ea typeface="Open Sans"/>
                <a:cs typeface="Open Sans"/>
                <a:sym typeface="Open Sans"/>
              </a:rPr>
              <a:t>) is more than double the median vlue in the real state sector(</a:t>
            </a:r>
            <a:r>
              <a:rPr lang="en-US" sz="1050" b="0" i="0" u="none" strike="noStrike" dirty="0">
                <a:solidFill>
                  <a:srgbClr val="000000"/>
                </a:solidFill>
                <a:effectLst/>
                <a:latin typeface="Calibri" panose="020F0502020204030204" pitchFamily="34" charset="0"/>
              </a:rPr>
              <a:t>$ 1,806,582,500 </a:t>
            </a:r>
            <a:r>
              <a:rPr lang="de-DE" sz="1050" dirty="0">
                <a:latin typeface="Open Sans"/>
                <a:ea typeface="Open Sans"/>
                <a:cs typeface="Open Sans"/>
                <a:sym typeface="Open Sans"/>
              </a:rPr>
              <a:t>). Finally, the standard deviation of the it sector (</a:t>
            </a:r>
            <a:r>
              <a:rPr lang="en-US" sz="1050" b="0" i="0" u="none" strike="noStrike" dirty="0">
                <a:solidFill>
                  <a:srgbClr val="000000"/>
                </a:solidFill>
                <a:effectLst/>
                <a:latin typeface="Calibri" panose="020F0502020204030204" pitchFamily="34" charset="0"/>
              </a:rPr>
              <a:t>$ 30,875,723,621 </a:t>
            </a:r>
            <a:r>
              <a:rPr lang="de-DE" sz="1050" dirty="0">
                <a:latin typeface="Open Sans"/>
                <a:ea typeface="Open Sans"/>
                <a:cs typeface="Open Sans"/>
                <a:sym typeface="Open Sans"/>
              </a:rPr>
              <a:t>) is also 18 times more than the standard deviation in the real state sector(</a:t>
            </a:r>
            <a:r>
              <a:rPr lang="en-US" sz="1050" b="0" i="0" u="none" strike="noStrike" dirty="0">
                <a:solidFill>
                  <a:srgbClr val="000000"/>
                </a:solidFill>
                <a:effectLst/>
                <a:latin typeface="Calibri" panose="020F0502020204030204" pitchFamily="34" charset="0"/>
              </a:rPr>
              <a:t>$ 1,683,460,381 </a:t>
            </a:r>
            <a:r>
              <a:rPr lang="de-DE" sz="1050" dirty="0">
                <a:latin typeface="Open Sans"/>
                <a:ea typeface="Open Sans"/>
                <a:cs typeface="Open Sans"/>
                <a:sym typeface="Open Sans"/>
              </a:rPr>
              <a:t>), which mean there is a tremendous variablity in the companies' total revenue in the IT sector compared to the real state sector.</a:t>
            </a:r>
          </a:p>
        </p:txBody>
      </p:sp>
      <p:sp>
        <p:nvSpPr>
          <p:cNvPr id="60" name="Google Shape;60;p14"/>
          <p:cNvSpPr/>
          <p:nvPr/>
        </p:nvSpPr>
        <p:spPr>
          <a:xfrm>
            <a:off x="69865" y="1418449"/>
            <a:ext cx="4332000" cy="3556962"/>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a:t>
            </a:r>
            <a:r>
              <a:rPr lang="en">
                <a:solidFill>
                  <a:schemeClr val="dk1"/>
                </a:solidFill>
              </a:rPr>
              <a:t>visualization or summary statistics used for finding</a:t>
            </a:r>
            <a:r>
              <a:rPr lang="en"/>
              <a:t>&gt;</a:t>
            </a:r>
            <a:endParaRPr/>
          </a:p>
        </p:txBody>
      </p:sp>
      <p:sp>
        <p:nvSpPr>
          <p:cNvPr id="61" name="Google Shape;61;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Does the total revenue in the information technology sector is higher than real state sector in Year1?</a:t>
            </a:r>
            <a:endParaRPr dirty="0">
              <a:solidFill>
                <a:srgbClr val="FFFFFF"/>
              </a:solidFill>
              <a:latin typeface="Open Sans"/>
              <a:ea typeface="Open Sans"/>
              <a:cs typeface="Open Sans"/>
              <a:sym typeface="Open Sans"/>
            </a:endParaRPr>
          </a:p>
        </p:txBody>
      </p:sp>
      <p:pic>
        <p:nvPicPr>
          <p:cNvPr id="2" name="Picture 1">
            <a:extLst>
              <a:ext uri="{FF2B5EF4-FFF2-40B4-BE49-F238E27FC236}">
                <a16:creationId xmlns:a16="http://schemas.microsoft.com/office/drawing/2014/main" id="{1CDFEC6D-0708-4394-8572-B3F26C14539D}"/>
              </a:ext>
            </a:extLst>
          </p:cNvPr>
          <p:cNvPicPr>
            <a:picLocks noChangeAspect="1"/>
          </p:cNvPicPr>
          <p:nvPr/>
        </p:nvPicPr>
        <p:blipFill>
          <a:blip r:embed="rId3"/>
          <a:stretch>
            <a:fillRect/>
          </a:stretch>
        </p:blipFill>
        <p:spPr>
          <a:xfrm>
            <a:off x="69865" y="1418448"/>
            <a:ext cx="2193918" cy="3556961"/>
          </a:xfrm>
          <a:prstGeom prst="rect">
            <a:avLst/>
          </a:prstGeom>
        </p:spPr>
      </p:pic>
      <p:pic>
        <p:nvPicPr>
          <p:cNvPr id="3" name="Picture 2">
            <a:extLst>
              <a:ext uri="{FF2B5EF4-FFF2-40B4-BE49-F238E27FC236}">
                <a16:creationId xmlns:a16="http://schemas.microsoft.com/office/drawing/2014/main" id="{788BABC1-974F-4A18-8DD7-A9E521A9AA20}"/>
              </a:ext>
            </a:extLst>
          </p:cNvPr>
          <p:cNvPicPr>
            <a:picLocks noChangeAspect="1"/>
          </p:cNvPicPr>
          <p:nvPr/>
        </p:nvPicPr>
        <p:blipFill>
          <a:blip r:embed="rId4"/>
          <a:stretch>
            <a:fillRect/>
          </a:stretch>
        </p:blipFill>
        <p:spPr>
          <a:xfrm>
            <a:off x="2263783" y="1418448"/>
            <a:ext cx="2138082" cy="355696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TotalTime>
  <Words>199</Words>
  <Application>Microsoft Office PowerPoint</Application>
  <PresentationFormat>On-screen Show (16:9)</PresentationFormat>
  <Paragraphs>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Arial</vt:lpstr>
      <vt:lpstr>Open Sans</vt:lpstr>
      <vt:lpstr>Simple Light</vt:lpstr>
      <vt:lpstr>Does the total revenue in the information technology sector is higher than real state sector in Year1?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TU-Pseudonym 4855391902559770</cp:lastModifiedBy>
  <cp:revision>5</cp:revision>
  <dcterms:modified xsi:type="dcterms:W3CDTF">2021-06-23T19:48:46Z</dcterms:modified>
</cp:coreProperties>
</file>