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76" r:id="rId3"/>
    <p:sldId id="513" r:id="rId4"/>
    <p:sldId id="507" r:id="rId5"/>
    <p:sldId id="508" r:id="rId6"/>
    <p:sldId id="521" r:id="rId7"/>
    <p:sldId id="509" r:id="rId8"/>
    <p:sldId id="510" r:id="rId9"/>
    <p:sldId id="511" r:id="rId10"/>
    <p:sldId id="512" r:id="rId11"/>
    <p:sldId id="514" r:id="rId12"/>
    <p:sldId id="515" r:id="rId13"/>
    <p:sldId id="516" r:id="rId14"/>
    <p:sldId id="522" r:id="rId15"/>
    <p:sldId id="523" r:id="rId16"/>
    <p:sldId id="524" r:id="rId17"/>
    <p:sldId id="518" r:id="rId18"/>
    <p:sldId id="519" r:id="rId19"/>
    <p:sldId id="520" r:id="rId20"/>
    <p:sldId id="525" r:id="rId21"/>
    <p:sldId id="532" r:id="rId22"/>
    <p:sldId id="534" r:id="rId23"/>
    <p:sldId id="531" r:id="rId24"/>
    <p:sldId id="526" r:id="rId25"/>
    <p:sldId id="528" r:id="rId26"/>
    <p:sldId id="529" r:id="rId27"/>
    <p:sldId id="527" r:id="rId28"/>
    <p:sldId id="530" r:id="rId2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29" autoAdjust="0"/>
    <p:restoredTop sz="94660"/>
  </p:normalViewPr>
  <p:slideViewPr>
    <p:cSldViewPr snapToGrid="0">
      <p:cViewPr varScale="1">
        <p:scale>
          <a:sx n="111" d="100"/>
          <a:sy n="111"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25T23:56:45.069"/>
    </inkml:context>
    <inkml:brush xml:id="br0">
      <inkml:brushProperty name="width" value="0.1" units="cm"/>
      <inkml:brushProperty name="height" value="0.1" units="cm"/>
      <inkml:brushProperty name="color" value="#FF0066"/>
    </inkml:brush>
  </inkml:definitions>
  <inkml:trace contextRef="#ctx0" brushRef="#br0">3 0 1608 0 0,'-2'0'12705'0'0,"32"9"-23986"0"0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0C9E7-C182-4FC8-B03F-1B52B7689D93}" type="datetimeFigureOut">
              <a:rPr lang="es-PE" smtClean="0"/>
              <a:t>18/06/2025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1880D-80FA-4247-8484-81513B762428}" type="slidenum">
              <a:rPr lang="es-PE" smtClean="0"/>
              <a:t>‹Nº›</a:t>
            </a:fld>
            <a:endParaRPr lang="es-PE"/>
          </a:p>
        </p:txBody>
      </p:sp>
    </p:spTree>
    <p:extLst>
      <p:ext uri="{BB962C8B-B14F-4D97-AF65-F5344CB8AC3E}">
        <p14:creationId xmlns:p14="http://schemas.microsoft.com/office/powerpoint/2010/main" val="1957432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4E89C-0678-B12D-0DA1-BE13106655C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82685AA4-8656-C04D-5FB0-3CB176A288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3A59DCE-7FDF-0F43-C366-6486209CABD5}"/>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5" name="Marcador de pie de página 4">
            <a:extLst>
              <a:ext uri="{FF2B5EF4-FFF2-40B4-BE49-F238E27FC236}">
                <a16:creationId xmlns:a16="http://schemas.microsoft.com/office/drawing/2014/main" id="{C7058EBE-8328-2B07-2E31-757B73DB7C7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F545E8F-32C1-16B4-608F-3D515ABFB45A}"/>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422556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C1EC54-048D-E2BA-1151-42308842BB1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F069C519-E246-1EA3-0DDC-094E69CA071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046A063-5816-8B56-DE44-2773FE5FD69A}"/>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5" name="Marcador de pie de página 4">
            <a:extLst>
              <a:ext uri="{FF2B5EF4-FFF2-40B4-BE49-F238E27FC236}">
                <a16:creationId xmlns:a16="http://schemas.microsoft.com/office/drawing/2014/main" id="{84D30B89-375F-1C73-9CE4-B36F7A68CDD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B4DD496-8932-0BF5-CB76-B2A6BCD59176}"/>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41009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2594936-6D31-346A-68A8-89F4949344F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1EEDC02B-C615-8DC6-595D-40FEE469077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A797BCE-2C65-E8B0-754B-0D2F013EB959}"/>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5" name="Marcador de pie de página 4">
            <a:extLst>
              <a:ext uri="{FF2B5EF4-FFF2-40B4-BE49-F238E27FC236}">
                <a16:creationId xmlns:a16="http://schemas.microsoft.com/office/drawing/2014/main" id="{19CEFDE6-F0B6-EFF9-FE37-2A3B0D60A8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4716966-7629-A304-63DF-5FE0BB8ECBFC}"/>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1307396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54420-29BB-86B3-B612-5321299C7F4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3AF60E7B-9908-ED48-2DE0-441AEA12B63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BAD936A-4790-38AF-2B33-B84D15EB5CF6}"/>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5" name="Marcador de pie de página 4">
            <a:extLst>
              <a:ext uri="{FF2B5EF4-FFF2-40B4-BE49-F238E27FC236}">
                <a16:creationId xmlns:a16="http://schemas.microsoft.com/office/drawing/2014/main" id="{035286ED-64AD-5839-02F2-210C80A2CA1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B574946-1E87-C249-8162-EB1E680783DE}"/>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415085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D3808-0854-A7B6-8CFF-75B95C65BB8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EBF2499-805C-4BFF-524C-4280F5866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7AB523A-E47F-7F7F-8207-47DB5CA79BE5}"/>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5" name="Marcador de pie de página 4">
            <a:extLst>
              <a:ext uri="{FF2B5EF4-FFF2-40B4-BE49-F238E27FC236}">
                <a16:creationId xmlns:a16="http://schemas.microsoft.com/office/drawing/2014/main" id="{B7DEC7E7-025C-D439-377E-760716D476B5}"/>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09C495A-EA41-CC01-7B29-C76397F143AB}"/>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1513060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4C9D91-4931-62C0-313B-84727FA8B9B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205141A-5AED-8E0B-3A81-EC874ECBCFE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6D93462-33EA-30FB-52BD-BFBB7C276AF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55FA208D-818A-3FB7-C75F-A6E020D3756F}"/>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6" name="Marcador de pie de página 5">
            <a:extLst>
              <a:ext uri="{FF2B5EF4-FFF2-40B4-BE49-F238E27FC236}">
                <a16:creationId xmlns:a16="http://schemas.microsoft.com/office/drawing/2014/main" id="{DD761AF2-990C-A660-52F7-96CAC8B251F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F637F4A-1405-57B9-CBD4-6E55CFF6F889}"/>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383397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3B3E7E-9120-59C9-9631-1F47657506B6}"/>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8EF64C1C-C270-0482-C0FA-4A5CA8EB7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946617E-CFC9-4B66-7BAA-5915637F29C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495B6401-1226-2C1D-F8D7-7F66FBFC8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34C83DC-A65E-C450-ECD0-661ADBABBC2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5ED8268B-5437-AE9D-2EA7-0A457902B02E}"/>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8" name="Marcador de pie de página 7">
            <a:extLst>
              <a:ext uri="{FF2B5EF4-FFF2-40B4-BE49-F238E27FC236}">
                <a16:creationId xmlns:a16="http://schemas.microsoft.com/office/drawing/2014/main" id="{0DB013F0-8376-AFD8-D034-C6D13AEF6DE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FB80338A-127F-07F7-7B70-77F02BE038B9}"/>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3169271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C25F6-3064-C213-8FB7-2AA4DE8814B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AA528C0A-E3D0-865F-B2AF-0123587174F3}"/>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4" name="Marcador de pie de página 3">
            <a:extLst>
              <a:ext uri="{FF2B5EF4-FFF2-40B4-BE49-F238E27FC236}">
                <a16:creationId xmlns:a16="http://schemas.microsoft.com/office/drawing/2014/main" id="{72DE8B96-10F2-26B7-7402-D61EB78F04B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A7E28BBD-B36D-D076-8611-AE6FE79CA2CA}"/>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283422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A12F880-877B-34D4-1531-A21905BADF49}"/>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3" name="Marcador de pie de página 2">
            <a:extLst>
              <a:ext uri="{FF2B5EF4-FFF2-40B4-BE49-F238E27FC236}">
                <a16:creationId xmlns:a16="http://schemas.microsoft.com/office/drawing/2014/main" id="{08034CD4-EA30-0361-5EAF-7987903BFC2D}"/>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230F1E99-C96F-27A3-01F3-320D846B039A}"/>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4172847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B609C-4B70-B4B8-E3F0-EA067FD40E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83ACB5B-8F78-7C35-F0EA-B0DADA5AFC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3FC3C3C9-3F90-F92A-E14B-6BAC43599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96978C5-E9A0-E372-26AA-E6B6DACDD5B4}"/>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6" name="Marcador de pie de página 5">
            <a:extLst>
              <a:ext uri="{FF2B5EF4-FFF2-40B4-BE49-F238E27FC236}">
                <a16:creationId xmlns:a16="http://schemas.microsoft.com/office/drawing/2014/main" id="{7B38C9FE-5D2E-B53F-D439-A0CFE176A7F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9DB4EDC-A2E0-1170-F6DB-8D3FA90532AD}"/>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336654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BF1EA-BBDA-B93B-6C69-F73DD009A54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728F3951-DCD5-F695-47FC-E4A7F7340C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F426A67B-C494-0247-E610-D36E41889A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417F75-F1BC-9230-968B-33DFF7EF91A0}"/>
              </a:ext>
            </a:extLst>
          </p:cNvPr>
          <p:cNvSpPr>
            <a:spLocks noGrp="1"/>
          </p:cNvSpPr>
          <p:nvPr>
            <p:ph type="dt" sz="half" idx="10"/>
          </p:nvPr>
        </p:nvSpPr>
        <p:spPr/>
        <p:txBody>
          <a:bodyPr/>
          <a:lstStyle/>
          <a:p>
            <a:fld id="{7B9FA40C-7890-48CD-BA0F-78870EF31171}" type="datetimeFigureOut">
              <a:rPr lang="es-PE" smtClean="0"/>
              <a:t>18/06/2025</a:t>
            </a:fld>
            <a:endParaRPr lang="es-PE"/>
          </a:p>
        </p:txBody>
      </p:sp>
      <p:sp>
        <p:nvSpPr>
          <p:cNvPr id="6" name="Marcador de pie de página 5">
            <a:extLst>
              <a:ext uri="{FF2B5EF4-FFF2-40B4-BE49-F238E27FC236}">
                <a16:creationId xmlns:a16="http://schemas.microsoft.com/office/drawing/2014/main" id="{07FA9948-F472-DEBD-6DFC-AC92377AE36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71269AA-A465-4622-ADCC-C6540BA739F4}"/>
              </a:ext>
            </a:extLst>
          </p:cNvPr>
          <p:cNvSpPr>
            <a:spLocks noGrp="1"/>
          </p:cNvSpPr>
          <p:nvPr>
            <p:ph type="sldNum" sz="quarter" idx="12"/>
          </p:nvPr>
        </p:nvSpPr>
        <p:spPr/>
        <p:txBody>
          <a:bodyPr/>
          <a:lstStyle/>
          <a:p>
            <a:fld id="{BDBDEDA4-54EC-451B-900D-3C07CD49A1C2}" type="slidenum">
              <a:rPr lang="es-PE" smtClean="0"/>
              <a:t>‹Nº›</a:t>
            </a:fld>
            <a:endParaRPr lang="es-PE"/>
          </a:p>
        </p:txBody>
      </p:sp>
    </p:spTree>
    <p:extLst>
      <p:ext uri="{BB962C8B-B14F-4D97-AF65-F5344CB8AC3E}">
        <p14:creationId xmlns:p14="http://schemas.microsoft.com/office/powerpoint/2010/main" val="1105365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84DA4B2-CFD4-E832-AF44-5A25E99721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6321448-5309-CB18-6E3F-1E6315FBDD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40E540A-085B-315A-6B78-2BD77EF22C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FA40C-7890-48CD-BA0F-78870EF31171}" type="datetimeFigureOut">
              <a:rPr lang="es-PE" smtClean="0"/>
              <a:t>18/06/2025</a:t>
            </a:fld>
            <a:endParaRPr lang="es-PE"/>
          </a:p>
        </p:txBody>
      </p:sp>
      <p:sp>
        <p:nvSpPr>
          <p:cNvPr id="5" name="Marcador de pie de página 4">
            <a:extLst>
              <a:ext uri="{FF2B5EF4-FFF2-40B4-BE49-F238E27FC236}">
                <a16:creationId xmlns:a16="http://schemas.microsoft.com/office/drawing/2014/main" id="{2A92D150-B620-1512-FA83-E5BD503261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1B63264-BC93-441A-C375-F8F604150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BDEDA4-54EC-451B-900D-3C07CD49A1C2}" type="slidenum">
              <a:rPr lang="es-PE" smtClean="0"/>
              <a:t>‹Nº›</a:t>
            </a:fld>
            <a:endParaRPr lang="es-PE"/>
          </a:p>
        </p:txBody>
      </p:sp>
    </p:spTree>
    <p:extLst>
      <p:ext uri="{BB962C8B-B14F-4D97-AF65-F5344CB8AC3E}">
        <p14:creationId xmlns:p14="http://schemas.microsoft.com/office/powerpoint/2010/main" val="2353700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7.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penreview.net/forum?id=0Ywt4SGq62" TargetMode="External"/><Relationship Id="rId2" Type="http://schemas.openxmlformats.org/officeDocument/2006/relationships/hyperlink" Target="https://www.sciencedirect.com/science/article/pii/S073658532400131X"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102776-6787-E2EB-4098-128EC570C705}"/>
              </a:ext>
            </a:extLst>
          </p:cNvPr>
          <p:cNvSpPr>
            <a:spLocks noGrp="1"/>
          </p:cNvSpPr>
          <p:nvPr>
            <p:ph type="ctrTitle"/>
          </p:nvPr>
        </p:nvSpPr>
        <p:spPr>
          <a:xfrm>
            <a:off x="823442" y="921715"/>
            <a:ext cx="5163022" cy="2635993"/>
          </a:xfrm>
        </p:spPr>
        <p:txBody>
          <a:bodyPr anchor="b">
            <a:normAutofit/>
          </a:bodyPr>
          <a:lstStyle/>
          <a:p>
            <a:pPr algn="l"/>
            <a:r>
              <a:rPr lang="es-PE" sz="5400" dirty="0">
                <a:highlight>
                  <a:srgbClr val="C0C0C0"/>
                </a:highlight>
              </a:rPr>
              <a:t>Trabajo </a:t>
            </a:r>
            <a:r>
              <a:rPr lang="es-PE" sz="5400" dirty="0">
                <a:solidFill>
                  <a:schemeClr val="bg1"/>
                </a:solidFill>
                <a:highlight>
                  <a:srgbClr val="000000"/>
                </a:highlight>
              </a:rPr>
              <a:t>Final</a:t>
            </a:r>
          </a:p>
        </p:txBody>
      </p:sp>
      <p:sp>
        <p:nvSpPr>
          <p:cNvPr id="1033" name="Rectangle 1032">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ítulo 2">
            <a:extLst>
              <a:ext uri="{FF2B5EF4-FFF2-40B4-BE49-F238E27FC236}">
                <a16:creationId xmlns:a16="http://schemas.microsoft.com/office/drawing/2014/main" id="{FE60D11D-B4FC-15BB-DD39-1A00E0EDD098}"/>
              </a:ext>
            </a:extLst>
          </p:cNvPr>
          <p:cNvSpPr>
            <a:spLocks noGrp="1"/>
          </p:cNvSpPr>
          <p:nvPr>
            <p:ph type="subTitle" idx="1"/>
          </p:nvPr>
        </p:nvSpPr>
        <p:spPr>
          <a:xfrm>
            <a:off x="823442" y="4541263"/>
            <a:ext cx="4662957" cy="1395022"/>
          </a:xfrm>
        </p:spPr>
        <p:txBody>
          <a:bodyPr anchor="t">
            <a:normAutofit/>
          </a:bodyPr>
          <a:lstStyle/>
          <a:p>
            <a:pPr algn="l"/>
            <a:r>
              <a:rPr lang="es-PE" b="1" dirty="0">
                <a:solidFill>
                  <a:srgbClr val="FFFFFF"/>
                </a:solidFill>
              </a:rPr>
              <a:t>ING. MAURICIO VARGAS</a:t>
            </a:r>
          </a:p>
        </p:txBody>
      </p:sp>
      <p:pic>
        <p:nvPicPr>
          <p:cNvPr id="1026" name="Picture 2" descr="Facultad de Ciencias Contables y Financieras UNSA - Arequipa">
            <a:extLst>
              <a:ext uri="{FF2B5EF4-FFF2-40B4-BE49-F238E27FC236}">
                <a16:creationId xmlns:a16="http://schemas.microsoft.com/office/drawing/2014/main" id="{8BBF2D7A-1F53-DA38-0DA0-6B25B313DA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3907" y="658489"/>
            <a:ext cx="5163022" cy="51630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478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fontScale="90000"/>
          </a:bodyPr>
          <a:lstStyle/>
          <a:p>
            <a:r>
              <a:rPr lang="es-ES" sz="4800" dirty="0">
                <a:solidFill>
                  <a:schemeClr val="accent1">
                    <a:lumMod val="60000"/>
                    <a:lumOff val="40000"/>
                  </a:schemeClr>
                </a:solidFill>
                <a:highlight>
                  <a:srgbClr val="000000"/>
                </a:highlight>
              </a:rPr>
              <a:t>DESCRIPCIÓN Y ANÁLISIS DE ENFOQUES COMPUTACIONALES</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838200" y="1981199"/>
            <a:ext cx="10515600" cy="4224867"/>
          </a:xfrm>
        </p:spPr>
        <p:txBody>
          <a:bodyPr>
            <a:normAutofit/>
          </a:bodyPr>
          <a:lstStyle/>
          <a:p>
            <a:pPr marL="457200" indent="-457200" algn="just">
              <a:lnSpc>
                <a:spcPct val="150000"/>
              </a:lnSpc>
              <a:spcAft>
                <a:spcPts val="800"/>
              </a:spcAft>
              <a:buFont typeface="+mj-lt"/>
              <a:buAutoNum type="arabicPeriod"/>
            </a:pPr>
            <a:r>
              <a:rPr lang="es-PE" sz="1800" dirty="0">
                <a:effectLst/>
                <a:latin typeface="Arial" panose="020B0604020202020204" pitchFamily="34" charset="0"/>
                <a:ea typeface="Calibri" panose="020F0502020204030204" pitchFamily="34" charset="0"/>
                <a:cs typeface="Arial" panose="020B0604020202020204" pitchFamily="34" charset="0"/>
              </a:rPr>
              <a:t>El artículo elegido para emular fue “</a:t>
            </a:r>
            <a:r>
              <a:rPr lang="es-PE" sz="1800" b="1" dirty="0" err="1">
                <a:effectLst/>
                <a:latin typeface="Arial" panose="020B0604020202020204" pitchFamily="34" charset="0"/>
                <a:ea typeface="Calibri" panose="020F0502020204030204" pitchFamily="34" charset="0"/>
                <a:cs typeface="Arial" panose="020B0604020202020204" pitchFamily="34" charset="0"/>
              </a:rPr>
              <a:t>Explainable</a:t>
            </a:r>
            <a:r>
              <a:rPr lang="es-PE" sz="1800" b="1" dirty="0">
                <a:effectLst/>
                <a:latin typeface="Arial" panose="020B0604020202020204" pitchFamily="34" charset="0"/>
                <a:ea typeface="Calibri" panose="020F0502020204030204" pitchFamily="34" charset="0"/>
                <a:cs typeface="Arial" panose="020B0604020202020204" pitchFamily="34" charset="0"/>
              </a:rPr>
              <a:t> </a:t>
            </a:r>
            <a:r>
              <a:rPr lang="es-PE" sz="1800" b="1" dirty="0" err="1">
                <a:effectLst/>
                <a:latin typeface="Arial" panose="020B0604020202020204" pitchFamily="34" charset="0"/>
                <a:ea typeface="Calibri" panose="020F0502020204030204" pitchFamily="34" charset="0"/>
                <a:cs typeface="Arial" panose="020B0604020202020204" pitchFamily="34" charset="0"/>
              </a:rPr>
              <a:t>Sentiment</a:t>
            </a:r>
            <a:r>
              <a:rPr lang="es-PE" sz="1800" b="1" dirty="0">
                <a:effectLst/>
                <a:latin typeface="Arial" panose="020B0604020202020204" pitchFamily="34" charset="0"/>
                <a:ea typeface="Calibri" panose="020F0502020204030204" pitchFamily="34" charset="0"/>
                <a:cs typeface="Arial" panose="020B0604020202020204" pitchFamily="34" charset="0"/>
              </a:rPr>
              <a:t> </a:t>
            </a:r>
            <a:r>
              <a:rPr lang="es-PE" sz="1800" b="1" dirty="0" err="1">
                <a:effectLst/>
                <a:latin typeface="Arial" panose="020B0604020202020204" pitchFamily="34" charset="0"/>
                <a:ea typeface="Calibri" panose="020F0502020204030204" pitchFamily="34" charset="0"/>
                <a:cs typeface="Arial" panose="020B0604020202020204" pitchFamily="34" charset="0"/>
              </a:rPr>
              <a:t>Analysis</a:t>
            </a:r>
            <a:r>
              <a:rPr lang="es-PE" sz="1800" b="1" dirty="0">
                <a:effectLst/>
                <a:latin typeface="Arial" panose="020B0604020202020204" pitchFamily="34" charset="0"/>
                <a:ea typeface="Calibri" panose="020F0502020204030204" pitchFamily="34" charset="0"/>
                <a:cs typeface="Arial" panose="020B0604020202020204" pitchFamily="34" charset="0"/>
              </a:rPr>
              <a:t> </a:t>
            </a:r>
            <a:r>
              <a:rPr lang="es-PE" sz="1800" b="1" dirty="0" err="1">
                <a:effectLst/>
                <a:latin typeface="Arial" panose="020B0604020202020204" pitchFamily="34" charset="0"/>
                <a:ea typeface="Calibri" panose="020F0502020204030204" pitchFamily="34" charset="0"/>
                <a:cs typeface="Arial" panose="020B0604020202020204" pitchFamily="34" charset="0"/>
              </a:rPr>
              <a:t>for</a:t>
            </a:r>
            <a:r>
              <a:rPr lang="es-PE" sz="1800" b="1" dirty="0">
                <a:effectLst/>
                <a:latin typeface="Arial" panose="020B0604020202020204" pitchFamily="34" charset="0"/>
                <a:ea typeface="Calibri" panose="020F0502020204030204" pitchFamily="34" charset="0"/>
                <a:cs typeface="Arial" panose="020B0604020202020204" pitchFamily="34" charset="0"/>
              </a:rPr>
              <a:t> Social Media Crisis Management in </a:t>
            </a:r>
            <a:r>
              <a:rPr lang="es-PE" sz="1800" b="1" dirty="0" err="1">
                <a:effectLst/>
                <a:latin typeface="Arial" panose="020B0604020202020204" pitchFamily="34" charset="0"/>
                <a:ea typeface="Calibri" panose="020F0502020204030204" pitchFamily="34" charset="0"/>
                <a:cs typeface="Arial" panose="020B0604020202020204" pitchFamily="34" charset="0"/>
              </a:rPr>
              <a:t>Retail</a:t>
            </a:r>
            <a:r>
              <a:rPr lang="es-PE" sz="1800" dirty="0">
                <a:effectLst/>
                <a:latin typeface="Arial" panose="020B0604020202020204" pitchFamily="34" charset="0"/>
                <a:ea typeface="Calibri" panose="020F0502020204030204" pitchFamily="34" charset="0"/>
                <a:cs typeface="Arial" panose="020B0604020202020204" pitchFamily="34" charset="0"/>
              </a:rPr>
              <a:t>”.</a:t>
            </a:r>
          </a:p>
          <a:p>
            <a:pPr marL="342900" indent="-342900" algn="just">
              <a:lnSpc>
                <a:spcPct val="150000"/>
              </a:lnSpc>
              <a:buFont typeface="+mj-lt"/>
              <a:buAutoNum type="arabicPeriod"/>
            </a:pPr>
            <a:r>
              <a:rPr lang="es-PE" sz="1800" dirty="0">
                <a:effectLst/>
                <a:latin typeface="Arial" panose="020B0604020202020204" pitchFamily="34" charset="0"/>
                <a:ea typeface="Calibri" panose="020F0502020204030204" pitchFamily="34" charset="0"/>
                <a:cs typeface="Arial" panose="020B0604020202020204" pitchFamily="34" charset="0"/>
              </a:rPr>
              <a:t>Los artículos analizados fueron: “</a:t>
            </a:r>
            <a:r>
              <a:rPr lang="en-US" sz="1800" dirty="0">
                <a:effectLst/>
                <a:latin typeface="Arial" panose="020B0604020202020204" pitchFamily="34" charset="0"/>
                <a:ea typeface="Calibri" panose="020F0502020204030204" pitchFamily="34" charset="0"/>
                <a:cs typeface="Arial" panose="020B0604020202020204" pitchFamily="34" charset="0"/>
              </a:rPr>
              <a:t>How to Explain Sentiment Polarity - A Survey of Explainable Sentiment Analysis Approaches”, “</a:t>
            </a:r>
            <a:r>
              <a:rPr lang="es-ES" sz="1800" b="0" i="0" dirty="0">
                <a:effectLst/>
                <a:latin typeface="Arial" panose="020B0604020202020204" pitchFamily="34" charset="0"/>
              </a:rPr>
              <a:t>Análisis de sentimientos en Twitter: Un estudio comparativo</a:t>
            </a:r>
            <a:r>
              <a:rPr lang="en-US" sz="1800" dirty="0">
                <a:effectLst/>
                <a:latin typeface="Arial" panose="020B0604020202020204" pitchFamily="34" charset="0"/>
                <a:ea typeface="Calibri" panose="020F0502020204030204" pitchFamily="34" charset="0"/>
                <a:cs typeface="Arial" panose="020B0604020202020204" pitchFamily="34" charset="0"/>
              </a:rPr>
              <a:t>”, “</a:t>
            </a:r>
            <a:r>
              <a:rPr lang="en-US" sz="1800" b="0" i="0" u="none" strike="noStrike" baseline="0" dirty="0">
                <a:solidFill>
                  <a:srgbClr val="000000"/>
                </a:solidFill>
                <a:latin typeface="Arial" panose="020B0604020202020204" pitchFamily="34" charset="0"/>
                <a:cs typeface="Arial" panose="020B0604020202020204" pitchFamily="34" charset="0"/>
              </a:rPr>
              <a:t>Analysis of Political Sentiment Orientations on Twitter</a:t>
            </a:r>
            <a:r>
              <a:rPr lang="es-PE" sz="1800" dirty="0">
                <a:effectLst/>
                <a:latin typeface="Arial" panose="020B0604020202020204" pitchFamily="34" charset="0"/>
                <a:ea typeface="Calibri" panose="020F0502020204030204" pitchFamily="34" charset="0"/>
                <a:cs typeface="Arial" panose="020B0604020202020204" pitchFamily="34" charset="0"/>
              </a:rPr>
              <a:t>“, “</a:t>
            </a:r>
            <a:r>
              <a:rPr lang="es-PE" sz="1800" dirty="0" err="1">
                <a:effectLst/>
                <a:latin typeface="Arial" panose="020B0604020202020204" pitchFamily="34" charset="0"/>
                <a:ea typeface="Calibri" panose="020F0502020204030204" pitchFamily="34" charset="0"/>
                <a:cs typeface="Arial" panose="020B0604020202020204" pitchFamily="34" charset="0"/>
              </a:rPr>
              <a:t>Explainable</a:t>
            </a:r>
            <a:r>
              <a:rPr lang="es-PE" sz="1800" dirty="0">
                <a:effectLst/>
                <a:latin typeface="Arial" panose="020B0604020202020204" pitchFamily="34" charset="0"/>
                <a:ea typeface="Calibri" panose="020F0502020204030204" pitchFamily="34" charset="0"/>
                <a:cs typeface="Arial" panose="020B0604020202020204" pitchFamily="34" charset="0"/>
              </a:rPr>
              <a:t> </a:t>
            </a:r>
            <a:r>
              <a:rPr lang="es-PE" sz="1800" dirty="0" err="1">
                <a:effectLst/>
                <a:latin typeface="Arial" panose="020B0604020202020204" pitchFamily="34" charset="0"/>
                <a:ea typeface="Calibri" panose="020F0502020204030204" pitchFamily="34" charset="0"/>
                <a:cs typeface="Arial" panose="020B0604020202020204" pitchFamily="34" charset="0"/>
              </a:rPr>
              <a:t>Sentiment</a:t>
            </a:r>
            <a:r>
              <a:rPr lang="es-PE" sz="1800" dirty="0">
                <a:effectLst/>
                <a:latin typeface="Arial" panose="020B0604020202020204" pitchFamily="34" charset="0"/>
                <a:ea typeface="Calibri" panose="020F0502020204030204" pitchFamily="34" charset="0"/>
                <a:cs typeface="Arial" panose="020B0604020202020204" pitchFamily="34" charset="0"/>
              </a:rPr>
              <a:t> </a:t>
            </a:r>
            <a:r>
              <a:rPr lang="es-PE" sz="1800" dirty="0" err="1">
                <a:effectLst/>
                <a:latin typeface="Arial" panose="020B0604020202020204" pitchFamily="34" charset="0"/>
                <a:ea typeface="Calibri" panose="020F0502020204030204" pitchFamily="34" charset="0"/>
                <a:cs typeface="Arial" panose="020B0604020202020204" pitchFamily="34" charset="0"/>
              </a:rPr>
              <a:t>Analysis</a:t>
            </a:r>
            <a:r>
              <a:rPr lang="es-PE" sz="1800" dirty="0">
                <a:effectLst/>
                <a:latin typeface="Arial" panose="020B0604020202020204" pitchFamily="34" charset="0"/>
                <a:ea typeface="Calibri" panose="020F0502020204030204" pitchFamily="34" charset="0"/>
                <a:cs typeface="Arial" panose="020B0604020202020204" pitchFamily="34" charset="0"/>
              </a:rPr>
              <a:t> </a:t>
            </a:r>
            <a:r>
              <a:rPr lang="es-PE" sz="1800" dirty="0" err="1">
                <a:effectLst/>
                <a:latin typeface="Arial" panose="020B0604020202020204" pitchFamily="34" charset="0"/>
                <a:ea typeface="Calibri" panose="020F0502020204030204" pitchFamily="34" charset="0"/>
                <a:cs typeface="Arial" panose="020B0604020202020204" pitchFamily="34" charset="0"/>
              </a:rPr>
              <a:t>for</a:t>
            </a:r>
            <a:r>
              <a:rPr lang="es-PE" sz="1800" dirty="0">
                <a:effectLst/>
                <a:latin typeface="Arial" panose="020B0604020202020204" pitchFamily="34" charset="0"/>
                <a:ea typeface="Calibri" panose="020F0502020204030204" pitchFamily="34" charset="0"/>
                <a:cs typeface="Arial" panose="020B0604020202020204" pitchFamily="34" charset="0"/>
              </a:rPr>
              <a:t> Social Media Crisis Management in </a:t>
            </a:r>
            <a:r>
              <a:rPr lang="es-PE" sz="1800" dirty="0" err="1">
                <a:effectLst/>
                <a:latin typeface="Arial" panose="020B0604020202020204" pitchFamily="34" charset="0"/>
                <a:ea typeface="Calibri" panose="020F0502020204030204" pitchFamily="34" charset="0"/>
                <a:cs typeface="Arial" panose="020B0604020202020204" pitchFamily="34" charset="0"/>
              </a:rPr>
              <a:t>Retail</a:t>
            </a:r>
            <a:r>
              <a:rPr lang="es-PE" sz="1800" dirty="0">
                <a:effectLst/>
                <a:latin typeface="Arial" panose="020B0604020202020204" pitchFamily="34" charset="0"/>
                <a:ea typeface="Calibri" panose="020F0502020204030204" pitchFamily="34" charset="0"/>
                <a:cs typeface="Arial" panose="020B0604020202020204" pitchFamily="34" charset="0"/>
              </a:rPr>
              <a:t>”.</a:t>
            </a: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692765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fontScale="90000"/>
          </a:bodyPr>
          <a:lstStyle/>
          <a:p>
            <a:r>
              <a:rPr lang="es-ES" sz="4800" dirty="0">
                <a:solidFill>
                  <a:schemeClr val="accent1">
                    <a:lumMod val="60000"/>
                    <a:lumOff val="40000"/>
                  </a:schemeClr>
                </a:solidFill>
                <a:highlight>
                  <a:srgbClr val="000000"/>
                </a:highlight>
              </a:rPr>
              <a:t>DESCRIPCIÓN Y ANÁLISIS DE ENFOQUES COMPUTACIONALES</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211666" y="1998132"/>
            <a:ext cx="6231467" cy="4639735"/>
          </a:xfrm>
        </p:spPr>
        <p:txBody>
          <a:bodyPr>
            <a:normAutofit fontScale="85000" lnSpcReduction="20000"/>
          </a:bodyPr>
          <a:lstStyle/>
          <a:p>
            <a:pPr marL="457200" indent="-457200" algn="just">
              <a:lnSpc>
                <a:spcPct val="150000"/>
              </a:lnSpc>
              <a:spcAft>
                <a:spcPts val="80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How to Explain Sentiment Polarity - A Survey of Explainable Sentiment Analysis Approaches. </a:t>
            </a:r>
            <a:r>
              <a:rPr lang="en-US" sz="1800" dirty="0" err="1">
                <a:effectLst/>
                <a:latin typeface="Arial" panose="020B0604020202020204" pitchFamily="34" charset="0"/>
                <a:ea typeface="Calibri" panose="020F0502020204030204" pitchFamily="34" charset="0"/>
                <a:cs typeface="Arial" panose="020B0604020202020204" pitchFamily="34" charset="0"/>
              </a:rPr>
              <a:t>Maleszka</a:t>
            </a:r>
            <a:r>
              <a:rPr lang="en-US" sz="1800" dirty="0">
                <a:effectLst/>
                <a:latin typeface="Arial" panose="020B0604020202020204" pitchFamily="34" charset="0"/>
                <a:ea typeface="Calibri" panose="020F0502020204030204" pitchFamily="34" charset="0"/>
                <a:cs typeface="Arial" panose="020B0604020202020204" pitchFamily="34" charset="0"/>
              </a:rPr>
              <a:t> B. </a:t>
            </a:r>
            <a:r>
              <a:rPr lang="en-US" sz="1800" dirty="0">
                <a:latin typeface="Arial" panose="020B0604020202020204" pitchFamily="34" charset="0"/>
                <a:ea typeface="Calibri" panose="020F0502020204030204" pitchFamily="34" charset="0"/>
                <a:cs typeface="Arial" panose="020B0604020202020204" pitchFamily="34" charset="0"/>
              </a:rPr>
              <a:t>2023.</a:t>
            </a:r>
          </a:p>
          <a:p>
            <a:pPr marL="914400" lvl="1" indent="-457200" algn="just">
              <a:lnSpc>
                <a:spcPct val="150000"/>
              </a:lnSpc>
              <a:spcAft>
                <a:spcPts val="800"/>
              </a:spcAft>
              <a:buFont typeface="+mj-lt"/>
              <a:buAutoNum type="arabicPeriod"/>
            </a:pPr>
            <a:r>
              <a:rPr lang="es-PE" sz="1600" dirty="0">
                <a:effectLst/>
                <a:latin typeface="Arial" panose="020B0604020202020204" pitchFamily="34" charset="0"/>
                <a:ea typeface="Calibri" panose="020F0502020204030204" pitchFamily="34" charset="0"/>
                <a:cs typeface="Arial" panose="020B0604020202020204" pitchFamily="34" charset="0"/>
              </a:rPr>
              <a:t>Es un artículo de investigación que estudia varios </a:t>
            </a:r>
            <a:r>
              <a:rPr lang="es-PE" sz="1600" dirty="0">
                <a:latin typeface="Arial" panose="020B0604020202020204" pitchFamily="34" charset="0"/>
                <a:ea typeface="Calibri" panose="020F0502020204030204" pitchFamily="34" charset="0"/>
                <a:cs typeface="Arial" panose="020B0604020202020204" pitchFamily="34" charset="0"/>
              </a:rPr>
              <a:t>métodos de XAI o Inteligencia Artificial Explicable usados en el área de Análisis de Sentimientos. Este estudio analiza, clasifica, busca tendencias y retos de en el área de esta investigación. Encuentra que en los últimos 3 años los </a:t>
            </a:r>
            <a:r>
              <a:rPr lang="es-PE" sz="1600" i="1" dirty="0" err="1">
                <a:latin typeface="Arial" panose="020B0604020202020204" pitchFamily="34" charset="0"/>
                <a:ea typeface="Calibri" panose="020F0502020204030204" pitchFamily="34" charset="0"/>
                <a:cs typeface="Arial" panose="020B0604020202020204" pitchFamily="34" charset="0"/>
              </a:rPr>
              <a:t>papers</a:t>
            </a:r>
            <a:r>
              <a:rPr lang="es-PE" sz="1600" dirty="0">
                <a:latin typeface="Arial" panose="020B0604020202020204" pitchFamily="34" charset="0"/>
                <a:ea typeface="Calibri" panose="020F0502020204030204" pitchFamily="34" charset="0"/>
                <a:cs typeface="Arial" panose="020B0604020202020204" pitchFamily="34" charset="0"/>
              </a:rPr>
              <a:t> de XAI incrementaron considerablemente, todo esto porque es necesario dotar de transparencia a los modelos de IA para la toma de decisiones. Encuentra, también, a partir de otros estudios que existen diferentes tipos de XAI: </a:t>
            </a:r>
            <a:r>
              <a:rPr lang="es-PE" sz="1600" dirty="0" err="1">
                <a:latin typeface="Arial" panose="020B0604020202020204" pitchFamily="34" charset="0"/>
                <a:ea typeface="Calibri" panose="020F0502020204030204" pitchFamily="34" charset="0"/>
                <a:cs typeface="Arial" panose="020B0604020202020204" pitchFamily="34" charset="0"/>
              </a:rPr>
              <a:t>Ante-hoc</a:t>
            </a:r>
            <a:r>
              <a:rPr lang="es-PE" sz="1600" dirty="0">
                <a:latin typeface="Arial" panose="020B0604020202020204" pitchFamily="34" charset="0"/>
                <a:ea typeface="Calibri" panose="020F0502020204030204" pitchFamily="34" charset="0"/>
                <a:cs typeface="Arial" panose="020B0604020202020204" pitchFamily="34" charset="0"/>
              </a:rPr>
              <a:t>, </a:t>
            </a:r>
            <a:r>
              <a:rPr lang="es-PE" sz="1600" dirty="0" err="1">
                <a:latin typeface="Arial" panose="020B0604020202020204" pitchFamily="34" charset="0"/>
                <a:ea typeface="Calibri" panose="020F0502020204030204" pitchFamily="34" charset="0"/>
                <a:cs typeface="Arial" panose="020B0604020202020204" pitchFamily="34" charset="0"/>
              </a:rPr>
              <a:t>attention-mechanism</a:t>
            </a:r>
            <a:r>
              <a:rPr lang="es-PE" sz="1600" dirty="0">
                <a:latin typeface="Arial" panose="020B0604020202020204" pitchFamily="34" charset="0"/>
                <a:ea typeface="Calibri" panose="020F0502020204030204" pitchFamily="34" charset="0"/>
                <a:cs typeface="Arial" panose="020B0604020202020204" pitchFamily="34" charset="0"/>
              </a:rPr>
              <a:t>, modelos agnósticos como SHAP, </a:t>
            </a:r>
            <a:r>
              <a:rPr lang="es-PE" sz="1600" dirty="0" err="1">
                <a:latin typeface="Arial" panose="020B0604020202020204" pitchFamily="34" charset="0"/>
                <a:ea typeface="Calibri" panose="020F0502020204030204" pitchFamily="34" charset="0"/>
                <a:cs typeface="Arial" panose="020B0604020202020204" pitchFamily="34" charset="0"/>
              </a:rPr>
              <a:t>Example</a:t>
            </a:r>
            <a:r>
              <a:rPr lang="es-PE" sz="1600" dirty="0">
                <a:latin typeface="Arial" panose="020B0604020202020204" pitchFamily="34" charset="0"/>
                <a:ea typeface="Calibri" panose="020F0502020204030204" pitchFamily="34" charset="0"/>
                <a:cs typeface="Arial" panose="020B0604020202020204" pitchFamily="34" charset="0"/>
              </a:rPr>
              <a:t> </a:t>
            </a:r>
            <a:r>
              <a:rPr lang="es-PE" sz="1600" dirty="0" err="1">
                <a:latin typeface="Arial" panose="020B0604020202020204" pitchFamily="34" charset="0"/>
                <a:ea typeface="Calibri" panose="020F0502020204030204" pitchFamily="34" charset="0"/>
                <a:cs typeface="Arial" panose="020B0604020202020204" pitchFamily="34" charset="0"/>
              </a:rPr>
              <a:t>Based</a:t>
            </a:r>
            <a:r>
              <a:rPr lang="es-PE" sz="1600" dirty="0">
                <a:latin typeface="Arial" panose="020B0604020202020204" pitchFamily="34" charset="0"/>
                <a:ea typeface="Calibri" panose="020F0502020204030204" pitchFamily="34" charset="0"/>
                <a:cs typeface="Arial" panose="020B0604020202020204" pitchFamily="34" charset="0"/>
              </a:rPr>
              <a:t> </a:t>
            </a:r>
            <a:r>
              <a:rPr lang="es-PE" sz="1600" dirty="0" err="1">
                <a:latin typeface="Arial" panose="020B0604020202020204" pitchFamily="34" charset="0"/>
                <a:ea typeface="Calibri" panose="020F0502020204030204" pitchFamily="34" charset="0"/>
                <a:cs typeface="Arial" panose="020B0604020202020204" pitchFamily="34" charset="0"/>
              </a:rPr>
              <a:t>Explanation</a:t>
            </a:r>
            <a:r>
              <a:rPr lang="es-PE" sz="1600" dirty="0">
                <a:latin typeface="Arial" panose="020B0604020202020204" pitchFamily="34" charset="0"/>
                <a:ea typeface="Calibri" panose="020F0502020204030204" pitchFamily="34" charset="0"/>
                <a:cs typeface="Arial" panose="020B0604020202020204" pitchFamily="34" charset="0"/>
              </a:rPr>
              <a:t>. Donde el primero es usado para modelos simples, el segundo para todos, el tercero para modelos complejos, y el último para modelos específicos.</a:t>
            </a:r>
            <a:endParaRPr lang="es-PE" sz="1600" i="1"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a:extLst>
              <a:ext uri="{FF2B5EF4-FFF2-40B4-BE49-F238E27FC236}">
                <a16:creationId xmlns:a16="http://schemas.microsoft.com/office/drawing/2014/main" id="{B787C265-290A-90E8-ECB5-3AE91A54E8CF}"/>
              </a:ext>
            </a:extLst>
          </p:cNvPr>
          <p:cNvPicPr>
            <a:picLocks noChangeAspect="1"/>
          </p:cNvPicPr>
          <p:nvPr/>
        </p:nvPicPr>
        <p:blipFill>
          <a:blip r:embed="rId2"/>
          <a:stretch>
            <a:fillRect/>
          </a:stretch>
        </p:blipFill>
        <p:spPr>
          <a:xfrm>
            <a:off x="6443133" y="2337155"/>
            <a:ext cx="5231416" cy="3209569"/>
          </a:xfrm>
          <a:prstGeom prst="rect">
            <a:avLst/>
          </a:prstGeom>
        </p:spPr>
      </p:pic>
    </p:spTree>
    <p:extLst>
      <p:ext uri="{BB962C8B-B14F-4D97-AF65-F5344CB8AC3E}">
        <p14:creationId xmlns:p14="http://schemas.microsoft.com/office/powerpoint/2010/main" val="354383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fontScale="90000"/>
          </a:bodyPr>
          <a:lstStyle/>
          <a:p>
            <a:r>
              <a:rPr lang="es-ES" sz="4800" dirty="0">
                <a:solidFill>
                  <a:schemeClr val="accent1">
                    <a:lumMod val="60000"/>
                    <a:lumOff val="40000"/>
                  </a:schemeClr>
                </a:solidFill>
                <a:highlight>
                  <a:srgbClr val="000000"/>
                </a:highlight>
              </a:rPr>
              <a:t>DESCRIPCIÓN Y ANÁLISIS DE ENFOQUES COMPUTACIONALES</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838200" y="1981199"/>
            <a:ext cx="4737026" cy="4224867"/>
          </a:xfrm>
        </p:spPr>
        <p:txBody>
          <a:bodyPr>
            <a:normAutofit/>
          </a:bodyPr>
          <a:lstStyle/>
          <a:p>
            <a:pPr marL="457200" indent="-457200" algn="just">
              <a:lnSpc>
                <a:spcPct val="150000"/>
              </a:lnSpc>
              <a:spcAft>
                <a:spcPts val="800"/>
              </a:spcAft>
              <a:buFont typeface="+mj-lt"/>
              <a:buAutoNum type="arabicPeriod"/>
            </a:pPr>
            <a:r>
              <a:rPr lang="en-US" sz="1800" dirty="0">
                <a:effectLst/>
                <a:latin typeface="Arial" panose="020B0604020202020204" pitchFamily="34" charset="0"/>
                <a:ea typeface="Calibri" panose="020F0502020204030204" pitchFamily="34" charset="0"/>
                <a:cs typeface="Arial" panose="020B0604020202020204" pitchFamily="34" charset="0"/>
              </a:rPr>
              <a:t>A large-scale sentiment analysis using political tweets. Min, Y. &amp; </a:t>
            </a:r>
            <a:r>
              <a:rPr lang="en-US" sz="1800" dirty="0" err="1">
                <a:effectLst/>
                <a:latin typeface="Arial" panose="020B0604020202020204" pitchFamily="34" charset="0"/>
                <a:ea typeface="Calibri" panose="020F0502020204030204" pitchFamily="34" charset="0"/>
                <a:cs typeface="Arial" panose="020B0604020202020204" pitchFamily="34" charset="0"/>
              </a:rPr>
              <a:t>Khaing</a:t>
            </a:r>
            <a:r>
              <a:rPr lang="en-US" sz="1800" dirty="0">
                <a:effectLst/>
                <a:latin typeface="Arial" panose="020B0604020202020204" pitchFamily="34" charset="0"/>
                <a:ea typeface="Calibri" panose="020F0502020204030204" pitchFamily="34" charset="0"/>
                <a:cs typeface="Arial" panose="020B0604020202020204" pitchFamily="34" charset="0"/>
              </a:rPr>
              <a:t>, M. </a:t>
            </a:r>
            <a:r>
              <a:rPr lang="en-US" sz="1800" dirty="0">
                <a:latin typeface="Arial" panose="020B0604020202020204" pitchFamily="34" charset="0"/>
                <a:ea typeface="Calibri" panose="020F0502020204030204" pitchFamily="34" charset="0"/>
                <a:cs typeface="Arial" panose="020B0604020202020204" pitchFamily="34" charset="0"/>
              </a:rPr>
              <a:t>2023.</a:t>
            </a:r>
          </a:p>
          <a:p>
            <a:pPr marL="914400" lvl="1" indent="-457200" algn="just">
              <a:lnSpc>
                <a:spcPct val="150000"/>
              </a:lnSpc>
              <a:spcAft>
                <a:spcPts val="800"/>
              </a:spcAft>
              <a:buFont typeface="+mj-lt"/>
              <a:buAutoNum type="arabicPeriod"/>
            </a:pPr>
            <a:r>
              <a:rPr lang="en-US" sz="1600" dirty="0" err="1">
                <a:latin typeface="Arial" panose="020B0604020202020204" pitchFamily="34" charset="0"/>
                <a:ea typeface="Calibri" panose="020F0502020204030204" pitchFamily="34" charset="0"/>
                <a:cs typeface="Arial" panose="020B0604020202020204" pitchFamily="34" charset="0"/>
              </a:rPr>
              <a:t>Investigación</a:t>
            </a:r>
            <a:r>
              <a:rPr lang="en-US" sz="1600" dirty="0">
                <a:latin typeface="Arial" panose="020B0604020202020204" pitchFamily="34" charset="0"/>
                <a:ea typeface="Calibri" panose="020F0502020204030204" pitchFamily="34" charset="0"/>
                <a:cs typeface="Arial" panose="020B0604020202020204" pitchFamily="34" charset="0"/>
              </a:rPr>
              <a:t> que </a:t>
            </a:r>
            <a:r>
              <a:rPr lang="en-US" sz="1600" dirty="0" err="1">
                <a:latin typeface="Arial" panose="020B0604020202020204" pitchFamily="34" charset="0"/>
                <a:ea typeface="Calibri" panose="020F0502020204030204" pitchFamily="34" charset="0"/>
                <a:cs typeface="Arial" panose="020B0604020202020204" pitchFamily="34" charset="0"/>
              </a:rPr>
              <a:t>toma</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varios</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b="1" dirty="0" err="1">
                <a:latin typeface="Arial" panose="020B0604020202020204" pitchFamily="34" charset="0"/>
                <a:ea typeface="Calibri" panose="020F0502020204030204" pitchFamily="34" charset="0"/>
                <a:cs typeface="Arial" panose="020B0604020202020204" pitchFamily="34" charset="0"/>
              </a:rPr>
              <a:t>comentarios</a:t>
            </a:r>
            <a:r>
              <a:rPr lang="en-US" sz="1600" b="1" dirty="0">
                <a:latin typeface="Arial" panose="020B0604020202020204" pitchFamily="34" charset="0"/>
                <a:ea typeface="Calibri" panose="020F0502020204030204" pitchFamily="34" charset="0"/>
                <a:cs typeface="Arial" panose="020B0604020202020204" pitchFamily="34" charset="0"/>
              </a:rPr>
              <a:t> politicos de Twitter </a:t>
            </a:r>
            <a:r>
              <a:rPr lang="en-US" sz="1600" dirty="0">
                <a:latin typeface="Arial" panose="020B0604020202020204" pitchFamily="34" charset="0"/>
                <a:ea typeface="Calibri" panose="020F0502020204030204" pitchFamily="34" charset="0"/>
                <a:cs typeface="Arial" panose="020B0604020202020204" pitchFamily="34" charset="0"/>
              </a:rPr>
              <a:t>y </a:t>
            </a:r>
            <a:r>
              <a:rPr lang="en-US" sz="1600" dirty="0" err="1">
                <a:latin typeface="Arial" panose="020B0604020202020204" pitchFamily="34" charset="0"/>
                <a:ea typeface="Calibri" panose="020F0502020204030204" pitchFamily="34" charset="0"/>
                <a:cs typeface="Arial" panose="020B0604020202020204" pitchFamily="34" charset="0"/>
              </a:rPr>
              <a:t>hace</a:t>
            </a:r>
            <a:r>
              <a:rPr lang="en-US" sz="1600" dirty="0">
                <a:latin typeface="Arial" panose="020B0604020202020204" pitchFamily="34" charset="0"/>
                <a:ea typeface="Calibri" panose="020F0502020204030204" pitchFamily="34" charset="0"/>
                <a:cs typeface="Arial" panose="020B0604020202020204" pitchFamily="34" charset="0"/>
              </a:rPr>
              <a:t> un </a:t>
            </a:r>
            <a:r>
              <a:rPr lang="en-US" sz="1600" dirty="0" err="1">
                <a:latin typeface="Arial" panose="020B0604020202020204" pitchFamily="34" charset="0"/>
                <a:ea typeface="Calibri" panose="020F0502020204030204" pitchFamily="34" charset="0"/>
                <a:cs typeface="Arial" panose="020B0604020202020204" pitchFamily="34" charset="0"/>
              </a:rPr>
              <a:t>análisis</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comparativo</a:t>
            </a:r>
            <a:r>
              <a:rPr lang="en-US" sz="1600" dirty="0">
                <a:latin typeface="Arial" panose="020B0604020202020204" pitchFamily="34" charset="0"/>
                <a:ea typeface="Calibri" panose="020F0502020204030204" pitchFamily="34" charset="0"/>
                <a:cs typeface="Arial" panose="020B0604020202020204" pitchFamily="34" charset="0"/>
              </a:rPr>
              <a:t> de </a:t>
            </a:r>
            <a:r>
              <a:rPr lang="en-US" sz="1600" dirty="0" err="1">
                <a:latin typeface="Arial" panose="020B0604020202020204" pitchFamily="34" charset="0"/>
                <a:ea typeface="Calibri" panose="020F0502020204030204" pitchFamily="34" charset="0"/>
                <a:cs typeface="Arial" panose="020B0604020202020204" pitchFamily="34" charset="0"/>
              </a:rPr>
              <a:t>diferentes</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modelos</a:t>
            </a:r>
            <a:r>
              <a:rPr lang="en-US" sz="1600" dirty="0">
                <a:latin typeface="Arial" panose="020B0604020202020204" pitchFamily="34" charset="0"/>
                <a:ea typeface="Calibri" panose="020F0502020204030204" pitchFamily="34" charset="0"/>
                <a:cs typeface="Arial" panose="020B0604020202020204" pitchFamily="34" charset="0"/>
              </a:rPr>
              <a:t> y </a:t>
            </a:r>
            <a:r>
              <a:rPr lang="en-US" sz="1600" dirty="0" err="1">
                <a:latin typeface="Arial" panose="020B0604020202020204" pitchFamily="34" charset="0"/>
                <a:ea typeface="Calibri" panose="020F0502020204030204" pitchFamily="34" charset="0"/>
                <a:cs typeface="Arial" panose="020B0604020202020204" pitchFamily="34" charset="0"/>
              </a:rPr>
              <a:t>mide</a:t>
            </a:r>
            <a:r>
              <a:rPr lang="en-US" sz="1600" dirty="0">
                <a:latin typeface="Arial" panose="020B0604020202020204" pitchFamily="34" charset="0"/>
                <a:ea typeface="Calibri" panose="020F0502020204030204" pitchFamily="34" charset="0"/>
                <a:cs typeface="Arial" panose="020B0604020202020204" pitchFamily="34" charset="0"/>
              </a:rPr>
              <a:t> sus </a:t>
            </a:r>
            <a:r>
              <a:rPr lang="en-US" sz="1600" dirty="0" err="1">
                <a:latin typeface="Arial" panose="020B0604020202020204" pitchFamily="34" charset="0"/>
                <a:ea typeface="Calibri" panose="020F0502020204030204" pitchFamily="34" charset="0"/>
                <a:cs typeface="Arial" panose="020B0604020202020204" pitchFamily="34" charset="0"/>
              </a:rPr>
              <a:t>métricas</a:t>
            </a:r>
            <a:r>
              <a:rPr lang="en-US" sz="1600" dirty="0">
                <a:latin typeface="Arial" panose="020B0604020202020204" pitchFamily="34" charset="0"/>
                <a:ea typeface="Calibri" panose="020F0502020204030204" pitchFamily="34" charset="0"/>
                <a:cs typeface="Arial" panose="020B0604020202020204" pitchFamily="34" charset="0"/>
              </a:rPr>
              <a:t> de </a:t>
            </a:r>
            <a:r>
              <a:rPr lang="en-US" sz="1600" dirty="0" err="1">
                <a:latin typeface="Arial" panose="020B0604020202020204" pitchFamily="34" charset="0"/>
                <a:ea typeface="Calibri" panose="020F0502020204030204" pitchFamily="34" charset="0"/>
                <a:cs typeface="Arial" panose="020B0604020202020204" pitchFamily="34" charset="0"/>
              </a:rPr>
              <a:t>eficiencia</a:t>
            </a:r>
            <a:r>
              <a:rPr lang="en-US" sz="1600" dirty="0">
                <a:latin typeface="Arial" panose="020B0604020202020204" pitchFamily="34" charset="0"/>
                <a:ea typeface="Calibri" panose="020F0502020204030204" pitchFamily="34" charset="0"/>
                <a:cs typeface="Arial" panose="020B0604020202020204" pitchFamily="34" charset="0"/>
              </a:rPr>
              <a:t>.</a:t>
            </a: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1" name="Imagen 10">
            <a:extLst>
              <a:ext uri="{FF2B5EF4-FFF2-40B4-BE49-F238E27FC236}">
                <a16:creationId xmlns:a16="http://schemas.microsoft.com/office/drawing/2014/main" id="{1A105BC8-355C-5F14-E68A-92D848CCA8DC}"/>
              </a:ext>
            </a:extLst>
          </p:cNvPr>
          <p:cNvPicPr>
            <a:picLocks noChangeAspect="1"/>
          </p:cNvPicPr>
          <p:nvPr/>
        </p:nvPicPr>
        <p:blipFill>
          <a:blip r:embed="rId2"/>
          <a:stretch>
            <a:fillRect/>
          </a:stretch>
        </p:blipFill>
        <p:spPr>
          <a:xfrm>
            <a:off x="5895975" y="1881716"/>
            <a:ext cx="5457825" cy="4324350"/>
          </a:xfrm>
          <a:prstGeom prst="rect">
            <a:avLst/>
          </a:prstGeom>
        </p:spPr>
      </p:pic>
    </p:spTree>
    <p:extLst>
      <p:ext uri="{BB962C8B-B14F-4D97-AF65-F5344CB8AC3E}">
        <p14:creationId xmlns:p14="http://schemas.microsoft.com/office/powerpoint/2010/main" val="160512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fontScale="90000"/>
          </a:bodyPr>
          <a:lstStyle/>
          <a:p>
            <a:r>
              <a:rPr lang="es-ES" sz="4800" dirty="0">
                <a:solidFill>
                  <a:schemeClr val="accent1">
                    <a:lumMod val="60000"/>
                    <a:lumOff val="40000"/>
                  </a:schemeClr>
                </a:solidFill>
                <a:highlight>
                  <a:srgbClr val="000000"/>
                </a:highlight>
              </a:rPr>
              <a:t>DESCRIPCIÓN Y ANÁLISIS DE ENFOQUES COMPUTACIONALES</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389467" y="2048932"/>
            <a:ext cx="6866466" cy="4224867"/>
          </a:xfrm>
        </p:spPr>
        <p:txBody>
          <a:bodyPr>
            <a:normAutofit fontScale="92500"/>
          </a:bodyPr>
          <a:lstStyle/>
          <a:p>
            <a:pPr marL="457200" indent="-457200" algn="just">
              <a:lnSpc>
                <a:spcPct val="150000"/>
              </a:lnSpc>
              <a:spcAft>
                <a:spcPts val="800"/>
              </a:spcAft>
              <a:buFont typeface="+mj-lt"/>
              <a:buAutoNum type="arabicPeriod"/>
            </a:pPr>
            <a:r>
              <a:rPr lang="es-PE" sz="1800" dirty="0" err="1">
                <a:latin typeface="Arial" panose="020B0604020202020204" pitchFamily="34" charset="0"/>
                <a:cs typeface="Arial" panose="020B0604020202020204" pitchFamily="34" charset="0"/>
              </a:rPr>
              <a:t>Sentiment</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Analysis</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Meets</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Explainable</a:t>
            </a:r>
            <a:r>
              <a:rPr lang="es-PE" sz="1800" dirty="0">
                <a:latin typeface="Arial" panose="020B0604020202020204" pitchFamily="34" charset="0"/>
                <a:cs typeface="Arial" panose="020B0604020202020204" pitchFamily="34" charset="0"/>
              </a:rPr>
              <a:t> Artificial </a:t>
            </a:r>
            <a:r>
              <a:rPr lang="es-PE" sz="1800" dirty="0" err="1">
                <a:latin typeface="Arial" panose="020B0604020202020204" pitchFamily="34" charset="0"/>
                <a:cs typeface="Arial" panose="020B0604020202020204" pitchFamily="34" charset="0"/>
              </a:rPr>
              <a:t>Intelligence</a:t>
            </a:r>
            <a:r>
              <a:rPr lang="es-PE" sz="1800" dirty="0">
                <a:latin typeface="Arial" panose="020B0604020202020204" pitchFamily="34" charset="0"/>
                <a:cs typeface="Arial" panose="020B0604020202020204" pitchFamily="34" charset="0"/>
              </a:rPr>
              <a:t>: A </a:t>
            </a:r>
            <a:r>
              <a:rPr lang="es-PE" sz="1800" dirty="0" err="1">
                <a:latin typeface="Arial" panose="020B0604020202020204" pitchFamily="34" charset="0"/>
                <a:cs typeface="Arial" panose="020B0604020202020204" pitchFamily="34" charset="0"/>
              </a:rPr>
              <a:t>Survey</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on</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Explainable</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Sentiment</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Analysis</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Arwa</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Diwali</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Kawther</a:t>
            </a:r>
            <a:r>
              <a:rPr lang="es-PE" sz="1800" dirty="0">
                <a:latin typeface="Arial" panose="020B0604020202020204" pitchFamily="34" charset="0"/>
                <a:cs typeface="Arial" panose="020B0604020202020204" pitchFamily="34" charset="0"/>
              </a:rPr>
              <a:t> </a:t>
            </a:r>
            <a:r>
              <a:rPr lang="es-PE" sz="1800" dirty="0" err="1">
                <a:latin typeface="Arial" panose="020B0604020202020204" pitchFamily="34" charset="0"/>
                <a:cs typeface="Arial" panose="020B0604020202020204" pitchFamily="34" charset="0"/>
              </a:rPr>
              <a:t>Saeedi</a:t>
            </a:r>
            <a:r>
              <a:rPr lang="es-PE" sz="1800" dirty="0">
                <a:latin typeface="Arial" panose="020B0604020202020204" pitchFamily="34" charset="0"/>
                <a:cs typeface="Arial" panose="020B0604020202020204" pitchFamily="34" charset="0"/>
              </a:rPr>
              <a:t>, Kia </a:t>
            </a:r>
            <a:r>
              <a:rPr lang="es-PE" sz="1800" dirty="0" err="1">
                <a:latin typeface="Arial" panose="020B0604020202020204" pitchFamily="34" charset="0"/>
                <a:cs typeface="Arial" panose="020B0604020202020204" pitchFamily="34" charset="0"/>
              </a:rPr>
              <a:t>Dashtipour</a:t>
            </a:r>
            <a:r>
              <a:rPr lang="es-PE" sz="1800" dirty="0">
                <a:latin typeface="Arial" panose="020B0604020202020204" pitchFamily="34" charset="0"/>
                <a:cs typeface="Arial" panose="020B0604020202020204" pitchFamily="34" charset="0"/>
              </a:rPr>
              <a:t>, Mandar </a:t>
            </a:r>
            <a:r>
              <a:rPr lang="es-PE" sz="1800" dirty="0" err="1">
                <a:latin typeface="Arial" panose="020B0604020202020204" pitchFamily="34" charset="0"/>
                <a:cs typeface="Arial" panose="020B0604020202020204" pitchFamily="34" charset="0"/>
              </a:rPr>
              <a:t>Gogate</a:t>
            </a:r>
            <a:r>
              <a:rPr lang="es-PE" sz="1800" dirty="0">
                <a:latin typeface="Arial" panose="020B0604020202020204" pitchFamily="34" charset="0"/>
                <a:cs typeface="Arial" panose="020B0604020202020204" pitchFamily="34" charset="0"/>
              </a:rPr>
              <a:t>, Erik Cambria, and Amir </a:t>
            </a:r>
            <a:r>
              <a:rPr lang="es-PE" sz="1800" dirty="0" err="1">
                <a:latin typeface="Arial" panose="020B0604020202020204" pitchFamily="34" charset="0"/>
                <a:cs typeface="Arial" panose="020B0604020202020204" pitchFamily="34" charset="0"/>
              </a:rPr>
              <a:t>Hussain</a:t>
            </a:r>
            <a:r>
              <a:rPr lang="es-PE" sz="1800" dirty="0">
                <a:latin typeface="Arial" panose="020B0604020202020204" pitchFamily="34" charset="0"/>
                <a:cs typeface="Arial" panose="020B0604020202020204" pitchFamily="34" charset="0"/>
              </a:rPr>
              <a:t>. </a:t>
            </a:r>
            <a:r>
              <a:rPr lang="en-US" sz="1800" dirty="0">
                <a:latin typeface="Arial" panose="020B0604020202020204" pitchFamily="34" charset="0"/>
                <a:ea typeface="Calibri" panose="020F0502020204030204" pitchFamily="34" charset="0"/>
                <a:cs typeface="Arial" panose="020B0604020202020204" pitchFamily="34" charset="0"/>
              </a:rPr>
              <a:t>2023.</a:t>
            </a:r>
          </a:p>
          <a:p>
            <a:pPr marL="914400" lvl="1" indent="-457200" algn="just">
              <a:lnSpc>
                <a:spcPct val="150000"/>
              </a:lnSpc>
              <a:spcAft>
                <a:spcPts val="800"/>
              </a:spcAft>
              <a:buFont typeface="+mj-lt"/>
              <a:buAutoNum type="arabicPeriod"/>
            </a:pPr>
            <a:r>
              <a:rPr lang="es-PE" sz="1600" dirty="0">
                <a:latin typeface="Arial" panose="020B0604020202020204" pitchFamily="34" charset="0"/>
                <a:ea typeface="Calibri" panose="020F0502020204030204" pitchFamily="34" charset="0"/>
                <a:cs typeface="Arial" panose="020B0604020202020204" pitchFamily="34" charset="0"/>
              </a:rPr>
              <a:t>Estudio el cuál compara </a:t>
            </a:r>
            <a:r>
              <a:rPr lang="es-PE" sz="1600" b="1" dirty="0">
                <a:latin typeface="Arial" panose="020B0604020202020204" pitchFamily="34" charset="0"/>
                <a:ea typeface="Calibri" panose="020F0502020204030204" pitchFamily="34" charset="0"/>
                <a:cs typeface="Arial" panose="020B0604020202020204" pitchFamily="34" charset="0"/>
              </a:rPr>
              <a:t>diferentes tipos de explicación</a:t>
            </a:r>
            <a:r>
              <a:rPr lang="es-PE" sz="1600" dirty="0">
                <a:latin typeface="Arial" panose="020B0604020202020204" pitchFamily="34" charset="0"/>
                <a:ea typeface="Calibri" panose="020F0502020204030204" pitchFamily="34" charset="0"/>
                <a:cs typeface="Arial" panose="020B0604020202020204" pitchFamily="34" charset="0"/>
              </a:rPr>
              <a:t>, como </a:t>
            </a:r>
            <a:r>
              <a:rPr lang="es-PE" sz="1600" dirty="0" err="1">
                <a:latin typeface="Arial" panose="020B0604020202020204" pitchFamily="34" charset="0"/>
                <a:ea typeface="Calibri" panose="020F0502020204030204" pitchFamily="34" charset="0"/>
                <a:cs typeface="Arial" panose="020B0604020202020204" pitchFamily="34" charset="0"/>
              </a:rPr>
              <a:t>Ante-hoc</a:t>
            </a:r>
            <a:r>
              <a:rPr lang="es-PE" sz="1600" dirty="0">
                <a:latin typeface="Arial" panose="020B0604020202020204" pitchFamily="34" charset="0"/>
                <a:ea typeface="Calibri" panose="020F0502020204030204" pitchFamily="34" charset="0"/>
                <a:cs typeface="Arial" panose="020B0604020202020204" pitchFamily="34" charset="0"/>
              </a:rPr>
              <a:t>, </a:t>
            </a:r>
            <a:r>
              <a:rPr lang="es-PE" sz="1600" dirty="0" err="1">
                <a:latin typeface="Arial" panose="020B0604020202020204" pitchFamily="34" charset="0"/>
                <a:ea typeface="Calibri" panose="020F0502020204030204" pitchFamily="34" charset="0"/>
                <a:cs typeface="Arial" panose="020B0604020202020204" pitchFamily="34" charset="0"/>
              </a:rPr>
              <a:t>post-hoc</a:t>
            </a:r>
            <a:r>
              <a:rPr lang="es-PE" sz="1600" dirty="0">
                <a:latin typeface="Arial" panose="020B0604020202020204" pitchFamily="34" charset="0"/>
                <a:ea typeface="Calibri" panose="020F0502020204030204" pitchFamily="34" charset="0"/>
                <a:cs typeface="Arial" panose="020B0604020202020204" pitchFamily="34" charset="0"/>
              </a:rPr>
              <a:t>, </a:t>
            </a:r>
            <a:r>
              <a:rPr lang="es-PE" sz="1600" dirty="0" err="1">
                <a:latin typeface="Arial" panose="020B0604020202020204" pitchFamily="34" charset="0"/>
                <a:ea typeface="Calibri" panose="020F0502020204030204" pitchFamily="34" charset="0"/>
                <a:cs typeface="Arial" panose="020B0604020202020204" pitchFamily="34" charset="0"/>
              </a:rPr>
              <a:t>attention</a:t>
            </a:r>
            <a:r>
              <a:rPr lang="es-PE" sz="1600" dirty="0">
                <a:latin typeface="Arial" panose="020B0604020202020204" pitchFamily="34" charset="0"/>
                <a:ea typeface="Calibri" panose="020F0502020204030204" pitchFamily="34" charset="0"/>
                <a:cs typeface="Arial" panose="020B0604020202020204" pitchFamily="34" charset="0"/>
              </a:rPr>
              <a:t> y </a:t>
            </a:r>
            <a:r>
              <a:rPr lang="es-PE" sz="1600" dirty="0" err="1">
                <a:latin typeface="Arial" panose="020B0604020202020204" pitchFamily="34" charset="0"/>
                <a:ea typeface="Calibri" panose="020F0502020204030204" pitchFamily="34" charset="0"/>
                <a:cs typeface="Arial" panose="020B0604020202020204" pitchFamily="34" charset="0"/>
              </a:rPr>
              <a:t>Specific</a:t>
            </a:r>
            <a:r>
              <a:rPr lang="es-PE" sz="1600" dirty="0">
                <a:latin typeface="Arial" panose="020B0604020202020204" pitchFamily="34" charset="0"/>
                <a:ea typeface="Calibri" panose="020F0502020204030204" pitchFamily="34" charset="0"/>
                <a:cs typeface="Arial" panose="020B0604020202020204" pitchFamily="34" charset="0"/>
              </a:rPr>
              <a:t> </a:t>
            </a:r>
            <a:r>
              <a:rPr lang="es-PE" sz="1600" b="1" dirty="0" err="1">
                <a:latin typeface="Arial" panose="020B0604020202020204" pitchFamily="34" charset="0"/>
                <a:ea typeface="Calibri" panose="020F0502020204030204" pitchFamily="34" charset="0"/>
                <a:cs typeface="Arial" panose="020B0604020202020204" pitchFamily="34" charset="0"/>
              </a:rPr>
              <a:t>Explainable</a:t>
            </a:r>
            <a:r>
              <a:rPr lang="es-PE" sz="1600" b="1" dirty="0">
                <a:latin typeface="Arial" panose="020B0604020202020204" pitchFamily="34" charset="0"/>
                <a:ea typeface="Calibri" panose="020F0502020204030204" pitchFamily="34" charset="0"/>
                <a:cs typeface="Arial" panose="020B0604020202020204" pitchFamily="34" charset="0"/>
              </a:rPr>
              <a:t> </a:t>
            </a:r>
            <a:r>
              <a:rPr lang="es-PE" sz="1600" b="1" dirty="0" err="1">
                <a:latin typeface="Arial" panose="020B0604020202020204" pitchFamily="34" charset="0"/>
                <a:ea typeface="Calibri" panose="020F0502020204030204" pitchFamily="34" charset="0"/>
                <a:cs typeface="Arial" panose="020B0604020202020204" pitchFamily="34" charset="0"/>
              </a:rPr>
              <a:t>Methods</a:t>
            </a:r>
            <a:r>
              <a:rPr lang="es-PE" sz="1600" b="1" dirty="0">
                <a:latin typeface="Arial" panose="020B0604020202020204" pitchFamily="34" charset="0"/>
                <a:ea typeface="Calibri" panose="020F0502020204030204" pitchFamily="34" charset="0"/>
                <a:cs typeface="Arial" panose="020B0604020202020204" pitchFamily="34" charset="0"/>
              </a:rPr>
              <a:t> </a:t>
            </a:r>
            <a:r>
              <a:rPr lang="es-PE" sz="1600" b="1" dirty="0" err="1">
                <a:latin typeface="Arial" panose="020B0604020202020204" pitchFamily="34" charset="0"/>
                <a:ea typeface="Calibri" panose="020F0502020204030204" pitchFamily="34" charset="0"/>
                <a:cs typeface="Arial" panose="020B0604020202020204" pitchFamily="34" charset="0"/>
              </a:rPr>
              <a:t>for</a:t>
            </a:r>
            <a:r>
              <a:rPr lang="es-PE" sz="1600" b="1" dirty="0">
                <a:latin typeface="Arial" panose="020B0604020202020204" pitchFamily="34" charset="0"/>
                <a:ea typeface="Calibri" panose="020F0502020204030204" pitchFamily="34" charset="0"/>
                <a:cs typeface="Arial" panose="020B0604020202020204" pitchFamily="34" charset="0"/>
              </a:rPr>
              <a:t> </a:t>
            </a:r>
            <a:r>
              <a:rPr lang="es-PE" sz="1600" b="1" dirty="0" err="1">
                <a:latin typeface="Arial" panose="020B0604020202020204" pitchFamily="34" charset="0"/>
                <a:ea typeface="Calibri" panose="020F0502020204030204" pitchFamily="34" charset="0"/>
                <a:cs typeface="Arial" panose="020B0604020202020204" pitchFamily="34" charset="0"/>
              </a:rPr>
              <a:t>Sentiment</a:t>
            </a:r>
            <a:r>
              <a:rPr lang="es-PE" sz="1600" b="1" dirty="0">
                <a:latin typeface="Arial" panose="020B0604020202020204" pitchFamily="34" charset="0"/>
                <a:ea typeface="Calibri" panose="020F0502020204030204" pitchFamily="34" charset="0"/>
                <a:cs typeface="Arial" panose="020B0604020202020204" pitchFamily="34" charset="0"/>
              </a:rPr>
              <a:t> </a:t>
            </a:r>
            <a:r>
              <a:rPr lang="es-PE" sz="1600" b="1" dirty="0" err="1">
                <a:latin typeface="Arial" panose="020B0604020202020204" pitchFamily="34" charset="0"/>
                <a:ea typeface="Calibri" panose="020F0502020204030204" pitchFamily="34" charset="0"/>
                <a:cs typeface="Arial" panose="020B0604020202020204" pitchFamily="34" charset="0"/>
              </a:rPr>
              <a:t>Analysis</a:t>
            </a:r>
            <a:r>
              <a:rPr lang="es-PE" sz="1600" dirty="0">
                <a:latin typeface="Arial" panose="020B0604020202020204" pitchFamily="34" charset="0"/>
                <a:ea typeface="Calibri" panose="020F0502020204030204" pitchFamily="34" charset="0"/>
                <a:cs typeface="Arial" panose="020B0604020202020204" pitchFamily="34" charset="0"/>
              </a:rPr>
              <a:t>, en este último se exploran métodos en el cual se aumenta la data con una lista de palabras para ambos espectros (sentimientos positivos y negativos), </a:t>
            </a:r>
            <a:r>
              <a:rPr lang="es-PE" sz="1600" dirty="0">
                <a:latin typeface="Arial" panose="020B0604020202020204" pitchFamily="34" charset="0"/>
                <a:cs typeface="Arial" panose="020B0604020202020204" pitchFamily="34" charset="0"/>
              </a:rPr>
              <a:t>las capas de la red neuronal para describir una predicción. En otras palabras explora una variedad de </a:t>
            </a:r>
            <a:r>
              <a:rPr lang="es-PE" sz="1600" dirty="0">
                <a:latin typeface="Arial" panose="020B0604020202020204" pitchFamily="34" charset="0"/>
                <a:ea typeface="Calibri" panose="020F0502020204030204" pitchFamily="34" charset="0"/>
                <a:cs typeface="Arial" panose="020B0604020202020204" pitchFamily="34" charset="0"/>
              </a:rPr>
              <a:t>métodos </a:t>
            </a:r>
            <a:r>
              <a:rPr lang="es-PE" sz="1600" dirty="0">
                <a:latin typeface="Arial" panose="020B0604020202020204" pitchFamily="34" charset="0"/>
                <a:cs typeface="Arial" panose="020B0604020202020204" pitchFamily="34" charset="0"/>
              </a:rPr>
              <a:t>en cual se explica el Análisis de Sentimientos.</a:t>
            </a:r>
            <a:endParaRPr lang="es-PE" sz="1600" dirty="0">
              <a:latin typeface="Arial" panose="020B0604020202020204" pitchFamily="34" charset="0"/>
              <a:ea typeface="Calibri" panose="020F0502020204030204" pitchFamily="34" charset="0"/>
              <a:cs typeface="Arial" panose="020B0604020202020204" pitchFamily="34" charset="0"/>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mc:AlternateContent xmlns:mc="http://schemas.openxmlformats.org/markup-compatibility/2006" xmlns:p14="http://schemas.microsoft.com/office/powerpoint/2010/main">
        <mc:Choice Requires="p14">
          <p:contentPart p14:bwMode="auto" r:id="rId2">
            <p14:nvContentPartPr>
              <p14:cNvPr id="4" name="Entrada de lápiz 3">
                <a:extLst>
                  <a:ext uri="{FF2B5EF4-FFF2-40B4-BE49-F238E27FC236}">
                    <a16:creationId xmlns:a16="http://schemas.microsoft.com/office/drawing/2014/main" id="{9F195C53-886A-21AE-6D5E-C80A950A5E84}"/>
                  </a:ext>
                </a:extLst>
              </p14:cNvPr>
              <p14:cNvContentPartPr/>
              <p14:nvPr/>
            </p14:nvContentPartPr>
            <p14:xfrm>
              <a:off x="2212908" y="2740072"/>
              <a:ext cx="11520" cy="3600"/>
            </p14:xfrm>
          </p:contentPart>
        </mc:Choice>
        <mc:Fallback xmlns="">
          <p:pic>
            <p:nvPicPr>
              <p:cNvPr id="4" name="Entrada de lápiz 3">
                <a:extLst>
                  <a:ext uri="{FF2B5EF4-FFF2-40B4-BE49-F238E27FC236}">
                    <a16:creationId xmlns:a16="http://schemas.microsoft.com/office/drawing/2014/main" id="{9F195C53-886A-21AE-6D5E-C80A950A5E84}"/>
                  </a:ext>
                </a:extLst>
              </p:cNvPr>
              <p:cNvPicPr/>
              <p:nvPr/>
            </p:nvPicPr>
            <p:blipFill>
              <a:blip r:embed="rId3"/>
              <a:stretch>
                <a:fillRect/>
              </a:stretch>
            </p:blipFill>
            <p:spPr>
              <a:xfrm>
                <a:off x="2195268" y="2722072"/>
                <a:ext cx="47160" cy="39240"/>
              </a:xfrm>
              <a:prstGeom prst="rect">
                <a:avLst/>
              </a:prstGeom>
            </p:spPr>
          </p:pic>
        </mc:Fallback>
      </mc:AlternateContent>
      <p:pic>
        <p:nvPicPr>
          <p:cNvPr id="6" name="Imagen 5">
            <a:extLst>
              <a:ext uri="{FF2B5EF4-FFF2-40B4-BE49-F238E27FC236}">
                <a16:creationId xmlns:a16="http://schemas.microsoft.com/office/drawing/2014/main" id="{8BF23B2C-2AD2-38CD-F7CC-C790FB8B949F}"/>
              </a:ext>
            </a:extLst>
          </p:cNvPr>
          <p:cNvPicPr>
            <a:picLocks noChangeAspect="1"/>
          </p:cNvPicPr>
          <p:nvPr/>
        </p:nvPicPr>
        <p:blipFill>
          <a:blip r:embed="rId4"/>
          <a:stretch>
            <a:fillRect/>
          </a:stretch>
        </p:blipFill>
        <p:spPr>
          <a:xfrm>
            <a:off x="7347984" y="2582755"/>
            <a:ext cx="4234514" cy="2504924"/>
          </a:xfrm>
          <a:prstGeom prst="rect">
            <a:avLst/>
          </a:prstGeom>
        </p:spPr>
      </p:pic>
    </p:spTree>
    <p:extLst>
      <p:ext uri="{BB962C8B-B14F-4D97-AF65-F5344CB8AC3E}">
        <p14:creationId xmlns:p14="http://schemas.microsoft.com/office/powerpoint/2010/main" val="410521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fontScale="90000"/>
          </a:bodyPr>
          <a:lstStyle/>
          <a:p>
            <a:r>
              <a:rPr lang="es-ES" sz="4800" dirty="0">
                <a:solidFill>
                  <a:schemeClr val="accent1">
                    <a:lumMod val="60000"/>
                    <a:lumOff val="40000"/>
                  </a:schemeClr>
                </a:solidFill>
                <a:highlight>
                  <a:srgbClr val="000000"/>
                </a:highlight>
              </a:rPr>
              <a:t>DESCRIPCIÓN Y ANÁLISIS DE ENFOQUES COMPUTACIONALES</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a:extLst>
              <a:ext uri="{FF2B5EF4-FFF2-40B4-BE49-F238E27FC236}">
                <a16:creationId xmlns:a16="http://schemas.microsoft.com/office/drawing/2014/main" id="{5EC138F9-3693-E249-C43D-350F041DE385}"/>
              </a:ext>
            </a:extLst>
          </p:cNvPr>
          <p:cNvPicPr>
            <a:picLocks noChangeAspect="1"/>
          </p:cNvPicPr>
          <p:nvPr/>
        </p:nvPicPr>
        <p:blipFill>
          <a:blip r:embed="rId2"/>
          <a:stretch>
            <a:fillRect/>
          </a:stretch>
        </p:blipFill>
        <p:spPr>
          <a:xfrm>
            <a:off x="236678" y="2539998"/>
            <a:ext cx="6011723" cy="3775603"/>
          </a:xfrm>
          <a:prstGeom prst="rect">
            <a:avLst/>
          </a:prstGeom>
        </p:spPr>
      </p:pic>
      <p:pic>
        <p:nvPicPr>
          <p:cNvPr id="8" name="Imagen 7">
            <a:extLst>
              <a:ext uri="{FF2B5EF4-FFF2-40B4-BE49-F238E27FC236}">
                <a16:creationId xmlns:a16="http://schemas.microsoft.com/office/drawing/2014/main" id="{23658BC3-E715-6A3A-97EB-E11D3E9B8B3B}"/>
              </a:ext>
            </a:extLst>
          </p:cNvPr>
          <p:cNvPicPr>
            <a:picLocks noChangeAspect="1"/>
          </p:cNvPicPr>
          <p:nvPr/>
        </p:nvPicPr>
        <p:blipFill rotWithShape="1">
          <a:blip r:embed="rId3"/>
          <a:srcRect l="3392" r="2585"/>
          <a:stretch/>
        </p:blipFill>
        <p:spPr>
          <a:xfrm>
            <a:off x="6426199" y="2899036"/>
            <a:ext cx="4927601" cy="3057525"/>
          </a:xfrm>
          <a:prstGeom prst="rect">
            <a:avLst/>
          </a:prstGeom>
        </p:spPr>
      </p:pic>
    </p:spTree>
    <p:extLst>
      <p:ext uri="{BB962C8B-B14F-4D97-AF65-F5344CB8AC3E}">
        <p14:creationId xmlns:p14="http://schemas.microsoft.com/office/powerpoint/2010/main" val="33956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fontScale="90000"/>
          </a:bodyPr>
          <a:lstStyle/>
          <a:p>
            <a:r>
              <a:rPr lang="es-ES" sz="4800" dirty="0">
                <a:solidFill>
                  <a:schemeClr val="accent1">
                    <a:lumMod val="60000"/>
                    <a:lumOff val="40000"/>
                  </a:schemeClr>
                </a:solidFill>
                <a:highlight>
                  <a:srgbClr val="000000"/>
                </a:highlight>
              </a:rPr>
              <a:t>DESCRIPCIÓN Y ANÁLISIS DE ENFOQUES COMPUTACIONALES</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 name="Imagen 3">
            <a:extLst>
              <a:ext uri="{FF2B5EF4-FFF2-40B4-BE49-F238E27FC236}">
                <a16:creationId xmlns:a16="http://schemas.microsoft.com/office/drawing/2014/main" id="{FA19E73B-F081-C9B7-B68E-B7B27B07A283}"/>
              </a:ext>
            </a:extLst>
          </p:cNvPr>
          <p:cNvPicPr>
            <a:picLocks noChangeAspect="1"/>
          </p:cNvPicPr>
          <p:nvPr/>
        </p:nvPicPr>
        <p:blipFill>
          <a:blip r:embed="rId2"/>
          <a:stretch>
            <a:fillRect/>
          </a:stretch>
        </p:blipFill>
        <p:spPr>
          <a:xfrm>
            <a:off x="301095" y="2081742"/>
            <a:ext cx="7217305" cy="2143053"/>
          </a:xfrm>
          <a:prstGeom prst="rect">
            <a:avLst/>
          </a:prstGeom>
        </p:spPr>
      </p:pic>
      <p:sp>
        <p:nvSpPr>
          <p:cNvPr id="5" name="Rectángulo 4">
            <a:extLst>
              <a:ext uri="{FF2B5EF4-FFF2-40B4-BE49-F238E27FC236}">
                <a16:creationId xmlns:a16="http://schemas.microsoft.com/office/drawing/2014/main" id="{D9144C9B-7425-DC32-D531-B5E78BF0F814}"/>
              </a:ext>
            </a:extLst>
          </p:cNvPr>
          <p:cNvSpPr/>
          <p:nvPr/>
        </p:nvSpPr>
        <p:spPr>
          <a:xfrm>
            <a:off x="3909747" y="3429000"/>
            <a:ext cx="1730905" cy="795795"/>
          </a:xfrm>
          <a:prstGeom prst="rect">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1" name="Imagen 10">
            <a:extLst>
              <a:ext uri="{FF2B5EF4-FFF2-40B4-BE49-F238E27FC236}">
                <a16:creationId xmlns:a16="http://schemas.microsoft.com/office/drawing/2014/main" id="{EC729226-1567-ABC0-0DBC-7C8712CD2EA0}"/>
              </a:ext>
            </a:extLst>
          </p:cNvPr>
          <p:cNvPicPr>
            <a:picLocks noChangeAspect="1"/>
          </p:cNvPicPr>
          <p:nvPr/>
        </p:nvPicPr>
        <p:blipFill>
          <a:blip r:embed="rId3"/>
          <a:stretch>
            <a:fillRect/>
          </a:stretch>
        </p:blipFill>
        <p:spPr>
          <a:xfrm>
            <a:off x="3815292" y="4476221"/>
            <a:ext cx="7572375" cy="1800225"/>
          </a:xfrm>
          <a:prstGeom prst="rect">
            <a:avLst/>
          </a:prstGeom>
        </p:spPr>
      </p:pic>
    </p:spTree>
    <p:extLst>
      <p:ext uri="{BB962C8B-B14F-4D97-AF65-F5344CB8AC3E}">
        <p14:creationId xmlns:p14="http://schemas.microsoft.com/office/powerpoint/2010/main" val="341558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fontScale="90000"/>
          </a:bodyPr>
          <a:lstStyle/>
          <a:p>
            <a:r>
              <a:rPr lang="es-ES" sz="4800" b="1" dirty="0">
                <a:solidFill>
                  <a:schemeClr val="accent1">
                    <a:lumMod val="60000"/>
                    <a:lumOff val="40000"/>
                  </a:schemeClr>
                </a:solidFill>
                <a:highlight>
                  <a:srgbClr val="000000"/>
                </a:highlight>
              </a:rPr>
              <a:t>DESCRIPCIÓN Y ANÁLISIS DE ENFOQUES COMPUTACIONALES</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a:extLst>
              <a:ext uri="{FF2B5EF4-FFF2-40B4-BE49-F238E27FC236}">
                <a16:creationId xmlns:a16="http://schemas.microsoft.com/office/drawing/2014/main" id="{46B28DC1-DBF3-3A85-2797-5CBF8FD1E61C}"/>
              </a:ext>
            </a:extLst>
          </p:cNvPr>
          <p:cNvPicPr>
            <a:picLocks noChangeAspect="1"/>
          </p:cNvPicPr>
          <p:nvPr/>
        </p:nvPicPr>
        <p:blipFill>
          <a:blip r:embed="rId2"/>
          <a:stretch>
            <a:fillRect/>
          </a:stretch>
        </p:blipFill>
        <p:spPr>
          <a:xfrm>
            <a:off x="5455178" y="1350434"/>
            <a:ext cx="5972175" cy="5257800"/>
          </a:xfrm>
          <a:prstGeom prst="rect">
            <a:avLst/>
          </a:prstGeom>
        </p:spPr>
      </p:pic>
    </p:spTree>
    <p:extLst>
      <p:ext uri="{BB962C8B-B14F-4D97-AF65-F5344CB8AC3E}">
        <p14:creationId xmlns:p14="http://schemas.microsoft.com/office/powerpoint/2010/main" val="2668454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fontScale="90000"/>
          </a:bodyPr>
          <a:lstStyle/>
          <a:p>
            <a:r>
              <a:rPr lang="es-ES" sz="4800" dirty="0">
                <a:solidFill>
                  <a:schemeClr val="accent1">
                    <a:lumMod val="60000"/>
                    <a:lumOff val="40000"/>
                  </a:schemeClr>
                </a:solidFill>
                <a:highlight>
                  <a:srgbClr val="000000"/>
                </a:highlight>
              </a:rPr>
              <a:t>DESCRIPCIÓN Y ANÁLISIS DE ENFOQUES COMPUTACIONALES</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478701" y="1998132"/>
            <a:ext cx="5427133" cy="4580468"/>
          </a:xfrm>
        </p:spPr>
        <p:txBody>
          <a:bodyPr>
            <a:normAutofit fontScale="85000" lnSpcReduction="10000"/>
          </a:bodyPr>
          <a:lstStyle/>
          <a:p>
            <a:pPr algn="l">
              <a:lnSpc>
                <a:spcPct val="150000"/>
              </a:lnSpc>
            </a:pPr>
            <a:r>
              <a:rPr lang="en-US" sz="1800" dirty="0">
                <a:effectLst/>
                <a:latin typeface="Arial" panose="020B0604020202020204" pitchFamily="34" charset="0"/>
                <a:ea typeface="Calibri" panose="020F0502020204030204" pitchFamily="34" charset="0"/>
                <a:cs typeface="Arial" panose="020B0604020202020204" pitchFamily="34" charset="0"/>
              </a:rPr>
              <a:t>Explainable Sentiment Analysis Application for Social Media Crisis Management in Retail. </a:t>
            </a:r>
            <a:r>
              <a:rPr lang="es-PE" sz="1800" b="0" i="0" dirty="0">
                <a:solidFill>
                  <a:srgbClr val="000000"/>
                </a:solidFill>
                <a:effectLst/>
                <a:latin typeface="Arial" panose="020B0604020202020204" pitchFamily="34" charset="0"/>
                <a:cs typeface="Arial" panose="020B0604020202020204" pitchFamily="34" charset="0"/>
              </a:rPr>
              <a:t>Douglas </a:t>
            </a:r>
            <a:r>
              <a:rPr lang="es-PE" sz="1800" b="0" i="0" dirty="0" err="1">
                <a:solidFill>
                  <a:srgbClr val="000000"/>
                </a:solidFill>
                <a:effectLst/>
                <a:latin typeface="Arial" panose="020B0604020202020204" pitchFamily="34" charset="0"/>
                <a:cs typeface="Arial" panose="020B0604020202020204" pitchFamily="34" charset="0"/>
              </a:rPr>
              <a:t>Cirqueira</a:t>
            </a:r>
            <a:r>
              <a:rPr lang="es-PE" sz="1800" b="0" i="0" dirty="0">
                <a:solidFill>
                  <a:srgbClr val="000000"/>
                </a:solidFill>
                <a:effectLst/>
                <a:latin typeface="Arial" panose="020B0604020202020204" pitchFamily="34" charset="0"/>
                <a:cs typeface="Arial" panose="020B0604020202020204" pitchFamily="34" charset="0"/>
              </a:rPr>
              <a:t>, Fernando Almeida, </a:t>
            </a:r>
            <a:r>
              <a:rPr lang="es-PE" sz="1800" b="0" i="0" dirty="0" err="1">
                <a:solidFill>
                  <a:srgbClr val="000000"/>
                </a:solidFill>
                <a:effectLst/>
                <a:latin typeface="Arial" panose="020B0604020202020204" pitchFamily="34" charset="0"/>
                <a:cs typeface="Arial" panose="020B0604020202020204" pitchFamily="34" charset="0"/>
              </a:rPr>
              <a:t>Gultekin</a:t>
            </a:r>
            <a:r>
              <a:rPr lang="es-PE" sz="1800" b="0" i="0" dirty="0">
                <a:solidFill>
                  <a:srgbClr val="000000"/>
                </a:solidFill>
                <a:effectLst/>
                <a:latin typeface="Arial" panose="020B0604020202020204" pitchFamily="34" charset="0"/>
                <a:cs typeface="Arial" panose="020B0604020202020204" pitchFamily="34" charset="0"/>
              </a:rPr>
              <a:t> </a:t>
            </a:r>
            <a:r>
              <a:rPr lang="es-PE" sz="1800" b="0" i="0" dirty="0" err="1">
                <a:solidFill>
                  <a:srgbClr val="000000"/>
                </a:solidFill>
                <a:effectLst/>
                <a:latin typeface="Arial" panose="020B0604020202020204" pitchFamily="34" charset="0"/>
                <a:cs typeface="Arial" panose="020B0604020202020204" pitchFamily="34" charset="0"/>
              </a:rPr>
              <a:t>Cakir</a:t>
            </a:r>
            <a:r>
              <a:rPr lang="es-PE" sz="1800" b="0" i="0" dirty="0">
                <a:solidFill>
                  <a:srgbClr val="000000"/>
                </a:solidFill>
                <a:effectLst/>
                <a:latin typeface="Arial" panose="020B0604020202020204" pitchFamily="34" charset="0"/>
                <a:cs typeface="Arial" panose="020B0604020202020204" pitchFamily="34" charset="0"/>
              </a:rPr>
              <a:t>, Antonio Jacob, Fabio Lobato, Marija </a:t>
            </a:r>
            <a:r>
              <a:rPr lang="es-PE" sz="1800" b="0" i="0" dirty="0" err="1">
                <a:solidFill>
                  <a:srgbClr val="000000"/>
                </a:solidFill>
                <a:effectLst/>
                <a:latin typeface="Arial" panose="020B0604020202020204" pitchFamily="34" charset="0"/>
                <a:cs typeface="Arial" panose="020B0604020202020204" pitchFamily="34" charset="0"/>
              </a:rPr>
              <a:t>Bezbradica</a:t>
            </a:r>
            <a:r>
              <a:rPr lang="es-PE" sz="1800" b="0" i="0" dirty="0">
                <a:solidFill>
                  <a:srgbClr val="000000"/>
                </a:solidFill>
                <a:effectLst/>
                <a:latin typeface="Arial" panose="020B0604020202020204" pitchFamily="34" charset="0"/>
                <a:cs typeface="Arial" panose="020B0604020202020204" pitchFamily="34" charset="0"/>
              </a:rPr>
              <a:t> and Markus </a:t>
            </a:r>
            <a:r>
              <a:rPr lang="es-PE" sz="1800" b="0" i="0" dirty="0" err="1">
                <a:solidFill>
                  <a:srgbClr val="000000"/>
                </a:solidFill>
                <a:effectLst/>
                <a:latin typeface="Arial" panose="020B0604020202020204" pitchFamily="34" charset="0"/>
                <a:cs typeface="Arial" panose="020B0604020202020204" pitchFamily="34" charset="0"/>
              </a:rPr>
              <a:t>Helfert</a:t>
            </a:r>
            <a:r>
              <a:rPr lang="es-PE" sz="1800" b="0" i="0" dirty="0">
                <a:solidFill>
                  <a:srgbClr val="000000"/>
                </a:solidFill>
                <a:effectLst/>
                <a:latin typeface="Arial" panose="020B0604020202020204" pitchFamily="34" charset="0"/>
                <a:cs typeface="Arial" panose="020B0604020202020204" pitchFamily="34" charset="0"/>
              </a:rPr>
              <a:t>. 2021</a:t>
            </a:r>
            <a:endParaRPr lang="es-PE" sz="1600" b="0" i="0" dirty="0">
              <a:solidFill>
                <a:srgbClr val="000000"/>
              </a:solidFill>
              <a:effectLst/>
              <a:latin typeface="Arial" panose="020B0604020202020204" pitchFamily="34" charset="0"/>
              <a:cs typeface="Arial" panose="020B0604020202020204" pitchFamily="34" charset="0"/>
            </a:endParaRPr>
          </a:p>
          <a:p>
            <a:pPr marL="914400" lvl="1" indent="-457200" algn="just">
              <a:lnSpc>
                <a:spcPct val="150000"/>
              </a:lnSpc>
              <a:spcAft>
                <a:spcPts val="800"/>
              </a:spcAft>
              <a:buFont typeface="+mj-lt"/>
              <a:buAutoNum type="arabicPeriod"/>
            </a:pPr>
            <a:r>
              <a:rPr lang="en-US" sz="1600" dirty="0" err="1">
                <a:latin typeface="Arial" panose="020B0604020202020204" pitchFamily="34" charset="0"/>
                <a:ea typeface="Calibri" panose="020F0502020204030204" pitchFamily="34" charset="0"/>
                <a:cs typeface="Arial" panose="020B0604020202020204" pitchFamily="34" charset="0"/>
              </a:rPr>
              <a:t>Investigación</a:t>
            </a:r>
            <a:r>
              <a:rPr lang="en-US" sz="1600" dirty="0">
                <a:latin typeface="Arial" panose="020B0604020202020204" pitchFamily="34" charset="0"/>
                <a:ea typeface="Calibri" panose="020F0502020204030204" pitchFamily="34" charset="0"/>
                <a:cs typeface="Arial" panose="020B0604020202020204" pitchFamily="34" charset="0"/>
              </a:rPr>
              <a:t> que </a:t>
            </a:r>
            <a:r>
              <a:rPr lang="en-US" sz="1600" dirty="0" err="1">
                <a:latin typeface="Arial" panose="020B0604020202020204" pitchFamily="34" charset="0"/>
                <a:ea typeface="Calibri" panose="020F0502020204030204" pitchFamily="34" charset="0"/>
                <a:cs typeface="Arial" panose="020B0604020202020204" pitchFamily="34" charset="0"/>
              </a:rPr>
              <a:t>desarrolla</a:t>
            </a:r>
            <a:r>
              <a:rPr lang="en-US" sz="1600" dirty="0">
                <a:latin typeface="Arial" panose="020B0604020202020204" pitchFamily="34" charset="0"/>
                <a:ea typeface="Calibri" panose="020F0502020204030204" pitchFamily="34" charset="0"/>
                <a:cs typeface="Arial" panose="020B0604020202020204" pitchFamily="34" charset="0"/>
              </a:rPr>
              <a:t> un XSA o Explainable Sentiment Analysis para </a:t>
            </a:r>
            <a:r>
              <a:rPr lang="en-US" sz="1600" dirty="0" err="1">
                <a:latin typeface="Arial" panose="020B0604020202020204" pitchFamily="34" charset="0"/>
                <a:ea typeface="Calibri" panose="020F0502020204030204" pitchFamily="34" charset="0"/>
                <a:cs typeface="Arial" panose="020B0604020202020204" pitchFamily="34" charset="0"/>
              </a:rPr>
              <a:t>modelos</a:t>
            </a:r>
            <a:r>
              <a:rPr lang="en-US" sz="1600" dirty="0">
                <a:latin typeface="Arial" panose="020B0604020202020204" pitchFamily="34" charset="0"/>
                <a:ea typeface="Calibri" panose="020F0502020204030204" pitchFamily="34" charset="0"/>
                <a:cs typeface="Arial" panose="020B0604020202020204" pitchFamily="34" charset="0"/>
              </a:rPr>
              <a:t> de </a:t>
            </a:r>
            <a:r>
              <a:rPr lang="en-US" sz="1600" dirty="0" err="1">
                <a:latin typeface="Arial" panose="020B0604020202020204" pitchFamily="34" charset="0"/>
                <a:ea typeface="Calibri" panose="020F0502020204030204" pitchFamily="34" charset="0"/>
                <a:cs typeface="Arial" panose="020B0604020202020204" pitchFamily="34" charset="0"/>
              </a:rPr>
              <a:t>caja</a:t>
            </a:r>
            <a:r>
              <a:rPr lang="en-US" sz="1600" dirty="0">
                <a:latin typeface="Arial" panose="020B0604020202020204" pitchFamily="34" charset="0"/>
                <a:ea typeface="Calibri" panose="020F0502020204030204" pitchFamily="34" charset="0"/>
                <a:cs typeface="Arial" panose="020B0604020202020204" pitchFamily="34" charset="0"/>
              </a:rPr>
              <a:t> Negra, </a:t>
            </a:r>
            <a:r>
              <a:rPr lang="en-US" sz="1600" dirty="0" err="1">
                <a:latin typeface="Arial" panose="020B0604020202020204" pitchFamily="34" charset="0"/>
                <a:ea typeface="Calibri" panose="020F0502020204030204" pitchFamily="34" charset="0"/>
                <a:cs typeface="Arial" panose="020B0604020202020204" pitchFamily="34" charset="0"/>
              </a:rPr>
              <a:t>en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el</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cual</a:t>
            </a:r>
            <a:r>
              <a:rPr lang="en-US" sz="1600" dirty="0">
                <a:latin typeface="Arial" panose="020B0604020202020204" pitchFamily="34" charset="0"/>
                <a:ea typeface="Calibri" panose="020F0502020204030204" pitchFamily="34" charset="0"/>
                <a:cs typeface="Arial" panose="020B0604020202020204" pitchFamily="34" charset="0"/>
              </a:rPr>
              <a:t> se </a:t>
            </a:r>
            <a:r>
              <a:rPr lang="en-US" sz="1600" dirty="0" err="1">
                <a:latin typeface="Arial" panose="020B0604020202020204" pitchFamily="34" charset="0"/>
                <a:ea typeface="Calibri" panose="020F0502020204030204" pitchFamily="34" charset="0"/>
                <a:cs typeface="Arial" panose="020B0604020202020204" pitchFamily="34" charset="0"/>
              </a:rPr>
              <a:t>observa</a:t>
            </a:r>
            <a:r>
              <a:rPr lang="en-US" sz="1600" dirty="0">
                <a:latin typeface="Arial" panose="020B0604020202020204" pitchFamily="34" charset="0"/>
                <a:ea typeface="Calibri" panose="020F0502020204030204" pitchFamily="34" charset="0"/>
                <a:cs typeface="Arial" panose="020B0604020202020204" pitchFamily="34" charset="0"/>
              </a:rPr>
              <a:t> la </a:t>
            </a:r>
            <a:r>
              <a:rPr lang="en-US" sz="1600" dirty="0" err="1">
                <a:latin typeface="Arial" panose="020B0604020202020204" pitchFamily="34" charset="0"/>
                <a:ea typeface="Calibri" panose="020F0502020204030204" pitchFamily="34" charset="0"/>
                <a:cs typeface="Arial" panose="020B0604020202020204" pitchFamily="34" charset="0"/>
              </a:rPr>
              <a:t>importancia</a:t>
            </a:r>
            <a:r>
              <a:rPr lang="en-US" sz="1600" dirty="0">
                <a:latin typeface="Arial" panose="020B0604020202020204" pitchFamily="34" charset="0"/>
                <a:ea typeface="Calibri" panose="020F0502020204030204" pitchFamily="34" charset="0"/>
                <a:cs typeface="Arial" panose="020B0604020202020204" pitchFamily="34" charset="0"/>
              </a:rPr>
              <a:t> de las palabras de </a:t>
            </a:r>
            <a:r>
              <a:rPr lang="en-US" sz="1600" dirty="0" err="1">
                <a:latin typeface="Arial" panose="020B0604020202020204" pitchFamily="34" charset="0"/>
                <a:ea typeface="Calibri" panose="020F0502020204030204" pitchFamily="34" charset="0"/>
                <a:cs typeface="Arial" panose="020B0604020202020204" pitchFamily="34" charset="0"/>
              </a:rPr>
              <a:t>cada</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comentario</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Usa</a:t>
            </a:r>
            <a:r>
              <a:rPr lang="en-US" sz="1600" dirty="0">
                <a:latin typeface="Arial" panose="020B0604020202020204" pitchFamily="34" charset="0"/>
                <a:ea typeface="Calibri" panose="020F0502020204030204" pitchFamily="34" charset="0"/>
                <a:cs typeface="Arial" panose="020B0604020202020204" pitchFamily="34" charset="0"/>
              </a:rPr>
              <a:t> LIME y SHAP </a:t>
            </a:r>
            <a:r>
              <a:rPr lang="en-US" sz="1600" dirty="0" err="1">
                <a:latin typeface="Arial" panose="020B0604020202020204" pitchFamily="34" charset="0"/>
                <a:ea typeface="Calibri" panose="020F0502020204030204" pitchFamily="34" charset="0"/>
                <a:cs typeface="Arial" panose="020B0604020202020204" pitchFamily="34" charset="0"/>
              </a:rPr>
              <a:t>como</a:t>
            </a:r>
            <a:r>
              <a:rPr lang="en-US" sz="1600" dirty="0">
                <a:latin typeface="Arial" panose="020B0604020202020204" pitchFamily="34" charset="0"/>
                <a:ea typeface="Calibri" panose="020F0502020204030204" pitchFamily="34" charset="0"/>
                <a:cs typeface="Arial" panose="020B0604020202020204" pitchFamily="34" charset="0"/>
              </a:rPr>
              <a:t> post-hoc explainers. </a:t>
            </a:r>
            <a:r>
              <a:rPr lang="en-US" sz="1600" dirty="0" err="1">
                <a:latin typeface="Arial" panose="020B0604020202020204" pitchFamily="34" charset="0"/>
                <a:ea typeface="Calibri" panose="020F0502020204030204" pitchFamily="34" charset="0"/>
                <a:cs typeface="Arial" panose="020B0604020202020204" pitchFamily="34" charset="0"/>
              </a:rPr>
              <a:t>En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el</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estudio</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encuentra</a:t>
            </a:r>
            <a:r>
              <a:rPr lang="en-US" sz="1600" dirty="0">
                <a:latin typeface="Arial" panose="020B0604020202020204" pitchFamily="34" charset="0"/>
                <a:ea typeface="Calibri" panose="020F0502020204030204" pitchFamily="34" charset="0"/>
                <a:cs typeface="Arial" panose="020B0604020202020204" pitchFamily="34" charset="0"/>
              </a:rPr>
              <a:t> que </a:t>
            </a:r>
            <a:r>
              <a:rPr lang="en-US" sz="1600" dirty="0" err="1">
                <a:latin typeface="Arial" panose="020B0604020202020204" pitchFamily="34" charset="0"/>
                <a:ea typeface="Calibri" panose="020F0502020204030204" pitchFamily="34" charset="0"/>
                <a:cs typeface="Arial" panose="020B0604020202020204" pitchFamily="34" charset="0"/>
              </a:rPr>
              <a:t>una</a:t>
            </a:r>
            <a:r>
              <a:rPr lang="en-US" sz="1600" dirty="0">
                <a:latin typeface="Arial" panose="020B0604020202020204" pitchFamily="34" charset="0"/>
                <a:ea typeface="Calibri" panose="020F0502020204030204" pitchFamily="34" charset="0"/>
                <a:cs typeface="Arial" panose="020B0604020202020204" pitchFamily="34" charset="0"/>
              </a:rPr>
              <a:t> palabra </a:t>
            </a:r>
            <a:r>
              <a:rPr lang="en-US" sz="1600" dirty="0" err="1">
                <a:latin typeface="Arial" panose="020B0604020202020204" pitchFamily="34" charset="0"/>
                <a:ea typeface="Calibri" panose="020F0502020204030204" pitchFamily="34" charset="0"/>
                <a:cs typeface="Arial" panose="020B0604020202020204" pitchFamily="34" charset="0"/>
              </a:rPr>
              <a:t>negativa</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bastante</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común</a:t>
            </a:r>
            <a:r>
              <a:rPr lang="en-US" sz="1600" dirty="0">
                <a:latin typeface="Arial" panose="020B0604020202020204" pitchFamily="34" charset="0"/>
                <a:ea typeface="Calibri" panose="020F0502020204030204" pitchFamily="34" charset="0"/>
                <a:cs typeface="Arial" panose="020B0604020202020204" pitchFamily="34" charset="0"/>
              </a:rPr>
              <a:t> es “</a:t>
            </a:r>
            <a:r>
              <a:rPr lang="en-US" sz="1600" b="1" dirty="0">
                <a:latin typeface="Arial" panose="020B0604020202020204" pitchFamily="34" charset="0"/>
                <a:ea typeface="Calibri" panose="020F0502020204030204" pitchFamily="34" charset="0"/>
                <a:cs typeface="Arial" panose="020B0604020202020204" pitchFamily="34" charset="0"/>
              </a:rPr>
              <a:t>without</a:t>
            </a:r>
            <a:r>
              <a:rPr lang="en-US" sz="1600" dirty="0">
                <a:latin typeface="Arial" panose="020B0604020202020204" pitchFamily="34" charset="0"/>
                <a:ea typeface="Calibri" panose="020F0502020204030204" pitchFamily="34" charset="0"/>
                <a:cs typeface="Arial" panose="020B0604020202020204" pitchFamily="34" charset="0"/>
              </a:rPr>
              <a:t>” lo que </a:t>
            </a:r>
            <a:r>
              <a:rPr lang="en-US" sz="1600" dirty="0" err="1">
                <a:latin typeface="Arial" panose="020B0604020202020204" pitchFamily="34" charset="0"/>
                <a:ea typeface="Calibri" panose="020F0502020204030204" pitchFamily="34" charset="0"/>
                <a:cs typeface="Arial" panose="020B0604020202020204" pitchFamily="34" charset="0"/>
              </a:rPr>
              <a:t>significa</a:t>
            </a:r>
            <a:r>
              <a:rPr lang="en-US" sz="1600" dirty="0">
                <a:latin typeface="Arial" panose="020B0604020202020204" pitchFamily="34" charset="0"/>
                <a:ea typeface="Calibri" panose="020F0502020204030204" pitchFamily="34" charset="0"/>
                <a:cs typeface="Arial" panose="020B0604020202020204" pitchFamily="34" charset="0"/>
              </a:rPr>
              <a:t> que a </a:t>
            </a:r>
            <a:r>
              <a:rPr lang="en-US" sz="1600" dirty="0" err="1">
                <a:latin typeface="Arial" panose="020B0604020202020204" pitchFamily="34" charset="0"/>
                <a:ea typeface="Calibri" panose="020F0502020204030204" pitchFamily="34" charset="0"/>
                <a:cs typeface="Arial" panose="020B0604020202020204" pitchFamily="34" charset="0"/>
              </a:rPr>
              <a:t>los</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clientes</a:t>
            </a:r>
            <a:r>
              <a:rPr lang="en-US" sz="1600" dirty="0">
                <a:latin typeface="Arial" panose="020B0604020202020204" pitchFamily="34" charset="0"/>
                <a:ea typeface="Calibri" panose="020F0502020204030204" pitchFamily="34" charset="0"/>
                <a:cs typeface="Arial" panose="020B0604020202020204" pitchFamily="34" charset="0"/>
              </a:rPr>
              <a:t> les </a:t>
            </a:r>
            <a:r>
              <a:rPr lang="en-US" sz="1600" dirty="0" err="1">
                <a:latin typeface="Arial" panose="020B0604020202020204" pitchFamily="34" charset="0"/>
                <a:ea typeface="Calibri" panose="020F0502020204030204" pitchFamily="34" charset="0"/>
                <a:cs typeface="Arial" panose="020B0604020202020204" pitchFamily="34" charset="0"/>
              </a:rPr>
              <a:t>disgusta</a:t>
            </a:r>
            <a:r>
              <a:rPr lang="en-US" sz="1600" dirty="0">
                <a:latin typeface="Arial" panose="020B0604020202020204" pitchFamily="34" charset="0"/>
                <a:ea typeface="Calibri" panose="020F0502020204030204" pitchFamily="34" charset="0"/>
                <a:cs typeface="Arial" panose="020B0604020202020204" pitchFamily="34" charset="0"/>
              </a:rPr>
              <a:t> que al </a:t>
            </a:r>
            <a:r>
              <a:rPr lang="en-US" sz="1600" dirty="0" err="1">
                <a:latin typeface="Arial" panose="020B0604020202020204" pitchFamily="34" charset="0"/>
                <a:ea typeface="Calibri" panose="020F0502020204030204" pitchFamily="34" charset="0"/>
                <a:cs typeface="Arial" panose="020B0604020202020204" pitchFamily="34" charset="0"/>
              </a:rPr>
              <a:t>producto</a:t>
            </a:r>
            <a:r>
              <a:rPr lang="en-US" sz="1600" dirty="0">
                <a:latin typeface="Arial" panose="020B0604020202020204" pitchFamily="34" charset="0"/>
                <a:ea typeface="Calibri" panose="020F0502020204030204" pitchFamily="34" charset="0"/>
                <a:cs typeface="Arial" panose="020B0604020202020204" pitchFamily="34" charset="0"/>
              </a:rPr>
              <a:t> le </a:t>
            </a:r>
            <a:r>
              <a:rPr lang="en-US" sz="1600" dirty="0" err="1">
                <a:latin typeface="Arial" panose="020B0604020202020204" pitchFamily="34" charset="0"/>
                <a:ea typeface="Calibri" panose="020F0502020204030204" pitchFamily="34" charset="0"/>
                <a:cs typeface="Arial" panose="020B0604020202020204" pitchFamily="34" charset="0"/>
              </a:rPr>
              <a:t>falte</a:t>
            </a:r>
            <a:r>
              <a:rPr lang="en-US" sz="1600" dirty="0">
                <a:latin typeface="Arial" panose="020B0604020202020204" pitchFamily="34" charset="0"/>
                <a:ea typeface="Calibri" panose="020F0502020204030204" pitchFamily="34" charset="0"/>
                <a:cs typeface="Arial" panose="020B0604020202020204" pitchFamily="34" charset="0"/>
              </a:rPr>
              <a:t> algo que </a:t>
            </a:r>
            <a:r>
              <a:rPr lang="en-US" sz="1600" dirty="0" err="1">
                <a:latin typeface="Arial" panose="020B0604020202020204" pitchFamily="34" charset="0"/>
                <a:ea typeface="Calibri" panose="020F0502020204030204" pitchFamily="34" charset="0"/>
                <a:cs typeface="Arial" panose="020B0604020202020204" pitchFamily="34" charset="0"/>
              </a:rPr>
              <a:t>ellos</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consideran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debería</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tener</a:t>
            </a:r>
            <a:r>
              <a:rPr lang="en-US" sz="1600" dirty="0">
                <a:latin typeface="Arial" panose="020B0604020202020204" pitchFamily="34" charset="0"/>
                <a:ea typeface="Calibri" panose="020F0502020204030204" pitchFamily="34" charset="0"/>
                <a:cs typeface="Arial" panose="020B0604020202020204" pitchFamily="34" charset="0"/>
              </a:rPr>
              <a:t>. El </a:t>
            </a:r>
            <a:r>
              <a:rPr lang="en-US" sz="1600" dirty="0" err="1">
                <a:latin typeface="Arial" panose="020B0604020202020204" pitchFamily="34" charset="0"/>
                <a:ea typeface="Calibri" panose="020F0502020204030204" pitchFamily="34" charset="0"/>
                <a:cs typeface="Arial" panose="020B0604020202020204" pitchFamily="34" charset="0"/>
              </a:rPr>
              <a:t>estudio</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usa</a:t>
            </a:r>
            <a:r>
              <a:rPr lang="en-US" sz="1600" dirty="0">
                <a:latin typeface="Arial" panose="020B0604020202020204" pitchFamily="34" charset="0"/>
                <a:ea typeface="Calibri" panose="020F0502020204030204" pitchFamily="34" charset="0"/>
                <a:cs typeface="Arial" panose="020B0604020202020204" pitchFamily="34" charset="0"/>
              </a:rPr>
              <a:t> SVM, RF, XGBOOST y </a:t>
            </a:r>
            <a:r>
              <a:rPr lang="en-US" sz="1600" dirty="0" err="1">
                <a:latin typeface="Arial" panose="020B0604020202020204" pitchFamily="34" charset="0"/>
                <a:ea typeface="Calibri" panose="020F0502020204030204" pitchFamily="34" charset="0"/>
                <a:cs typeface="Arial" panose="020B0604020202020204" pitchFamily="34" charset="0"/>
              </a:rPr>
              <a:t>una</a:t>
            </a:r>
            <a:r>
              <a:rPr lang="en-US" sz="1600" dirty="0">
                <a:latin typeface="Arial" panose="020B0604020202020204" pitchFamily="34" charset="0"/>
                <a:ea typeface="Calibri" panose="020F0502020204030204" pitchFamily="34" charset="0"/>
                <a:cs typeface="Arial" panose="020B0604020202020204" pitchFamily="34" charset="0"/>
              </a:rPr>
              <a:t> red neuronal.</a:t>
            </a: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a:extLst>
              <a:ext uri="{FF2B5EF4-FFF2-40B4-BE49-F238E27FC236}">
                <a16:creationId xmlns:a16="http://schemas.microsoft.com/office/drawing/2014/main" id="{7456917E-16C6-BD72-A645-B7F14EE4B457}"/>
              </a:ext>
            </a:extLst>
          </p:cNvPr>
          <p:cNvPicPr>
            <a:picLocks noChangeAspect="1"/>
          </p:cNvPicPr>
          <p:nvPr/>
        </p:nvPicPr>
        <p:blipFill>
          <a:blip r:embed="rId2"/>
          <a:stretch>
            <a:fillRect/>
          </a:stretch>
        </p:blipFill>
        <p:spPr>
          <a:xfrm>
            <a:off x="5905834" y="2291808"/>
            <a:ext cx="6286166" cy="3634858"/>
          </a:xfrm>
          <a:prstGeom prst="rect">
            <a:avLst/>
          </a:prstGeom>
        </p:spPr>
      </p:pic>
    </p:spTree>
    <p:extLst>
      <p:ext uri="{BB962C8B-B14F-4D97-AF65-F5344CB8AC3E}">
        <p14:creationId xmlns:p14="http://schemas.microsoft.com/office/powerpoint/2010/main" val="162520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METODOLOGÍA</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838200" y="1981199"/>
            <a:ext cx="10515600" cy="4224867"/>
          </a:xfrm>
        </p:spPr>
        <p:txBody>
          <a:bodyPr>
            <a:normAutofit/>
          </a:bodyPr>
          <a:lstStyle/>
          <a:p>
            <a:pPr algn="l">
              <a:lnSpc>
                <a:spcPct val="150000"/>
              </a:lnSpc>
            </a:pPr>
            <a:r>
              <a:rPr lang="en-US" sz="1800" dirty="0">
                <a:effectLst/>
                <a:latin typeface="Arial" panose="020B0604020202020204" pitchFamily="34" charset="0"/>
                <a:ea typeface="Calibri" panose="020F0502020204030204" pitchFamily="34" charset="0"/>
                <a:cs typeface="Arial" panose="020B0604020202020204" pitchFamily="34" charset="0"/>
              </a:rPr>
              <a:t>Explainable Sentiment Analysis Application for Social Media Crisis Management in Retail. </a:t>
            </a:r>
            <a:r>
              <a:rPr lang="es-PE" sz="1800" b="0" i="0" dirty="0">
                <a:solidFill>
                  <a:srgbClr val="000000"/>
                </a:solidFill>
                <a:effectLst/>
                <a:latin typeface="Arial" panose="020B0604020202020204" pitchFamily="34" charset="0"/>
                <a:cs typeface="Arial" panose="020B0604020202020204" pitchFamily="34" charset="0"/>
              </a:rPr>
              <a:t>Douglas </a:t>
            </a:r>
            <a:r>
              <a:rPr lang="es-PE" sz="1800" b="0" i="0" dirty="0" err="1">
                <a:solidFill>
                  <a:srgbClr val="000000"/>
                </a:solidFill>
                <a:effectLst/>
                <a:latin typeface="Arial" panose="020B0604020202020204" pitchFamily="34" charset="0"/>
                <a:cs typeface="Arial" panose="020B0604020202020204" pitchFamily="34" charset="0"/>
              </a:rPr>
              <a:t>Cirqueira</a:t>
            </a:r>
            <a:r>
              <a:rPr lang="es-PE" sz="1800" b="0" i="0" dirty="0">
                <a:solidFill>
                  <a:srgbClr val="000000"/>
                </a:solidFill>
                <a:effectLst/>
                <a:latin typeface="Arial" panose="020B0604020202020204" pitchFamily="34" charset="0"/>
                <a:cs typeface="Arial" panose="020B0604020202020204" pitchFamily="34" charset="0"/>
              </a:rPr>
              <a:t>, Fernando Almeida, </a:t>
            </a:r>
            <a:r>
              <a:rPr lang="es-PE" sz="1800" b="0" i="0" dirty="0" err="1">
                <a:solidFill>
                  <a:srgbClr val="000000"/>
                </a:solidFill>
                <a:effectLst/>
                <a:latin typeface="Arial" panose="020B0604020202020204" pitchFamily="34" charset="0"/>
                <a:cs typeface="Arial" panose="020B0604020202020204" pitchFamily="34" charset="0"/>
              </a:rPr>
              <a:t>Gultekin</a:t>
            </a:r>
            <a:r>
              <a:rPr lang="es-PE" sz="1800" b="0" i="0" dirty="0">
                <a:solidFill>
                  <a:srgbClr val="000000"/>
                </a:solidFill>
                <a:effectLst/>
                <a:latin typeface="Arial" panose="020B0604020202020204" pitchFamily="34" charset="0"/>
                <a:cs typeface="Arial" panose="020B0604020202020204" pitchFamily="34" charset="0"/>
              </a:rPr>
              <a:t> </a:t>
            </a:r>
            <a:r>
              <a:rPr lang="es-PE" sz="1800" b="0" i="0" dirty="0" err="1">
                <a:solidFill>
                  <a:srgbClr val="000000"/>
                </a:solidFill>
                <a:effectLst/>
                <a:latin typeface="Arial" panose="020B0604020202020204" pitchFamily="34" charset="0"/>
                <a:cs typeface="Arial" panose="020B0604020202020204" pitchFamily="34" charset="0"/>
              </a:rPr>
              <a:t>Cakir</a:t>
            </a:r>
            <a:r>
              <a:rPr lang="es-PE" sz="1800" b="0" i="0" dirty="0">
                <a:solidFill>
                  <a:srgbClr val="000000"/>
                </a:solidFill>
                <a:effectLst/>
                <a:latin typeface="Arial" panose="020B0604020202020204" pitchFamily="34" charset="0"/>
                <a:cs typeface="Arial" panose="020B0604020202020204" pitchFamily="34" charset="0"/>
              </a:rPr>
              <a:t>, Antonio Jacob, Fabio Lobato, Marija </a:t>
            </a:r>
            <a:r>
              <a:rPr lang="es-PE" sz="1800" b="0" i="0" dirty="0" err="1">
                <a:solidFill>
                  <a:srgbClr val="000000"/>
                </a:solidFill>
                <a:effectLst/>
                <a:latin typeface="Arial" panose="020B0604020202020204" pitchFamily="34" charset="0"/>
                <a:cs typeface="Arial" panose="020B0604020202020204" pitchFamily="34" charset="0"/>
              </a:rPr>
              <a:t>Bezbradica</a:t>
            </a:r>
            <a:r>
              <a:rPr lang="es-PE" sz="1800" b="0" i="0" dirty="0">
                <a:solidFill>
                  <a:srgbClr val="000000"/>
                </a:solidFill>
                <a:effectLst/>
                <a:latin typeface="Arial" panose="020B0604020202020204" pitchFamily="34" charset="0"/>
                <a:cs typeface="Arial" panose="020B0604020202020204" pitchFamily="34" charset="0"/>
              </a:rPr>
              <a:t> and Markus </a:t>
            </a:r>
            <a:r>
              <a:rPr lang="es-PE" sz="1800" b="0" i="0" dirty="0" err="1">
                <a:solidFill>
                  <a:srgbClr val="000000"/>
                </a:solidFill>
                <a:effectLst/>
                <a:latin typeface="Arial" panose="020B0604020202020204" pitchFamily="34" charset="0"/>
                <a:cs typeface="Arial" panose="020B0604020202020204" pitchFamily="34" charset="0"/>
              </a:rPr>
              <a:t>Helfert</a:t>
            </a:r>
            <a:r>
              <a:rPr lang="es-PE" sz="1800" b="0" i="0" dirty="0">
                <a:solidFill>
                  <a:srgbClr val="000000"/>
                </a:solidFill>
                <a:effectLst/>
                <a:latin typeface="Arial" panose="020B0604020202020204" pitchFamily="34" charset="0"/>
                <a:cs typeface="Arial" panose="020B0604020202020204" pitchFamily="34" charset="0"/>
              </a:rPr>
              <a:t>. 2021</a:t>
            </a:r>
            <a:endParaRPr lang="es-PE" sz="1600" b="0" i="0" dirty="0">
              <a:solidFill>
                <a:srgbClr val="000000"/>
              </a:solidFill>
              <a:effectLst/>
              <a:latin typeface="Arial" panose="020B0604020202020204" pitchFamily="34" charset="0"/>
              <a:cs typeface="Arial" panose="020B0604020202020204" pitchFamily="34" charset="0"/>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7" name="Imagen 6">
            <a:extLst>
              <a:ext uri="{FF2B5EF4-FFF2-40B4-BE49-F238E27FC236}">
                <a16:creationId xmlns:a16="http://schemas.microsoft.com/office/drawing/2014/main" id="{DEF97C3A-38F6-4CBE-C7E9-5CDFD5EB3819}"/>
              </a:ext>
            </a:extLst>
          </p:cNvPr>
          <p:cNvPicPr>
            <a:picLocks noChangeAspect="1"/>
          </p:cNvPicPr>
          <p:nvPr/>
        </p:nvPicPr>
        <p:blipFill>
          <a:blip r:embed="rId2"/>
          <a:stretch>
            <a:fillRect/>
          </a:stretch>
        </p:blipFill>
        <p:spPr>
          <a:xfrm>
            <a:off x="1804458" y="3429000"/>
            <a:ext cx="8362950" cy="2819400"/>
          </a:xfrm>
          <a:prstGeom prst="rect">
            <a:avLst/>
          </a:prstGeom>
        </p:spPr>
      </p:pic>
    </p:spTree>
    <p:extLst>
      <p:ext uri="{BB962C8B-B14F-4D97-AF65-F5344CB8AC3E}">
        <p14:creationId xmlns:p14="http://schemas.microsoft.com/office/powerpoint/2010/main" val="153881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METODOLOGÍA</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descr="Diagrama&#10;&#10;El contenido generado por IA puede ser incorrecto.">
            <a:extLst>
              <a:ext uri="{FF2B5EF4-FFF2-40B4-BE49-F238E27FC236}">
                <a16:creationId xmlns:a16="http://schemas.microsoft.com/office/drawing/2014/main" id="{08605DC9-4BD3-F2DB-161E-9FF6031E55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8697" y="300328"/>
            <a:ext cx="4937892" cy="6257344"/>
          </a:xfrm>
          <a:prstGeom prst="rect">
            <a:avLst/>
          </a:prstGeom>
          <a:noFill/>
          <a:ln>
            <a:noFill/>
          </a:ln>
        </p:spPr>
      </p:pic>
    </p:spTree>
    <p:extLst>
      <p:ext uri="{BB962C8B-B14F-4D97-AF65-F5344CB8AC3E}">
        <p14:creationId xmlns:p14="http://schemas.microsoft.com/office/powerpoint/2010/main" val="119896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p:txBody>
          <a:bodyPr>
            <a:normAutofit/>
          </a:bodyPr>
          <a:lstStyle/>
          <a:p>
            <a:r>
              <a:rPr lang="es-ES" sz="4800" dirty="0">
                <a:solidFill>
                  <a:schemeClr val="accent1">
                    <a:lumMod val="60000"/>
                    <a:lumOff val="40000"/>
                  </a:schemeClr>
                </a:solidFill>
                <a:highlight>
                  <a:srgbClr val="000000"/>
                </a:highlight>
              </a:rPr>
              <a:t>INTRODUCCION</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838200" y="1596008"/>
            <a:ext cx="10515600" cy="4195191"/>
          </a:xfrm>
        </p:spPr>
        <p:txBody>
          <a:bodyPr>
            <a:normAutofit/>
          </a:bodyPr>
          <a:lstStyle/>
          <a:p>
            <a:pPr marL="0" indent="0" algn="just">
              <a:buNone/>
            </a:pPr>
            <a:r>
              <a:rPr lang="es-PE" b="0" i="0" dirty="0">
                <a:solidFill>
                  <a:srgbClr val="222222"/>
                </a:solidFill>
                <a:effectLst/>
                <a:latin typeface="Arial" panose="020B0604020202020204" pitchFamily="34" charset="0"/>
              </a:rPr>
              <a:t>Problema a solucionar:</a:t>
            </a:r>
          </a:p>
          <a:p>
            <a:pPr marL="0" indent="0" algn="just">
              <a:buNone/>
            </a:pPr>
            <a:endParaRPr lang="es-PE" sz="1900" dirty="0">
              <a:solidFill>
                <a:srgbClr val="222222"/>
              </a:solidFill>
              <a:latin typeface="Arial" panose="020B0604020202020204" pitchFamily="34" charset="0"/>
            </a:endParaRPr>
          </a:p>
          <a:p>
            <a:pPr marL="449580" algn="just">
              <a:lnSpc>
                <a:spcPct val="150000"/>
              </a:lnSpc>
              <a:spcAft>
                <a:spcPts val="800"/>
              </a:spcAft>
            </a:pPr>
            <a:r>
              <a:rPr lang="es-PE" sz="1900" spc="15" dirty="0">
                <a:effectLst/>
                <a:latin typeface="Arial" panose="020B0604020202020204" pitchFamily="34" charset="0"/>
                <a:ea typeface="Times New Roman" panose="02020603050405020304" pitchFamily="18" charset="0"/>
                <a:cs typeface="Arial" panose="020B0604020202020204" pitchFamily="34" charset="0"/>
              </a:rPr>
              <a:t>Modelos de caja negra.</a:t>
            </a:r>
            <a:endParaRPr lang="es-PE" sz="1900" dirty="0">
              <a:effectLst/>
              <a:latin typeface="Arial" panose="020B0604020202020204" pitchFamily="34" charset="0"/>
              <a:ea typeface="Calibri" panose="020F0502020204030204" pitchFamily="34" charset="0"/>
              <a:cs typeface="Arial" panose="020B0604020202020204" pitchFamily="34" charset="0"/>
            </a:endParaRPr>
          </a:p>
          <a:p>
            <a:pPr marL="449580" algn="just">
              <a:lnSpc>
                <a:spcPct val="150000"/>
              </a:lnSpc>
              <a:spcAft>
                <a:spcPts val="800"/>
              </a:spcAft>
            </a:pPr>
            <a:r>
              <a:rPr lang="es-PE" sz="1900" spc="15" dirty="0">
                <a:effectLst/>
                <a:latin typeface="Arial" panose="020B0604020202020204" pitchFamily="34" charset="0"/>
                <a:ea typeface="Times New Roman" panose="02020603050405020304" pitchFamily="18" charset="0"/>
                <a:cs typeface="Arial" panose="020B0604020202020204" pitchFamily="34" charset="0"/>
              </a:rPr>
              <a:t>El problema que se tiene es: Explicar el análisis de sentimientos de un modelo de RNN aplicado a comentarios de política.</a:t>
            </a:r>
          </a:p>
          <a:p>
            <a:pPr marL="449580" algn="just">
              <a:lnSpc>
                <a:spcPct val="150000"/>
              </a:lnSpc>
              <a:spcAft>
                <a:spcPts val="800"/>
              </a:spcAft>
            </a:pPr>
            <a:r>
              <a:rPr lang="es-PE" sz="1900" dirty="0">
                <a:effectLst/>
                <a:latin typeface="Arial" panose="020B0604020202020204" pitchFamily="34" charset="0"/>
                <a:ea typeface="Calibri" panose="020F0502020204030204" pitchFamily="34" charset="0"/>
                <a:cs typeface="Arial" panose="020B0604020202020204" pitchFamily="34" charset="0"/>
              </a:rPr>
              <a:t>Se busca explicar este modelo de caja negra usando SHAP.</a:t>
            </a:r>
          </a:p>
          <a:p>
            <a:pPr marL="0" indent="0">
              <a:buNone/>
            </a:pPr>
            <a:endParaRPr lang="es-PE" b="0" i="0" dirty="0">
              <a:solidFill>
                <a:srgbClr val="222222"/>
              </a:solidFill>
              <a:effectLst/>
              <a:latin typeface="Arial" panose="020B0604020202020204" pitchFamily="34" charset="0"/>
            </a:endParaRPr>
          </a:p>
          <a:p>
            <a:pPr marL="0" indent="0">
              <a:buNone/>
            </a:pPr>
            <a:endParaRPr lang="es-ES" dirty="0"/>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339281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DESARROLLO</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B9E331C3-D974-0F98-A8F7-59F1F32CA1D1}"/>
              </a:ext>
            </a:extLst>
          </p:cNvPr>
          <p:cNvSpPr txBox="1"/>
          <p:nvPr/>
        </p:nvSpPr>
        <p:spPr>
          <a:xfrm>
            <a:off x="931654" y="2133600"/>
            <a:ext cx="5753818" cy="4062651"/>
          </a:xfrm>
          <a:prstGeom prst="rect">
            <a:avLst/>
          </a:prstGeom>
          <a:noFill/>
        </p:spPr>
        <p:txBody>
          <a:bodyPr wrap="square" rtlCol="0">
            <a:spAutoFit/>
          </a:bodyPr>
          <a:lstStyle/>
          <a:p>
            <a:r>
              <a:rPr lang="es-PE" sz="2400" dirty="0"/>
              <a:t>Procesamiento de Data:</a:t>
            </a:r>
          </a:p>
          <a:p>
            <a:endParaRPr lang="es-PE" sz="2400" dirty="0"/>
          </a:p>
          <a:p>
            <a:pPr marL="342900" indent="-342900">
              <a:buFont typeface="+mj-lt"/>
              <a:buAutoNum type="arabicPeriod"/>
            </a:pPr>
            <a:r>
              <a:rPr lang="es-PE" sz="2400" dirty="0"/>
              <a:t>Removemos caracteres innecesarios.</a:t>
            </a:r>
          </a:p>
          <a:p>
            <a:pPr marL="342900" indent="-342900">
              <a:buFont typeface="+mj-lt"/>
              <a:buAutoNum type="arabicPeriod"/>
            </a:pPr>
            <a:r>
              <a:rPr lang="es-PE" sz="2400" dirty="0"/>
              <a:t>Removemos textos demasiado cortos y demasiado largos (con menos de 2 palabras y con más de 99 palabras)</a:t>
            </a:r>
          </a:p>
          <a:p>
            <a:pPr marL="342900" indent="-342900">
              <a:buFont typeface="+mj-lt"/>
              <a:buAutoNum type="arabicPeriod"/>
            </a:pPr>
            <a:r>
              <a:rPr lang="es-PE" sz="2400" dirty="0"/>
              <a:t>Se hacen dos intentos, con lematización y sin lematizar.</a:t>
            </a:r>
          </a:p>
          <a:p>
            <a:pPr marL="342900" indent="-342900">
              <a:buFont typeface="+mj-lt"/>
              <a:buAutoNum type="arabicPeriod"/>
            </a:pPr>
            <a:r>
              <a:rPr lang="es-PE" sz="2400" dirty="0"/>
              <a:t>Tomar en cuenta que sí se usan las </a:t>
            </a:r>
            <a:r>
              <a:rPr lang="es-PE" sz="2400" dirty="0" err="1"/>
              <a:t>stopwords</a:t>
            </a:r>
            <a:r>
              <a:rPr lang="es-PE" sz="2400" dirty="0"/>
              <a:t> para alimentar el modelo BERT.</a:t>
            </a:r>
          </a:p>
          <a:p>
            <a:endParaRPr lang="es-PE" dirty="0"/>
          </a:p>
        </p:txBody>
      </p:sp>
      <p:pic>
        <p:nvPicPr>
          <p:cNvPr id="4" name="Imagen 3" descr="Diagrama&#10;&#10;El contenido generado por IA puede ser incorrecto.">
            <a:extLst>
              <a:ext uri="{FF2B5EF4-FFF2-40B4-BE49-F238E27FC236}">
                <a16:creationId xmlns:a16="http://schemas.microsoft.com/office/drawing/2014/main" id="{B30C63E5-4A7E-F44F-F786-1025B1CF3D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16749" y="555752"/>
            <a:ext cx="4625062" cy="5860923"/>
          </a:xfrm>
          <a:prstGeom prst="rect">
            <a:avLst/>
          </a:prstGeom>
          <a:noFill/>
          <a:ln>
            <a:noFill/>
          </a:ln>
        </p:spPr>
      </p:pic>
      <p:sp>
        <p:nvSpPr>
          <p:cNvPr id="5" name="Rectángulo 4">
            <a:extLst>
              <a:ext uri="{FF2B5EF4-FFF2-40B4-BE49-F238E27FC236}">
                <a16:creationId xmlns:a16="http://schemas.microsoft.com/office/drawing/2014/main" id="{40087FC4-CBE1-E38C-D4EC-90C86A464C2F}"/>
              </a:ext>
            </a:extLst>
          </p:cNvPr>
          <p:cNvSpPr/>
          <p:nvPr/>
        </p:nvSpPr>
        <p:spPr>
          <a:xfrm>
            <a:off x="7548113" y="1457864"/>
            <a:ext cx="1423359" cy="67573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8713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DESARROLLO</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B9E331C3-D974-0F98-A8F7-59F1F32CA1D1}"/>
              </a:ext>
            </a:extLst>
          </p:cNvPr>
          <p:cNvSpPr txBox="1"/>
          <p:nvPr/>
        </p:nvSpPr>
        <p:spPr>
          <a:xfrm>
            <a:off x="931042" y="1766888"/>
            <a:ext cx="3158067" cy="584775"/>
          </a:xfrm>
          <a:prstGeom prst="rect">
            <a:avLst/>
          </a:prstGeom>
          <a:noFill/>
        </p:spPr>
        <p:txBody>
          <a:bodyPr wrap="square" rtlCol="0">
            <a:spAutoFit/>
          </a:bodyPr>
          <a:lstStyle/>
          <a:p>
            <a:r>
              <a:rPr lang="es-PE" sz="3200" dirty="0"/>
              <a:t>Aplicar un EDA.</a:t>
            </a:r>
          </a:p>
        </p:txBody>
      </p:sp>
      <p:pic>
        <p:nvPicPr>
          <p:cNvPr id="1026" name="Picture 2">
            <a:extLst>
              <a:ext uri="{FF2B5EF4-FFF2-40B4-BE49-F238E27FC236}">
                <a16:creationId xmlns:a16="http://schemas.microsoft.com/office/drawing/2014/main" id="{DA82EB2D-74C2-54AF-2893-A3B95B724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8254" y="208893"/>
            <a:ext cx="6047149" cy="6440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924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420414" y="211336"/>
            <a:ext cx="10515600" cy="1325563"/>
          </a:xfrm>
        </p:spPr>
        <p:txBody>
          <a:bodyPr>
            <a:normAutofit/>
          </a:bodyPr>
          <a:lstStyle/>
          <a:p>
            <a:r>
              <a:rPr lang="es-ES" sz="4800" dirty="0">
                <a:solidFill>
                  <a:schemeClr val="accent1">
                    <a:lumMod val="60000"/>
                    <a:lumOff val="40000"/>
                  </a:schemeClr>
                </a:solidFill>
                <a:highlight>
                  <a:srgbClr val="000000"/>
                </a:highlight>
              </a:rPr>
              <a:t>DESARROLLO</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B9E331C3-D974-0F98-A8F7-59F1F32CA1D1}"/>
              </a:ext>
            </a:extLst>
          </p:cNvPr>
          <p:cNvSpPr txBox="1"/>
          <p:nvPr/>
        </p:nvSpPr>
        <p:spPr>
          <a:xfrm>
            <a:off x="695780" y="1397675"/>
            <a:ext cx="8266917" cy="1754326"/>
          </a:xfrm>
          <a:prstGeom prst="rect">
            <a:avLst/>
          </a:prstGeom>
          <a:noFill/>
        </p:spPr>
        <p:txBody>
          <a:bodyPr wrap="square" rtlCol="0">
            <a:spAutoFit/>
          </a:bodyPr>
          <a:lstStyle/>
          <a:p>
            <a:r>
              <a:rPr lang="es-PE" dirty="0"/>
              <a:t>Para verificar la eficiencia del modelo, usamos las métricas: </a:t>
            </a:r>
          </a:p>
          <a:p>
            <a:r>
              <a:rPr lang="es-PE" dirty="0" err="1"/>
              <a:t>Accuracy</a:t>
            </a:r>
            <a:r>
              <a:rPr lang="es-PE" dirty="0"/>
              <a:t>, </a:t>
            </a:r>
            <a:r>
              <a:rPr lang="es-PE" dirty="0" err="1"/>
              <a:t>Precision</a:t>
            </a:r>
            <a:r>
              <a:rPr lang="es-PE" dirty="0"/>
              <a:t>, </a:t>
            </a:r>
            <a:r>
              <a:rPr lang="es-PE" dirty="0" err="1"/>
              <a:t>Recall</a:t>
            </a:r>
            <a:r>
              <a:rPr lang="es-PE" dirty="0"/>
              <a:t>, F1 score.</a:t>
            </a:r>
          </a:p>
          <a:p>
            <a:endParaRPr lang="es-PE" dirty="0"/>
          </a:p>
          <a:p>
            <a:r>
              <a:rPr lang="es-PE" dirty="0"/>
              <a:t>Probamos tanto con textos lematizados como textos sin lematizar. Sin embargo, no hay diferencia.</a:t>
            </a:r>
          </a:p>
          <a:p>
            <a:endParaRPr lang="es-PE" dirty="0"/>
          </a:p>
        </p:txBody>
      </p:sp>
      <p:sp>
        <p:nvSpPr>
          <p:cNvPr id="13" name="CuadroTexto 12">
            <a:extLst>
              <a:ext uri="{FF2B5EF4-FFF2-40B4-BE49-F238E27FC236}">
                <a16:creationId xmlns:a16="http://schemas.microsoft.com/office/drawing/2014/main" id="{69ED2DE1-BDFD-BC21-8096-15AAF33A2690}"/>
              </a:ext>
            </a:extLst>
          </p:cNvPr>
          <p:cNvSpPr txBox="1"/>
          <p:nvPr/>
        </p:nvSpPr>
        <p:spPr>
          <a:xfrm>
            <a:off x="420414" y="3605903"/>
            <a:ext cx="3215981" cy="2862322"/>
          </a:xfrm>
          <a:prstGeom prst="rect">
            <a:avLst/>
          </a:prstGeom>
          <a:noFill/>
        </p:spPr>
        <p:txBody>
          <a:bodyPr wrap="square">
            <a:spAutoFit/>
          </a:bodyPr>
          <a:lstStyle/>
          <a:p>
            <a:r>
              <a:rPr lang="es-PE" dirty="0"/>
              <a:t>### CON TEXTS LEMATIZADOS</a:t>
            </a:r>
          </a:p>
          <a:p>
            <a:r>
              <a:rPr lang="es-PE" dirty="0"/>
              <a:t># </a:t>
            </a:r>
            <a:r>
              <a:rPr lang="es-PE" dirty="0" err="1"/>
              <a:t>Accuracy</a:t>
            </a:r>
            <a:r>
              <a:rPr lang="es-PE" dirty="0"/>
              <a:t>: 0.816</a:t>
            </a:r>
          </a:p>
          <a:p>
            <a:r>
              <a:rPr lang="es-PE" dirty="0"/>
              <a:t># </a:t>
            </a:r>
            <a:r>
              <a:rPr lang="es-PE" dirty="0" err="1"/>
              <a:t>Precision</a:t>
            </a:r>
            <a:r>
              <a:rPr lang="es-PE" dirty="0"/>
              <a:t>: 0.769</a:t>
            </a:r>
          </a:p>
          <a:p>
            <a:r>
              <a:rPr lang="es-PE" dirty="0"/>
              <a:t># </a:t>
            </a:r>
            <a:r>
              <a:rPr lang="es-PE" dirty="0" err="1"/>
              <a:t>Recall</a:t>
            </a:r>
            <a:r>
              <a:rPr lang="es-PE" dirty="0"/>
              <a:t>: 0.720</a:t>
            </a:r>
          </a:p>
          <a:p>
            <a:r>
              <a:rPr lang="es-PE" dirty="0"/>
              <a:t># F1 score: 0.738</a:t>
            </a:r>
          </a:p>
          <a:p>
            <a:endParaRPr lang="es-PE" dirty="0"/>
          </a:p>
          <a:p>
            <a:r>
              <a:rPr lang="es-PE" dirty="0"/>
              <a:t># </a:t>
            </a:r>
            <a:r>
              <a:rPr lang="es-PE" dirty="0" err="1"/>
              <a:t>Accuracy</a:t>
            </a:r>
            <a:r>
              <a:rPr lang="es-PE" dirty="0"/>
              <a:t>: 0.759</a:t>
            </a:r>
          </a:p>
          <a:p>
            <a:r>
              <a:rPr lang="es-PE" dirty="0"/>
              <a:t># </a:t>
            </a:r>
            <a:r>
              <a:rPr lang="es-PE" dirty="0" err="1"/>
              <a:t>Precision</a:t>
            </a:r>
            <a:r>
              <a:rPr lang="es-PE" dirty="0"/>
              <a:t>: 0.684</a:t>
            </a:r>
          </a:p>
          <a:p>
            <a:r>
              <a:rPr lang="es-PE" dirty="0"/>
              <a:t># </a:t>
            </a:r>
            <a:r>
              <a:rPr lang="es-PE" dirty="0" err="1"/>
              <a:t>Recall</a:t>
            </a:r>
            <a:r>
              <a:rPr lang="es-PE" dirty="0"/>
              <a:t>: 0.678</a:t>
            </a:r>
          </a:p>
          <a:p>
            <a:r>
              <a:rPr lang="es-PE" dirty="0"/>
              <a:t># F1 score: 0.681</a:t>
            </a:r>
          </a:p>
        </p:txBody>
      </p:sp>
      <p:sp>
        <p:nvSpPr>
          <p:cNvPr id="15" name="CuadroTexto 14">
            <a:extLst>
              <a:ext uri="{FF2B5EF4-FFF2-40B4-BE49-F238E27FC236}">
                <a16:creationId xmlns:a16="http://schemas.microsoft.com/office/drawing/2014/main" id="{110DC1CB-8067-F177-B9F8-AFA5DF895E57}"/>
              </a:ext>
            </a:extLst>
          </p:cNvPr>
          <p:cNvSpPr txBox="1"/>
          <p:nvPr/>
        </p:nvSpPr>
        <p:spPr>
          <a:xfrm>
            <a:off x="2406029" y="3605903"/>
            <a:ext cx="2443655" cy="2862322"/>
          </a:xfrm>
          <a:prstGeom prst="rect">
            <a:avLst/>
          </a:prstGeom>
          <a:noFill/>
        </p:spPr>
        <p:txBody>
          <a:bodyPr wrap="square">
            <a:spAutoFit/>
          </a:bodyPr>
          <a:lstStyle/>
          <a:p>
            <a:endParaRPr lang="es-PE" dirty="0"/>
          </a:p>
          <a:p>
            <a:r>
              <a:rPr lang="es-PE" dirty="0"/>
              <a:t># </a:t>
            </a:r>
            <a:r>
              <a:rPr lang="es-PE" dirty="0" err="1"/>
              <a:t>Accuracy</a:t>
            </a:r>
            <a:r>
              <a:rPr lang="es-PE" dirty="0"/>
              <a:t>: 0.772</a:t>
            </a:r>
          </a:p>
          <a:p>
            <a:r>
              <a:rPr lang="es-PE" dirty="0"/>
              <a:t># </a:t>
            </a:r>
            <a:r>
              <a:rPr lang="es-PE" dirty="0" err="1"/>
              <a:t>Precision</a:t>
            </a:r>
            <a:r>
              <a:rPr lang="es-PE" dirty="0"/>
              <a:t>: 0.701</a:t>
            </a:r>
          </a:p>
          <a:p>
            <a:r>
              <a:rPr lang="es-PE" dirty="0"/>
              <a:t># </a:t>
            </a:r>
            <a:r>
              <a:rPr lang="es-PE" dirty="0" err="1"/>
              <a:t>Recall</a:t>
            </a:r>
            <a:r>
              <a:rPr lang="es-PE" dirty="0"/>
              <a:t>: 0.690</a:t>
            </a:r>
          </a:p>
          <a:p>
            <a:r>
              <a:rPr lang="es-PE" dirty="0"/>
              <a:t># F1 score: 0.695</a:t>
            </a:r>
          </a:p>
          <a:p>
            <a:endParaRPr lang="es-PE" dirty="0"/>
          </a:p>
          <a:p>
            <a:r>
              <a:rPr lang="es-PE" dirty="0"/>
              <a:t># </a:t>
            </a:r>
            <a:r>
              <a:rPr lang="es-PE" dirty="0" err="1"/>
              <a:t>Accuracy</a:t>
            </a:r>
            <a:r>
              <a:rPr lang="es-PE" dirty="0"/>
              <a:t>: 0.759</a:t>
            </a:r>
          </a:p>
          <a:p>
            <a:r>
              <a:rPr lang="es-PE" dirty="0"/>
              <a:t># </a:t>
            </a:r>
            <a:r>
              <a:rPr lang="es-PE" dirty="0" err="1"/>
              <a:t>Precision</a:t>
            </a:r>
            <a:r>
              <a:rPr lang="es-PE" dirty="0"/>
              <a:t>: 0.684</a:t>
            </a:r>
          </a:p>
          <a:p>
            <a:r>
              <a:rPr lang="es-PE" dirty="0"/>
              <a:t># </a:t>
            </a:r>
            <a:r>
              <a:rPr lang="es-PE" dirty="0" err="1"/>
              <a:t>Recall</a:t>
            </a:r>
            <a:r>
              <a:rPr lang="es-PE" dirty="0"/>
              <a:t>: 0.678</a:t>
            </a:r>
          </a:p>
          <a:p>
            <a:r>
              <a:rPr lang="es-PE" dirty="0"/>
              <a:t># F1 score: 0.681</a:t>
            </a:r>
          </a:p>
        </p:txBody>
      </p:sp>
      <p:sp>
        <p:nvSpPr>
          <p:cNvPr id="17" name="CuadroTexto 16">
            <a:extLst>
              <a:ext uri="{FF2B5EF4-FFF2-40B4-BE49-F238E27FC236}">
                <a16:creationId xmlns:a16="http://schemas.microsoft.com/office/drawing/2014/main" id="{63A7A4E1-CB2F-34DA-7C21-D444B5FEB157}"/>
              </a:ext>
            </a:extLst>
          </p:cNvPr>
          <p:cNvSpPr txBox="1"/>
          <p:nvPr/>
        </p:nvSpPr>
        <p:spPr>
          <a:xfrm>
            <a:off x="4503683" y="3609385"/>
            <a:ext cx="3286926" cy="2862322"/>
          </a:xfrm>
          <a:prstGeom prst="rect">
            <a:avLst/>
          </a:prstGeom>
          <a:noFill/>
        </p:spPr>
        <p:txBody>
          <a:bodyPr wrap="square">
            <a:spAutoFit/>
          </a:bodyPr>
          <a:lstStyle/>
          <a:p>
            <a:r>
              <a:rPr lang="es-PE" dirty="0"/>
              <a:t>### CON TEXTS SIN LEMATIZAR</a:t>
            </a:r>
          </a:p>
          <a:p>
            <a:r>
              <a:rPr lang="es-PE" dirty="0"/>
              <a:t># </a:t>
            </a:r>
            <a:r>
              <a:rPr lang="es-PE" dirty="0" err="1"/>
              <a:t>Accuracy</a:t>
            </a:r>
            <a:r>
              <a:rPr lang="es-PE" dirty="0"/>
              <a:t>: 0.790</a:t>
            </a:r>
          </a:p>
          <a:p>
            <a:r>
              <a:rPr lang="es-PE" dirty="0"/>
              <a:t># </a:t>
            </a:r>
            <a:r>
              <a:rPr lang="es-PE" dirty="0" err="1"/>
              <a:t>Precision</a:t>
            </a:r>
            <a:r>
              <a:rPr lang="es-PE" dirty="0"/>
              <a:t>: 0.739</a:t>
            </a:r>
          </a:p>
          <a:p>
            <a:r>
              <a:rPr lang="es-PE" dirty="0"/>
              <a:t># </a:t>
            </a:r>
            <a:r>
              <a:rPr lang="es-PE" dirty="0" err="1"/>
              <a:t>Recall</a:t>
            </a:r>
            <a:r>
              <a:rPr lang="es-PE" dirty="0"/>
              <a:t>: 0.657</a:t>
            </a:r>
          </a:p>
          <a:p>
            <a:r>
              <a:rPr lang="es-PE" dirty="0"/>
              <a:t># F1 score: 0.676</a:t>
            </a:r>
          </a:p>
          <a:p>
            <a:endParaRPr lang="es-PE" dirty="0"/>
          </a:p>
          <a:p>
            <a:r>
              <a:rPr lang="es-PE" dirty="0"/>
              <a:t># </a:t>
            </a:r>
            <a:r>
              <a:rPr lang="es-PE" dirty="0" err="1"/>
              <a:t>Accuracy</a:t>
            </a:r>
            <a:r>
              <a:rPr lang="es-PE" dirty="0"/>
              <a:t>: 0.764</a:t>
            </a:r>
          </a:p>
          <a:p>
            <a:r>
              <a:rPr lang="es-PE" dirty="0"/>
              <a:t># </a:t>
            </a:r>
            <a:r>
              <a:rPr lang="es-PE" dirty="0" err="1"/>
              <a:t>Precision</a:t>
            </a:r>
            <a:r>
              <a:rPr lang="es-PE" dirty="0"/>
              <a:t>: 0.690</a:t>
            </a:r>
          </a:p>
          <a:p>
            <a:r>
              <a:rPr lang="es-PE" dirty="0"/>
              <a:t># </a:t>
            </a:r>
            <a:r>
              <a:rPr lang="es-PE" dirty="0" err="1"/>
              <a:t>Recall</a:t>
            </a:r>
            <a:r>
              <a:rPr lang="es-PE" dirty="0"/>
              <a:t>: 0.678</a:t>
            </a:r>
          </a:p>
          <a:p>
            <a:r>
              <a:rPr lang="es-PE" dirty="0"/>
              <a:t># F1 score: 0.683</a:t>
            </a:r>
          </a:p>
        </p:txBody>
      </p:sp>
      <p:sp>
        <p:nvSpPr>
          <p:cNvPr id="19" name="CuadroTexto 18">
            <a:extLst>
              <a:ext uri="{FF2B5EF4-FFF2-40B4-BE49-F238E27FC236}">
                <a16:creationId xmlns:a16="http://schemas.microsoft.com/office/drawing/2014/main" id="{5548D190-C3CE-44E3-9B5C-D75E1601B0F4}"/>
              </a:ext>
            </a:extLst>
          </p:cNvPr>
          <p:cNvSpPr txBox="1"/>
          <p:nvPr/>
        </p:nvSpPr>
        <p:spPr>
          <a:xfrm>
            <a:off x="6647171" y="3609385"/>
            <a:ext cx="2286875" cy="2862322"/>
          </a:xfrm>
          <a:prstGeom prst="rect">
            <a:avLst/>
          </a:prstGeom>
          <a:noFill/>
        </p:spPr>
        <p:txBody>
          <a:bodyPr wrap="square">
            <a:spAutoFit/>
          </a:bodyPr>
          <a:lstStyle/>
          <a:p>
            <a:endParaRPr lang="es-PE" dirty="0"/>
          </a:p>
          <a:p>
            <a:r>
              <a:rPr lang="es-PE" dirty="0"/>
              <a:t># </a:t>
            </a:r>
            <a:r>
              <a:rPr lang="es-PE" dirty="0" err="1"/>
              <a:t>Accuracy</a:t>
            </a:r>
            <a:r>
              <a:rPr lang="es-PE" dirty="0"/>
              <a:t>: 0.780</a:t>
            </a:r>
          </a:p>
          <a:p>
            <a:r>
              <a:rPr lang="es-PE" dirty="0"/>
              <a:t># </a:t>
            </a:r>
            <a:r>
              <a:rPr lang="es-PE" dirty="0" err="1"/>
              <a:t>Precision</a:t>
            </a:r>
            <a:r>
              <a:rPr lang="es-PE" dirty="0"/>
              <a:t>: 0.716</a:t>
            </a:r>
          </a:p>
          <a:p>
            <a:r>
              <a:rPr lang="es-PE" dirty="0"/>
              <a:t># </a:t>
            </a:r>
            <a:r>
              <a:rPr lang="es-PE" dirty="0" err="1"/>
              <a:t>Recall</a:t>
            </a:r>
            <a:r>
              <a:rPr lang="es-PE" dirty="0"/>
              <a:t>: 0.728</a:t>
            </a:r>
          </a:p>
          <a:p>
            <a:r>
              <a:rPr lang="es-PE" dirty="0"/>
              <a:t># F1 score: 0.721</a:t>
            </a:r>
          </a:p>
          <a:p>
            <a:endParaRPr lang="es-PE" dirty="0"/>
          </a:p>
          <a:p>
            <a:r>
              <a:rPr lang="es-PE" dirty="0"/>
              <a:t># </a:t>
            </a:r>
            <a:r>
              <a:rPr lang="es-PE" dirty="0" err="1"/>
              <a:t>Accuracy</a:t>
            </a:r>
            <a:r>
              <a:rPr lang="es-PE" dirty="0"/>
              <a:t>: 0.764</a:t>
            </a:r>
          </a:p>
          <a:p>
            <a:r>
              <a:rPr lang="es-PE" dirty="0"/>
              <a:t># </a:t>
            </a:r>
            <a:r>
              <a:rPr lang="es-PE" dirty="0" err="1"/>
              <a:t>Precision</a:t>
            </a:r>
            <a:r>
              <a:rPr lang="es-PE" dirty="0"/>
              <a:t>: 0.690</a:t>
            </a:r>
          </a:p>
          <a:p>
            <a:r>
              <a:rPr lang="es-PE" dirty="0"/>
              <a:t># </a:t>
            </a:r>
            <a:r>
              <a:rPr lang="es-PE" dirty="0" err="1"/>
              <a:t>Recall</a:t>
            </a:r>
            <a:r>
              <a:rPr lang="es-PE" dirty="0"/>
              <a:t>: 0.678</a:t>
            </a:r>
          </a:p>
          <a:p>
            <a:r>
              <a:rPr lang="es-PE" dirty="0"/>
              <a:t># F1 score: 0.683</a:t>
            </a:r>
          </a:p>
        </p:txBody>
      </p:sp>
      <p:sp>
        <p:nvSpPr>
          <p:cNvPr id="21" name="CuadroTexto 20">
            <a:extLst>
              <a:ext uri="{FF2B5EF4-FFF2-40B4-BE49-F238E27FC236}">
                <a16:creationId xmlns:a16="http://schemas.microsoft.com/office/drawing/2014/main" id="{B414A971-AF11-08BA-2E0B-911129B6309E}"/>
              </a:ext>
            </a:extLst>
          </p:cNvPr>
          <p:cNvSpPr txBox="1"/>
          <p:nvPr/>
        </p:nvSpPr>
        <p:spPr>
          <a:xfrm>
            <a:off x="8657897" y="3882902"/>
            <a:ext cx="1939158" cy="2585323"/>
          </a:xfrm>
          <a:prstGeom prst="rect">
            <a:avLst/>
          </a:prstGeom>
          <a:noFill/>
        </p:spPr>
        <p:txBody>
          <a:bodyPr wrap="square">
            <a:spAutoFit/>
          </a:bodyPr>
          <a:lstStyle/>
          <a:p>
            <a:r>
              <a:rPr lang="es-PE" dirty="0"/>
              <a:t># </a:t>
            </a:r>
            <a:r>
              <a:rPr lang="es-PE" dirty="0" err="1"/>
              <a:t>Accuracy</a:t>
            </a:r>
            <a:r>
              <a:rPr lang="es-PE" dirty="0"/>
              <a:t>: 0.811</a:t>
            </a:r>
          </a:p>
          <a:p>
            <a:r>
              <a:rPr lang="es-PE" dirty="0"/>
              <a:t># </a:t>
            </a:r>
            <a:r>
              <a:rPr lang="es-PE" dirty="0" err="1"/>
              <a:t>Precision</a:t>
            </a:r>
            <a:r>
              <a:rPr lang="es-PE" dirty="0"/>
              <a:t>: 0.754</a:t>
            </a:r>
          </a:p>
          <a:p>
            <a:r>
              <a:rPr lang="es-PE" dirty="0"/>
              <a:t># </a:t>
            </a:r>
            <a:r>
              <a:rPr lang="es-PE" dirty="0" err="1"/>
              <a:t>Recall</a:t>
            </a:r>
            <a:r>
              <a:rPr lang="es-PE" dirty="0"/>
              <a:t>: 0.752</a:t>
            </a:r>
          </a:p>
          <a:p>
            <a:r>
              <a:rPr lang="es-PE" dirty="0"/>
              <a:t># F1 score: 0.753</a:t>
            </a:r>
          </a:p>
          <a:p>
            <a:endParaRPr lang="es-PE" dirty="0"/>
          </a:p>
          <a:p>
            <a:r>
              <a:rPr lang="es-PE" dirty="0"/>
              <a:t># </a:t>
            </a:r>
            <a:r>
              <a:rPr lang="es-PE" dirty="0" err="1"/>
              <a:t>Accuracy</a:t>
            </a:r>
            <a:r>
              <a:rPr lang="es-PE" dirty="0"/>
              <a:t>: 0.767</a:t>
            </a:r>
          </a:p>
          <a:p>
            <a:r>
              <a:rPr lang="es-PE" dirty="0"/>
              <a:t># </a:t>
            </a:r>
            <a:r>
              <a:rPr lang="es-PE" dirty="0" err="1"/>
              <a:t>Precision</a:t>
            </a:r>
            <a:r>
              <a:rPr lang="es-PE" dirty="0"/>
              <a:t>: 0.694</a:t>
            </a:r>
          </a:p>
          <a:p>
            <a:r>
              <a:rPr lang="es-PE" dirty="0"/>
              <a:t># </a:t>
            </a:r>
            <a:r>
              <a:rPr lang="es-PE" dirty="0" err="1"/>
              <a:t>Recall</a:t>
            </a:r>
            <a:r>
              <a:rPr lang="es-PE" dirty="0"/>
              <a:t>: 0.683</a:t>
            </a:r>
          </a:p>
          <a:p>
            <a:r>
              <a:rPr lang="es-PE" dirty="0"/>
              <a:t># F1 score: 0.688</a:t>
            </a:r>
          </a:p>
        </p:txBody>
      </p:sp>
    </p:spTree>
    <p:extLst>
      <p:ext uri="{BB962C8B-B14F-4D97-AF65-F5344CB8AC3E}">
        <p14:creationId xmlns:p14="http://schemas.microsoft.com/office/powerpoint/2010/main" val="561038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RESULTADOS</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B9E331C3-D974-0F98-A8F7-59F1F32CA1D1}"/>
              </a:ext>
            </a:extLst>
          </p:cNvPr>
          <p:cNvSpPr txBox="1"/>
          <p:nvPr/>
        </p:nvSpPr>
        <p:spPr>
          <a:xfrm>
            <a:off x="1041400" y="2133600"/>
            <a:ext cx="3158067" cy="646331"/>
          </a:xfrm>
          <a:prstGeom prst="rect">
            <a:avLst/>
          </a:prstGeom>
          <a:noFill/>
        </p:spPr>
        <p:txBody>
          <a:bodyPr wrap="square" rtlCol="0">
            <a:spAutoFit/>
          </a:bodyPr>
          <a:lstStyle/>
          <a:p>
            <a:r>
              <a:rPr lang="es-PE" dirty="0"/>
              <a:t>Nos dirigimos a:</a:t>
            </a:r>
          </a:p>
          <a:p>
            <a:endParaRPr lang="es-PE" dirty="0"/>
          </a:p>
        </p:txBody>
      </p:sp>
      <p:pic>
        <p:nvPicPr>
          <p:cNvPr id="2050" name="Picture 2" descr="Project Jupyter - Wikipedia">
            <a:extLst>
              <a:ext uri="{FF2B5EF4-FFF2-40B4-BE49-F238E27FC236}">
                <a16:creationId xmlns:a16="http://schemas.microsoft.com/office/drawing/2014/main" id="{841BF9E3-4D65-0EDB-0DF4-0DA82F774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133600"/>
            <a:ext cx="1981200" cy="230505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E14EB6D5-C1A5-D712-3BAE-6FA31A28C15A}"/>
              </a:ext>
            </a:extLst>
          </p:cNvPr>
          <p:cNvSpPr txBox="1"/>
          <p:nvPr/>
        </p:nvSpPr>
        <p:spPr>
          <a:xfrm>
            <a:off x="899584" y="5361000"/>
            <a:ext cx="6100232" cy="369332"/>
          </a:xfrm>
          <a:prstGeom prst="rect">
            <a:avLst/>
          </a:prstGeom>
          <a:noFill/>
        </p:spPr>
        <p:txBody>
          <a:bodyPr wrap="square">
            <a:spAutoFit/>
          </a:bodyPr>
          <a:lstStyle/>
          <a:p>
            <a:r>
              <a:rPr lang="es-PE" dirty="0"/>
              <a:t>https://github.com/Elmauro117/Actividad_6_master_cc</a:t>
            </a:r>
          </a:p>
        </p:txBody>
      </p:sp>
      <p:sp>
        <p:nvSpPr>
          <p:cNvPr id="6" name="CuadroTexto 5">
            <a:extLst>
              <a:ext uri="{FF2B5EF4-FFF2-40B4-BE49-F238E27FC236}">
                <a16:creationId xmlns:a16="http://schemas.microsoft.com/office/drawing/2014/main" id="{49158056-220B-6277-D13A-CDEC352D5DBE}"/>
              </a:ext>
            </a:extLst>
          </p:cNvPr>
          <p:cNvSpPr txBox="1"/>
          <p:nvPr/>
        </p:nvSpPr>
        <p:spPr>
          <a:xfrm>
            <a:off x="1041400" y="4764513"/>
            <a:ext cx="3158067" cy="646331"/>
          </a:xfrm>
          <a:prstGeom prst="rect">
            <a:avLst/>
          </a:prstGeom>
          <a:noFill/>
        </p:spPr>
        <p:txBody>
          <a:bodyPr wrap="square" rtlCol="0">
            <a:spAutoFit/>
          </a:bodyPr>
          <a:lstStyle/>
          <a:p>
            <a:r>
              <a:rPr lang="es-PE" dirty="0">
                <a:highlight>
                  <a:srgbClr val="FFFF00"/>
                </a:highlight>
              </a:rPr>
              <a:t>LINK DE GITHUB:</a:t>
            </a:r>
          </a:p>
          <a:p>
            <a:endParaRPr lang="es-PE" dirty="0"/>
          </a:p>
        </p:txBody>
      </p:sp>
    </p:spTree>
    <p:extLst>
      <p:ext uri="{BB962C8B-B14F-4D97-AF65-F5344CB8AC3E}">
        <p14:creationId xmlns:p14="http://schemas.microsoft.com/office/powerpoint/2010/main" val="115292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RESULTADOS</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4" name="Imagen 3">
            <a:extLst>
              <a:ext uri="{FF2B5EF4-FFF2-40B4-BE49-F238E27FC236}">
                <a16:creationId xmlns:a16="http://schemas.microsoft.com/office/drawing/2014/main" id="{0DDBF833-EEA2-05AC-EF1F-26443FA23CDB}"/>
              </a:ext>
            </a:extLst>
          </p:cNvPr>
          <p:cNvPicPr>
            <a:picLocks noChangeAspect="1"/>
          </p:cNvPicPr>
          <p:nvPr/>
        </p:nvPicPr>
        <p:blipFill>
          <a:blip r:embed="rId2"/>
          <a:stretch>
            <a:fillRect/>
          </a:stretch>
        </p:blipFill>
        <p:spPr>
          <a:xfrm>
            <a:off x="838200" y="2993238"/>
            <a:ext cx="5400040" cy="1073150"/>
          </a:xfrm>
          <a:prstGeom prst="rect">
            <a:avLst/>
          </a:prstGeom>
        </p:spPr>
      </p:pic>
      <p:pic>
        <p:nvPicPr>
          <p:cNvPr id="5" name="Imagen 4">
            <a:extLst>
              <a:ext uri="{FF2B5EF4-FFF2-40B4-BE49-F238E27FC236}">
                <a16:creationId xmlns:a16="http://schemas.microsoft.com/office/drawing/2014/main" id="{ECD4CA86-4897-8A92-B41C-BAE0B340545D}"/>
              </a:ext>
            </a:extLst>
          </p:cNvPr>
          <p:cNvPicPr>
            <a:picLocks noChangeAspect="1"/>
          </p:cNvPicPr>
          <p:nvPr/>
        </p:nvPicPr>
        <p:blipFill rotWithShape="1">
          <a:blip r:embed="rId3"/>
          <a:srcRect l="1999"/>
          <a:stretch/>
        </p:blipFill>
        <p:spPr bwMode="auto">
          <a:xfrm>
            <a:off x="838200" y="1524105"/>
            <a:ext cx="5292090" cy="1202055"/>
          </a:xfrm>
          <a:prstGeom prst="rect">
            <a:avLst/>
          </a:prstGeom>
          <a:ln>
            <a:noFill/>
          </a:ln>
          <a:extLst>
            <a:ext uri="{53640926-AAD7-44D8-BBD7-CCE9431645EC}">
              <a14:shadowObscured xmlns:a14="http://schemas.microsoft.com/office/drawing/2010/main"/>
            </a:ext>
          </a:extLst>
        </p:spPr>
      </p:pic>
      <p:pic>
        <p:nvPicPr>
          <p:cNvPr id="6" name="Imagen 5">
            <a:extLst>
              <a:ext uri="{FF2B5EF4-FFF2-40B4-BE49-F238E27FC236}">
                <a16:creationId xmlns:a16="http://schemas.microsoft.com/office/drawing/2014/main" id="{3110198E-EAA0-79BD-C628-830D0BD4D690}"/>
              </a:ext>
            </a:extLst>
          </p:cNvPr>
          <p:cNvPicPr>
            <a:picLocks noChangeAspect="1"/>
          </p:cNvPicPr>
          <p:nvPr/>
        </p:nvPicPr>
        <p:blipFill>
          <a:blip r:embed="rId4"/>
          <a:stretch>
            <a:fillRect/>
          </a:stretch>
        </p:blipFill>
        <p:spPr>
          <a:xfrm>
            <a:off x="6149975" y="1309159"/>
            <a:ext cx="5400040" cy="3613150"/>
          </a:xfrm>
          <a:prstGeom prst="rect">
            <a:avLst/>
          </a:prstGeom>
        </p:spPr>
      </p:pic>
    </p:spTree>
    <p:extLst>
      <p:ext uri="{BB962C8B-B14F-4D97-AF65-F5344CB8AC3E}">
        <p14:creationId xmlns:p14="http://schemas.microsoft.com/office/powerpoint/2010/main" val="23897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RESULTADOS</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a:extLst>
              <a:ext uri="{FF2B5EF4-FFF2-40B4-BE49-F238E27FC236}">
                <a16:creationId xmlns:a16="http://schemas.microsoft.com/office/drawing/2014/main" id="{10D74DFA-8A4D-80BF-966D-EBA0F3539CB4}"/>
              </a:ext>
            </a:extLst>
          </p:cNvPr>
          <p:cNvPicPr>
            <a:picLocks noChangeAspect="1"/>
          </p:cNvPicPr>
          <p:nvPr/>
        </p:nvPicPr>
        <p:blipFill>
          <a:blip r:embed="rId2"/>
          <a:stretch>
            <a:fillRect/>
          </a:stretch>
        </p:blipFill>
        <p:spPr>
          <a:xfrm>
            <a:off x="393346" y="1860867"/>
            <a:ext cx="5400040" cy="3796665"/>
          </a:xfrm>
          <a:prstGeom prst="rect">
            <a:avLst/>
          </a:prstGeom>
        </p:spPr>
      </p:pic>
      <p:pic>
        <p:nvPicPr>
          <p:cNvPr id="7" name="Imagen 6">
            <a:extLst>
              <a:ext uri="{FF2B5EF4-FFF2-40B4-BE49-F238E27FC236}">
                <a16:creationId xmlns:a16="http://schemas.microsoft.com/office/drawing/2014/main" id="{B41327EE-7A25-B579-1568-E20DCF01B80C}"/>
              </a:ext>
            </a:extLst>
          </p:cNvPr>
          <p:cNvPicPr>
            <a:picLocks noChangeAspect="1"/>
          </p:cNvPicPr>
          <p:nvPr/>
        </p:nvPicPr>
        <p:blipFill>
          <a:blip r:embed="rId3"/>
          <a:stretch>
            <a:fillRect/>
          </a:stretch>
        </p:blipFill>
        <p:spPr>
          <a:xfrm>
            <a:off x="5640492" y="1921509"/>
            <a:ext cx="5400040" cy="3675380"/>
          </a:xfrm>
          <a:prstGeom prst="rect">
            <a:avLst/>
          </a:prstGeom>
        </p:spPr>
      </p:pic>
      <p:pic>
        <p:nvPicPr>
          <p:cNvPr id="8" name="Imagen 7">
            <a:extLst>
              <a:ext uri="{FF2B5EF4-FFF2-40B4-BE49-F238E27FC236}">
                <a16:creationId xmlns:a16="http://schemas.microsoft.com/office/drawing/2014/main" id="{605159CD-4AD4-EEBB-C43A-2EB3DC48969F}"/>
              </a:ext>
            </a:extLst>
          </p:cNvPr>
          <p:cNvPicPr>
            <a:picLocks noChangeAspect="1"/>
          </p:cNvPicPr>
          <p:nvPr/>
        </p:nvPicPr>
        <p:blipFill rotWithShape="1">
          <a:blip r:embed="rId4"/>
          <a:srcRect t="69535"/>
          <a:stretch/>
        </p:blipFill>
        <p:spPr>
          <a:xfrm>
            <a:off x="5529580" y="529748"/>
            <a:ext cx="5400040" cy="1148715"/>
          </a:xfrm>
          <a:prstGeom prst="rect">
            <a:avLst/>
          </a:prstGeom>
        </p:spPr>
      </p:pic>
    </p:spTree>
    <p:extLst>
      <p:ext uri="{BB962C8B-B14F-4D97-AF65-F5344CB8AC3E}">
        <p14:creationId xmlns:p14="http://schemas.microsoft.com/office/powerpoint/2010/main" val="3935162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RESULTADOS</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B9E331C3-D974-0F98-A8F7-59F1F32CA1D1}"/>
              </a:ext>
            </a:extLst>
          </p:cNvPr>
          <p:cNvSpPr txBox="1"/>
          <p:nvPr/>
        </p:nvSpPr>
        <p:spPr>
          <a:xfrm>
            <a:off x="1041400" y="2133600"/>
            <a:ext cx="9381067" cy="2031325"/>
          </a:xfrm>
          <a:prstGeom prst="rect">
            <a:avLst/>
          </a:prstGeom>
          <a:noFill/>
        </p:spPr>
        <p:txBody>
          <a:bodyPr wrap="square" rtlCol="0">
            <a:spAutoFit/>
          </a:bodyPr>
          <a:lstStyle/>
          <a:p>
            <a:r>
              <a:rPr lang="es-PE" dirty="0"/>
              <a:t>En esta investigación se encontró todas las </a:t>
            </a:r>
            <a:r>
              <a:rPr lang="es-PE" dirty="0">
                <a:latin typeface="Calibri" panose="020F0502020204030204" pitchFamily="34" charset="0"/>
                <a:cs typeface="Times New Roman" panose="02020603050405020304" pitchFamily="18" charset="0"/>
              </a:rPr>
              <a:t>p</a:t>
            </a:r>
            <a:r>
              <a:rPr lang="es-PE" sz="1800" dirty="0">
                <a:effectLst/>
                <a:latin typeface="Calibri" panose="020F0502020204030204" pitchFamily="34" charset="0"/>
                <a:ea typeface="Calibri" panose="020F0502020204030204" pitchFamily="34" charset="0"/>
                <a:cs typeface="Times New Roman" panose="02020603050405020304" pitchFamily="18" charset="0"/>
              </a:rPr>
              <a:t>alabras como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prison</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voted</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healthcare</a:t>
            </a:r>
            <a:r>
              <a:rPr lang="es-PE" sz="1800" dirty="0">
                <a:effectLst/>
                <a:latin typeface="Calibri" panose="020F0502020204030204" pitchFamily="34" charset="0"/>
                <a:ea typeface="Calibri" panose="020F0502020204030204" pitchFamily="34" charset="0"/>
                <a:cs typeface="Times New Roman" panose="02020603050405020304" pitchFamily="18" charset="0"/>
              </a:rPr>
              <a:t>”, “Obama”,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finances</a:t>
            </a:r>
            <a:r>
              <a:rPr lang="es-PE" sz="1800" dirty="0">
                <a:effectLst/>
                <a:latin typeface="Calibri" panose="020F0502020204030204" pitchFamily="34" charset="0"/>
                <a:ea typeface="Calibri" panose="020F0502020204030204" pitchFamily="34" charset="0"/>
                <a:cs typeface="Times New Roman" panose="02020603050405020304" pitchFamily="18" charset="0"/>
              </a:rPr>
              <a:t>”, “Jobs”,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economcis</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tax</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policies</a:t>
            </a:r>
            <a:r>
              <a:rPr lang="es-PE" sz="1800" dirty="0">
                <a:effectLst/>
                <a:latin typeface="Calibri" panose="020F0502020204030204" pitchFamily="34" charset="0"/>
                <a:ea typeface="Calibri" panose="020F0502020204030204" pitchFamily="34" charset="0"/>
                <a:cs typeface="Times New Roman" panose="02020603050405020304" pitchFamily="18" charset="0"/>
              </a:rPr>
              <a:t>” y toda palabra que tenga algo que ver con </a:t>
            </a:r>
            <a:r>
              <a:rPr lang="es-PE" sz="1800" b="1" dirty="0">
                <a:effectLst/>
                <a:latin typeface="Calibri" panose="020F0502020204030204" pitchFamily="34" charset="0"/>
                <a:ea typeface="Calibri" panose="020F0502020204030204" pitchFamily="34" charset="0"/>
                <a:cs typeface="Times New Roman" panose="02020603050405020304" pitchFamily="18" charset="0"/>
              </a:rPr>
              <a:t>economía</a:t>
            </a:r>
            <a:r>
              <a:rPr lang="es-PE" sz="1800" dirty="0">
                <a:effectLst/>
                <a:latin typeface="Calibri" panose="020F0502020204030204" pitchFamily="34" charset="0"/>
                <a:ea typeface="Calibri" panose="020F0502020204030204" pitchFamily="34" charset="0"/>
                <a:cs typeface="Times New Roman" panose="02020603050405020304" pitchFamily="18" charset="0"/>
              </a:rPr>
              <a:t> y </a:t>
            </a:r>
            <a:r>
              <a:rPr lang="es-PE" sz="1800" b="1" dirty="0">
                <a:effectLst/>
                <a:latin typeface="Calibri" panose="020F0502020204030204" pitchFamily="34" charset="0"/>
                <a:ea typeface="Calibri" panose="020F0502020204030204" pitchFamily="34" charset="0"/>
                <a:cs typeface="Times New Roman" panose="02020603050405020304" pitchFamily="18" charset="0"/>
              </a:rPr>
              <a:t>política</a:t>
            </a:r>
            <a:r>
              <a:rPr lang="es-PE" sz="1800" dirty="0">
                <a:effectLst/>
                <a:latin typeface="Calibri" panose="020F0502020204030204" pitchFamily="34" charset="0"/>
                <a:ea typeface="Calibri" panose="020F0502020204030204" pitchFamily="34" charset="0"/>
                <a:cs typeface="Times New Roman" panose="02020603050405020304" pitchFamily="18" charset="0"/>
              </a:rPr>
              <a:t> caen dentro de “</a:t>
            </a:r>
            <a:r>
              <a:rPr lang="es-PE" sz="1800" dirty="0" err="1">
                <a:effectLst/>
                <a:latin typeface="Calibri" panose="020F0502020204030204" pitchFamily="34" charset="0"/>
                <a:ea typeface="Calibri" panose="020F0502020204030204" pitchFamily="34" charset="0"/>
                <a:cs typeface="Times New Roman" panose="02020603050405020304" pitchFamily="18" charset="0"/>
              </a:rPr>
              <a:t>partisan</a:t>
            </a:r>
            <a:r>
              <a:rPr lang="es-PE"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s-PE" dirty="0">
              <a:latin typeface="Calibri" panose="020F0502020204030204" pitchFamily="34" charset="0"/>
              <a:ea typeface="Calibri" panose="020F0502020204030204" pitchFamily="34" charset="0"/>
              <a:cs typeface="Times New Roman" panose="02020603050405020304" pitchFamily="18" charset="0"/>
            </a:endParaRPr>
          </a:p>
          <a:p>
            <a:r>
              <a:rPr lang="es-PE" dirty="0">
                <a:latin typeface="Calibri" panose="020F0502020204030204" pitchFamily="34" charset="0"/>
                <a:ea typeface="Calibri" panose="020F0502020204030204" pitchFamily="34" charset="0"/>
                <a:cs typeface="Times New Roman" panose="02020603050405020304" pitchFamily="18" charset="0"/>
              </a:rPr>
              <a:t>Dándole una revisión más minuciosa, podemos ver que la data categorizada como “</a:t>
            </a:r>
            <a:r>
              <a:rPr lang="es-PE" dirty="0" err="1">
                <a:latin typeface="Calibri" panose="020F0502020204030204" pitchFamily="34" charset="0"/>
                <a:ea typeface="Calibri" panose="020F0502020204030204" pitchFamily="34" charset="0"/>
                <a:cs typeface="Times New Roman" panose="02020603050405020304" pitchFamily="18" charset="0"/>
              </a:rPr>
              <a:t>partisan</a:t>
            </a:r>
            <a:r>
              <a:rPr lang="es-PE" dirty="0">
                <a:latin typeface="Calibri" panose="020F0502020204030204" pitchFamily="34" charset="0"/>
                <a:ea typeface="Calibri" panose="020F0502020204030204" pitchFamily="34" charset="0"/>
                <a:cs typeface="Times New Roman" panose="02020603050405020304" pitchFamily="18" charset="0"/>
              </a:rPr>
              <a:t>” es data que contiene estas palabras, por lo tanto, la calidad de la data está sesgada.</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PE" dirty="0"/>
          </a:p>
        </p:txBody>
      </p:sp>
      <p:pic>
        <p:nvPicPr>
          <p:cNvPr id="1026" name="Picture 2" descr="What is bias?. The amazing thing about AI is just how… | by Cassie Kozyrkov  | Towards Data Science">
            <a:extLst>
              <a:ext uri="{FF2B5EF4-FFF2-40B4-BE49-F238E27FC236}">
                <a16:creationId xmlns:a16="http://schemas.microsoft.com/office/drawing/2014/main" id="{CBB8ED05-F3F9-BFF1-34C4-6C9DDC8C0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600" y="4005681"/>
            <a:ext cx="3980391" cy="2533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517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RESULTADOS</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a:extLst>
              <a:ext uri="{FF2B5EF4-FFF2-40B4-BE49-F238E27FC236}">
                <a16:creationId xmlns:a16="http://schemas.microsoft.com/office/drawing/2014/main" id="{809D8914-9E6D-785A-DF20-A46EC729AE87}"/>
              </a:ext>
            </a:extLst>
          </p:cNvPr>
          <p:cNvPicPr>
            <a:picLocks noChangeAspect="1"/>
          </p:cNvPicPr>
          <p:nvPr/>
        </p:nvPicPr>
        <p:blipFill>
          <a:blip r:embed="rId2"/>
          <a:stretch>
            <a:fillRect/>
          </a:stretch>
        </p:blipFill>
        <p:spPr>
          <a:xfrm>
            <a:off x="432647" y="1766888"/>
            <a:ext cx="5400040" cy="1384935"/>
          </a:xfrm>
          <a:prstGeom prst="rect">
            <a:avLst/>
          </a:prstGeom>
        </p:spPr>
      </p:pic>
      <p:pic>
        <p:nvPicPr>
          <p:cNvPr id="5" name="Imagen 4">
            <a:extLst>
              <a:ext uri="{FF2B5EF4-FFF2-40B4-BE49-F238E27FC236}">
                <a16:creationId xmlns:a16="http://schemas.microsoft.com/office/drawing/2014/main" id="{4D402C7B-8282-C15E-5CF2-01B3E1C2EC2A}"/>
              </a:ext>
            </a:extLst>
          </p:cNvPr>
          <p:cNvPicPr>
            <a:picLocks noChangeAspect="1"/>
          </p:cNvPicPr>
          <p:nvPr/>
        </p:nvPicPr>
        <p:blipFill>
          <a:blip r:embed="rId3"/>
          <a:stretch>
            <a:fillRect/>
          </a:stretch>
        </p:blipFill>
        <p:spPr>
          <a:xfrm>
            <a:off x="432647" y="3334291"/>
            <a:ext cx="5400040" cy="1165225"/>
          </a:xfrm>
          <a:prstGeom prst="rect">
            <a:avLst/>
          </a:prstGeom>
        </p:spPr>
      </p:pic>
      <p:pic>
        <p:nvPicPr>
          <p:cNvPr id="6" name="Imagen 5">
            <a:extLst>
              <a:ext uri="{FF2B5EF4-FFF2-40B4-BE49-F238E27FC236}">
                <a16:creationId xmlns:a16="http://schemas.microsoft.com/office/drawing/2014/main" id="{C2DE3E30-C320-76A9-DC44-BD9981EACF91}"/>
              </a:ext>
            </a:extLst>
          </p:cNvPr>
          <p:cNvPicPr>
            <a:picLocks noChangeAspect="1"/>
          </p:cNvPicPr>
          <p:nvPr/>
        </p:nvPicPr>
        <p:blipFill rotWithShape="1">
          <a:blip r:embed="rId4"/>
          <a:srcRect t="1402"/>
          <a:stretch/>
        </p:blipFill>
        <p:spPr bwMode="auto">
          <a:xfrm>
            <a:off x="5953760" y="1404044"/>
            <a:ext cx="5400040" cy="368363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73871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838200" y="441325"/>
            <a:ext cx="10515600" cy="1325563"/>
          </a:xfrm>
        </p:spPr>
        <p:txBody>
          <a:bodyPr>
            <a:normAutofit/>
          </a:bodyPr>
          <a:lstStyle/>
          <a:p>
            <a:r>
              <a:rPr lang="es-ES" sz="4800" dirty="0">
                <a:solidFill>
                  <a:schemeClr val="accent1">
                    <a:lumMod val="60000"/>
                    <a:lumOff val="40000"/>
                  </a:schemeClr>
                </a:solidFill>
                <a:highlight>
                  <a:srgbClr val="000000"/>
                </a:highlight>
              </a:rPr>
              <a:t>RESULTADOS</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 name="CuadroTexto 2">
            <a:extLst>
              <a:ext uri="{FF2B5EF4-FFF2-40B4-BE49-F238E27FC236}">
                <a16:creationId xmlns:a16="http://schemas.microsoft.com/office/drawing/2014/main" id="{B9E331C3-D974-0F98-A8F7-59F1F32CA1D1}"/>
              </a:ext>
            </a:extLst>
          </p:cNvPr>
          <p:cNvSpPr txBox="1"/>
          <p:nvPr/>
        </p:nvSpPr>
        <p:spPr>
          <a:xfrm>
            <a:off x="736600" y="2226204"/>
            <a:ext cx="6739467" cy="2862322"/>
          </a:xfrm>
          <a:prstGeom prst="rect">
            <a:avLst/>
          </a:prstGeom>
          <a:noFill/>
        </p:spPr>
        <p:txBody>
          <a:bodyPr wrap="square" rtlCol="0">
            <a:spAutoFit/>
          </a:bodyPr>
          <a:lstStyle/>
          <a:p>
            <a:pPr algn="just"/>
            <a:r>
              <a:rPr lang="es-PE" dirty="0"/>
              <a:t>Por otro lado, palabras completamente normales que se leen en noticias aleatorias como “</a:t>
            </a:r>
            <a:r>
              <a:rPr lang="es-PE" dirty="0" err="1"/>
              <a:t>accidents</a:t>
            </a:r>
            <a:r>
              <a:rPr lang="es-PE" dirty="0"/>
              <a:t>”, “radio”, “</a:t>
            </a:r>
            <a:r>
              <a:rPr lang="es-PE" dirty="0" err="1"/>
              <a:t>veteran</a:t>
            </a:r>
            <a:r>
              <a:rPr lang="es-PE" dirty="0"/>
              <a:t>” entre otras, y nombres propios caen dentro de “neutral”.</a:t>
            </a:r>
          </a:p>
          <a:p>
            <a:pPr algn="just"/>
            <a:endParaRPr lang="es-PE" dirty="0"/>
          </a:p>
          <a:p>
            <a:pPr algn="just"/>
            <a:r>
              <a:rPr lang="es-PE" dirty="0"/>
              <a:t>Se puede observar las métricas de eficiencia de las predicciones del modelo, las cuáles son bastante bajas, sobre todo el </a:t>
            </a:r>
            <a:r>
              <a:rPr lang="es-PE" i="1" dirty="0" err="1"/>
              <a:t>Recall</a:t>
            </a:r>
            <a:r>
              <a:rPr lang="es-PE" dirty="0"/>
              <a:t>.</a:t>
            </a:r>
          </a:p>
          <a:p>
            <a:pPr algn="just"/>
            <a:endParaRPr lang="es-PE" dirty="0"/>
          </a:p>
          <a:p>
            <a:pPr algn="just"/>
            <a:r>
              <a:rPr lang="es-PE" dirty="0"/>
              <a:t>Podemos concluir que la Data tiene una pésima calidad, razón por la cual el modelo sale con bajas métricas.</a:t>
            </a:r>
          </a:p>
          <a:p>
            <a:endParaRPr lang="es-PE" dirty="0"/>
          </a:p>
        </p:txBody>
      </p:sp>
      <p:pic>
        <p:nvPicPr>
          <p:cNvPr id="1026" name="Picture 2">
            <a:extLst>
              <a:ext uri="{FF2B5EF4-FFF2-40B4-BE49-F238E27FC236}">
                <a16:creationId xmlns:a16="http://schemas.microsoft.com/office/drawing/2014/main" id="{DF4EC57A-B136-6754-A582-16FCE9930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9408" y="1104106"/>
            <a:ext cx="2971800"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131A4D2-1CB0-4152-4097-51AC625F7BF3}"/>
              </a:ext>
            </a:extLst>
          </p:cNvPr>
          <p:cNvSpPr>
            <a:spLocks noChangeArrowheads="1"/>
          </p:cNvSpPr>
          <p:nvPr/>
        </p:nvSpPr>
        <p:spPr bwMode="auto">
          <a:xfrm>
            <a:off x="8551333" y="3984493"/>
            <a:ext cx="1879600" cy="8617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400" b="0" i="0" u="none" strike="noStrike" cap="none" normalizeH="0" baseline="0" dirty="0" err="1">
                <a:ln>
                  <a:noFill/>
                </a:ln>
                <a:solidFill>
                  <a:srgbClr val="000000"/>
                </a:solidFill>
                <a:effectLst/>
                <a:highlight>
                  <a:srgbClr val="FFFF00"/>
                </a:highlight>
                <a:latin typeface="Courier New" panose="02070309020205020404" pitchFamily="49" charset="0"/>
              </a:rPr>
              <a:t>Accuracy</a:t>
            </a:r>
            <a:r>
              <a:rPr kumimoji="0" lang="es-PE" altLang="es-PE" sz="1400" b="0" i="0" u="none" strike="noStrike" cap="none" normalizeH="0" baseline="0" dirty="0">
                <a:ln>
                  <a:noFill/>
                </a:ln>
                <a:solidFill>
                  <a:srgbClr val="000000"/>
                </a:solidFill>
                <a:effectLst/>
                <a:highlight>
                  <a:srgbClr val="FFFF00"/>
                </a:highlight>
                <a:latin typeface="Courier New" panose="02070309020205020404" pitchFamily="49" charset="0"/>
              </a:rPr>
              <a:t>: 0.780 </a:t>
            </a:r>
            <a:r>
              <a:rPr kumimoji="0" lang="es-PE" altLang="es-PE" sz="1400" b="0" i="0" u="none" strike="noStrike" cap="none" normalizeH="0" baseline="0" dirty="0" err="1">
                <a:ln>
                  <a:noFill/>
                </a:ln>
                <a:solidFill>
                  <a:srgbClr val="000000"/>
                </a:solidFill>
                <a:effectLst/>
                <a:highlight>
                  <a:srgbClr val="FFFF00"/>
                </a:highlight>
                <a:latin typeface="Courier New" panose="02070309020205020404" pitchFamily="49" charset="0"/>
              </a:rPr>
              <a:t>Precision</a:t>
            </a:r>
            <a:r>
              <a:rPr kumimoji="0" lang="es-PE" altLang="es-PE" sz="1400" b="0" i="0" u="none" strike="noStrike" cap="none" normalizeH="0" baseline="0" dirty="0">
                <a:ln>
                  <a:noFill/>
                </a:ln>
                <a:solidFill>
                  <a:srgbClr val="000000"/>
                </a:solidFill>
                <a:effectLst/>
                <a:highlight>
                  <a:srgbClr val="FFFF00"/>
                </a:highlight>
                <a:latin typeface="Courier New" panose="02070309020205020404" pitchFamily="49" charset="0"/>
              </a:rPr>
              <a:t>: 0.713 </a:t>
            </a:r>
            <a:r>
              <a:rPr kumimoji="0" lang="es-PE" altLang="es-PE" sz="1400" b="0" i="0" u="none" strike="noStrike" cap="none" normalizeH="0" baseline="0" dirty="0" err="1">
                <a:ln>
                  <a:noFill/>
                </a:ln>
                <a:solidFill>
                  <a:srgbClr val="000000"/>
                </a:solidFill>
                <a:effectLst/>
                <a:highlight>
                  <a:srgbClr val="FFFF00"/>
                </a:highlight>
                <a:latin typeface="Courier New" panose="02070309020205020404" pitchFamily="49" charset="0"/>
              </a:rPr>
              <a:t>Recall</a:t>
            </a:r>
            <a:r>
              <a:rPr kumimoji="0" lang="es-PE" altLang="es-PE" sz="1400" b="0" i="0" u="none" strike="noStrike" cap="none" normalizeH="0" baseline="0" dirty="0">
                <a:ln>
                  <a:noFill/>
                </a:ln>
                <a:solidFill>
                  <a:srgbClr val="000000"/>
                </a:solidFill>
                <a:effectLst/>
                <a:highlight>
                  <a:srgbClr val="FFFF00"/>
                </a:highlight>
                <a:latin typeface="Courier New" panose="02070309020205020404" pitchFamily="49" charset="0"/>
              </a:rPr>
              <a:t>: 0.663 </a:t>
            </a:r>
          </a:p>
          <a:p>
            <a:pPr marL="0" marR="0" lvl="0" indent="0" algn="l" defTabSz="914400" rtl="0" eaLnBrk="0" fontAlgn="base" latinLnBrk="0" hangingPunct="0">
              <a:lnSpc>
                <a:spcPct val="100000"/>
              </a:lnSpc>
              <a:spcBef>
                <a:spcPct val="0"/>
              </a:spcBef>
              <a:spcAft>
                <a:spcPct val="0"/>
              </a:spcAft>
              <a:buClrTx/>
              <a:buSzTx/>
              <a:buFontTx/>
              <a:buNone/>
              <a:tabLst/>
            </a:pPr>
            <a:r>
              <a:rPr kumimoji="0" lang="es-PE" altLang="es-PE" sz="1400" b="0" i="0" u="none" strike="noStrike" cap="none" normalizeH="0" baseline="0" dirty="0">
                <a:ln>
                  <a:noFill/>
                </a:ln>
                <a:solidFill>
                  <a:srgbClr val="000000"/>
                </a:solidFill>
                <a:effectLst/>
                <a:highlight>
                  <a:srgbClr val="FFFF00"/>
                </a:highlight>
                <a:latin typeface="Courier New" panose="02070309020205020404" pitchFamily="49" charset="0"/>
              </a:rPr>
              <a:t>F1 score: 0.678</a:t>
            </a:r>
            <a:r>
              <a:rPr kumimoji="0" lang="es-PE" altLang="es-PE" sz="1100" b="0" i="0" u="none" strike="noStrike" cap="none" normalizeH="0" baseline="0" dirty="0">
                <a:ln>
                  <a:noFill/>
                </a:ln>
                <a:solidFill>
                  <a:schemeClr val="tx1"/>
                </a:solidFill>
                <a:effectLst/>
                <a:highlight>
                  <a:srgbClr val="FFFF00"/>
                </a:highlight>
              </a:rPr>
              <a:t> </a:t>
            </a:r>
            <a:endParaRPr kumimoji="0" lang="es-PE" altLang="es-PE" sz="3200" b="0" i="0" u="none" strike="noStrike" cap="none" normalizeH="0" baseline="0" dirty="0">
              <a:ln>
                <a:noFill/>
              </a:ln>
              <a:solidFill>
                <a:schemeClr val="tx1"/>
              </a:solidFill>
              <a:effectLst/>
              <a:highlight>
                <a:srgbClr val="FFFF00"/>
              </a:highlight>
              <a:latin typeface="Arial" panose="020B0604020202020204" pitchFamily="34" charset="0"/>
            </a:endParaRPr>
          </a:p>
        </p:txBody>
      </p:sp>
    </p:spTree>
    <p:extLst>
      <p:ext uri="{BB962C8B-B14F-4D97-AF65-F5344CB8AC3E}">
        <p14:creationId xmlns:p14="http://schemas.microsoft.com/office/powerpoint/2010/main" val="206145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p:txBody>
          <a:bodyPr>
            <a:normAutofit/>
          </a:bodyPr>
          <a:lstStyle/>
          <a:p>
            <a:r>
              <a:rPr lang="es-ES" sz="4800" dirty="0">
                <a:solidFill>
                  <a:schemeClr val="accent1">
                    <a:lumMod val="60000"/>
                    <a:lumOff val="40000"/>
                  </a:schemeClr>
                </a:solidFill>
                <a:highlight>
                  <a:srgbClr val="000000"/>
                </a:highlight>
              </a:rPr>
              <a:t>INTRODUCCION</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838200" y="1596008"/>
            <a:ext cx="10515600" cy="4753992"/>
          </a:xfrm>
        </p:spPr>
        <p:txBody>
          <a:bodyPr>
            <a:normAutofit fontScale="55000" lnSpcReduction="20000"/>
          </a:bodyPr>
          <a:lstStyle/>
          <a:p>
            <a:pPr marL="0" indent="0">
              <a:buNone/>
            </a:pPr>
            <a:r>
              <a:rPr lang="es-PE" sz="2900" b="1" i="0" dirty="0">
                <a:effectLst/>
                <a:latin typeface="Arial" panose="020B0604020202020204" pitchFamily="34" charset="0"/>
              </a:rPr>
              <a:t>Objetivos</a:t>
            </a:r>
          </a:p>
          <a:p>
            <a:pPr marL="0" indent="0">
              <a:buNone/>
            </a:pPr>
            <a:endParaRPr lang="es-PE" sz="1900" dirty="0">
              <a:solidFill>
                <a:srgbClr val="222222"/>
              </a:solidFill>
              <a:latin typeface="Arial" panose="020B0604020202020204" pitchFamily="34" charset="0"/>
            </a:endParaRPr>
          </a:p>
          <a:p>
            <a:pPr marL="449580" algn="just">
              <a:lnSpc>
                <a:spcPct val="150000"/>
              </a:lnSpc>
              <a:spcAft>
                <a:spcPts val="800"/>
              </a:spcAft>
            </a:pPr>
            <a:r>
              <a:rPr lang="es-PE" sz="2500" b="1" spc="15" dirty="0">
                <a:effectLst/>
                <a:latin typeface="Arial" panose="020B0604020202020204" pitchFamily="34" charset="0"/>
                <a:ea typeface="Times New Roman" panose="02020603050405020304" pitchFamily="18" charset="0"/>
                <a:cs typeface="Arial" panose="020B0604020202020204" pitchFamily="34" charset="0"/>
              </a:rPr>
              <a:t>Objetivo General</a:t>
            </a:r>
            <a:r>
              <a:rPr lang="es-PE" sz="2500" spc="15" dirty="0">
                <a:effectLst/>
                <a:latin typeface="Arial" panose="020B0604020202020204" pitchFamily="34" charset="0"/>
                <a:ea typeface="Times New Roman" panose="02020603050405020304" pitchFamily="18" charset="0"/>
                <a:cs typeface="Arial" panose="020B0604020202020204" pitchFamily="34" charset="0"/>
              </a:rPr>
              <a:t>:</a:t>
            </a:r>
          </a:p>
          <a:p>
            <a:pPr marL="1135380" lvl="2" indent="0" algn="just">
              <a:lnSpc>
                <a:spcPct val="150000"/>
              </a:lnSpc>
              <a:spcAft>
                <a:spcPts val="800"/>
              </a:spcAft>
              <a:buNone/>
            </a:pPr>
            <a:r>
              <a:rPr lang="es-PE" sz="2500" spc="15" dirty="0">
                <a:effectLst/>
                <a:latin typeface="Arial" panose="020B0604020202020204" pitchFamily="34" charset="0"/>
                <a:ea typeface="Times New Roman" panose="02020603050405020304" pitchFamily="18" charset="0"/>
                <a:cs typeface="Arial" panose="020B0604020202020204" pitchFamily="34" charset="0"/>
              </a:rPr>
              <a:t>Usar un algoritmo de Análisis de Sentimientos Explicable en comentarios acerca de política usando una arquitectura de redes neuronales tipo </a:t>
            </a:r>
            <a:r>
              <a:rPr lang="es-PE" sz="2500" i="1" spc="15" dirty="0" err="1">
                <a:effectLst/>
                <a:latin typeface="Arial" panose="020B0604020202020204" pitchFamily="34" charset="0"/>
                <a:ea typeface="Times New Roman" panose="02020603050405020304" pitchFamily="18" charset="0"/>
                <a:cs typeface="Arial" panose="020B0604020202020204" pitchFamily="34" charset="0"/>
              </a:rPr>
              <a:t>transformer</a:t>
            </a:r>
            <a:r>
              <a:rPr lang="es-PE" sz="2500" spc="15" dirty="0">
                <a:effectLst/>
                <a:latin typeface="Arial" panose="020B0604020202020204" pitchFamily="34" charset="0"/>
                <a:ea typeface="Times New Roman" panose="02020603050405020304" pitchFamily="18" charset="0"/>
                <a:cs typeface="Arial" panose="020B0604020202020204" pitchFamily="34" charset="0"/>
              </a:rPr>
              <a:t> y una técnica de </a:t>
            </a:r>
            <a:r>
              <a:rPr lang="es-PE" sz="2500" spc="15" dirty="0" err="1">
                <a:effectLst/>
                <a:latin typeface="Arial" panose="020B0604020202020204" pitchFamily="34" charset="0"/>
                <a:ea typeface="Times New Roman" panose="02020603050405020304" pitchFamily="18" charset="0"/>
                <a:cs typeface="Arial" panose="020B0604020202020204" pitchFamily="34" charset="0"/>
              </a:rPr>
              <a:t>explicabilidad</a:t>
            </a:r>
            <a:r>
              <a:rPr lang="es-PE" sz="2500" spc="15" dirty="0">
                <a:effectLst/>
                <a:latin typeface="Arial" panose="020B0604020202020204" pitchFamily="34" charset="0"/>
                <a:ea typeface="Times New Roman" panose="02020603050405020304" pitchFamily="18" charset="0"/>
                <a:cs typeface="Arial" panose="020B0604020202020204" pitchFamily="34" charset="0"/>
              </a:rPr>
              <a:t> local agnóstica.</a:t>
            </a:r>
            <a:endParaRPr lang="es-PE" sz="2500" dirty="0">
              <a:effectLst/>
              <a:latin typeface="Arial" panose="020B0604020202020204" pitchFamily="34" charset="0"/>
              <a:ea typeface="Calibri" panose="020F0502020204030204" pitchFamily="34" charset="0"/>
              <a:cs typeface="Arial" panose="020B0604020202020204" pitchFamily="34" charset="0"/>
            </a:endParaRPr>
          </a:p>
          <a:p>
            <a:pPr marL="449580" algn="just">
              <a:lnSpc>
                <a:spcPct val="150000"/>
              </a:lnSpc>
              <a:spcAft>
                <a:spcPts val="800"/>
              </a:spcAft>
            </a:pPr>
            <a:r>
              <a:rPr lang="es-PE" sz="2500" b="1" spc="15" dirty="0">
                <a:effectLst/>
                <a:latin typeface="Arial" panose="020B0604020202020204" pitchFamily="34" charset="0"/>
                <a:ea typeface="Times New Roman" panose="02020603050405020304" pitchFamily="18" charset="0"/>
                <a:cs typeface="Arial" panose="020B0604020202020204" pitchFamily="34" charset="0"/>
              </a:rPr>
              <a:t>Objetivos Específicos</a:t>
            </a:r>
            <a:r>
              <a:rPr lang="es-PE" sz="2500" spc="15" dirty="0">
                <a:effectLst/>
                <a:latin typeface="Arial" panose="020B0604020202020204" pitchFamily="34" charset="0"/>
                <a:ea typeface="Times New Roman" panose="02020603050405020304" pitchFamily="18" charset="0"/>
                <a:cs typeface="Arial" panose="020B0604020202020204" pitchFamily="34" charset="0"/>
              </a:rPr>
              <a:t>:</a:t>
            </a:r>
            <a:endParaRPr lang="es-PE" sz="2500" dirty="0">
              <a:effectLst/>
              <a:latin typeface="Arial" panose="020B0604020202020204" pitchFamily="34" charset="0"/>
              <a:ea typeface="Calibri" panose="020F0502020204030204" pitchFamily="34" charset="0"/>
              <a:cs typeface="Arial" panose="020B0604020202020204" pitchFamily="34" charset="0"/>
            </a:endParaRPr>
          </a:p>
          <a:p>
            <a:pPr marL="1120140" indent="0" algn="just">
              <a:lnSpc>
                <a:spcPct val="150000"/>
              </a:lnSpc>
              <a:spcAft>
                <a:spcPts val="800"/>
              </a:spcAft>
              <a:buNone/>
            </a:pPr>
            <a:r>
              <a:rPr lang="es-PE" sz="2500" spc="15" dirty="0">
                <a:effectLst/>
                <a:latin typeface="Arial" panose="020B0604020202020204" pitchFamily="34" charset="0"/>
                <a:ea typeface="Times New Roman" panose="02020603050405020304" pitchFamily="18" charset="0"/>
                <a:cs typeface="Arial" panose="020B0604020202020204" pitchFamily="34" charset="0"/>
              </a:rPr>
              <a:t>1. Implementar un algoritmo que use una arquitectura de redes neuronales tipos </a:t>
            </a:r>
            <a:r>
              <a:rPr lang="es-PE" sz="2500" i="1" spc="15" dirty="0" err="1">
                <a:effectLst/>
                <a:latin typeface="Arial" panose="020B0604020202020204" pitchFamily="34" charset="0"/>
                <a:ea typeface="Times New Roman" panose="02020603050405020304" pitchFamily="18" charset="0"/>
                <a:cs typeface="Arial" panose="020B0604020202020204" pitchFamily="34" charset="0"/>
              </a:rPr>
              <a:t>transformer</a:t>
            </a:r>
            <a:r>
              <a:rPr lang="es-PE" sz="2500" spc="15" dirty="0">
                <a:effectLst/>
                <a:latin typeface="Arial" panose="020B0604020202020204" pitchFamily="34" charset="0"/>
                <a:ea typeface="Times New Roman" panose="02020603050405020304" pitchFamily="18" charset="0"/>
                <a:cs typeface="Arial" panose="020B0604020202020204" pitchFamily="34" charset="0"/>
              </a:rPr>
              <a:t> para realizar un análisis de sentimiento sobre un conjunto de textos políticos obtenidos de una red social.</a:t>
            </a:r>
            <a:endParaRPr lang="es-PE" sz="2500" dirty="0">
              <a:effectLst/>
              <a:latin typeface="Arial" panose="020B0604020202020204" pitchFamily="34" charset="0"/>
              <a:ea typeface="Calibri" panose="020F0502020204030204" pitchFamily="34" charset="0"/>
              <a:cs typeface="Arial" panose="020B0604020202020204" pitchFamily="34" charset="0"/>
            </a:endParaRPr>
          </a:p>
          <a:p>
            <a:pPr marL="1120140" indent="0" algn="just">
              <a:lnSpc>
                <a:spcPct val="150000"/>
              </a:lnSpc>
              <a:spcAft>
                <a:spcPts val="800"/>
              </a:spcAft>
              <a:buNone/>
            </a:pPr>
            <a:r>
              <a:rPr lang="es-PE" sz="2500" spc="15" dirty="0">
                <a:effectLst/>
                <a:latin typeface="Arial" panose="020B0604020202020204" pitchFamily="34" charset="0"/>
                <a:ea typeface="Times New Roman" panose="02020603050405020304" pitchFamily="18" charset="0"/>
                <a:cs typeface="Arial" panose="020B0604020202020204" pitchFamily="34" charset="0"/>
              </a:rPr>
              <a:t>2. Evaluar los resultados obtenidos del algoritmo que usa una arquitectura de redes neuronales tipos </a:t>
            </a:r>
            <a:r>
              <a:rPr lang="es-PE" sz="2500" i="1" spc="15" dirty="0" err="1">
                <a:effectLst/>
                <a:latin typeface="Arial" panose="020B0604020202020204" pitchFamily="34" charset="0"/>
                <a:ea typeface="Times New Roman" panose="02020603050405020304" pitchFamily="18" charset="0"/>
                <a:cs typeface="Arial" panose="020B0604020202020204" pitchFamily="34" charset="0"/>
              </a:rPr>
              <a:t>transformer</a:t>
            </a:r>
            <a:r>
              <a:rPr lang="es-PE" sz="2500" spc="15" dirty="0">
                <a:effectLst/>
                <a:latin typeface="Arial" panose="020B0604020202020204" pitchFamily="34" charset="0"/>
                <a:ea typeface="Times New Roman" panose="02020603050405020304" pitchFamily="18" charset="0"/>
                <a:cs typeface="Arial" panose="020B0604020202020204" pitchFamily="34" charset="0"/>
              </a:rPr>
              <a:t>.</a:t>
            </a:r>
            <a:endParaRPr lang="es-PE" sz="2500" dirty="0">
              <a:effectLst/>
              <a:latin typeface="Arial" panose="020B0604020202020204" pitchFamily="34" charset="0"/>
              <a:ea typeface="Calibri" panose="020F0502020204030204" pitchFamily="34" charset="0"/>
              <a:cs typeface="Arial" panose="020B0604020202020204" pitchFamily="34" charset="0"/>
            </a:endParaRPr>
          </a:p>
          <a:p>
            <a:pPr marL="1120140" indent="0" algn="just">
              <a:lnSpc>
                <a:spcPct val="150000"/>
              </a:lnSpc>
              <a:spcAft>
                <a:spcPts val="800"/>
              </a:spcAft>
              <a:buNone/>
            </a:pPr>
            <a:r>
              <a:rPr lang="es-PE" sz="2500" spc="15" dirty="0">
                <a:effectLst/>
                <a:latin typeface="Arial" panose="020B0604020202020204" pitchFamily="34" charset="0"/>
                <a:ea typeface="Times New Roman" panose="02020603050405020304" pitchFamily="18" charset="0"/>
                <a:cs typeface="Arial" panose="020B0604020202020204" pitchFamily="34" charset="0"/>
              </a:rPr>
              <a:t>3. Implementar un algoritmo de </a:t>
            </a:r>
            <a:r>
              <a:rPr lang="es-PE" sz="2500" spc="15" dirty="0" err="1">
                <a:effectLst/>
                <a:latin typeface="Arial" panose="020B0604020202020204" pitchFamily="34" charset="0"/>
                <a:ea typeface="Times New Roman" panose="02020603050405020304" pitchFamily="18" charset="0"/>
                <a:cs typeface="Arial" panose="020B0604020202020204" pitchFamily="34" charset="0"/>
              </a:rPr>
              <a:t>explicabilidad</a:t>
            </a:r>
            <a:r>
              <a:rPr lang="es-PE" sz="2500" spc="15" dirty="0">
                <a:effectLst/>
                <a:latin typeface="Arial" panose="020B0604020202020204" pitchFamily="34" charset="0"/>
                <a:ea typeface="Times New Roman" panose="02020603050405020304" pitchFamily="18" charset="0"/>
                <a:cs typeface="Arial" panose="020B0604020202020204" pitchFamily="34" charset="0"/>
              </a:rPr>
              <a:t> basado en una técnica local agnóstica.</a:t>
            </a:r>
            <a:endParaRPr lang="es-PE" sz="2500" dirty="0">
              <a:effectLst/>
              <a:latin typeface="Arial" panose="020B0604020202020204" pitchFamily="34" charset="0"/>
              <a:ea typeface="Calibri" panose="020F0502020204030204" pitchFamily="34" charset="0"/>
              <a:cs typeface="Arial" panose="020B0604020202020204" pitchFamily="34" charset="0"/>
            </a:endParaRPr>
          </a:p>
          <a:p>
            <a:pPr marL="1120140" indent="0" algn="just">
              <a:lnSpc>
                <a:spcPct val="150000"/>
              </a:lnSpc>
              <a:spcAft>
                <a:spcPts val="800"/>
              </a:spcAft>
              <a:buNone/>
            </a:pPr>
            <a:r>
              <a:rPr lang="es-PE" sz="2500" spc="15" dirty="0">
                <a:effectLst/>
                <a:latin typeface="Arial" panose="020B0604020202020204" pitchFamily="34" charset="0"/>
                <a:ea typeface="Times New Roman" panose="02020603050405020304" pitchFamily="18" charset="0"/>
                <a:cs typeface="Arial" panose="020B0604020202020204" pitchFamily="34" charset="0"/>
              </a:rPr>
              <a:t>4. Evaluar los resultados de </a:t>
            </a:r>
            <a:r>
              <a:rPr lang="es-PE" sz="2500" spc="15" dirty="0" err="1">
                <a:effectLst/>
                <a:latin typeface="Arial" panose="020B0604020202020204" pitchFamily="34" charset="0"/>
                <a:ea typeface="Times New Roman" panose="02020603050405020304" pitchFamily="18" charset="0"/>
                <a:cs typeface="Arial" panose="020B0604020202020204" pitchFamily="34" charset="0"/>
              </a:rPr>
              <a:t>explicabilidad</a:t>
            </a:r>
            <a:r>
              <a:rPr lang="es-PE" sz="2500" spc="15" dirty="0">
                <a:effectLst/>
                <a:latin typeface="Arial" panose="020B0604020202020204" pitchFamily="34" charset="0"/>
                <a:ea typeface="Times New Roman" panose="02020603050405020304" pitchFamily="18" charset="0"/>
                <a:cs typeface="Arial" panose="020B0604020202020204" pitchFamily="34" charset="0"/>
              </a:rPr>
              <a:t> obtenidos por la técnica local agnóstica.</a:t>
            </a:r>
            <a:endParaRPr lang="es-PE" sz="2500" dirty="0">
              <a:effectLst/>
              <a:latin typeface="Arial" panose="020B0604020202020204" pitchFamily="34" charset="0"/>
              <a:ea typeface="Calibri" panose="020F0502020204030204" pitchFamily="34" charset="0"/>
              <a:cs typeface="Arial" panose="020B0604020202020204" pitchFamily="34" charset="0"/>
            </a:endParaRPr>
          </a:p>
          <a:p>
            <a:pPr marL="0" indent="0">
              <a:buNone/>
            </a:pPr>
            <a:endParaRPr lang="es-PE" b="0" i="0" dirty="0">
              <a:solidFill>
                <a:srgbClr val="222222"/>
              </a:solidFill>
              <a:effectLst/>
              <a:latin typeface="Arial" panose="020B0604020202020204" pitchFamily="34" charset="0"/>
            </a:endParaRPr>
          </a:p>
          <a:p>
            <a:pPr marL="0" indent="0">
              <a:buNone/>
            </a:pPr>
            <a:endParaRPr lang="es-ES" dirty="0"/>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22283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p:txBody>
          <a:bodyPr>
            <a:normAutofit/>
          </a:bodyPr>
          <a:lstStyle/>
          <a:p>
            <a:r>
              <a:rPr lang="es-ES" sz="4800" dirty="0">
                <a:solidFill>
                  <a:schemeClr val="accent1">
                    <a:lumMod val="60000"/>
                    <a:lumOff val="40000"/>
                  </a:schemeClr>
                </a:solidFill>
                <a:highlight>
                  <a:srgbClr val="000000"/>
                </a:highlight>
              </a:rPr>
              <a:t>INTRODUCCION</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838200" y="1811669"/>
            <a:ext cx="10515600" cy="3540641"/>
          </a:xfrm>
        </p:spPr>
        <p:txBody>
          <a:bodyPr>
            <a:normAutofit/>
          </a:bodyPr>
          <a:lstStyle/>
          <a:p>
            <a:pPr marL="0" indent="0">
              <a:buNone/>
            </a:pPr>
            <a:r>
              <a:rPr lang="es-PE" b="0" i="0" dirty="0">
                <a:effectLst/>
                <a:highlight>
                  <a:srgbClr val="C0C0C0"/>
                </a:highlight>
                <a:latin typeface="Arial" panose="020B0604020202020204" pitchFamily="34" charset="0"/>
              </a:rPr>
              <a:t>Área de investigación:</a:t>
            </a:r>
          </a:p>
          <a:p>
            <a:pPr marL="0" indent="0">
              <a:buNone/>
            </a:pPr>
            <a:r>
              <a:rPr lang="es-PE" b="1" dirty="0">
                <a:latin typeface="Arial" panose="020B0604020202020204" pitchFamily="34" charset="0"/>
              </a:rPr>
              <a:t>NLP</a:t>
            </a:r>
          </a:p>
          <a:p>
            <a:pPr marL="0" indent="0">
              <a:buNone/>
            </a:pPr>
            <a:endParaRPr lang="es-PE" b="1" dirty="0">
              <a:latin typeface="Arial" panose="020B0604020202020204" pitchFamily="34" charset="0"/>
            </a:endParaRPr>
          </a:p>
          <a:p>
            <a:pPr marL="0" indent="0">
              <a:buNone/>
            </a:pPr>
            <a:r>
              <a:rPr lang="es-PE" dirty="0">
                <a:highlight>
                  <a:srgbClr val="C0C0C0"/>
                </a:highlight>
                <a:latin typeface="Arial" panose="020B0604020202020204" pitchFamily="34" charset="0"/>
              </a:rPr>
              <a:t>Línea de investigación:</a:t>
            </a:r>
          </a:p>
          <a:p>
            <a:pPr marL="0" indent="0">
              <a:buNone/>
            </a:pPr>
            <a:r>
              <a:rPr lang="es-PE" b="1" dirty="0" err="1">
                <a:latin typeface="Arial" panose="020B0604020202020204" pitchFamily="34" charset="0"/>
              </a:rPr>
              <a:t>Explicabilidad</a:t>
            </a:r>
            <a:r>
              <a:rPr lang="es-PE" b="1" dirty="0">
                <a:latin typeface="Arial" panose="020B0604020202020204" pitchFamily="34" charset="0"/>
              </a:rPr>
              <a:t> de Redes Neuronales </a:t>
            </a:r>
            <a:r>
              <a:rPr lang="es-PE" b="1" dirty="0" err="1">
                <a:latin typeface="Arial" panose="020B0604020202020204" pitchFamily="34" charset="0"/>
              </a:rPr>
              <a:t>Transformer</a:t>
            </a:r>
            <a:r>
              <a:rPr lang="es-PE" b="1" dirty="0">
                <a:latin typeface="Arial" panose="020B0604020202020204" pitchFamily="34" charset="0"/>
              </a:rPr>
              <a:t> de NLP</a:t>
            </a:r>
            <a:endParaRPr lang="es-ES" dirty="0"/>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09981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p:txBody>
          <a:bodyPr>
            <a:normAutofit/>
          </a:bodyPr>
          <a:lstStyle/>
          <a:p>
            <a:r>
              <a:rPr lang="es-ES" sz="4800" dirty="0">
                <a:solidFill>
                  <a:schemeClr val="accent1">
                    <a:lumMod val="60000"/>
                    <a:lumOff val="40000"/>
                  </a:schemeClr>
                </a:solidFill>
                <a:highlight>
                  <a:srgbClr val="000000"/>
                </a:highlight>
              </a:rPr>
              <a:t>INTRODUCCION</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838200" y="1596009"/>
            <a:ext cx="10220864" cy="2967523"/>
          </a:xfrm>
        </p:spPr>
        <p:txBody>
          <a:bodyPr>
            <a:normAutofit fontScale="92500" lnSpcReduction="20000"/>
          </a:bodyPr>
          <a:lstStyle/>
          <a:p>
            <a:pPr marL="0" indent="0">
              <a:buNone/>
            </a:pPr>
            <a:r>
              <a:rPr lang="es-PE" b="1" dirty="0">
                <a:solidFill>
                  <a:srgbClr val="222222"/>
                </a:solidFill>
                <a:latin typeface="Arial" panose="020B0604020202020204" pitchFamily="34" charset="0"/>
              </a:rPr>
              <a:t>M</a:t>
            </a:r>
            <a:r>
              <a:rPr lang="es-PE" b="1" i="0" dirty="0">
                <a:solidFill>
                  <a:srgbClr val="222222"/>
                </a:solidFill>
                <a:effectLst/>
                <a:latin typeface="Arial" panose="020B0604020202020204" pitchFamily="34" charset="0"/>
              </a:rPr>
              <a:t>otivación</a:t>
            </a:r>
            <a:r>
              <a:rPr lang="es-PE" b="0" i="0" dirty="0">
                <a:solidFill>
                  <a:srgbClr val="222222"/>
                </a:solidFill>
                <a:effectLst/>
                <a:latin typeface="Arial" panose="020B0604020202020204" pitchFamily="34" charset="0"/>
              </a:rPr>
              <a:t>:</a:t>
            </a:r>
          </a:p>
          <a:p>
            <a:pPr marL="0" indent="0">
              <a:buNone/>
            </a:pPr>
            <a:endParaRPr lang="es-PE" dirty="0">
              <a:solidFill>
                <a:srgbClr val="222222"/>
              </a:solidFill>
              <a:latin typeface="Arial" panose="020B0604020202020204" pitchFamily="34" charset="0"/>
            </a:endParaRPr>
          </a:p>
          <a:p>
            <a:pPr marL="0" indent="0" algn="just">
              <a:buNone/>
            </a:pPr>
            <a:r>
              <a:rPr lang="es-PE" sz="2400" dirty="0">
                <a:solidFill>
                  <a:srgbClr val="222222"/>
                </a:solidFill>
                <a:latin typeface="Arial" panose="020B0604020202020204" pitchFamily="34" charset="0"/>
              </a:rPr>
              <a:t>Esta investigación surge a partir del siguiente estudio “</a:t>
            </a:r>
            <a:r>
              <a:rPr lang="es-PE" sz="2400" i="1" dirty="0" err="1">
                <a:effectLst/>
                <a:latin typeface="Arial" panose="020B0604020202020204" pitchFamily="34" charset="0"/>
                <a:ea typeface="Calibri" panose="020F0502020204030204" pitchFamily="34" charset="0"/>
                <a:cs typeface="Arial" panose="020B0604020202020204" pitchFamily="34" charset="0"/>
              </a:rPr>
              <a:t>Explainable</a:t>
            </a:r>
            <a:r>
              <a:rPr lang="es-PE" sz="2400" i="1" dirty="0">
                <a:effectLst/>
                <a:latin typeface="Arial" panose="020B0604020202020204" pitchFamily="34" charset="0"/>
                <a:ea typeface="Calibri" panose="020F0502020204030204" pitchFamily="34" charset="0"/>
                <a:cs typeface="Arial" panose="020B0604020202020204" pitchFamily="34" charset="0"/>
              </a:rPr>
              <a:t> </a:t>
            </a:r>
            <a:r>
              <a:rPr lang="es-PE" sz="2400" i="1" dirty="0" err="1">
                <a:effectLst/>
                <a:latin typeface="Arial" panose="020B0604020202020204" pitchFamily="34" charset="0"/>
                <a:ea typeface="Calibri" panose="020F0502020204030204" pitchFamily="34" charset="0"/>
                <a:cs typeface="Arial" panose="020B0604020202020204" pitchFamily="34" charset="0"/>
              </a:rPr>
              <a:t>Sentiment</a:t>
            </a:r>
            <a:r>
              <a:rPr lang="es-PE" sz="2400" i="1" dirty="0">
                <a:effectLst/>
                <a:latin typeface="Arial" panose="020B0604020202020204" pitchFamily="34" charset="0"/>
                <a:ea typeface="Calibri" panose="020F0502020204030204" pitchFamily="34" charset="0"/>
                <a:cs typeface="Arial" panose="020B0604020202020204" pitchFamily="34" charset="0"/>
              </a:rPr>
              <a:t> </a:t>
            </a:r>
            <a:r>
              <a:rPr lang="es-PE" sz="2400" i="1" dirty="0" err="1">
                <a:effectLst/>
                <a:latin typeface="Arial" panose="020B0604020202020204" pitchFamily="34" charset="0"/>
                <a:ea typeface="Calibri" panose="020F0502020204030204" pitchFamily="34" charset="0"/>
                <a:cs typeface="Arial" panose="020B0604020202020204" pitchFamily="34" charset="0"/>
              </a:rPr>
              <a:t>Analysis</a:t>
            </a:r>
            <a:r>
              <a:rPr lang="es-PE" sz="2400" i="1" dirty="0">
                <a:effectLst/>
                <a:latin typeface="Arial" panose="020B0604020202020204" pitchFamily="34" charset="0"/>
                <a:ea typeface="Calibri" panose="020F0502020204030204" pitchFamily="34" charset="0"/>
                <a:cs typeface="Arial" panose="020B0604020202020204" pitchFamily="34" charset="0"/>
              </a:rPr>
              <a:t> </a:t>
            </a:r>
            <a:r>
              <a:rPr lang="es-PE" sz="2400" i="1" dirty="0" err="1">
                <a:effectLst/>
                <a:latin typeface="Arial" panose="020B0604020202020204" pitchFamily="34" charset="0"/>
                <a:ea typeface="Calibri" panose="020F0502020204030204" pitchFamily="34" charset="0"/>
                <a:cs typeface="Arial" panose="020B0604020202020204" pitchFamily="34" charset="0"/>
              </a:rPr>
              <a:t>for</a:t>
            </a:r>
            <a:r>
              <a:rPr lang="es-PE" sz="2400" i="1" dirty="0">
                <a:effectLst/>
                <a:latin typeface="Arial" panose="020B0604020202020204" pitchFamily="34" charset="0"/>
                <a:ea typeface="Calibri" panose="020F0502020204030204" pitchFamily="34" charset="0"/>
                <a:cs typeface="Arial" panose="020B0604020202020204" pitchFamily="34" charset="0"/>
              </a:rPr>
              <a:t> Social Media Crisis Management in </a:t>
            </a:r>
            <a:r>
              <a:rPr lang="es-PE" sz="2400" i="1" dirty="0" err="1">
                <a:effectLst/>
                <a:latin typeface="Arial" panose="020B0604020202020204" pitchFamily="34" charset="0"/>
                <a:ea typeface="Calibri" panose="020F0502020204030204" pitchFamily="34" charset="0"/>
                <a:cs typeface="Arial" panose="020B0604020202020204" pitchFamily="34" charset="0"/>
              </a:rPr>
              <a:t>Retail</a:t>
            </a:r>
            <a:r>
              <a:rPr lang="es-PE" sz="2400" dirty="0">
                <a:solidFill>
                  <a:srgbClr val="222222"/>
                </a:solidFill>
                <a:latin typeface="Arial" panose="020B0604020202020204" pitchFamily="34" charset="0"/>
              </a:rPr>
              <a:t>“. Que demuestra el uso de SHAP para explicar modelos de Redes Neuronales de Sentimientos que son de tipo Caja Negra, sin embargo, no se ven estudios que investiguen el Análisis de Sentimiento o Clasificación de Textos en el aspecto político, teniendo en cuenta que hoy las personas, en general, andan muy polarizadas (en temas políticos), y hay una necesidad de ver los sentimientos que transmiten en un comentario.</a:t>
            </a:r>
            <a:endParaRPr lang="es-ES" sz="2400" dirty="0"/>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9069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a:xfrm>
            <a:off x="448734" y="315395"/>
            <a:ext cx="3301999" cy="1325563"/>
          </a:xfrm>
        </p:spPr>
        <p:txBody>
          <a:bodyPr>
            <a:normAutofit/>
          </a:bodyPr>
          <a:lstStyle/>
          <a:p>
            <a:r>
              <a:rPr lang="es-ES" sz="4800" dirty="0">
                <a:solidFill>
                  <a:schemeClr val="accent1">
                    <a:lumMod val="60000"/>
                    <a:lumOff val="40000"/>
                  </a:schemeClr>
                </a:solidFill>
                <a:highlight>
                  <a:srgbClr val="000000"/>
                </a:highlight>
              </a:rPr>
              <a:t>Motivación</a:t>
            </a:r>
            <a:endParaRPr lang="es-PE" sz="9600" b="1" dirty="0">
              <a:solidFill>
                <a:schemeClr val="accent1">
                  <a:lumMod val="60000"/>
                  <a:lumOff val="40000"/>
                </a:schemeClr>
              </a:solidFill>
              <a:highlight>
                <a:srgbClr val="000000"/>
              </a:highlight>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84" name="Imagen 83">
            <a:extLst>
              <a:ext uri="{FF2B5EF4-FFF2-40B4-BE49-F238E27FC236}">
                <a16:creationId xmlns:a16="http://schemas.microsoft.com/office/drawing/2014/main" id="{D52E6938-FF5E-37BC-B918-F4351C6C1B72}"/>
              </a:ext>
            </a:extLst>
          </p:cNvPr>
          <p:cNvPicPr>
            <a:picLocks noChangeAspect="1"/>
          </p:cNvPicPr>
          <p:nvPr/>
        </p:nvPicPr>
        <p:blipFill rotWithShape="1">
          <a:blip r:embed="rId2"/>
          <a:srcRect t="954" b="2410"/>
          <a:stretch/>
        </p:blipFill>
        <p:spPr>
          <a:xfrm>
            <a:off x="3750733" y="220133"/>
            <a:ext cx="6843760" cy="6322472"/>
          </a:xfrm>
          <a:prstGeom prst="rect">
            <a:avLst/>
          </a:prstGeom>
        </p:spPr>
      </p:pic>
      <p:pic>
        <p:nvPicPr>
          <p:cNvPr id="1026" name="Picture 2" descr="Toma de decisiones en las Empresas | Galdón">
            <a:extLst>
              <a:ext uri="{FF2B5EF4-FFF2-40B4-BE49-F238E27FC236}">
                <a16:creationId xmlns:a16="http://schemas.microsoft.com/office/drawing/2014/main" id="{8E54C1A1-5F9D-3336-FD08-D516F6119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983" y="4287579"/>
            <a:ext cx="2857500" cy="1600200"/>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50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p:txBody>
          <a:bodyPr>
            <a:normAutofit/>
          </a:bodyPr>
          <a:lstStyle/>
          <a:p>
            <a:r>
              <a:rPr lang="es-ES" sz="4800" dirty="0">
                <a:solidFill>
                  <a:schemeClr val="accent1">
                    <a:lumMod val="60000"/>
                    <a:lumOff val="40000"/>
                  </a:schemeClr>
                </a:solidFill>
                <a:highlight>
                  <a:srgbClr val="000000"/>
                </a:highlight>
              </a:rPr>
              <a:t>INTRODUCCION</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517451" y="1596009"/>
            <a:ext cx="7388828" cy="4584658"/>
          </a:xfrm>
        </p:spPr>
        <p:txBody>
          <a:bodyPr>
            <a:normAutofit fontScale="85000" lnSpcReduction="20000"/>
          </a:bodyPr>
          <a:lstStyle/>
          <a:p>
            <a:pPr marL="0" indent="0">
              <a:buNone/>
            </a:pPr>
            <a:r>
              <a:rPr lang="es-PE" b="1" dirty="0">
                <a:latin typeface="Arial" panose="020B0604020202020204" pitchFamily="34" charset="0"/>
              </a:rPr>
              <a:t>Justificación</a:t>
            </a:r>
            <a:r>
              <a:rPr lang="es-PE" b="0" i="0" dirty="0">
                <a:solidFill>
                  <a:srgbClr val="222222"/>
                </a:solidFill>
                <a:effectLst/>
                <a:latin typeface="Arial" panose="020B0604020202020204" pitchFamily="34" charset="0"/>
              </a:rPr>
              <a:t>:</a:t>
            </a:r>
          </a:p>
          <a:p>
            <a:pPr marL="0" indent="0" algn="just">
              <a:lnSpc>
                <a:spcPct val="150000"/>
              </a:lnSpc>
              <a:spcAft>
                <a:spcPts val="800"/>
              </a:spcAft>
              <a:buNone/>
            </a:pP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	Justificación práctica:</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899160" algn="just">
              <a:lnSpc>
                <a:spcPct val="150000"/>
              </a:lnSpc>
              <a:spcAft>
                <a:spcPts val="800"/>
              </a:spcAft>
            </a:pP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Los modelos de redes neuronales son hoy por hoy, lo más efectivo en términos de precisión, además, funcionan muy bien a pesar de ciertas dificultades que se suelen presentar cuando se hace ciencia de datos, como el “</a:t>
            </a:r>
            <a:r>
              <a:rPr lang="es-PE" sz="1800" i="1" spc="15" dirty="0" err="1">
                <a:effectLst/>
                <a:latin typeface="Arial" panose="020B0604020202020204" pitchFamily="34" charset="0"/>
                <a:ea typeface="Times New Roman" panose="02020603050405020304" pitchFamily="18" charset="0"/>
                <a:cs typeface="Times New Roman" panose="02020603050405020304" pitchFamily="18" charset="0"/>
              </a:rPr>
              <a:t>feature</a:t>
            </a:r>
            <a:r>
              <a:rPr lang="es-PE" sz="1800" i="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PE" sz="1800" i="1" spc="15" dirty="0" err="1">
                <a:effectLst/>
                <a:latin typeface="Arial" panose="020B0604020202020204" pitchFamily="34" charset="0"/>
                <a:ea typeface="Times New Roman" panose="02020603050405020304" pitchFamily="18" charset="0"/>
                <a:cs typeface="Times New Roman" panose="02020603050405020304" pitchFamily="18" charset="0"/>
              </a:rPr>
              <a:t>imbalance</a:t>
            </a: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PE" sz="1800" i="1" spc="15" dirty="0" err="1">
                <a:effectLst/>
                <a:latin typeface="Arial" panose="020B0604020202020204" pitchFamily="34" charset="0"/>
                <a:ea typeface="Times New Roman" panose="02020603050405020304" pitchFamily="18" charset="0"/>
                <a:cs typeface="Times New Roman" panose="02020603050405020304" pitchFamily="18" charset="0"/>
              </a:rPr>
              <a:t>class</a:t>
            </a:r>
            <a:r>
              <a:rPr lang="es-PE" sz="1800" i="1"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PE" sz="1800" i="1" spc="15" dirty="0" err="1">
                <a:effectLst/>
                <a:latin typeface="Arial" panose="020B0604020202020204" pitchFamily="34" charset="0"/>
                <a:ea typeface="Times New Roman" panose="02020603050405020304" pitchFamily="18" charset="0"/>
                <a:cs typeface="Times New Roman" panose="02020603050405020304" pitchFamily="18" charset="0"/>
              </a:rPr>
              <a:t>imbalance</a:t>
            </a: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 multicolinealidad y otras. Sin embargo, tienen un problema que a investigadores y a empresas intriga, ese problema es que son modelos de </a:t>
            </a:r>
            <a:r>
              <a:rPr lang="es-PE" sz="1800" b="1" spc="15" dirty="0">
                <a:effectLst/>
                <a:latin typeface="Arial" panose="020B0604020202020204" pitchFamily="34" charset="0"/>
                <a:ea typeface="Times New Roman" panose="02020603050405020304" pitchFamily="18" charset="0"/>
                <a:cs typeface="Times New Roman" panose="02020603050405020304" pitchFamily="18" charset="0"/>
              </a:rPr>
              <a:t>caja negra</a:t>
            </a: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 osease, modelos muy precisos pero que carecen de </a:t>
            </a:r>
            <a:r>
              <a:rPr lang="es-PE" sz="1800" b="1" spc="15" dirty="0">
                <a:effectLst/>
                <a:latin typeface="Arial" panose="020B0604020202020204" pitchFamily="34" charset="0"/>
                <a:ea typeface="Times New Roman" panose="02020603050405020304" pitchFamily="18" charset="0"/>
                <a:cs typeface="Times New Roman" panose="02020603050405020304" pitchFamily="18" charset="0"/>
              </a:rPr>
              <a:t>interpretabilidad</a:t>
            </a: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 sus respuestas son correctas, pero no sabemos exactamente el por qué de sus respuestas. Por eso, existe una necesidad imperante de buscar interpretar las respuestas de estos modelos de caja negra, ya sea usando otros modelos ad-hoc o añadiendo una </a:t>
            </a:r>
            <a:r>
              <a:rPr lang="es-PE" sz="1800" spc="15" dirty="0" err="1">
                <a:effectLst/>
                <a:latin typeface="Arial" panose="020B0604020202020204" pitchFamily="34" charset="0"/>
                <a:ea typeface="Times New Roman" panose="02020603050405020304" pitchFamily="18" charset="0"/>
                <a:cs typeface="Times New Roman" panose="02020603050405020304" pitchFamily="18" charset="0"/>
              </a:rPr>
              <a:t>explicabilidad</a:t>
            </a: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PE" sz="1800" i="1" spc="15" dirty="0" err="1">
                <a:effectLst/>
                <a:latin typeface="Arial" panose="020B0604020202020204" pitchFamily="34" charset="0"/>
                <a:ea typeface="Times New Roman" panose="02020603050405020304" pitchFamily="18" charset="0"/>
                <a:cs typeface="Times New Roman" panose="02020603050405020304" pitchFamily="18" charset="0"/>
              </a:rPr>
              <a:t>post-hoc</a:t>
            </a: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 como SHAP o LIME.</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a:extLst>
              <a:ext uri="{FF2B5EF4-FFF2-40B4-BE49-F238E27FC236}">
                <a16:creationId xmlns:a16="http://schemas.microsoft.com/office/drawing/2014/main" id="{6FEDCA58-05D7-FF59-8E3B-559E31256765}"/>
              </a:ext>
            </a:extLst>
          </p:cNvPr>
          <p:cNvPicPr>
            <a:picLocks noChangeAspect="1"/>
          </p:cNvPicPr>
          <p:nvPr/>
        </p:nvPicPr>
        <p:blipFill>
          <a:blip r:embed="rId2"/>
          <a:stretch>
            <a:fillRect/>
          </a:stretch>
        </p:blipFill>
        <p:spPr>
          <a:xfrm>
            <a:off x="8242084" y="2426770"/>
            <a:ext cx="3000375" cy="1781175"/>
          </a:xfrm>
          <a:prstGeom prst="rect">
            <a:avLst/>
          </a:prstGeom>
        </p:spPr>
      </p:pic>
      <p:sp>
        <p:nvSpPr>
          <p:cNvPr id="6" name="CuadroTexto 5">
            <a:extLst>
              <a:ext uri="{FF2B5EF4-FFF2-40B4-BE49-F238E27FC236}">
                <a16:creationId xmlns:a16="http://schemas.microsoft.com/office/drawing/2014/main" id="{EC83F81C-A53A-208A-DDB7-DBBDD4A86EE0}"/>
              </a:ext>
            </a:extLst>
          </p:cNvPr>
          <p:cNvSpPr txBox="1"/>
          <p:nvPr/>
        </p:nvSpPr>
        <p:spPr>
          <a:xfrm>
            <a:off x="8144908" y="4270414"/>
            <a:ext cx="3208892" cy="461665"/>
          </a:xfrm>
          <a:prstGeom prst="rect">
            <a:avLst/>
          </a:prstGeom>
          <a:noFill/>
        </p:spPr>
        <p:txBody>
          <a:bodyPr wrap="none" rtlCol="0">
            <a:spAutoFit/>
          </a:bodyPr>
          <a:lstStyle/>
          <a:p>
            <a:pPr algn="ctr"/>
            <a:r>
              <a:rPr lang="en-US" sz="1200" b="0" i="1" dirty="0">
                <a:solidFill>
                  <a:srgbClr val="000000"/>
                </a:solidFill>
                <a:effectLst/>
                <a:latin typeface="ff6"/>
              </a:rPr>
              <a:t>From local explanations to global understanding </a:t>
            </a:r>
          </a:p>
          <a:p>
            <a:pPr algn="ctr"/>
            <a:r>
              <a:rPr lang="en-US" sz="1200" b="0" i="1" dirty="0">
                <a:solidFill>
                  <a:srgbClr val="000000"/>
                </a:solidFill>
                <a:effectLst/>
                <a:latin typeface="ff6"/>
              </a:rPr>
              <a:t>with explainable AI for trees.</a:t>
            </a:r>
            <a:endParaRPr lang="es-PE" dirty="0"/>
          </a:p>
        </p:txBody>
      </p:sp>
    </p:spTree>
    <p:extLst>
      <p:ext uri="{BB962C8B-B14F-4D97-AF65-F5344CB8AC3E}">
        <p14:creationId xmlns:p14="http://schemas.microsoft.com/office/powerpoint/2010/main" val="3567780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p:txBody>
          <a:bodyPr>
            <a:normAutofit/>
          </a:bodyPr>
          <a:lstStyle/>
          <a:p>
            <a:r>
              <a:rPr lang="es-ES" sz="4800" dirty="0">
                <a:solidFill>
                  <a:schemeClr val="accent1">
                    <a:lumMod val="60000"/>
                    <a:lumOff val="40000"/>
                  </a:schemeClr>
                </a:solidFill>
                <a:highlight>
                  <a:srgbClr val="000000"/>
                </a:highlight>
              </a:rPr>
              <a:t>INTRODUCCION</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517451" y="1574799"/>
            <a:ext cx="5986898" cy="4918076"/>
          </a:xfrm>
        </p:spPr>
        <p:txBody>
          <a:bodyPr>
            <a:normAutofit fontScale="85000" lnSpcReduction="10000"/>
          </a:bodyPr>
          <a:lstStyle/>
          <a:p>
            <a:pPr marL="0" indent="0">
              <a:buNone/>
            </a:pPr>
            <a:r>
              <a:rPr lang="es-PE" b="1" dirty="0">
                <a:latin typeface="Arial" panose="020B0604020202020204" pitchFamily="34" charset="0"/>
              </a:rPr>
              <a:t>Justificación</a:t>
            </a:r>
            <a:r>
              <a:rPr lang="es-PE" b="0" i="0" dirty="0">
                <a:solidFill>
                  <a:srgbClr val="222222"/>
                </a:solidFill>
                <a:effectLst/>
                <a:latin typeface="Arial" panose="020B0604020202020204" pitchFamily="34" charset="0"/>
              </a:rPr>
              <a:t>:</a:t>
            </a:r>
          </a:p>
          <a:p>
            <a:pPr indent="0" algn="just">
              <a:lnSpc>
                <a:spcPct val="150000"/>
              </a:lnSpc>
              <a:spcAft>
                <a:spcPts val="800"/>
              </a:spcAft>
              <a:buNone/>
            </a:pPr>
            <a:r>
              <a:rPr lang="es-PE" sz="1500" spc="15" dirty="0">
                <a:latin typeface="Arial" panose="020B0604020202020204" pitchFamily="34" charset="0"/>
                <a:ea typeface="Times New Roman" panose="02020603050405020304" pitchFamily="18" charset="0"/>
                <a:cs typeface="Arial" panose="020B0604020202020204" pitchFamily="34" charset="0"/>
              </a:rPr>
              <a:t>	</a:t>
            </a:r>
            <a:r>
              <a:rPr lang="es-PE" sz="1500" spc="15" dirty="0">
                <a:effectLst/>
                <a:latin typeface="Arial" panose="020B0604020202020204" pitchFamily="34" charset="0"/>
                <a:ea typeface="Times New Roman" panose="02020603050405020304" pitchFamily="18" charset="0"/>
                <a:cs typeface="Arial" panose="020B0604020202020204" pitchFamily="34" charset="0"/>
              </a:rPr>
              <a:t>Justificación metodológica.</a:t>
            </a:r>
            <a:endParaRPr lang="es-PE" sz="1500" dirty="0">
              <a:effectLst/>
              <a:latin typeface="Arial" panose="020B0604020202020204" pitchFamily="34" charset="0"/>
              <a:ea typeface="Calibri" panose="020F0502020204030204" pitchFamily="34" charset="0"/>
              <a:cs typeface="Arial" panose="020B0604020202020204" pitchFamily="34" charset="0"/>
            </a:endParaRPr>
          </a:p>
          <a:p>
            <a:pPr marL="895350" algn="just">
              <a:lnSpc>
                <a:spcPct val="150000"/>
              </a:lnSpc>
              <a:spcAft>
                <a:spcPts val="800"/>
              </a:spcAft>
            </a:pPr>
            <a:r>
              <a:rPr lang="es-PE" sz="1500" spc="15" dirty="0">
                <a:effectLst/>
                <a:latin typeface="Arial" panose="020B0604020202020204" pitchFamily="34" charset="0"/>
                <a:ea typeface="Times New Roman" panose="02020603050405020304" pitchFamily="18" charset="0"/>
                <a:cs typeface="Arial" panose="020B0604020202020204" pitchFamily="34" charset="0"/>
              </a:rPr>
              <a:t>Existen varias investigaciones respecto a este problema en concreto y como se logran explicar usando tanto modelos ad-hoc como haciendo uso de herramientas </a:t>
            </a:r>
            <a:r>
              <a:rPr lang="es-PE" sz="1500" spc="15" dirty="0" err="1">
                <a:effectLst/>
                <a:latin typeface="Arial" panose="020B0604020202020204" pitchFamily="34" charset="0"/>
                <a:ea typeface="Times New Roman" panose="02020603050405020304" pitchFamily="18" charset="0"/>
                <a:cs typeface="Arial" panose="020B0604020202020204" pitchFamily="34" charset="0"/>
              </a:rPr>
              <a:t>post-hoc</a:t>
            </a:r>
            <a:r>
              <a:rPr lang="es-PE" sz="1500" spc="15" dirty="0">
                <a:effectLst/>
                <a:latin typeface="Arial" panose="020B0604020202020204" pitchFamily="34" charset="0"/>
                <a:ea typeface="Times New Roman" panose="02020603050405020304" pitchFamily="18" charset="0"/>
                <a:cs typeface="Arial" panose="020B0604020202020204" pitchFamily="34" charset="0"/>
              </a:rPr>
              <a:t>, sin embargo, éstas se enfocan en diferentes áreas en las cuales se aplica el machine </a:t>
            </a:r>
            <a:r>
              <a:rPr lang="es-PE" sz="1500" spc="15" dirty="0" err="1">
                <a:effectLst/>
                <a:latin typeface="Arial" panose="020B0604020202020204" pitchFamily="34" charset="0"/>
                <a:ea typeface="Times New Roman" panose="02020603050405020304" pitchFamily="18" charset="0"/>
                <a:cs typeface="Arial" panose="020B0604020202020204" pitchFamily="34" charset="0"/>
              </a:rPr>
              <a:t>learning</a:t>
            </a:r>
            <a:r>
              <a:rPr lang="es-PE" sz="1500" spc="15" dirty="0">
                <a:effectLst/>
                <a:latin typeface="Arial" panose="020B0604020202020204" pitchFamily="34" charset="0"/>
                <a:ea typeface="Times New Roman" panose="02020603050405020304" pitchFamily="18" charset="0"/>
                <a:cs typeface="Arial" panose="020B0604020202020204" pitchFamily="34" charset="0"/>
              </a:rPr>
              <a:t>, como banca y seguros, medicina, reseñas y otros, mas, existen muy pocas acerca de un tema tan importante y, a su vez, polémico, como es la política, por este lado tenemos a un artículo </a:t>
            </a:r>
            <a:r>
              <a:rPr lang="es-PE" sz="1500" spc="15" dirty="0">
                <a:effectLst/>
                <a:latin typeface="Arial" panose="020B0604020202020204" pitchFamily="34" charset="0"/>
                <a:ea typeface="Times New Roman" panose="02020603050405020304" pitchFamily="18" charset="0"/>
                <a:cs typeface="Arial" panose="020B0604020202020204" pitchFamily="34" charset="0"/>
                <a:hlinkClick r:id="rId2"/>
              </a:rPr>
              <a:t>“</a:t>
            </a:r>
            <a:r>
              <a:rPr lang="en-US" sz="1500" i="0" strike="noStrike" dirty="0">
                <a:solidFill>
                  <a:srgbClr val="1A0DAB"/>
                </a:solidFill>
                <a:effectLst/>
                <a:latin typeface="Arial" panose="020B0604020202020204" pitchFamily="34" charset="0"/>
                <a:cs typeface="Arial" panose="020B0604020202020204" pitchFamily="34" charset="0"/>
                <a:hlinkClick r:id="rId2"/>
              </a:rPr>
              <a:t>Analyzing media bias in defense and foreign affairs: A deep learning and </a:t>
            </a:r>
            <a:r>
              <a:rPr lang="en-US" sz="1500" i="0" strike="noStrike" dirty="0" err="1">
                <a:solidFill>
                  <a:srgbClr val="1A0DAB"/>
                </a:solidFill>
                <a:effectLst/>
                <a:latin typeface="Arial" panose="020B0604020202020204" pitchFamily="34" charset="0"/>
                <a:cs typeface="Arial" panose="020B0604020202020204" pitchFamily="34" charset="0"/>
                <a:hlinkClick r:id="rId2"/>
              </a:rPr>
              <a:t>eXplainable</a:t>
            </a:r>
            <a:r>
              <a:rPr lang="en-US" sz="1500" i="0" strike="noStrike" dirty="0">
                <a:solidFill>
                  <a:srgbClr val="1A0DAB"/>
                </a:solidFill>
                <a:effectLst/>
                <a:latin typeface="Arial" panose="020B0604020202020204" pitchFamily="34" charset="0"/>
                <a:cs typeface="Arial" panose="020B0604020202020204" pitchFamily="34" charset="0"/>
                <a:hlinkClick r:id="rId2"/>
              </a:rPr>
              <a:t> artificial intelligence approach</a:t>
            </a:r>
            <a:r>
              <a:rPr lang="en-US" sz="1500" i="0" strike="noStrike" dirty="0">
                <a:solidFill>
                  <a:srgbClr val="1A0DAB"/>
                </a:solidFill>
                <a:effectLst/>
                <a:latin typeface="Arial" panose="020B0604020202020204" pitchFamily="34" charset="0"/>
                <a:cs typeface="Arial" panose="020B0604020202020204" pitchFamily="34" charset="0"/>
              </a:rPr>
              <a:t>”</a:t>
            </a:r>
            <a:r>
              <a:rPr lang="en-US" sz="1500" dirty="0">
                <a:solidFill>
                  <a:srgbClr val="1A0DAB"/>
                </a:solidFill>
                <a:latin typeface="Arial" panose="020B0604020202020204" pitchFamily="34" charset="0"/>
                <a:cs typeface="Arial" panose="020B0604020202020204" pitchFamily="34" charset="0"/>
              </a:rPr>
              <a:t>, que se </a:t>
            </a:r>
            <a:r>
              <a:rPr lang="en-US" sz="1500" dirty="0" err="1">
                <a:solidFill>
                  <a:srgbClr val="1A0DAB"/>
                </a:solidFill>
                <a:latin typeface="Arial" panose="020B0604020202020204" pitchFamily="34" charset="0"/>
                <a:cs typeface="Arial" panose="020B0604020202020204" pitchFamily="34" charset="0"/>
              </a:rPr>
              <a:t>enfoca</a:t>
            </a:r>
            <a:r>
              <a:rPr lang="en-US" sz="1500" dirty="0">
                <a:solidFill>
                  <a:srgbClr val="1A0DAB"/>
                </a:solidFill>
                <a:latin typeface="Arial" panose="020B0604020202020204" pitchFamily="34" charset="0"/>
                <a:cs typeface="Arial" panose="020B0604020202020204" pitchFamily="34" charset="0"/>
              </a:rPr>
              <a:t> </a:t>
            </a:r>
            <a:r>
              <a:rPr lang="en-US" sz="1500" dirty="0" err="1">
                <a:solidFill>
                  <a:srgbClr val="1A0DAB"/>
                </a:solidFill>
                <a:latin typeface="Arial" panose="020B0604020202020204" pitchFamily="34" charset="0"/>
                <a:cs typeface="Arial" panose="020B0604020202020204" pitchFamily="34" charset="0"/>
              </a:rPr>
              <a:t>en</a:t>
            </a:r>
            <a:r>
              <a:rPr lang="en-US" sz="1500" dirty="0">
                <a:solidFill>
                  <a:srgbClr val="1A0DAB"/>
                </a:solidFill>
                <a:latin typeface="Arial" panose="020B0604020202020204" pitchFamily="34" charset="0"/>
                <a:cs typeface="Arial" panose="020B0604020202020204" pitchFamily="34" charset="0"/>
              </a:rPr>
              <a:t> </a:t>
            </a:r>
            <a:r>
              <a:rPr lang="en-US" sz="1500" dirty="0" err="1">
                <a:solidFill>
                  <a:srgbClr val="1A0DAB"/>
                </a:solidFill>
                <a:latin typeface="Arial" panose="020B0604020202020204" pitchFamily="34" charset="0"/>
                <a:cs typeface="Arial" panose="020B0604020202020204" pitchFamily="34" charset="0"/>
              </a:rPr>
              <a:t>encontrar</a:t>
            </a:r>
            <a:r>
              <a:rPr lang="en-US" sz="1500" dirty="0">
                <a:solidFill>
                  <a:srgbClr val="1A0DAB"/>
                </a:solidFill>
                <a:latin typeface="Arial" panose="020B0604020202020204" pitchFamily="34" charset="0"/>
                <a:cs typeface="Arial" panose="020B0604020202020204" pitchFamily="34" charset="0"/>
              </a:rPr>
              <a:t> </a:t>
            </a:r>
            <a:r>
              <a:rPr lang="en-US" sz="1500" dirty="0" err="1">
                <a:solidFill>
                  <a:srgbClr val="1A0DAB"/>
                </a:solidFill>
                <a:latin typeface="Arial" panose="020B0604020202020204" pitchFamily="34" charset="0"/>
                <a:cs typeface="Arial" panose="020B0604020202020204" pitchFamily="34" charset="0"/>
              </a:rPr>
              <a:t>sesgos</a:t>
            </a:r>
            <a:r>
              <a:rPr lang="en-US" sz="1500" dirty="0">
                <a:solidFill>
                  <a:srgbClr val="1A0DAB"/>
                </a:solidFill>
                <a:latin typeface="Arial" panose="020B0604020202020204" pitchFamily="34" charset="0"/>
                <a:cs typeface="Arial" panose="020B0604020202020204" pitchFamily="34" charset="0"/>
              </a:rPr>
              <a:t>, y </a:t>
            </a:r>
            <a:r>
              <a:rPr lang="en-US" sz="1500" dirty="0">
                <a:solidFill>
                  <a:srgbClr val="1A0DAB"/>
                </a:solidFill>
                <a:latin typeface="Arial" panose="020B0604020202020204" pitchFamily="34" charset="0"/>
                <a:cs typeface="Arial" panose="020B0604020202020204" pitchFamily="34" charset="0"/>
                <a:hlinkClick r:id="rId3"/>
              </a:rPr>
              <a:t>“</a:t>
            </a:r>
            <a:r>
              <a:rPr lang="en-US" sz="1500" b="0" i="0" u="none" strike="noStrike" dirty="0">
                <a:solidFill>
                  <a:srgbClr val="1A0DAB"/>
                </a:solidFill>
                <a:effectLst/>
                <a:latin typeface="Arial" panose="020B0604020202020204" pitchFamily="34" charset="0"/>
                <a:hlinkClick r:id="rId3"/>
              </a:rPr>
              <a:t>The </a:t>
            </a:r>
            <a:r>
              <a:rPr lang="en-US" sz="1500" b="1" i="0" u="none" strike="noStrike" dirty="0">
                <a:solidFill>
                  <a:srgbClr val="1A0DAB"/>
                </a:solidFill>
                <a:effectLst/>
                <a:latin typeface="Arial" panose="020B0604020202020204" pitchFamily="34" charset="0"/>
                <a:hlinkClick r:id="rId3"/>
              </a:rPr>
              <a:t>interpretability </a:t>
            </a:r>
            <a:r>
              <a:rPr lang="en-US" sz="1500" b="0" i="0" u="none" strike="noStrike" dirty="0">
                <a:solidFill>
                  <a:srgbClr val="1A0DAB"/>
                </a:solidFill>
                <a:effectLst/>
                <a:latin typeface="Arial" panose="020B0604020202020204" pitchFamily="34" charset="0"/>
                <a:hlinkClick r:id="rId3"/>
              </a:rPr>
              <a:t>of the </a:t>
            </a:r>
            <a:r>
              <a:rPr lang="en-US" sz="1500" b="0" i="0" u="none" strike="noStrike" dirty="0" err="1">
                <a:solidFill>
                  <a:srgbClr val="1A0DAB"/>
                </a:solidFill>
                <a:effectLst/>
                <a:latin typeface="Arial" panose="020B0604020202020204" pitchFamily="34" charset="0"/>
                <a:hlinkClick r:id="rId3"/>
              </a:rPr>
              <a:t>ReLU</a:t>
            </a:r>
            <a:r>
              <a:rPr lang="en-US" sz="1500" b="0" i="0" u="none" strike="noStrike" dirty="0">
                <a:solidFill>
                  <a:srgbClr val="1A0DAB"/>
                </a:solidFill>
                <a:effectLst/>
                <a:latin typeface="Arial" panose="020B0604020202020204" pitchFamily="34" charset="0"/>
                <a:hlinkClick r:id="rId3"/>
              </a:rPr>
              <a:t> network to solve the problem of </a:t>
            </a:r>
            <a:r>
              <a:rPr lang="en-US" sz="1500" b="1" i="0" u="none" strike="noStrike" dirty="0">
                <a:solidFill>
                  <a:srgbClr val="1A0DAB"/>
                </a:solidFill>
                <a:effectLst/>
                <a:latin typeface="Arial" panose="020B0604020202020204" pitchFamily="34" charset="0"/>
                <a:hlinkClick r:id="rId3"/>
              </a:rPr>
              <a:t>political </a:t>
            </a:r>
            <a:r>
              <a:rPr lang="en-US" sz="1500" b="0" i="0" u="none" strike="noStrike" dirty="0">
                <a:solidFill>
                  <a:srgbClr val="1A0DAB"/>
                </a:solidFill>
                <a:effectLst/>
                <a:latin typeface="Arial" panose="020B0604020202020204" pitchFamily="34" charset="0"/>
                <a:hlinkClick r:id="rId3"/>
              </a:rPr>
              <a:t>correctness in the Black Myth of </a:t>
            </a:r>
            <a:r>
              <a:rPr lang="en-US" sz="1500" b="0" i="0" u="none" strike="noStrike" dirty="0" err="1">
                <a:solidFill>
                  <a:srgbClr val="1A0DAB"/>
                </a:solidFill>
                <a:effectLst/>
                <a:latin typeface="Arial" panose="020B0604020202020204" pitchFamily="34" charset="0"/>
                <a:hlinkClick r:id="rId3"/>
              </a:rPr>
              <a:t>Wukong</a:t>
            </a:r>
            <a:r>
              <a:rPr lang="en-US" sz="1500" b="0" i="0" u="none" strike="noStrike" dirty="0">
                <a:solidFill>
                  <a:srgbClr val="1A0DAB"/>
                </a:solidFill>
                <a:effectLst/>
                <a:latin typeface="Arial" panose="020B0604020202020204" pitchFamily="34" charset="0"/>
              </a:rPr>
              <a:t>” que </a:t>
            </a:r>
            <a:r>
              <a:rPr lang="en-US" sz="1500" b="0" i="0" u="none" strike="noStrike" dirty="0" err="1">
                <a:solidFill>
                  <a:srgbClr val="1A0DAB"/>
                </a:solidFill>
                <a:effectLst/>
                <a:latin typeface="Arial" panose="020B0604020202020204" pitchFamily="34" charset="0"/>
              </a:rPr>
              <a:t>si</a:t>
            </a:r>
            <a:r>
              <a:rPr lang="en-US" sz="1500" b="0" i="0" u="none" strike="noStrike" dirty="0">
                <a:solidFill>
                  <a:srgbClr val="1A0DAB"/>
                </a:solidFill>
                <a:effectLst/>
                <a:latin typeface="Arial" panose="020B0604020202020204" pitchFamily="34" charset="0"/>
              </a:rPr>
              <a:t> </a:t>
            </a:r>
            <a:r>
              <a:rPr lang="en-US" sz="1500" b="0" i="0" u="none" strike="noStrike" dirty="0" err="1">
                <a:solidFill>
                  <a:srgbClr val="1A0DAB"/>
                </a:solidFill>
                <a:effectLst/>
                <a:latin typeface="Arial" panose="020B0604020202020204" pitchFamily="34" charset="0"/>
              </a:rPr>
              <a:t>tiene</a:t>
            </a:r>
            <a:r>
              <a:rPr lang="en-US" sz="1500" b="0" i="0" u="none" strike="noStrike" dirty="0">
                <a:solidFill>
                  <a:srgbClr val="1A0DAB"/>
                </a:solidFill>
                <a:effectLst/>
                <a:latin typeface="Arial" panose="020B0604020202020204" pitchFamily="34" charset="0"/>
              </a:rPr>
              <a:t> un </a:t>
            </a:r>
            <a:r>
              <a:rPr lang="en-US" sz="1500" b="0" i="0" u="none" strike="noStrike" dirty="0" err="1">
                <a:solidFill>
                  <a:srgbClr val="1A0DAB"/>
                </a:solidFill>
                <a:effectLst/>
                <a:latin typeface="Arial" panose="020B0604020202020204" pitchFamily="34" charset="0"/>
              </a:rPr>
              <a:t>enfoque</a:t>
            </a:r>
            <a:r>
              <a:rPr lang="en-US" sz="1500" b="0" i="0" u="none" strike="noStrike" dirty="0">
                <a:solidFill>
                  <a:srgbClr val="1A0DAB"/>
                </a:solidFill>
                <a:effectLst/>
                <a:latin typeface="Arial" panose="020B0604020202020204" pitchFamily="34" charset="0"/>
              </a:rPr>
              <a:t> </a:t>
            </a:r>
            <a:r>
              <a:rPr lang="en-US" sz="1500" b="0" i="0" u="none" strike="noStrike" dirty="0" err="1">
                <a:solidFill>
                  <a:srgbClr val="1A0DAB"/>
                </a:solidFill>
                <a:effectLst/>
                <a:latin typeface="Arial" panose="020B0604020202020204" pitchFamily="34" charset="0"/>
              </a:rPr>
              <a:t>más</a:t>
            </a:r>
            <a:r>
              <a:rPr lang="en-US" sz="1500" b="0" i="0" u="none" strike="noStrike" dirty="0">
                <a:solidFill>
                  <a:srgbClr val="1A0DAB"/>
                </a:solidFill>
                <a:effectLst/>
                <a:latin typeface="Arial" panose="020B0604020202020204" pitchFamily="34" charset="0"/>
              </a:rPr>
              <a:t> </a:t>
            </a:r>
            <a:r>
              <a:rPr lang="en-US" sz="1500" b="0" i="0" u="none" strike="noStrike" dirty="0" err="1">
                <a:solidFill>
                  <a:srgbClr val="1A0DAB"/>
                </a:solidFill>
                <a:effectLst/>
                <a:latin typeface="Arial" panose="020B0604020202020204" pitchFamily="34" charset="0"/>
              </a:rPr>
              <a:t>cercano</a:t>
            </a:r>
            <a:r>
              <a:rPr lang="en-US" sz="1500" b="0" i="0" u="none" strike="noStrike" dirty="0">
                <a:solidFill>
                  <a:srgbClr val="1A0DAB"/>
                </a:solidFill>
                <a:effectLst/>
                <a:latin typeface="Arial" panose="020B0604020202020204" pitchFamily="34" charset="0"/>
              </a:rPr>
              <a:t> al que se </a:t>
            </a:r>
            <a:r>
              <a:rPr lang="en-US" sz="1500" b="0" i="0" u="none" strike="noStrike" dirty="0" err="1">
                <a:solidFill>
                  <a:srgbClr val="1A0DAB"/>
                </a:solidFill>
                <a:effectLst/>
                <a:latin typeface="Arial" panose="020B0604020202020204" pitchFamily="34" charset="0"/>
              </a:rPr>
              <a:t>busca</a:t>
            </a:r>
            <a:r>
              <a:rPr lang="en-US" sz="1500" b="0" i="0" u="none" strike="noStrike" dirty="0">
                <a:solidFill>
                  <a:srgbClr val="1A0DAB"/>
                </a:solidFill>
                <a:effectLst/>
                <a:latin typeface="Arial" panose="020B0604020202020204" pitchFamily="34" charset="0"/>
              </a:rPr>
              <a:t> </a:t>
            </a:r>
            <a:r>
              <a:rPr lang="en-US" sz="1500" b="0" i="0" u="none" strike="noStrike" dirty="0" err="1">
                <a:solidFill>
                  <a:srgbClr val="1A0DAB"/>
                </a:solidFill>
                <a:effectLst/>
                <a:latin typeface="Arial" panose="020B0604020202020204" pitchFamily="34" charset="0"/>
              </a:rPr>
              <a:t>en</a:t>
            </a:r>
            <a:r>
              <a:rPr lang="en-US" sz="1500" b="0" i="0" u="none" strike="noStrike" dirty="0">
                <a:solidFill>
                  <a:srgbClr val="1A0DAB"/>
                </a:solidFill>
                <a:effectLst/>
                <a:latin typeface="Arial" panose="020B0604020202020204" pitchFamily="34" charset="0"/>
              </a:rPr>
              <a:t> </a:t>
            </a:r>
            <a:r>
              <a:rPr lang="en-US" sz="1500" b="0" i="0" u="none" strike="noStrike" dirty="0" err="1">
                <a:solidFill>
                  <a:srgbClr val="1A0DAB"/>
                </a:solidFill>
                <a:effectLst/>
                <a:latin typeface="Arial" panose="020B0604020202020204" pitchFamily="34" charset="0"/>
              </a:rPr>
              <a:t>esta</a:t>
            </a:r>
            <a:r>
              <a:rPr lang="en-US" sz="1500" b="0" i="0" u="none" strike="noStrike" dirty="0">
                <a:solidFill>
                  <a:srgbClr val="1A0DAB"/>
                </a:solidFill>
                <a:effectLst/>
                <a:latin typeface="Arial" panose="020B0604020202020204" pitchFamily="34" charset="0"/>
              </a:rPr>
              <a:t> </a:t>
            </a:r>
            <a:r>
              <a:rPr lang="en-US" sz="1500" b="0" i="0" u="none" strike="noStrike" dirty="0" err="1">
                <a:solidFill>
                  <a:srgbClr val="1A0DAB"/>
                </a:solidFill>
                <a:effectLst/>
                <a:latin typeface="Arial" panose="020B0604020202020204" pitchFamily="34" charset="0"/>
              </a:rPr>
              <a:t>investigación</a:t>
            </a:r>
            <a:r>
              <a:rPr lang="en-US" sz="1500" b="0" i="0" u="none" strike="noStrike" dirty="0">
                <a:solidFill>
                  <a:srgbClr val="1A0DAB"/>
                </a:solidFill>
                <a:effectLst/>
                <a:latin typeface="Arial" panose="020B0604020202020204" pitchFamily="34" charset="0"/>
              </a:rPr>
              <a:t>.</a:t>
            </a:r>
            <a:endParaRPr lang="en-US" sz="1500" b="0" i="0" dirty="0">
              <a:solidFill>
                <a:srgbClr val="222222"/>
              </a:solidFill>
              <a:effectLst/>
              <a:latin typeface="Arial" panose="020B0604020202020204" pitchFamily="34" charset="0"/>
            </a:endParaRPr>
          </a:p>
          <a:p>
            <a:pPr marL="895350" algn="just">
              <a:lnSpc>
                <a:spcPct val="150000"/>
              </a:lnSpc>
              <a:spcAft>
                <a:spcPts val="800"/>
              </a:spcAft>
            </a:pPr>
            <a:endParaRPr lang="en-US" sz="1700" b="0" i="0" dirty="0">
              <a:solidFill>
                <a:srgbClr val="222222"/>
              </a:solidFill>
              <a:effectLst/>
              <a:latin typeface="Arial" panose="020B0604020202020204" pitchFamily="34" charset="0"/>
              <a:cs typeface="Arial" panose="020B0604020202020204" pitchFamily="34" charset="0"/>
            </a:endParaRPr>
          </a:p>
          <a:p>
            <a:pPr marL="895350" algn="just">
              <a:lnSpc>
                <a:spcPct val="150000"/>
              </a:lnSpc>
              <a:spcAft>
                <a:spcPts val="800"/>
              </a:spcAft>
            </a:pP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5" name="Imagen 4">
            <a:extLst>
              <a:ext uri="{FF2B5EF4-FFF2-40B4-BE49-F238E27FC236}">
                <a16:creationId xmlns:a16="http://schemas.microsoft.com/office/drawing/2014/main" id="{74B704AD-6A84-7E7D-1F86-E5496B22C1D1}"/>
              </a:ext>
            </a:extLst>
          </p:cNvPr>
          <p:cNvPicPr>
            <a:picLocks noChangeAspect="1"/>
          </p:cNvPicPr>
          <p:nvPr/>
        </p:nvPicPr>
        <p:blipFill>
          <a:blip r:embed="rId4"/>
          <a:stretch>
            <a:fillRect/>
          </a:stretch>
        </p:blipFill>
        <p:spPr>
          <a:xfrm>
            <a:off x="6101255" y="-15685"/>
            <a:ext cx="5627179" cy="2445273"/>
          </a:xfrm>
          <a:prstGeom prst="rect">
            <a:avLst/>
          </a:prstGeom>
        </p:spPr>
      </p:pic>
      <p:pic>
        <p:nvPicPr>
          <p:cNvPr id="7" name="Imagen 6">
            <a:extLst>
              <a:ext uri="{FF2B5EF4-FFF2-40B4-BE49-F238E27FC236}">
                <a16:creationId xmlns:a16="http://schemas.microsoft.com/office/drawing/2014/main" id="{1FAD317D-D881-6903-5F4C-C4EB0B86847B}"/>
              </a:ext>
            </a:extLst>
          </p:cNvPr>
          <p:cNvPicPr>
            <a:picLocks noChangeAspect="1"/>
          </p:cNvPicPr>
          <p:nvPr/>
        </p:nvPicPr>
        <p:blipFill>
          <a:blip r:embed="rId5"/>
          <a:stretch>
            <a:fillRect/>
          </a:stretch>
        </p:blipFill>
        <p:spPr>
          <a:xfrm>
            <a:off x="6825098" y="2510401"/>
            <a:ext cx="4079004" cy="4347599"/>
          </a:xfrm>
          <a:prstGeom prst="rect">
            <a:avLst/>
          </a:prstGeom>
        </p:spPr>
      </p:pic>
    </p:spTree>
    <p:extLst>
      <p:ext uri="{BB962C8B-B14F-4D97-AF65-F5344CB8AC3E}">
        <p14:creationId xmlns:p14="http://schemas.microsoft.com/office/powerpoint/2010/main" val="310149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545E75-45F5-22B1-CEAE-7D46AA4941BE}"/>
              </a:ext>
            </a:extLst>
          </p:cNvPr>
          <p:cNvSpPr>
            <a:spLocks noGrp="1"/>
          </p:cNvSpPr>
          <p:nvPr>
            <p:ph type="title"/>
          </p:nvPr>
        </p:nvSpPr>
        <p:spPr/>
        <p:txBody>
          <a:bodyPr>
            <a:normAutofit/>
          </a:bodyPr>
          <a:lstStyle/>
          <a:p>
            <a:r>
              <a:rPr lang="es-ES" sz="4800" dirty="0">
                <a:solidFill>
                  <a:schemeClr val="accent1">
                    <a:lumMod val="60000"/>
                    <a:lumOff val="40000"/>
                  </a:schemeClr>
                </a:solidFill>
                <a:highlight>
                  <a:srgbClr val="000000"/>
                </a:highlight>
              </a:rPr>
              <a:t>INTRODUCCION</a:t>
            </a:r>
            <a:endParaRPr lang="es-PE" sz="9600" b="1" dirty="0">
              <a:solidFill>
                <a:schemeClr val="accent1">
                  <a:lumMod val="60000"/>
                  <a:lumOff val="40000"/>
                </a:schemeClr>
              </a:solidFill>
              <a:highlight>
                <a:srgbClr val="000000"/>
              </a:highlight>
            </a:endParaRPr>
          </a:p>
        </p:txBody>
      </p:sp>
      <p:sp>
        <p:nvSpPr>
          <p:cNvPr id="3" name="Marcador de contenido 2">
            <a:extLst>
              <a:ext uri="{FF2B5EF4-FFF2-40B4-BE49-F238E27FC236}">
                <a16:creationId xmlns:a16="http://schemas.microsoft.com/office/drawing/2014/main" id="{44AB21DC-3737-4B46-4D5A-CB5E4BFF223A}"/>
              </a:ext>
            </a:extLst>
          </p:cNvPr>
          <p:cNvSpPr>
            <a:spLocks noGrp="1"/>
          </p:cNvSpPr>
          <p:nvPr>
            <p:ph idx="1"/>
          </p:nvPr>
        </p:nvSpPr>
        <p:spPr>
          <a:xfrm>
            <a:off x="583765" y="1658679"/>
            <a:ext cx="4512733" cy="4584658"/>
          </a:xfrm>
        </p:spPr>
        <p:txBody>
          <a:bodyPr>
            <a:normAutofit/>
          </a:bodyPr>
          <a:lstStyle/>
          <a:p>
            <a:pPr marL="0" indent="0" algn="just">
              <a:lnSpc>
                <a:spcPct val="150000"/>
              </a:lnSpc>
              <a:spcAft>
                <a:spcPts val="800"/>
              </a:spcAft>
              <a:buNone/>
            </a:pPr>
            <a:r>
              <a:rPr lang="es-PE" sz="2400" b="1" spc="15" dirty="0">
                <a:effectLst/>
                <a:latin typeface="Arial" panose="020B0604020202020204" pitchFamily="34" charset="0"/>
                <a:ea typeface="Times New Roman" panose="02020603050405020304" pitchFamily="18" charset="0"/>
                <a:cs typeface="Times New Roman" panose="02020603050405020304" pitchFamily="18" charset="0"/>
              </a:rPr>
              <a:t>Alcance y Limitaciones</a:t>
            </a:r>
            <a:endParaRPr lang="es-PE"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La investigación se centra únicamente en comentarios de política de Twitter.</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rabicPeriod"/>
            </a:pP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La investigación se centra únicamente en la </a:t>
            </a:r>
            <a:r>
              <a:rPr lang="es-PE" sz="1800" spc="15" dirty="0" err="1">
                <a:effectLst/>
                <a:latin typeface="Arial" panose="020B0604020202020204" pitchFamily="34" charset="0"/>
                <a:ea typeface="Times New Roman" panose="02020603050405020304" pitchFamily="18" charset="0"/>
                <a:cs typeface="Times New Roman" panose="02020603050405020304" pitchFamily="18" charset="0"/>
              </a:rPr>
              <a:t>explicabilidad</a:t>
            </a: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 </a:t>
            </a:r>
            <a:r>
              <a:rPr lang="es-PE" sz="1800" spc="15" dirty="0" err="1">
                <a:effectLst/>
                <a:latin typeface="Arial" panose="020B0604020202020204" pitchFamily="34" charset="0"/>
                <a:ea typeface="Times New Roman" panose="02020603050405020304" pitchFamily="18" charset="0"/>
                <a:cs typeface="Times New Roman" panose="02020603050405020304" pitchFamily="18" charset="0"/>
              </a:rPr>
              <a:t>post-hoc</a:t>
            </a: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 agnóstico del modelo de caja negra de arquitectura de redes neuronales tipo </a:t>
            </a:r>
            <a:r>
              <a:rPr lang="es-PE" sz="1800" i="1" spc="15" dirty="0" err="1">
                <a:effectLst/>
                <a:latin typeface="Arial" panose="020B0604020202020204" pitchFamily="34" charset="0"/>
                <a:ea typeface="Times New Roman" panose="02020603050405020304" pitchFamily="18" charset="0"/>
                <a:cs typeface="Times New Roman" panose="02020603050405020304" pitchFamily="18" charset="0"/>
              </a:rPr>
              <a:t>transformer</a:t>
            </a:r>
            <a:r>
              <a:rPr lang="es-PE" sz="1800" spc="15" dirty="0">
                <a:effectLst/>
                <a:latin typeface="Arial" panose="020B0604020202020204" pitchFamily="34" charset="0"/>
                <a:ea typeface="Times New Roman" panose="02020603050405020304" pitchFamily="18" charset="0"/>
                <a:cs typeface="Times New Roman" panose="02020603050405020304" pitchFamily="18" charset="0"/>
              </a:rPr>
              <a:t>.</a:t>
            </a:r>
            <a:endParaRPr lang="es-PE"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ángulo 8">
            <a:extLst>
              <a:ext uri="{FF2B5EF4-FFF2-40B4-BE49-F238E27FC236}">
                <a16:creationId xmlns:a16="http://schemas.microsoft.com/office/drawing/2014/main" id="{BBC28356-1077-92B8-D23E-7995895EB3FC}"/>
              </a:ext>
            </a:extLst>
          </p:cNvPr>
          <p:cNvSpPr/>
          <p:nvPr/>
        </p:nvSpPr>
        <p:spPr>
          <a:xfrm>
            <a:off x="11674549" y="0"/>
            <a:ext cx="517451" cy="3317358"/>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1BBC8495-BD60-4F67-B529-0C6BC2F9F768}"/>
              </a:ext>
            </a:extLst>
          </p:cNvPr>
          <p:cNvSpPr/>
          <p:nvPr/>
        </p:nvSpPr>
        <p:spPr>
          <a:xfrm>
            <a:off x="11674549" y="3317358"/>
            <a:ext cx="517451" cy="354064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8" name="Imagen 17">
            <a:extLst>
              <a:ext uri="{FF2B5EF4-FFF2-40B4-BE49-F238E27FC236}">
                <a16:creationId xmlns:a16="http://schemas.microsoft.com/office/drawing/2014/main" id="{C64567D9-0006-6090-D63B-B935FFD942CE}"/>
              </a:ext>
            </a:extLst>
          </p:cNvPr>
          <p:cNvPicPr>
            <a:picLocks noChangeAspect="1"/>
          </p:cNvPicPr>
          <p:nvPr/>
        </p:nvPicPr>
        <p:blipFill>
          <a:blip r:embed="rId2"/>
          <a:stretch>
            <a:fillRect/>
          </a:stretch>
        </p:blipFill>
        <p:spPr>
          <a:xfrm>
            <a:off x="5350933" y="1190625"/>
            <a:ext cx="6257302" cy="4900084"/>
          </a:xfrm>
          <a:prstGeom prst="rect">
            <a:avLst/>
          </a:prstGeom>
        </p:spPr>
      </p:pic>
    </p:spTree>
    <p:extLst>
      <p:ext uri="{BB962C8B-B14F-4D97-AF65-F5344CB8AC3E}">
        <p14:creationId xmlns:p14="http://schemas.microsoft.com/office/powerpoint/2010/main" val="29256877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1876</TotalTime>
  <Words>1699</Words>
  <Application>Microsoft Office PowerPoint</Application>
  <PresentationFormat>Panorámica</PresentationFormat>
  <Paragraphs>146</Paragraphs>
  <Slides>28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28</vt:i4>
      </vt:variant>
    </vt:vector>
  </HeadingPairs>
  <TitlesOfParts>
    <vt:vector size="34" baseType="lpstr">
      <vt:lpstr>Arial</vt:lpstr>
      <vt:lpstr>Calibri</vt:lpstr>
      <vt:lpstr>Calibri Light</vt:lpstr>
      <vt:lpstr>Courier New</vt:lpstr>
      <vt:lpstr>ff6</vt:lpstr>
      <vt:lpstr>Tema de Office</vt:lpstr>
      <vt:lpstr>Trabajo Final</vt:lpstr>
      <vt:lpstr>INTRODUCCION</vt:lpstr>
      <vt:lpstr>INTRODUCCION</vt:lpstr>
      <vt:lpstr>INTRODUCCION</vt:lpstr>
      <vt:lpstr>INTRODUCCION</vt:lpstr>
      <vt:lpstr>Motivación</vt:lpstr>
      <vt:lpstr>INTRODUCCION</vt:lpstr>
      <vt:lpstr>INTRODUCCION</vt:lpstr>
      <vt:lpstr>INTRODUCCION</vt:lpstr>
      <vt:lpstr>DESCRIPCIÓN Y ANÁLISIS DE ENFOQUES COMPUTACIONALES</vt:lpstr>
      <vt:lpstr>DESCRIPCIÓN Y ANÁLISIS DE ENFOQUES COMPUTACIONALES</vt:lpstr>
      <vt:lpstr>DESCRIPCIÓN Y ANÁLISIS DE ENFOQUES COMPUTACIONALES</vt:lpstr>
      <vt:lpstr>DESCRIPCIÓN Y ANÁLISIS DE ENFOQUES COMPUTACIONALES</vt:lpstr>
      <vt:lpstr>DESCRIPCIÓN Y ANÁLISIS DE ENFOQUES COMPUTACIONALES</vt:lpstr>
      <vt:lpstr>DESCRIPCIÓN Y ANÁLISIS DE ENFOQUES COMPUTACIONALES</vt:lpstr>
      <vt:lpstr>DESCRIPCIÓN Y ANÁLISIS DE ENFOQUES COMPUTACIONALES</vt:lpstr>
      <vt:lpstr>DESCRIPCIÓN Y ANÁLISIS DE ENFOQUES COMPUTACIONALES</vt:lpstr>
      <vt:lpstr>METODOLOGÍA</vt:lpstr>
      <vt:lpstr>METODOLOGÍA</vt:lpstr>
      <vt:lpstr>DESARROLLO</vt:lpstr>
      <vt:lpstr>DESARROLLO</vt:lpstr>
      <vt:lpstr>DESARROLLO</vt:lpstr>
      <vt:lpstr>RESULTADOS</vt:lpstr>
      <vt:lpstr>RESULTADOS</vt:lpstr>
      <vt:lpstr>RESULTADOS</vt:lpstr>
      <vt:lpstr>RESULTADOS</vt:lpstr>
      <vt:lpstr>RESULTADOS</vt:lpstr>
      <vt:lpstr>RESULTADOS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OPERACIÓN</dc:title>
  <dc:creator>MAURICIO SEBASTIAN  VARGAS FRANCO</dc:creator>
  <cp:lastModifiedBy>Mauricio Vargas Franco</cp:lastModifiedBy>
  <cp:revision>96</cp:revision>
  <dcterms:created xsi:type="dcterms:W3CDTF">2024-08-28T21:35:38Z</dcterms:created>
  <dcterms:modified xsi:type="dcterms:W3CDTF">2025-06-18T06:42:13Z</dcterms:modified>
</cp:coreProperties>
</file>