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4"/>
    <p:restoredTop sz="86022"/>
  </p:normalViewPr>
  <p:slideViewPr>
    <p:cSldViewPr snapToGrid="0">
      <p:cViewPr>
        <p:scale>
          <a:sx n="120" d="100"/>
          <a:sy n="120" d="100"/>
        </p:scale>
        <p:origin x="144" y="-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9C1EC-A3C1-9B4C-8E74-6284A30CE1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CE97D-C431-534E-958E-0B7B2C17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8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CE97D-C431-534E-958E-0B7B2C17F4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CE97D-C431-534E-958E-0B7B2C17F4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CE97D-C431-534E-958E-0B7B2C17F4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CE97D-C431-534E-958E-0B7B2C17F4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0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CE97D-C431-534E-958E-0B7B2C17F4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36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CE97D-C431-534E-958E-0B7B2C17F4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0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16A1-66DF-E922-A82B-09EF02759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19424-DBC4-E7B8-B29A-FB06B7947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1C9F0-94E2-7ABC-50FE-5D350096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21FCE-2EA5-8886-696E-FF57142B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C5845-348A-EE1A-5D65-7FAADC72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3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2EAD-399A-72E8-A3BD-BD5F396F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CBA96-065C-3AA2-3883-A1006DE23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C65C3-C4EE-A323-2324-F42DC12D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9399E-5160-63E0-49D6-A9FE24BB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ECD22-E3C4-7316-3B0F-4BC7AFA3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1A9A0-CA87-ADC2-494C-C105083BE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C292-4BF4-FFD7-A10C-F69414E87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08DFF-51CF-6FFA-DA04-6C9BD505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4BB-400A-6AA5-EFB2-610C231C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A6940-3DE0-66BB-626D-9E37F037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466B-1DDD-3EED-9722-6079F02D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942C-991F-D19C-45C4-6A0687FC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5631-7078-DFE7-DDF0-45C78A94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9E82-DEEE-6050-0E28-E9BBCCA9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4E4D7-2EFE-4EF2-2000-5D029464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7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C738-1C41-B02F-981E-5C7104C0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76ED8-2D88-0BB1-9800-37E80181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B18E-90F8-C5E2-C9D1-19B7B752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E6E74-248B-BAB1-A9D4-E57D1648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BDFA-8029-06D0-A18F-8CCFF58B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7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FE29-F18F-8028-D3DB-FB3500F3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D56B-E2B8-4860-F7F3-26DEB70B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66908-39F3-41CA-8FCC-9CE01A38E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3A020-7478-ED8D-62D7-41377ABE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8E46E-CB48-51FF-7EAC-687A5263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D00BA-F4E2-D898-13E4-8EDEB85A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0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B476-5D51-76DD-8382-63B831DB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FD2E3-4CA2-896B-CEBE-136FAB1D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CA71D-CCD7-8D81-59BF-E99DCEE49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E204C-0953-4861-0B16-7133644D1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BECB7-93EB-24C2-AB96-CF26B5946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B0165-9A2D-048B-5E86-A0DE80FE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D0285-C7F3-1F0B-D4E7-5287FDCC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48E44-E139-63B5-D446-D52A1BB1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4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9D3E-00D5-C4E0-48BA-AA10CFE8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856F3-314A-79E5-DF5C-60097FEC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9A120-919A-19A5-A1AC-3AF3B109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386F0-9AE0-87D8-7097-30B2CA1C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1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0860B-0A82-94F7-C3C9-FB0138C5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3BA12-8E1D-E26F-8B40-F8E244EF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6E5E6-6418-2FB6-E0FD-DBE342DF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2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C997-C642-02A6-3D99-829FF84F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6D80-0754-6E3B-B2F8-3CBAB4CBB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7FCA6-9E6E-46D3-F861-7B46614B6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0C1BD-7EC4-8D67-2294-623FA666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10CEB-0B1E-4244-2939-A41EA29E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828D5-A380-25E9-F0D4-F3B80D5A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7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A012-D434-DB9A-97F9-06D97D13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B1DD1-791A-E189-9A6D-C6A704296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35F44-AFC6-8DF6-CDC9-142FD23E1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D64A-82AF-7EAB-418A-A52A1A4F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580C5-DCFC-6DF3-1728-F9F508A6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54108-CDD7-2E57-29CB-406B3DC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1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454FA-8687-3C4F-32A9-1CBE85E8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CA0F8-5E4F-498B-2346-D844F944F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E3BB-745B-463D-6902-1E690C0C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8F83-510E-AF59-62E8-C12C324B6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2E247-19BE-751D-CDB4-82AE2C8D5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715E2B-4D1A-8B0F-8954-7F979AE48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3371"/>
              </p:ext>
            </p:extLst>
          </p:nvPr>
        </p:nvGraphicFramePr>
        <p:xfrm>
          <a:off x="108155" y="719666"/>
          <a:ext cx="11956028" cy="105014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427001">
                  <a:extLst>
                    <a:ext uri="{9D8B030D-6E8A-4147-A177-3AD203B41FA5}">
                      <a16:colId xmlns:a16="http://schemas.microsoft.com/office/drawing/2014/main" val="1707593509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2302737870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3809466589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2180117410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576711692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3275853680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353885409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870912900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3551579792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3929461281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1778241166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907588195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21629908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3520495337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2581792343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1893930161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3142790442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3156685139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613865076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2752454620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3928358335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1685589143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51240727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102288692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769558291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2659537251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523714622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2437654902"/>
                    </a:ext>
                  </a:extLst>
                </a:gridCol>
              </a:tblGrid>
              <a:tr h="10501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Rptd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OCC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OCC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 NAME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Rpt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Dist No 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 Cd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 Cd Desc 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Mocodes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Age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Sex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Descent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Cd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Used Cd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 Cd 1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 Cd 2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 Cd 3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 Cd 4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 Street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845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61E5DFC-4E84-D358-4FC8-2F7AD67A609C}"/>
              </a:ext>
            </a:extLst>
          </p:cNvPr>
          <p:cNvSpPr txBox="1"/>
          <p:nvPr/>
        </p:nvSpPr>
        <p:spPr>
          <a:xfrm>
            <a:off x="5457022" y="225564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5B5CF-9E44-CE8F-93BC-215AD1CF9760}"/>
              </a:ext>
            </a:extLst>
          </p:cNvPr>
          <p:cNvSpPr txBox="1"/>
          <p:nvPr/>
        </p:nvSpPr>
        <p:spPr>
          <a:xfrm>
            <a:off x="108155" y="10328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Satisfying 1NF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46D00-F8F2-9144-3211-D3B36C919F9C}"/>
              </a:ext>
            </a:extLst>
          </p:cNvPr>
          <p:cNvSpPr txBox="1"/>
          <p:nvPr/>
        </p:nvSpPr>
        <p:spPr>
          <a:xfrm>
            <a:off x="4590952" y="1937337"/>
            <a:ext cx="29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Multivalued Columns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018C157-26A3-0382-B3BC-605ED103A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07739"/>
              </p:ext>
            </p:extLst>
          </p:nvPr>
        </p:nvGraphicFramePr>
        <p:xfrm>
          <a:off x="333487" y="3058160"/>
          <a:ext cx="38558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291">
                  <a:extLst>
                    <a:ext uri="{9D8B030D-6E8A-4147-A177-3AD203B41FA5}">
                      <a16:colId xmlns:a16="http://schemas.microsoft.com/office/drawing/2014/main" val="3387890819"/>
                    </a:ext>
                  </a:extLst>
                </a:gridCol>
                <a:gridCol w="1285291">
                  <a:extLst>
                    <a:ext uri="{9D8B030D-6E8A-4147-A177-3AD203B41FA5}">
                      <a16:colId xmlns:a16="http://schemas.microsoft.com/office/drawing/2014/main" val="2490892693"/>
                    </a:ext>
                  </a:extLst>
                </a:gridCol>
                <a:gridCol w="1285291">
                  <a:extLst>
                    <a:ext uri="{9D8B030D-6E8A-4147-A177-3AD203B41FA5}">
                      <a16:colId xmlns:a16="http://schemas.microsoft.com/office/drawing/2014/main" val="332808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015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432766B-9DDD-B0AA-2311-7F1F5E46A269}"/>
              </a:ext>
            </a:extLst>
          </p:cNvPr>
          <p:cNvSpPr txBox="1"/>
          <p:nvPr/>
        </p:nvSpPr>
        <p:spPr>
          <a:xfrm>
            <a:off x="333487" y="278116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Mocode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EC37E20-2124-4A67-5F95-BE55EFF56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58996"/>
              </p:ext>
            </p:extLst>
          </p:nvPr>
        </p:nvGraphicFramePr>
        <p:xfrm>
          <a:off x="5176640" y="3028197"/>
          <a:ext cx="38558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68">
                  <a:extLst>
                    <a:ext uri="{9D8B030D-6E8A-4147-A177-3AD203B41FA5}">
                      <a16:colId xmlns:a16="http://schemas.microsoft.com/office/drawing/2014/main" val="3387890819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2490892693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3328085700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1881182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Crm_Cd</a:t>
                      </a:r>
                      <a:endParaRPr lang="en-US" sz="1000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Crm_Level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 Cd Desec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015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946CAFA-1D7B-0446-5D15-5839767C7F37}"/>
              </a:ext>
            </a:extLst>
          </p:cNvPr>
          <p:cNvSpPr txBox="1"/>
          <p:nvPr/>
        </p:nvSpPr>
        <p:spPr>
          <a:xfrm>
            <a:off x="5176640" y="2751198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Crime_code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8857125-55E9-6EBC-2168-D5EE34269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28259"/>
              </p:ext>
            </p:extLst>
          </p:nvPr>
        </p:nvGraphicFramePr>
        <p:xfrm>
          <a:off x="146369" y="4192284"/>
          <a:ext cx="11195814" cy="105014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33134">
                  <a:extLst>
                    <a:ext uri="{9D8B030D-6E8A-4147-A177-3AD203B41FA5}">
                      <a16:colId xmlns:a16="http://schemas.microsoft.com/office/drawing/2014/main" val="170759350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30273787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80946658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18011741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576711692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27585368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5388540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87091290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907588195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1629908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520495337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581792343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1893930161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142790442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15668513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613865076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75245462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769558291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659537251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523714622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437654902"/>
                    </a:ext>
                  </a:extLst>
                </a:gridCol>
              </a:tblGrid>
              <a:tr h="10501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Rptd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OCC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OCC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 NAME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Rpt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Dist No 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Age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Sex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Descent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Cd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Used Cd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 Street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8455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205E460-9720-C7AD-88F4-6C3D3E693C68}"/>
              </a:ext>
            </a:extLst>
          </p:cNvPr>
          <p:cNvSpPr txBox="1"/>
          <p:nvPr/>
        </p:nvSpPr>
        <p:spPr>
          <a:xfrm>
            <a:off x="146369" y="3865858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</a:p>
        </p:txBody>
      </p:sp>
    </p:spTree>
    <p:extLst>
      <p:ext uri="{BB962C8B-B14F-4D97-AF65-F5344CB8AC3E}">
        <p14:creationId xmlns:p14="http://schemas.microsoft.com/office/powerpoint/2010/main" val="105371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BCED8-622A-C530-965B-9E840836673D}"/>
              </a:ext>
            </a:extLst>
          </p:cNvPr>
          <p:cNvSpPr txBox="1"/>
          <p:nvPr/>
        </p:nvSpPr>
        <p:spPr>
          <a:xfrm>
            <a:off x="231526" y="179327"/>
            <a:ext cx="150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Satisfying 2NF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84E4DB-D1CE-BF40-0D85-172395D1C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44877"/>
              </p:ext>
            </p:extLst>
          </p:nvPr>
        </p:nvGraphicFramePr>
        <p:xfrm>
          <a:off x="231526" y="1025853"/>
          <a:ext cx="38558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291">
                  <a:extLst>
                    <a:ext uri="{9D8B030D-6E8A-4147-A177-3AD203B41FA5}">
                      <a16:colId xmlns:a16="http://schemas.microsoft.com/office/drawing/2014/main" val="3387890819"/>
                    </a:ext>
                  </a:extLst>
                </a:gridCol>
                <a:gridCol w="1285291">
                  <a:extLst>
                    <a:ext uri="{9D8B030D-6E8A-4147-A177-3AD203B41FA5}">
                      <a16:colId xmlns:a16="http://schemas.microsoft.com/office/drawing/2014/main" val="2490892693"/>
                    </a:ext>
                  </a:extLst>
                </a:gridCol>
                <a:gridCol w="1285291">
                  <a:extLst>
                    <a:ext uri="{9D8B030D-6E8A-4147-A177-3AD203B41FA5}">
                      <a16:colId xmlns:a16="http://schemas.microsoft.com/office/drawing/2014/main" val="332808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01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A694F8-15A9-7F34-3FCD-B93D744ADECA}"/>
              </a:ext>
            </a:extLst>
          </p:cNvPr>
          <p:cNvSpPr txBox="1"/>
          <p:nvPr/>
        </p:nvSpPr>
        <p:spPr>
          <a:xfrm>
            <a:off x="231526" y="748854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Mocode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D42A7B-A68C-CBFE-A9BC-BBC3092EFA77}"/>
              </a:ext>
            </a:extLst>
          </p:cNvPr>
          <p:cNvCxnSpPr/>
          <p:nvPr/>
        </p:nvCxnSpPr>
        <p:spPr>
          <a:xfrm>
            <a:off x="748145" y="1396693"/>
            <a:ext cx="0" cy="5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026215-19F0-7E17-2696-A8262654D9D6}"/>
              </a:ext>
            </a:extLst>
          </p:cNvPr>
          <p:cNvCxnSpPr/>
          <p:nvPr/>
        </p:nvCxnSpPr>
        <p:spPr>
          <a:xfrm>
            <a:off x="748145" y="1935678"/>
            <a:ext cx="14113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14B8C8-4BB8-6360-4C6A-5BA44676E76F}"/>
              </a:ext>
            </a:extLst>
          </p:cNvPr>
          <p:cNvCxnSpPr/>
          <p:nvPr/>
        </p:nvCxnSpPr>
        <p:spPr>
          <a:xfrm flipV="1">
            <a:off x="2159462" y="1531917"/>
            <a:ext cx="0" cy="40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BF883F-BBF4-40B8-9EF9-9BEA1EF599C5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2159462" y="2125683"/>
            <a:ext cx="0" cy="261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E6B78A-FEA1-7A11-56DE-B5071D0D46F8}"/>
              </a:ext>
            </a:extLst>
          </p:cNvPr>
          <p:cNvCxnSpPr>
            <a:cxnSpLocks/>
          </p:cNvCxnSpPr>
          <p:nvPr/>
        </p:nvCxnSpPr>
        <p:spPr>
          <a:xfrm>
            <a:off x="2159462" y="2410691"/>
            <a:ext cx="1367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72D312-8E50-8972-A4B4-A61A2BAB8E3B}"/>
              </a:ext>
            </a:extLst>
          </p:cNvPr>
          <p:cNvCxnSpPr/>
          <p:nvPr/>
        </p:nvCxnSpPr>
        <p:spPr>
          <a:xfrm flipV="1">
            <a:off x="3526971" y="1531917"/>
            <a:ext cx="0" cy="8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9C7601-B502-FB6B-4CE9-BB66E24A6AAD}"/>
              </a:ext>
            </a:extLst>
          </p:cNvPr>
          <p:cNvSpPr txBox="1"/>
          <p:nvPr/>
        </p:nvSpPr>
        <p:spPr>
          <a:xfrm>
            <a:off x="149058" y="166618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D989EA-47C5-E13A-FBC9-AE2161557F6E}"/>
              </a:ext>
            </a:extLst>
          </p:cNvPr>
          <p:cNvSpPr txBox="1"/>
          <p:nvPr/>
        </p:nvSpPr>
        <p:spPr>
          <a:xfrm>
            <a:off x="1609311" y="22022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2500DD-19AD-D6EA-AD17-7964DD3B09AF}"/>
              </a:ext>
            </a:extLst>
          </p:cNvPr>
          <p:cNvSpPr txBox="1"/>
          <p:nvPr/>
        </p:nvSpPr>
        <p:spPr>
          <a:xfrm>
            <a:off x="4469844" y="2302012"/>
            <a:ext cx="334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the Partial Dependencies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B6190A3-9477-F6ED-4908-D6AC2FDEB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52688"/>
              </p:ext>
            </p:extLst>
          </p:nvPr>
        </p:nvGraphicFramePr>
        <p:xfrm>
          <a:off x="227548" y="3523021"/>
          <a:ext cx="1931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957">
                  <a:extLst>
                    <a:ext uri="{9D8B030D-6E8A-4147-A177-3AD203B41FA5}">
                      <a16:colId xmlns:a16="http://schemas.microsoft.com/office/drawing/2014/main" val="1704886902"/>
                    </a:ext>
                  </a:extLst>
                </a:gridCol>
                <a:gridCol w="965957">
                  <a:extLst>
                    <a:ext uri="{9D8B030D-6E8A-4147-A177-3AD203B41FA5}">
                      <a16:colId xmlns:a16="http://schemas.microsoft.com/office/drawing/2014/main" val="180266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u="sng" dirty="0"/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Mocodes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4251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3466B9A-E6B0-DCC8-14C2-0FD305631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1130"/>
              </p:ext>
            </p:extLst>
          </p:nvPr>
        </p:nvGraphicFramePr>
        <p:xfrm>
          <a:off x="2446254" y="3523021"/>
          <a:ext cx="1931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957">
                  <a:extLst>
                    <a:ext uri="{9D8B030D-6E8A-4147-A177-3AD203B41FA5}">
                      <a16:colId xmlns:a16="http://schemas.microsoft.com/office/drawing/2014/main" val="1704886902"/>
                    </a:ext>
                  </a:extLst>
                </a:gridCol>
                <a:gridCol w="965957">
                  <a:extLst>
                    <a:ext uri="{9D8B030D-6E8A-4147-A177-3AD203B41FA5}">
                      <a16:colId xmlns:a16="http://schemas.microsoft.com/office/drawing/2014/main" val="180266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/>
                        <a:t>Mocodes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4251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2299E9C-23FA-C650-C8B4-5F8F539D5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23889"/>
              </p:ext>
            </p:extLst>
          </p:nvPr>
        </p:nvGraphicFramePr>
        <p:xfrm>
          <a:off x="7587983" y="1025853"/>
          <a:ext cx="38558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68">
                  <a:extLst>
                    <a:ext uri="{9D8B030D-6E8A-4147-A177-3AD203B41FA5}">
                      <a16:colId xmlns:a16="http://schemas.microsoft.com/office/drawing/2014/main" val="3387890819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2490892693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3328085700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1881182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Crm_Cd</a:t>
                      </a:r>
                      <a:endParaRPr lang="en-US" sz="1000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Crm_Level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 Cd Desec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015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D204CEC-99A0-5A3B-0C10-39E6E4EB3ED4}"/>
              </a:ext>
            </a:extLst>
          </p:cNvPr>
          <p:cNvSpPr txBox="1"/>
          <p:nvPr/>
        </p:nvSpPr>
        <p:spPr>
          <a:xfrm>
            <a:off x="7587983" y="748854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Crime_code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0DA0EE-4E52-FF4E-8B16-6F96D08C5A04}"/>
              </a:ext>
            </a:extLst>
          </p:cNvPr>
          <p:cNvCxnSpPr/>
          <p:nvPr/>
        </p:nvCxnSpPr>
        <p:spPr>
          <a:xfrm>
            <a:off x="8015844" y="1422093"/>
            <a:ext cx="0" cy="347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AD3DCF-14FD-B1A5-A8B4-27F85D89124A}"/>
              </a:ext>
            </a:extLst>
          </p:cNvPr>
          <p:cNvCxnSpPr>
            <a:cxnSpLocks/>
          </p:cNvCxnSpPr>
          <p:nvPr/>
        </p:nvCxnSpPr>
        <p:spPr>
          <a:xfrm>
            <a:off x="8015844" y="1769423"/>
            <a:ext cx="10450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3CB1D11-E2D0-9C36-CCA2-0DC63C65D0A0}"/>
              </a:ext>
            </a:extLst>
          </p:cNvPr>
          <p:cNvCxnSpPr>
            <a:cxnSpLocks/>
          </p:cNvCxnSpPr>
          <p:nvPr/>
        </p:nvCxnSpPr>
        <p:spPr>
          <a:xfrm flipV="1">
            <a:off x="9060873" y="1422093"/>
            <a:ext cx="0" cy="347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4AEC16-97EB-83B4-B233-A3E7ECE49B61}"/>
              </a:ext>
            </a:extLst>
          </p:cNvPr>
          <p:cNvCxnSpPr/>
          <p:nvPr/>
        </p:nvCxnSpPr>
        <p:spPr>
          <a:xfrm>
            <a:off x="9060873" y="1769423"/>
            <a:ext cx="10698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D33AA-56B3-FB13-3633-3C18BA2D37A0}"/>
              </a:ext>
            </a:extLst>
          </p:cNvPr>
          <p:cNvCxnSpPr/>
          <p:nvPr/>
        </p:nvCxnSpPr>
        <p:spPr>
          <a:xfrm flipV="1">
            <a:off x="10137341" y="1422093"/>
            <a:ext cx="0" cy="34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F0E37B-6F21-F2C2-293E-4E5991F08E7D}"/>
              </a:ext>
            </a:extLst>
          </p:cNvPr>
          <p:cNvCxnSpPr/>
          <p:nvPr/>
        </p:nvCxnSpPr>
        <p:spPr>
          <a:xfrm>
            <a:off x="9060873" y="1935678"/>
            <a:ext cx="0" cy="190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618646-6767-5A51-308C-9C0B8CF63033}"/>
              </a:ext>
            </a:extLst>
          </p:cNvPr>
          <p:cNvCxnSpPr/>
          <p:nvPr/>
        </p:nvCxnSpPr>
        <p:spPr>
          <a:xfrm>
            <a:off x="9060873" y="2125683"/>
            <a:ext cx="19382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3762C0-164E-DBA3-19A9-FBC2C1666099}"/>
              </a:ext>
            </a:extLst>
          </p:cNvPr>
          <p:cNvCxnSpPr/>
          <p:nvPr/>
        </p:nvCxnSpPr>
        <p:spPr>
          <a:xfrm flipV="1">
            <a:off x="11005692" y="1422093"/>
            <a:ext cx="0" cy="70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60BB27D-B0FA-077B-2958-3DDCEB18F8EE}"/>
              </a:ext>
            </a:extLst>
          </p:cNvPr>
          <p:cNvSpPr txBox="1"/>
          <p:nvPr/>
        </p:nvSpPr>
        <p:spPr>
          <a:xfrm>
            <a:off x="7263237" y="153191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37BA55-1B03-DA5B-9B1C-0622DB9C0603}"/>
              </a:ext>
            </a:extLst>
          </p:cNvPr>
          <p:cNvSpPr txBox="1"/>
          <p:nvPr/>
        </p:nvSpPr>
        <p:spPr>
          <a:xfrm>
            <a:off x="8323120" y="188697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AE4B6F-B7AA-9AC2-0F9F-763442891458}"/>
              </a:ext>
            </a:extLst>
          </p:cNvPr>
          <p:cNvSpPr txBox="1"/>
          <p:nvPr/>
        </p:nvSpPr>
        <p:spPr>
          <a:xfrm>
            <a:off x="231526" y="322337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Mocode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015872-BFCA-81A3-E5F5-0A4CE0519836}"/>
              </a:ext>
            </a:extLst>
          </p:cNvPr>
          <p:cNvSpPr txBox="1"/>
          <p:nvPr/>
        </p:nvSpPr>
        <p:spPr>
          <a:xfrm>
            <a:off x="2446254" y="3215964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Mocode_description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7AE7896A-8AF6-C42B-61C8-2D696E595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1252"/>
              </p:ext>
            </p:extLst>
          </p:nvPr>
        </p:nvGraphicFramePr>
        <p:xfrm>
          <a:off x="6448946" y="3523021"/>
          <a:ext cx="28919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68">
                  <a:extLst>
                    <a:ext uri="{9D8B030D-6E8A-4147-A177-3AD203B41FA5}">
                      <a16:colId xmlns:a16="http://schemas.microsoft.com/office/drawing/2014/main" val="3387890819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2490892693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332808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Crm_Cd</a:t>
                      </a:r>
                      <a:endParaRPr lang="en-US" sz="1000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Crm_Level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0157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4E6E7D1B-EF22-7644-B5C3-13D83B0935BE}"/>
              </a:ext>
            </a:extLst>
          </p:cNvPr>
          <p:cNvSpPr txBox="1"/>
          <p:nvPr/>
        </p:nvSpPr>
        <p:spPr>
          <a:xfrm>
            <a:off x="6448946" y="3246022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Crime_code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7E59A85B-B476-88A4-E978-77FCC0668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7381"/>
              </p:ext>
            </p:extLst>
          </p:nvPr>
        </p:nvGraphicFramePr>
        <p:xfrm>
          <a:off x="9856394" y="3526968"/>
          <a:ext cx="1931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957">
                  <a:extLst>
                    <a:ext uri="{9D8B030D-6E8A-4147-A177-3AD203B41FA5}">
                      <a16:colId xmlns:a16="http://schemas.microsoft.com/office/drawing/2014/main" val="1704886902"/>
                    </a:ext>
                  </a:extLst>
                </a:gridCol>
                <a:gridCol w="965957">
                  <a:extLst>
                    <a:ext uri="{9D8B030D-6E8A-4147-A177-3AD203B41FA5}">
                      <a16:colId xmlns:a16="http://schemas.microsoft.com/office/drawing/2014/main" val="180266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/>
                        <a:t>Crm_Cd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42510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A7D4A651-E721-1C1B-2E18-2039D13EDA36}"/>
              </a:ext>
            </a:extLst>
          </p:cNvPr>
          <p:cNvSpPr txBox="1"/>
          <p:nvPr/>
        </p:nvSpPr>
        <p:spPr>
          <a:xfrm>
            <a:off x="9856394" y="3219911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crime_code_description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61CCB296-006A-5D11-A9B6-D35CF8957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24285"/>
              </p:ext>
            </p:extLst>
          </p:nvPr>
        </p:nvGraphicFramePr>
        <p:xfrm>
          <a:off x="149058" y="4361186"/>
          <a:ext cx="11195814" cy="105014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33134">
                  <a:extLst>
                    <a:ext uri="{9D8B030D-6E8A-4147-A177-3AD203B41FA5}">
                      <a16:colId xmlns:a16="http://schemas.microsoft.com/office/drawing/2014/main" val="170759350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30273787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80946658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18011741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576711692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27585368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5388540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87091290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907588195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1629908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520495337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581792343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1893930161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142790442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15668513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613865076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75245462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769558291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659537251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523714622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437654902"/>
                    </a:ext>
                  </a:extLst>
                </a:gridCol>
              </a:tblGrid>
              <a:tr h="10501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Rptd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OCC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OCC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 NAME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Rpt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Dist No 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Age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Sex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Descent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Cd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Used Cd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 Street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84557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CC50B350-B4DE-A0DA-5FC7-2D734B05BC5F}"/>
              </a:ext>
            </a:extLst>
          </p:cNvPr>
          <p:cNvSpPr txBox="1"/>
          <p:nvPr/>
        </p:nvSpPr>
        <p:spPr>
          <a:xfrm>
            <a:off x="149058" y="4034760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5FE4ABA-8410-0729-16D1-56ECBC902CB1}"/>
              </a:ext>
            </a:extLst>
          </p:cNvPr>
          <p:cNvCxnSpPr>
            <a:cxnSpLocks/>
          </p:cNvCxnSpPr>
          <p:nvPr/>
        </p:nvCxnSpPr>
        <p:spPr>
          <a:xfrm>
            <a:off x="505326" y="5546558"/>
            <a:ext cx="0" cy="385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4E9133-7F9F-D935-F615-830611F6D008}"/>
              </a:ext>
            </a:extLst>
          </p:cNvPr>
          <p:cNvCxnSpPr>
            <a:cxnSpLocks/>
          </p:cNvCxnSpPr>
          <p:nvPr/>
        </p:nvCxnSpPr>
        <p:spPr>
          <a:xfrm>
            <a:off x="510540" y="5943600"/>
            <a:ext cx="10599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FB3DBB4-4EC6-57DB-C2F4-363DFA6DADD4}"/>
              </a:ext>
            </a:extLst>
          </p:cNvPr>
          <p:cNvCxnSpPr/>
          <p:nvPr/>
        </p:nvCxnSpPr>
        <p:spPr>
          <a:xfrm flipV="1">
            <a:off x="961213" y="5546558"/>
            <a:ext cx="0" cy="38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188BA-55A9-EEA9-F752-AC684508B8B9}"/>
              </a:ext>
            </a:extLst>
          </p:cNvPr>
          <p:cNvCxnSpPr/>
          <p:nvPr/>
        </p:nvCxnSpPr>
        <p:spPr>
          <a:xfrm flipV="1">
            <a:off x="153924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206CC66-9757-457D-2FBB-2CDC83274E9A}"/>
              </a:ext>
            </a:extLst>
          </p:cNvPr>
          <p:cNvCxnSpPr/>
          <p:nvPr/>
        </p:nvCxnSpPr>
        <p:spPr>
          <a:xfrm flipV="1">
            <a:off x="204216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C60A537-75EC-9514-984C-90ADC77B0F01}"/>
              </a:ext>
            </a:extLst>
          </p:cNvPr>
          <p:cNvCxnSpPr/>
          <p:nvPr/>
        </p:nvCxnSpPr>
        <p:spPr>
          <a:xfrm flipV="1">
            <a:off x="255270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0C7AF7A-6C7D-B32B-8855-BC88D1450482}"/>
              </a:ext>
            </a:extLst>
          </p:cNvPr>
          <p:cNvCxnSpPr/>
          <p:nvPr/>
        </p:nvCxnSpPr>
        <p:spPr>
          <a:xfrm flipV="1">
            <a:off x="311658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A5D750-056D-E714-8088-92764B8C654B}"/>
              </a:ext>
            </a:extLst>
          </p:cNvPr>
          <p:cNvCxnSpPr/>
          <p:nvPr/>
        </p:nvCxnSpPr>
        <p:spPr>
          <a:xfrm flipV="1">
            <a:off x="361950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6397AEC-F441-0219-8A6F-47AF76E5E849}"/>
              </a:ext>
            </a:extLst>
          </p:cNvPr>
          <p:cNvCxnSpPr/>
          <p:nvPr/>
        </p:nvCxnSpPr>
        <p:spPr>
          <a:xfrm flipV="1">
            <a:off x="420624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1D46846-EE1E-A5E7-5CF3-4EF716CA5C89}"/>
              </a:ext>
            </a:extLst>
          </p:cNvPr>
          <p:cNvCxnSpPr/>
          <p:nvPr/>
        </p:nvCxnSpPr>
        <p:spPr>
          <a:xfrm flipV="1">
            <a:off x="473964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D66B434-0AF0-65FA-6756-89A1B2A5CAEC}"/>
              </a:ext>
            </a:extLst>
          </p:cNvPr>
          <p:cNvCxnSpPr/>
          <p:nvPr/>
        </p:nvCxnSpPr>
        <p:spPr>
          <a:xfrm flipV="1">
            <a:off x="5318760" y="5534526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8CE6438-DA7E-E74A-F24A-A3292A351105}"/>
              </a:ext>
            </a:extLst>
          </p:cNvPr>
          <p:cNvCxnSpPr/>
          <p:nvPr/>
        </p:nvCxnSpPr>
        <p:spPr>
          <a:xfrm flipV="1">
            <a:off x="578358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25C73A-BAD3-700B-3CC5-7EACF958DA49}"/>
              </a:ext>
            </a:extLst>
          </p:cNvPr>
          <p:cNvCxnSpPr/>
          <p:nvPr/>
        </p:nvCxnSpPr>
        <p:spPr>
          <a:xfrm flipV="1">
            <a:off x="628650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171BC21-6350-FF79-3979-C71506CC4AD9}"/>
              </a:ext>
            </a:extLst>
          </p:cNvPr>
          <p:cNvCxnSpPr/>
          <p:nvPr/>
        </p:nvCxnSpPr>
        <p:spPr>
          <a:xfrm flipV="1">
            <a:off x="681228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EE4A35D-F0AB-935E-3B20-CAACF15091C5}"/>
              </a:ext>
            </a:extLst>
          </p:cNvPr>
          <p:cNvCxnSpPr/>
          <p:nvPr/>
        </p:nvCxnSpPr>
        <p:spPr>
          <a:xfrm flipV="1">
            <a:off x="735330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47C13F-A14C-5349-18B0-EF5B2A145A4B}"/>
              </a:ext>
            </a:extLst>
          </p:cNvPr>
          <p:cNvCxnSpPr/>
          <p:nvPr/>
        </p:nvCxnSpPr>
        <p:spPr>
          <a:xfrm flipV="1">
            <a:off x="7896746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97A6E7A-339E-7B28-3755-B8D79EAA021D}"/>
              </a:ext>
            </a:extLst>
          </p:cNvPr>
          <p:cNvCxnSpPr/>
          <p:nvPr/>
        </p:nvCxnSpPr>
        <p:spPr>
          <a:xfrm flipV="1">
            <a:off x="840486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D962D7A-0947-2EA4-80EB-500105759CAF}"/>
              </a:ext>
            </a:extLst>
          </p:cNvPr>
          <p:cNvCxnSpPr/>
          <p:nvPr/>
        </p:nvCxnSpPr>
        <p:spPr>
          <a:xfrm flipV="1">
            <a:off x="896874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1286223-521A-6877-FAEB-CA96B9763902}"/>
              </a:ext>
            </a:extLst>
          </p:cNvPr>
          <p:cNvCxnSpPr/>
          <p:nvPr/>
        </p:nvCxnSpPr>
        <p:spPr>
          <a:xfrm flipV="1">
            <a:off x="950214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3CB41D-98B2-D686-02C7-C11484DABB4C}"/>
              </a:ext>
            </a:extLst>
          </p:cNvPr>
          <p:cNvCxnSpPr/>
          <p:nvPr/>
        </p:nvCxnSpPr>
        <p:spPr>
          <a:xfrm flipV="1">
            <a:off x="1003554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FE5DD67-1C3A-32FD-1DCB-B275410F8F60}"/>
              </a:ext>
            </a:extLst>
          </p:cNvPr>
          <p:cNvCxnSpPr/>
          <p:nvPr/>
        </p:nvCxnSpPr>
        <p:spPr>
          <a:xfrm flipV="1">
            <a:off x="1058418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D91C0EE-DDD3-D863-0823-A97922BD9864}"/>
              </a:ext>
            </a:extLst>
          </p:cNvPr>
          <p:cNvCxnSpPr/>
          <p:nvPr/>
        </p:nvCxnSpPr>
        <p:spPr>
          <a:xfrm flipV="1">
            <a:off x="1110996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564BA89-69DC-14E8-1200-12F2A3DE0E71}"/>
              </a:ext>
            </a:extLst>
          </p:cNvPr>
          <p:cNvSpPr txBox="1"/>
          <p:nvPr/>
        </p:nvSpPr>
        <p:spPr>
          <a:xfrm>
            <a:off x="0" y="5793068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FD1</a:t>
            </a:r>
          </a:p>
        </p:txBody>
      </p:sp>
    </p:spTree>
    <p:extLst>
      <p:ext uri="{BB962C8B-B14F-4D97-AF65-F5344CB8AC3E}">
        <p14:creationId xmlns:p14="http://schemas.microsoft.com/office/powerpoint/2010/main" val="417646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586F5B-3EF8-EE8F-7561-B0B667D385D2}"/>
              </a:ext>
            </a:extLst>
          </p:cNvPr>
          <p:cNvSpPr txBox="1"/>
          <p:nvPr/>
        </p:nvSpPr>
        <p:spPr>
          <a:xfrm>
            <a:off x="231526" y="179327"/>
            <a:ext cx="150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Satisfying 3NF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07DCED-5B0B-E5A7-4539-B295D3A5D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88338"/>
              </p:ext>
            </p:extLst>
          </p:nvPr>
        </p:nvGraphicFramePr>
        <p:xfrm>
          <a:off x="231526" y="805227"/>
          <a:ext cx="11195814" cy="105014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33134">
                  <a:extLst>
                    <a:ext uri="{9D8B030D-6E8A-4147-A177-3AD203B41FA5}">
                      <a16:colId xmlns:a16="http://schemas.microsoft.com/office/drawing/2014/main" val="170759350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30273787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80946658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18011741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576711692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27585368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5388540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87091290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907588195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1629908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520495337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581792343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1893930161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142790442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15668513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613865076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75245462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769558291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659537251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523714622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437654902"/>
                    </a:ext>
                  </a:extLst>
                </a:gridCol>
              </a:tblGrid>
              <a:tr h="10501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Rptd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OCC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OCC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 NAME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Rpt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Dist No 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Age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Sex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Descent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Cd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Used Cd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 Street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84557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2EDE92-1DA7-B97D-6AA1-754155C73FFE}"/>
              </a:ext>
            </a:extLst>
          </p:cNvPr>
          <p:cNvCxnSpPr/>
          <p:nvPr/>
        </p:nvCxnSpPr>
        <p:spPr>
          <a:xfrm>
            <a:off x="530942" y="1976284"/>
            <a:ext cx="0" cy="442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BC5497-32EE-A8B8-A861-A1C55A19075E}"/>
              </a:ext>
            </a:extLst>
          </p:cNvPr>
          <p:cNvCxnSpPr>
            <a:cxnSpLocks/>
          </p:cNvCxnSpPr>
          <p:nvPr/>
        </p:nvCxnSpPr>
        <p:spPr>
          <a:xfrm flipV="1">
            <a:off x="530942" y="2418734"/>
            <a:ext cx="90871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C50CE7-EF72-9EE8-E018-1ED89D6246A6}"/>
              </a:ext>
            </a:extLst>
          </p:cNvPr>
          <p:cNvCxnSpPr/>
          <p:nvPr/>
        </p:nvCxnSpPr>
        <p:spPr>
          <a:xfrm flipV="1">
            <a:off x="1002890" y="1976284"/>
            <a:ext cx="0" cy="4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14AEC6-7E0D-DB9E-08CE-B3E86A09DEBE}"/>
              </a:ext>
            </a:extLst>
          </p:cNvPr>
          <p:cNvCxnSpPr/>
          <p:nvPr/>
        </p:nvCxnSpPr>
        <p:spPr>
          <a:xfrm flipV="1">
            <a:off x="1622323" y="1976284"/>
            <a:ext cx="0" cy="4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74ABF9-AEDA-7C77-1B2E-54B8BD79E501}"/>
              </a:ext>
            </a:extLst>
          </p:cNvPr>
          <p:cNvCxnSpPr/>
          <p:nvPr/>
        </p:nvCxnSpPr>
        <p:spPr>
          <a:xfrm flipV="1">
            <a:off x="2094271" y="1976284"/>
            <a:ext cx="0" cy="4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EC9BE1-DE0D-55FC-9F68-CC33C7D23B0F}"/>
              </a:ext>
            </a:extLst>
          </p:cNvPr>
          <p:cNvCxnSpPr/>
          <p:nvPr/>
        </p:nvCxnSpPr>
        <p:spPr>
          <a:xfrm flipV="1">
            <a:off x="4243754" y="1976284"/>
            <a:ext cx="0" cy="4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86FBFC-127A-E227-FFC8-4992BF4B8767}"/>
              </a:ext>
            </a:extLst>
          </p:cNvPr>
          <p:cNvCxnSpPr/>
          <p:nvPr/>
        </p:nvCxnSpPr>
        <p:spPr>
          <a:xfrm flipV="1">
            <a:off x="4775200" y="1976284"/>
            <a:ext cx="0" cy="4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F202F9-70A6-5C3B-3688-3DDDAF46C2AC}"/>
              </a:ext>
            </a:extLst>
          </p:cNvPr>
          <p:cNvCxnSpPr/>
          <p:nvPr/>
        </p:nvCxnSpPr>
        <p:spPr>
          <a:xfrm flipV="1">
            <a:off x="5350933" y="1976284"/>
            <a:ext cx="0" cy="4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941846-BFEE-6138-88B2-C3E28DB69669}"/>
              </a:ext>
            </a:extLst>
          </p:cNvPr>
          <p:cNvCxnSpPr/>
          <p:nvPr/>
        </p:nvCxnSpPr>
        <p:spPr>
          <a:xfrm flipV="1">
            <a:off x="5867399" y="1976284"/>
            <a:ext cx="0" cy="4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208A1D-1274-7384-CCBB-3CDF07A5861C}"/>
              </a:ext>
            </a:extLst>
          </p:cNvPr>
          <p:cNvCxnSpPr/>
          <p:nvPr/>
        </p:nvCxnSpPr>
        <p:spPr>
          <a:xfrm flipV="1">
            <a:off x="7433733" y="1976284"/>
            <a:ext cx="0" cy="4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AA1BB13-8670-44BD-45EA-F0BE96045F9D}"/>
              </a:ext>
            </a:extLst>
          </p:cNvPr>
          <p:cNvCxnSpPr/>
          <p:nvPr/>
        </p:nvCxnSpPr>
        <p:spPr>
          <a:xfrm flipV="1">
            <a:off x="8534400" y="1976284"/>
            <a:ext cx="0" cy="4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FA1E7E-2E6D-1E63-5012-690F6AB12537}"/>
              </a:ext>
            </a:extLst>
          </p:cNvPr>
          <p:cNvCxnSpPr/>
          <p:nvPr/>
        </p:nvCxnSpPr>
        <p:spPr>
          <a:xfrm flipV="1">
            <a:off x="9618133" y="1976284"/>
            <a:ext cx="0" cy="4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BCC8A2E-1CED-5EE0-A1B7-9C93CF5A01F3}"/>
              </a:ext>
            </a:extLst>
          </p:cNvPr>
          <p:cNvSpPr txBox="1"/>
          <p:nvPr/>
        </p:nvSpPr>
        <p:spPr>
          <a:xfrm>
            <a:off x="32702" y="2238136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FD1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98CD9E8-8B8C-A4F8-21BF-E68FD81C47B3}"/>
              </a:ext>
            </a:extLst>
          </p:cNvPr>
          <p:cNvCxnSpPr/>
          <p:nvPr/>
        </p:nvCxnSpPr>
        <p:spPr>
          <a:xfrm flipV="1">
            <a:off x="3704683" y="1976283"/>
            <a:ext cx="0" cy="4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E68BD57-856E-98A0-0563-33485C433F9D}"/>
              </a:ext>
            </a:extLst>
          </p:cNvPr>
          <p:cNvSpPr txBox="1"/>
          <p:nvPr/>
        </p:nvSpPr>
        <p:spPr>
          <a:xfrm>
            <a:off x="174915" y="514791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0ECC0A-354D-9CCB-71FE-9627288FE238}"/>
              </a:ext>
            </a:extLst>
          </p:cNvPr>
          <p:cNvCxnSpPr>
            <a:cxnSpLocks/>
          </p:cNvCxnSpPr>
          <p:nvPr/>
        </p:nvCxnSpPr>
        <p:spPr>
          <a:xfrm>
            <a:off x="2641600" y="2515135"/>
            <a:ext cx="0" cy="180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CF028B-0C51-146B-D8BC-93EE79A18F88}"/>
              </a:ext>
            </a:extLst>
          </p:cNvPr>
          <p:cNvCxnSpPr/>
          <p:nvPr/>
        </p:nvCxnSpPr>
        <p:spPr>
          <a:xfrm>
            <a:off x="2641600" y="2703443"/>
            <a:ext cx="5389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D4C8467-DD53-233B-7CE4-CE5E350AAE0D}"/>
              </a:ext>
            </a:extLst>
          </p:cNvPr>
          <p:cNvCxnSpPr/>
          <p:nvPr/>
        </p:nvCxnSpPr>
        <p:spPr>
          <a:xfrm flipV="1">
            <a:off x="3180522" y="2515135"/>
            <a:ext cx="0" cy="18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52CCF0A-3579-448B-6932-33358F7EFCE8}"/>
              </a:ext>
            </a:extLst>
          </p:cNvPr>
          <p:cNvSpPr txBox="1"/>
          <p:nvPr/>
        </p:nvSpPr>
        <p:spPr>
          <a:xfrm>
            <a:off x="1890389" y="2506407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FD2 - 5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D7F49B6-2F93-25E1-FDCA-7045C8CFE68F}"/>
              </a:ext>
            </a:extLst>
          </p:cNvPr>
          <p:cNvCxnSpPr>
            <a:cxnSpLocks/>
          </p:cNvCxnSpPr>
          <p:nvPr/>
        </p:nvCxnSpPr>
        <p:spPr>
          <a:xfrm>
            <a:off x="6427746" y="2465326"/>
            <a:ext cx="0" cy="180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419FF8D-8E8F-8E75-0393-C7167D688C22}"/>
              </a:ext>
            </a:extLst>
          </p:cNvPr>
          <p:cNvCxnSpPr/>
          <p:nvPr/>
        </p:nvCxnSpPr>
        <p:spPr>
          <a:xfrm>
            <a:off x="6427746" y="2653634"/>
            <a:ext cx="5389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C90F861-02D3-2EAE-CC6A-8A8C71FD64B2}"/>
              </a:ext>
            </a:extLst>
          </p:cNvPr>
          <p:cNvCxnSpPr/>
          <p:nvPr/>
        </p:nvCxnSpPr>
        <p:spPr>
          <a:xfrm flipV="1">
            <a:off x="6966668" y="2465326"/>
            <a:ext cx="0" cy="18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DB93BB0-F456-8EF3-D8C1-FB5A2D543B4D}"/>
              </a:ext>
            </a:extLst>
          </p:cNvPr>
          <p:cNvCxnSpPr/>
          <p:nvPr/>
        </p:nvCxnSpPr>
        <p:spPr>
          <a:xfrm flipV="1">
            <a:off x="6427746" y="1976283"/>
            <a:ext cx="0" cy="4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4BCB84-420A-8965-2323-935082AE5BE1}"/>
              </a:ext>
            </a:extLst>
          </p:cNvPr>
          <p:cNvCxnSpPr>
            <a:cxnSpLocks/>
          </p:cNvCxnSpPr>
          <p:nvPr/>
        </p:nvCxnSpPr>
        <p:spPr>
          <a:xfrm>
            <a:off x="7433733" y="2465326"/>
            <a:ext cx="0" cy="180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1E5DFDA-CF81-9E6E-92AB-71D28D64F101}"/>
              </a:ext>
            </a:extLst>
          </p:cNvPr>
          <p:cNvCxnSpPr/>
          <p:nvPr/>
        </p:nvCxnSpPr>
        <p:spPr>
          <a:xfrm>
            <a:off x="7433733" y="2653634"/>
            <a:ext cx="5389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E9767CC-A0E2-C6FD-1544-905623E53058}"/>
              </a:ext>
            </a:extLst>
          </p:cNvPr>
          <p:cNvCxnSpPr/>
          <p:nvPr/>
        </p:nvCxnSpPr>
        <p:spPr>
          <a:xfrm flipV="1">
            <a:off x="7972655" y="2465326"/>
            <a:ext cx="0" cy="18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6A25059-9608-25C2-94FD-7588DA42A05F}"/>
              </a:ext>
            </a:extLst>
          </p:cNvPr>
          <p:cNvCxnSpPr>
            <a:cxnSpLocks/>
          </p:cNvCxnSpPr>
          <p:nvPr/>
        </p:nvCxnSpPr>
        <p:spPr>
          <a:xfrm>
            <a:off x="8534400" y="2456599"/>
            <a:ext cx="0" cy="180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08A1167-DE69-CE69-0127-1C1DE661B1EB}"/>
              </a:ext>
            </a:extLst>
          </p:cNvPr>
          <p:cNvCxnSpPr/>
          <p:nvPr/>
        </p:nvCxnSpPr>
        <p:spPr>
          <a:xfrm>
            <a:off x="8534400" y="2644907"/>
            <a:ext cx="5389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1C55163-2B52-C91F-2ADA-372F857F91AF}"/>
              </a:ext>
            </a:extLst>
          </p:cNvPr>
          <p:cNvCxnSpPr/>
          <p:nvPr/>
        </p:nvCxnSpPr>
        <p:spPr>
          <a:xfrm flipV="1">
            <a:off x="9073322" y="2456599"/>
            <a:ext cx="0" cy="18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29ABD31-E355-3E2D-7B4B-91179230146E}"/>
              </a:ext>
            </a:extLst>
          </p:cNvPr>
          <p:cNvSpPr txBox="1"/>
          <p:nvPr/>
        </p:nvSpPr>
        <p:spPr>
          <a:xfrm>
            <a:off x="4527871" y="2953038"/>
            <a:ext cx="242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Full Dependencies</a:t>
            </a:r>
          </a:p>
        </p:txBody>
      </p: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70B33801-B072-BFFA-6E66-1432CA3C8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38037"/>
              </p:ext>
            </p:extLst>
          </p:nvPr>
        </p:nvGraphicFramePr>
        <p:xfrm>
          <a:off x="881818" y="3718268"/>
          <a:ext cx="105455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251">
                  <a:extLst>
                    <a:ext uri="{9D8B030D-6E8A-4147-A177-3AD203B41FA5}">
                      <a16:colId xmlns:a16="http://schemas.microsoft.com/office/drawing/2014/main" val="4273428158"/>
                    </a:ext>
                  </a:extLst>
                </a:gridCol>
                <a:gridCol w="753251">
                  <a:extLst>
                    <a:ext uri="{9D8B030D-6E8A-4147-A177-3AD203B41FA5}">
                      <a16:colId xmlns:a16="http://schemas.microsoft.com/office/drawing/2014/main" val="4123412472"/>
                    </a:ext>
                  </a:extLst>
                </a:gridCol>
                <a:gridCol w="753251">
                  <a:extLst>
                    <a:ext uri="{9D8B030D-6E8A-4147-A177-3AD203B41FA5}">
                      <a16:colId xmlns:a16="http://schemas.microsoft.com/office/drawing/2014/main" val="2146158941"/>
                    </a:ext>
                  </a:extLst>
                </a:gridCol>
                <a:gridCol w="753251">
                  <a:extLst>
                    <a:ext uri="{9D8B030D-6E8A-4147-A177-3AD203B41FA5}">
                      <a16:colId xmlns:a16="http://schemas.microsoft.com/office/drawing/2014/main" val="2022062446"/>
                    </a:ext>
                  </a:extLst>
                </a:gridCol>
                <a:gridCol w="753251">
                  <a:extLst>
                    <a:ext uri="{9D8B030D-6E8A-4147-A177-3AD203B41FA5}">
                      <a16:colId xmlns:a16="http://schemas.microsoft.com/office/drawing/2014/main" val="1094692723"/>
                    </a:ext>
                  </a:extLst>
                </a:gridCol>
                <a:gridCol w="753251">
                  <a:extLst>
                    <a:ext uri="{9D8B030D-6E8A-4147-A177-3AD203B41FA5}">
                      <a16:colId xmlns:a16="http://schemas.microsoft.com/office/drawing/2014/main" val="3717158156"/>
                    </a:ext>
                  </a:extLst>
                </a:gridCol>
                <a:gridCol w="753251">
                  <a:extLst>
                    <a:ext uri="{9D8B030D-6E8A-4147-A177-3AD203B41FA5}">
                      <a16:colId xmlns:a16="http://schemas.microsoft.com/office/drawing/2014/main" val="3814958604"/>
                    </a:ext>
                  </a:extLst>
                </a:gridCol>
                <a:gridCol w="753251">
                  <a:extLst>
                    <a:ext uri="{9D8B030D-6E8A-4147-A177-3AD203B41FA5}">
                      <a16:colId xmlns:a16="http://schemas.microsoft.com/office/drawing/2014/main" val="111369748"/>
                    </a:ext>
                  </a:extLst>
                </a:gridCol>
                <a:gridCol w="753251">
                  <a:extLst>
                    <a:ext uri="{9D8B030D-6E8A-4147-A177-3AD203B41FA5}">
                      <a16:colId xmlns:a16="http://schemas.microsoft.com/office/drawing/2014/main" val="50609807"/>
                    </a:ext>
                  </a:extLst>
                </a:gridCol>
                <a:gridCol w="753251">
                  <a:extLst>
                    <a:ext uri="{9D8B030D-6E8A-4147-A177-3AD203B41FA5}">
                      <a16:colId xmlns:a16="http://schemas.microsoft.com/office/drawing/2014/main" val="3539277533"/>
                    </a:ext>
                  </a:extLst>
                </a:gridCol>
                <a:gridCol w="753251">
                  <a:extLst>
                    <a:ext uri="{9D8B030D-6E8A-4147-A177-3AD203B41FA5}">
                      <a16:colId xmlns:a16="http://schemas.microsoft.com/office/drawing/2014/main" val="3833101711"/>
                    </a:ext>
                  </a:extLst>
                </a:gridCol>
                <a:gridCol w="753251">
                  <a:extLst>
                    <a:ext uri="{9D8B030D-6E8A-4147-A177-3AD203B41FA5}">
                      <a16:colId xmlns:a16="http://schemas.microsoft.com/office/drawing/2014/main" val="3182526201"/>
                    </a:ext>
                  </a:extLst>
                </a:gridCol>
                <a:gridCol w="753251">
                  <a:extLst>
                    <a:ext uri="{9D8B030D-6E8A-4147-A177-3AD203B41FA5}">
                      <a16:colId xmlns:a16="http://schemas.microsoft.com/office/drawing/2014/main" val="2638513535"/>
                    </a:ext>
                  </a:extLst>
                </a:gridCol>
                <a:gridCol w="753251">
                  <a:extLst>
                    <a:ext uri="{9D8B030D-6E8A-4147-A177-3AD203B41FA5}">
                      <a16:colId xmlns:a16="http://schemas.microsoft.com/office/drawing/2014/main" val="2826123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Rptd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OCC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OCC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RPT_Dist_No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Used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Location_Id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28505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AC549554-CE68-B6D2-09C1-1FCC3647BAFB}"/>
              </a:ext>
            </a:extLst>
          </p:cNvPr>
          <p:cNvSpPr txBox="1"/>
          <p:nvPr/>
        </p:nvSpPr>
        <p:spPr>
          <a:xfrm>
            <a:off x="784105" y="3427368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F2A6F21-1B9E-523E-CD40-712EC2BBC8E1}"/>
              </a:ext>
            </a:extLst>
          </p:cNvPr>
          <p:cNvSpPr txBox="1"/>
          <p:nvPr/>
        </p:nvSpPr>
        <p:spPr>
          <a:xfrm>
            <a:off x="4448558" y="4315025"/>
            <a:ext cx="368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Decompose Transitive Dependencies</a:t>
            </a:r>
          </a:p>
        </p:txBody>
      </p: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DBE1B03F-25CB-5AD7-DB0B-C170A4052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63981"/>
              </p:ext>
            </p:extLst>
          </p:nvPr>
        </p:nvGraphicFramePr>
        <p:xfrm>
          <a:off x="602322" y="5023970"/>
          <a:ext cx="13227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82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  <a:gridCol w="661382">
                  <a:extLst>
                    <a:ext uri="{9D8B030D-6E8A-4147-A177-3AD203B41FA5}">
                      <a16:colId xmlns:a16="http://schemas.microsoft.com/office/drawing/2014/main" val="2707278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0" dirty="0"/>
                        <a:t> </a:t>
                      </a:r>
                      <a:r>
                        <a:rPr lang="en-US" sz="1000" b="1" u="sng" dirty="0"/>
                        <a:t>Area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Area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10B795F8-1981-4B8D-E855-91C077817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85686"/>
              </p:ext>
            </p:extLst>
          </p:nvPr>
        </p:nvGraphicFramePr>
        <p:xfrm>
          <a:off x="3406865" y="5089743"/>
          <a:ext cx="169250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254">
                  <a:extLst>
                    <a:ext uri="{9D8B030D-6E8A-4147-A177-3AD203B41FA5}">
                      <a16:colId xmlns:a16="http://schemas.microsoft.com/office/drawing/2014/main" val="2511786543"/>
                    </a:ext>
                  </a:extLst>
                </a:gridCol>
                <a:gridCol w="846254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u="sng" dirty="0"/>
                        <a:t>Premise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 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</a:t>
                      </a:r>
                      <a:r>
                        <a:rPr lang="en-US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D5486DAE-8F4F-8756-EC44-3BDDB7BEE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27107"/>
              </p:ext>
            </p:extLst>
          </p:nvPr>
        </p:nvGraphicFramePr>
        <p:xfrm>
          <a:off x="5814286" y="5089743"/>
          <a:ext cx="25895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782">
                  <a:extLst>
                    <a:ext uri="{9D8B030D-6E8A-4147-A177-3AD203B41FA5}">
                      <a16:colId xmlns:a16="http://schemas.microsoft.com/office/drawing/2014/main" val="2511786543"/>
                    </a:ext>
                  </a:extLst>
                </a:gridCol>
                <a:gridCol w="1294782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Used Cd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 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Desc</a:t>
                      </a:r>
                    </a:p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0A8574B2-C843-1960-50B0-4A936807A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60237"/>
              </p:ext>
            </p:extLst>
          </p:nvPr>
        </p:nvGraphicFramePr>
        <p:xfrm>
          <a:off x="9067967" y="5115143"/>
          <a:ext cx="16925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254">
                  <a:extLst>
                    <a:ext uri="{9D8B030D-6E8A-4147-A177-3AD203B41FA5}">
                      <a16:colId xmlns:a16="http://schemas.microsoft.com/office/drawing/2014/main" val="2511786543"/>
                    </a:ext>
                  </a:extLst>
                </a:gridCol>
                <a:gridCol w="846254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</a:t>
                      </a:r>
                      <a:r>
                        <a:rPr lang="en-US" sz="1000" b="0" dirty="0"/>
                        <a:t>Status 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id="{B78EB96D-374E-772A-FCA5-61854952AE4A}"/>
              </a:ext>
            </a:extLst>
          </p:cNvPr>
          <p:cNvSpPr txBox="1"/>
          <p:nvPr/>
        </p:nvSpPr>
        <p:spPr>
          <a:xfrm>
            <a:off x="583384" y="4762781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258A74-A242-D392-851E-CE9B7F4FA43D}"/>
              </a:ext>
            </a:extLst>
          </p:cNvPr>
          <p:cNvSpPr txBox="1"/>
          <p:nvPr/>
        </p:nvSpPr>
        <p:spPr>
          <a:xfrm>
            <a:off x="3406865" y="483814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premise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618FE34-93E5-CA1A-C1FD-2AB27D420D6A}"/>
              </a:ext>
            </a:extLst>
          </p:cNvPr>
          <p:cNvSpPr txBox="1"/>
          <p:nvPr/>
        </p:nvSpPr>
        <p:spPr>
          <a:xfrm>
            <a:off x="5814286" y="4838142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weapon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A8A5E94-1D57-3581-DAC5-ADD542F8F939}"/>
              </a:ext>
            </a:extLst>
          </p:cNvPr>
          <p:cNvSpPr txBox="1"/>
          <p:nvPr/>
        </p:nvSpPr>
        <p:spPr>
          <a:xfrm>
            <a:off x="9029385" y="489596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E25EFD7-70D8-EB23-34E7-216C1615F6A1}"/>
              </a:ext>
            </a:extLst>
          </p:cNvPr>
          <p:cNvCxnSpPr>
            <a:cxnSpLocks/>
          </p:cNvCxnSpPr>
          <p:nvPr/>
        </p:nvCxnSpPr>
        <p:spPr>
          <a:xfrm>
            <a:off x="9618133" y="2506407"/>
            <a:ext cx="0" cy="189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A5D1699-0057-117B-6ED9-CB6D0B0AA231}"/>
              </a:ext>
            </a:extLst>
          </p:cNvPr>
          <p:cNvCxnSpPr/>
          <p:nvPr/>
        </p:nvCxnSpPr>
        <p:spPr>
          <a:xfrm>
            <a:off x="9618133" y="2695492"/>
            <a:ext cx="5418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478745F-89BD-02C8-0951-87F289C60F94}"/>
              </a:ext>
            </a:extLst>
          </p:cNvPr>
          <p:cNvCxnSpPr>
            <a:cxnSpLocks/>
          </p:cNvCxnSpPr>
          <p:nvPr/>
        </p:nvCxnSpPr>
        <p:spPr>
          <a:xfrm>
            <a:off x="10160000" y="2695492"/>
            <a:ext cx="11514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8393889-C9D9-0EFC-FC66-DFB5244E693D}"/>
              </a:ext>
            </a:extLst>
          </p:cNvPr>
          <p:cNvCxnSpPr/>
          <p:nvPr/>
        </p:nvCxnSpPr>
        <p:spPr>
          <a:xfrm flipV="1">
            <a:off x="10638263" y="2465326"/>
            <a:ext cx="0" cy="23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686E55F-3382-B152-C761-C5B71E11DE3A}"/>
              </a:ext>
            </a:extLst>
          </p:cNvPr>
          <p:cNvCxnSpPr/>
          <p:nvPr/>
        </p:nvCxnSpPr>
        <p:spPr>
          <a:xfrm flipV="1">
            <a:off x="11311466" y="2465326"/>
            <a:ext cx="0" cy="23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0D0CF62E-96F1-20F6-70B6-9D95FD50D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194642"/>
              </p:ext>
            </p:extLst>
          </p:nvPr>
        </p:nvGraphicFramePr>
        <p:xfrm>
          <a:off x="864389" y="6052773"/>
          <a:ext cx="42349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997">
                  <a:extLst>
                    <a:ext uri="{9D8B030D-6E8A-4147-A177-3AD203B41FA5}">
                      <a16:colId xmlns:a16="http://schemas.microsoft.com/office/drawing/2014/main" val="4020117049"/>
                    </a:ext>
                  </a:extLst>
                </a:gridCol>
                <a:gridCol w="846997">
                  <a:extLst>
                    <a:ext uri="{9D8B030D-6E8A-4147-A177-3AD203B41FA5}">
                      <a16:colId xmlns:a16="http://schemas.microsoft.com/office/drawing/2014/main" val="943428322"/>
                    </a:ext>
                  </a:extLst>
                </a:gridCol>
                <a:gridCol w="846997">
                  <a:extLst>
                    <a:ext uri="{9D8B030D-6E8A-4147-A177-3AD203B41FA5}">
                      <a16:colId xmlns:a16="http://schemas.microsoft.com/office/drawing/2014/main" val="3971440344"/>
                    </a:ext>
                  </a:extLst>
                </a:gridCol>
                <a:gridCol w="846997">
                  <a:extLst>
                    <a:ext uri="{9D8B030D-6E8A-4147-A177-3AD203B41FA5}">
                      <a16:colId xmlns:a16="http://schemas.microsoft.com/office/drawing/2014/main" val="3223310577"/>
                    </a:ext>
                  </a:extLst>
                </a:gridCol>
                <a:gridCol w="846997">
                  <a:extLst>
                    <a:ext uri="{9D8B030D-6E8A-4147-A177-3AD203B41FA5}">
                      <a16:colId xmlns:a16="http://schemas.microsoft.com/office/drawing/2014/main" val="375111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u="sng" dirty="0" err="1"/>
                        <a:t>Location_Id</a:t>
                      </a:r>
                      <a:endParaRPr 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/>
                        <a:t>Cross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94276"/>
                  </a:ext>
                </a:extLst>
              </a:tr>
            </a:tbl>
          </a:graphicData>
        </a:graphic>
      </p:graphicFrame>
      <p:sp>
        <p:nvSpPr>
          <p:cNvPr id="139" name="TextBox 138">
            <a:extLst>
              <a:ext uri="{FF2B5EF4-FFF2-40B4-BE49-F238E27FC236}">
                <a16:creationId xmlns:a16="http://schemas.microsoft.com/office/drawing/2014/main" id="{F5E144B5-D101-FCD8-0EB6-77293230F163}"/>
              </a:ext>
            </a:extLst>
          </p:cNvPr>
          <p:cNvSpPr txBox="1"/>
          <p:nvPr/>
        </p:nvSpPr>
        <p:spPr>
          <a:xfrm>
            <a:off x="882341" y="5777765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CC4F4A-67A9-EF2A-77B8-97E540D0C03C}"/>
              </a:ext>
            </a:extLst>
          </p:cNvPr>
          <p:cNvCxnSpPr/>
          <p:nvPr/>
        </p:nvCxnSpPr>
        <p:spPr>
          <a:xfrm flipV="1">
            <a:off x="10160000" y="2465326"/>
            <a:ext cx="0" cy="23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D51E80-4F9D-3542-F41D-53416E0368A9}"/>
              </a:ext>
            </a:extLst>
          </p:cNvPr>
          <p:cNvCxnSpPr/>
          <p:nvPr/>
        </p:nvCxnSpPr>
        <p:spPr>
          <a:xfrm>
            <a:off x="5350933" y="6245817"/>
            <a:ext cx="1183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C983A2-B99F-F23F-79A5-01FE3EBA5226}"/>
              </a:ext>
            </a:extLst>
          </p:cNvPr>
          <p:cNvSpPr txBox="1"/>
          <p:nvPr/>
        </p:nvSpPr>
        <p:spPr>
          <a:xfrm>
            <a:off x="6639403" y="6041812"/>
            <a:ext cx="545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Surrogate key created for location for a unique identifier</a:t>
            </a:r>
          </a:p>
        </p:txBody>
      </p:sp>
    </p:spTree>
    <p:extLst>
      <p:ext uri="{BB962C8B-B14F-4D97-AF65-F5344CB8AC3E}">
        <p14:creationId xmlns:p14="http://schemas.microsoft.com/office/powerpoint/2010/main" val="184428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960A660-BDDD-B0C9-3D9A-B756F9523A06}"/>
              </a:ext>
            </a:extLst>
          </p:cNvPr>
          <p:cNvSpPr txBox="1"/>
          <p:nvPr/>
        </p:nvSpPr>
        <p:spPr>
          <a:xfrm>
            <a:off x="5118072" y="-67863"/>
            <a:ext cx="195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Base Schema 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BEA78EBC-3EC6-78B6-C3B0-E28C1E3BD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78381"/>
              </p:ext>
            </p:extLst>
          </p:nvPr>
        </p:nvGraphicFramePr>
        <p:xfrm>
          <a:off x="1175995" y="358766"/>
          <a:ext cx="10445022" cy="3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073">
                  <a:extLst>
                    <a:ext uri="{9D8B030D-6E8A-4147-A177-3AD203B41FA5}">
                      <a16:colId xmlns:a16="http://schemas.microsoft.com/office/drawing/2014/main" val="4273428158"/>
                    </a:ext>
                  </a:extLst>
                </a:gridCol>
                <a:gridCol w="746073">
                  <a:extLst>
                    <a:ext uri="{9D8B030D-6E8A-4147-A177-3AD203B41FA5}">
                      <a16:colId xmlns:a16="http://schemas.microsoft.com/office/drawing/2014/main" val="4123412472"/>
                    </a:ext>
                  </a:extLst>
                </a:gridCol>
                <a:gridCol w="746073">
                  <a:extLst>
                    <a:ext uri="{9D8B030D-6E8A-4147-A177-3AD203B41FA5}">
                      <a16:colId xmlns:a16="http://schemas.microsoft.com/office/drawing/2014/main" val="2146158941"/>
                    </a:ext>
                  </a:extLst>
                </a:gridCol>
                <a:gridCol w="746073">
                  <a:extLst>
                    <a:ext uri="{9D8B030D-6E8A-4147-A177-3AD203B41FA5}">
                      <a16:colId xmlns:a16="http://schemas.microsoft.com/office/drawing/2014/main" val="2022062446"/>
                    </a:ext>
                  </a:extLst>
                </a:gridCol>
                <a:gridCol w="746073">
                  <a:extLst>
                    <a:ext uri="{9D8B030D-6E8A-4147-A177-3AD203B41FA5}">
                      <a16:colId xmlns:a16="http://schemas.microsoft.com/office/drawing/2014/main" val="1094692723"/>
                    </a:ext>
                  </a:extLst>
                </a:gridCol>
                <a:gridCol w="746073">
                  <a:extLst>
                    <a:ext uri="{9D8B030D-6E8A-4147-A177-3AD203B41FA5}">
                      <a16:colId xmlns:a16="http://schemas.microsoft.com/office/drawing/2014/main" val="2547887431"/>
                    </a:ext>
                  </a:extLst>
                </a:gridCol>
                <a:gridCol w="746073">
                  <a:extLst>
                    <a:ext uri="{9D8B030D-6E8A-4147-A177-3AD203B41FA5}">
                      <a16:colId xmlns:a16="http://schemas.microsoft.com/office/drawing/2014/main" val="3814958604"/>
                    </a:ext>
                  </a:extLst>
                </a:gridCol>
                <a:gridCol w="746073">
                  <a:extLst>
                    <a:ext uri="{9D8B030D-6E8A-4147-A177-3AD203B41FA5}">
                      <a16:colId xmlns:a16="http://schemas.microsoft.com/office/drawing/2014/main" val="111369748"/>
                    </a:ext>
                  </a:extLst>
                </a:gridCol>
                <a:gridCol w="746073">
                  <a:extLst>
                    <a:ext uri="{9D8B030D-6E8A-4147-A177-3AD203B41FA5}">
                      <a16:colId xmlns:a16="http://schemas.microsoft.com/office/drawing/2014/main" val="50609807"/>
                    </a:ext>
                  </a:extLst>
                </a:gridCol>
                <a:gridCol w="746073">
                  <a:extLst>
                    <a:ext uri="{9D8B030D-6E8A-4147-A177-3AD203B41FA5}">
                      <a16:colId xmlns:a16="http://schemas.microsoft.com/office/drawing/2014/main" val="3539277533"/>
                    </a:ext>
                  </a:extLst>
                </a:gridCol>
                <a:gridCol w="746073">
                  <a:extLst>
                    <a:ext uri="{9D8B030D-6E8A-4147-A177-3AD203B41FA5}">
                      <a16:colId xmlns:a16="http://schemas.microsoft.com/office/drawing/2014/main" val="3833101711"/>
                    </a:ext>
                  </a:extLst>
                </a:gridCol>
                <a:gridCol w="746073">
                  <a:extLst>
                    <a:ext uri="{9D8B030D-6E8A-4147-A177-3AD203B41FA5}">
                      <a16:colId xmlns:a16="http://schemas.microsoft.com/office/drawing/2014/main" val="3182526201"/>
                    </a:ext>
                  </a:extLst>
                </a:gridCol>
                <a:gridCol w="746073">
                  <a:extLst>
                    <a:ext uri="{9D8B030D-6E8A-4147-A177-3AD203B41FA5}">
                      <a16:colId xmlns:a16="http://schemas.microsoft.com/office/drawing/2014/main" val="2638513535"/>
                    </a:ext>
                  </a:extLst>
                </a:gridCol>
                <a:gridCol w="746073">
                  <a:extLst>
                    <a:ext uri="{9D8B030D-6E8A-4147-A177-3AD203B41FA5}">
                      <a16:colId xmlns:a16="http://schemas.microsoft.com/office/drawing/2014/main" val="2826123427"/>
                    </a:ext>
                  </a:extLst>
                </a:gridCol>
              </a:tblGrid>
              <a:tr h="398303">
                <a:tc>
                  <a:txBody>
                    <a:bodyPr/>
                    <a:lstStyle/>
                    <a:p>
                      <a:r>
                        <a:rPr lang="en-US" sz="9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Rptd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OCC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OCC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Rpt_Dist_No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Vict_Age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Vict_Sex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Used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Location_Id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28505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89873C38-2D39-D25E-0B02-2985E1FD5D40}"/>
              </a:ext>
            </a:extLst>
          </p:cNvPr>
          <p:cNvSpPr txBox="1"/>
          <p:nvPr/>
        </p:nvSpPr>
        <p:spPr>
          <a:xfrm>
            <a:off x="1185131" y="7362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521EEFF-FFB2-4189-A45A-4868422A3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5499"/>
              </p:ext>
            </p:extLst>
          </p:nvPr>
        </p:nvGraphicFramePr>
        <p:xfrm>
          <a:off x="1062384" y="1462882"/>
          <a:ext cx="19319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958">
                  <a:extLst>
                    <a:ext uri="{9D8B030D-6E8A-4147-A177-3AD203B41FA5}">
                      <a16:colId xmlns:a16="http://schemas.microsoft.com/office/drawing/2014/main" val="1704886902"/>
                    </a:ext>
                  </a:extLst>
                </a:gridCol>
                <a:gridCol w="965958">
                  <a:extLst>
                    <a:ext uri="{9D8B030D-6E8A-4147-A177-3AD203B41FA5}">
                      <a16:colId xmlns:a16="http://schemas.microsoft.com/office/drawing/2014/main" val="180266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u="sng" dirty="0"/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sng" dirty="0"/>
                        <a:t>Mocodes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42510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CAB6E3BD-E71E-70DB-A976-040F30761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30147"/>
              </p:ext>
            </p:extLst>
          </p:nvPr>
        </p:nvGraphicFramePr>
        <p:xfrm>
          <a:off x="1062384" y="2363081"/>
          <a:ext cx="1931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957">
                  <a:extLst>
                    <a:ext uri="{9D8B030D-6E8A-4147-A177-3AD203B41FA5}">
                      <a16:colId xmlns:a16="http://schemas.microsoft.com/office/drawing/2014/main" val="1704886902"/>
                    </a:ext>
                  </a:extLst>
                </a:gridCol>
                <a:gridCol w="965957">
                  <a:extLst>
                    <a:ext uri="{9D8B030D-6E8A-4147-A177-3AD203B41FA5}">
                      <a16:colId xmlns:a16="http://schemas.microsoft.com/office/drawing/2014/main" val="180266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/>
                        <a:t>Mocodes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42510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446A68FB-AD40-FC89-F8ED-4AF0AA1BCCEC}"/>
              </a:ext>
            </a:extLst>
          </p:cNvPr>
          <p:cNvSpPr txBox="1"/>
          <p:nvPr/>
        </p:nvSpPr>
        <p:spPr>
          <a:xfrm>
            <a:off x="1066362" y="1163234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Mocode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9B3D73-890A-40B9-577D-001FBB840E46}"/>
              </a:ext>
            </a:extLst>
          </p:cNvPr>
          <p:cNvSpPr txBox="1"/>
          <p:nvPr/>
        </p:nvSpPr>
        <p:spPr>
          <a:xfrm>
            <a:off x="1062384" y="2056024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Mocode_description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E733200-890F-BC3B-CD49-FB84D1CC1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850878"/>
              </p:ext>
            </p:extLst>
          </p:nvPr>
        </p:nvGraphicFramePr>
        <p:xfrm>
          <a:off x="1062384" y="5359709"/>
          <a:ext cx="28919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68">
                  <a:extLst>
                    <a:ext uri="{9D8B030D-6E8A-4147-A177-3AD203B41FA5}">
                      <a16:colId xmlns:a16="http://schemas.microsoft.com/office/drawing/2014/main" val="3387890819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2490892693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332808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Crm_Cd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Crm_Level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0157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DE81ADC1-0709-95ED-B00A-3851C5963AF4}"/>
              </a:ext>
            </a:extLst>
          </p:cNvPr>
          <p:cNvSpPr txBox="1"/>
          <p:nvPr/>
        </p:nvSpPr>
        <p:spPr>
          <a:xfrm>
            <a:off x="1016734" y="5116863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Crime_code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1C07AE89-BC16-2C8D-2A0F-5C3BAD72F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52732"/>
              </p:ext>
            </p:extLst>
          </p:nvPr>
        </p:nvGraphicFramePr>
        <p:xfrm>
          <a:off x="1016734" y="6167908"/>
          <a:ext cx="1931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957">
                  <a:extLst>
                    <a:ext uri="{9D8B030D-6E8A-4147-A177-3AD203B41FA5}">
                      <a16:colId xmlns:a16="http://schemas.microsoft.com/office/drawing/2014/main" val="1704886902"/>
                    </a:ext>
                  </a:extLst>
                </a:gridCol>
                <a:gridCol w="965957">
                  <a:extLst>
                    <a:ext uri="{9D8B030D-6E8A-4147-A177-3AD203B41FA5}">
                      <a16:colId xmlns:a16="http://schemas.microsoft.com/office/drawing/2014/main" val="180266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/>
                        <a:t>Crm_Cd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4251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8A46CB89-9C6D-D10C-1A5F-B5B69E81A44A}"/>
              </a:ext>
            </a:extLst>
          </p:cNvPr>
          <p:cNvSpPr txBox="1"/>
          <p:nvPr/>
        </p:nvSpPr>
        <p:spPr>
          <a:xfrm>
            <a:off x="960978" y="5938908"/>
            <a:ext cx="2195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crime_code_description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E36EE483-4BAC-CF28-E45E-C9AEEC6D7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94440"/>
              </p:ext>
            </p:extLst>
          </p:nvPr>
        </p:nvGraphicFramePr>
        <p:xfrm>
          <a:off x="1062384" y="3339472"/>
          <a:ext cx="13227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82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  <a:gridCol w="661382">
                  <a:extLst>
                    <a:ext uri="{9D8B030D-6E8A-4147-A177-3AD203B41FA5}">
                      <a16:colId xmlns:a16="http://schemas.microsoft.com/office/drawing/2014/main" val="2707278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0" dirty="0"/>
                        <a:t> </a:t>
                      </a:r>
                      <a:r>
                        <a:rPr lang="en-US" sz="1000" b="1" u="sng" dirty="0"/>
                        <a:t>Area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Area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5CE54C0C-4114-016D-A9A4-83BDAE428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70220"/>
              </p:ext>
            </p:extLst>
          </p:nvPr>
        </p:nvGraphicFramePr>
        <p:xfrm>
          <a:off x="3869881" y="1431286"/>
          <a:ext cx="169250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254">
                  <a:extLst>
                    <a:ext uri="{9D8B030D-6E8A-4147-A177-3AD203B41FA5}">
                      <a16:colId xmlns:a16="http://schemas.microsoft.com/office/drawing/2014/main" val="2511786543"/>
                    </a:ext>
                  </a:extLst>
                </a:gridCol>
                <a:gridCol w="846254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u="sng" dirty="0"/>
                        <a:t>Premise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 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</a:t>
                      </a:r>
                      <a:r>
                        <a:rPr lang="en-US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0A2CA374-BCA4-B674-DA0D-29F89BC42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81856"/>
              </p:ext>
            </p:extLst>
          </p:nvPr>
        </p:nvGraphicFramePr>
        <p:xfrm>
          <a:off x="4002586" y="2337681"/>
          <a:ext cx="25895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782">
                  <a:extLst>
                    <a:ext uri="{9D8B030D-6E8A-4147-A177-3AD203B41FA5}">
                      <a16:colId xmlns:a16="http://schemas.microsoft.com/office/drawing/2014/main" val="2511786543"/>
                    </a:ext>
                  </a:extLst>
                </a:gridCol>
                <a:gridCol w="1294782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Used Cd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 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Desc</a:t>
                      </a:r>
                    </a:p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CE2FAEA-9640-8724-5896-227E2493C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85354"/>
              </p:ext>
            </p:extLst>
          </p:nvPr>
        </p:nvGraphicFramePr>
        <p:xfrm>
          <a:off x="7495370" y="2548501"/>
          <a:ext cx="16925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254">
                  <a:extLst>
                    <a:ext uri="{9D8B030D-6E8A-4147-A177-3AD203B41FA5}">
                      <a16:colId xmlns:a16="http://schemas.microsoft.com/office/drawing/2014/main" val="2511786543"/>
                    </a:ext>
                  </a:extLst>
                </a:gridCol>
                <a:gridCol w="846254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</a:t>
                      </a:r>
                      <a:r>
                        <a:rPr lang="en-US" sz="1000" b="0" dirty="0"/>
                        <a:t>Status 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63C61A59-E03E-1BF8-FFAD-26F279472CD8}"/>
              </a:ext>
            </a:extLst>
          </p:cNvPr>
          <p:cNvSpPr txBox="1"/>
          <p:nvPr/>
        </p:nvSpPr>
        <p:spPr>
          <a:xfrm>
            <a:off x="3869881" y="1179686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premise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5618D1-66EA-B466-26B6-CCAADB3459C1}"/>
              </a:ext>
            </a:extLst>
          </p:cNvPr>
          <p:cNvSpPr txBox="1"/>
          <p:nvPr/>
        </p:nvSpPr>
        <p:spPr>
          <a:xfrm>
            <a:off x="4002586" y="2086080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weapon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8AE48-1D5E-3C89-424B-35500D475F06}"/>
              </a:ext>
            </a:extLst>
          </p:cNvPr>
          <p:cNvSpPr txBox="1"/>
          <p:nvPr/>
        </p:nvSpPr>
        <p:spPr>
          <a:xfrm>
            <a:off x="7456788" y="23293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053D078-E738-690D-55C9-DACA7F049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430505"/>
              </p:ext>
            </p:extLst>
          </p:nvPr>
        </p:nvGraphicFramePr>
        <p:xfrm>
          <a:off x="1062384" y="4518477"/>
          <a:ext cx="4234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746">
                  <a:extLst>
                    <a:ext uri="{9D8B030D-6E8A-4147-A177-3AD203B41FA5}">
                      <a16:colId xmlns:a16="http://schemas.microsoft.com/office/drawing/2014/main" val="943428322"/>
                    </a:ext>
                  </a:extLst>
                </a:gridCol>
                <a:gridCol w="1058746">
                  <a:extLst>
                    <a:ext uri="{9D8B030D-6E8A-4147-A177-3AD203B41FA5}">
                      <a16:colId xmlns:a16="http://schemas.microsoft.com/office/drawing/2014/main" val="3971440344"/>
                    </a:ext>
                  </a:extLst>
                </a:gridCol>
                <a:gridCol w="1058746">
                  <a:extLst>
                    <a:ext uri="{9D8B030D-6E8A-4147-A177-3AD203B41FA5}">
                      <a16:colId xmlns:a16="http://schemas.microsoft.com/office/drawing/2014/main" val="3223310577"/>
                    </a:ext>
                  </a:extLst>
                </a:gridCol>
                <a:gridCol w="1058746">
                  <a:extLst>
                    <a:ext uri="{9D8B030D-6E8A-4147-A177-3AD203B41FA5}">
                      <a16:colId xmlns:a16="http://schemas.microsoft.com/office/drawing/2014/main" val="375111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u="sng" dirty="0" err="1"/>
                        <a:t>Location_Id</a:t>
                      </a:r>
                      <a:endParaRPr 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/>
                        <a:t>Cross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94276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08F315D2-82F9-87C8-E4CA-3FAA9D373A6F}"/>
              </a:ext>
            </a:extLst>
          </p:cNvPr>
          <p:cNvSpPr txBox="1"/>
          <p:nvPr/>
        </p:nvSpPr>
        <p:spPr>
          <a:xfrm>
            <a:off x="1062384" y="422798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A97C6C-F55A-103B-DC49-084C5E8C81C4}"/>
              </a:ext>
            </a:extLst>
          </p:cNvPr>
          <p:cNvSpPr txBox="1"/>
          <p:nvPr/>
        </p:nvSpPr>
        <p:spPr>
          <a:xfrm>
            <a:off x="1093160" y="310661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6E2FADF-5C05-C503-436E-BF0643DD9A46}"/>
              </a:ext>
            </a:extLst>
          </p:cNvPr>
          <p:cNvCxnSpPr>
            <a:cxnSpLocks/>
          </p:cNvCxnSpPr>
          <p:nvPr/>
        </p:nvCxnSpPr>
        <p:spPr>
          <a:xfrm>
            <a:off x="862689" y="635375"/>
            <a:ext cx="249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E21B400-17A7-59E2-4887-1A2A0DD2AABB}"/>
              </a:ext>
            </a:extLst>
          </p:cNvPr>
          <p:cNvCxnSpPr>
            <a:cxnSpLocks/>
          </p:cNvCxnSpPr>
          <p:nvPr/>
        </p:nvCxnSpPr>
        <p:spPr>
          <a:xfrm>
            <a:off x="862689" y="635375"/>
            <a:ext cx="0" cy="1330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A01D6F4-28BD-C024-0FF6-54A3838E774D}"/>
              </a:ext>
            </a:extLst>
          </p:cNvPr>
          <p:cNvCxnSpPr/>
          <p:nvPr/>
        </p:nvCxnSpPr>
        <p:spPr>
          <a:xfrm>
            <a:off x="862689" y="1953536"/>
            <a:ext cx="6448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03BB19A-65D2-DF7D-A264-08A6D30A8EAE}"/>
              </a:ext>
            </a:extLst>
          </p:cNvPr>
          <p:cNvCxnSpPr/>
          <p:nvPr/>
        </p:nvCxnSpPr>
        <p:spPr>
          <a:xfrm flipV="1">
            <a:off x="1507574" y="1833722"/>
            <a:ext cx="0" cy="131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CA9769B-5B99-882F-DF05-4D34D00BD435}"/>
              </a:ext>
            </a:extLst>
          </p:cNvPr>
          <p:cNvCxnSpPr/>
          <p:nvPr/>
        </p:nvCxnSpPr>
        <p:spPr>
          <a:xfrm>
            <a:off x="888712" y="547752"/>
            <a:ext cx="22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443B5B5-F2F6-8B48-A9BA-9354AB268A8B}"/>
              </a:ext>
            </a:extLst>
          </p:cNvPr>
          <p:cNvCxnSpPr/>
          <p:nvPr/>
        </p:nvCxnSpPr>
        <p:spPr>
          <a:xfrm flipH="1">
            <a:off x="549383" y="547752"/>
            <a:ext cx="3393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F7E0A47-3C11-85E5-A2F4-30CE9DD83404}"/>
              </a:ext>
            </a:extLst>
          </p:cNvPr>
          <p:cNvCxnSpPr/>
          <p:nvPr/>
        </p:nvCxnSpPr>
        <p:spPr>
          <a:xfrm>
            <a:off x="549383" y="547752"/>
            <a:ext cx="0" cy="5327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AB6DE5B-F589-1B3B-015D-C257A99658AB}"/>
              </a:ext>
            </a:extLst>
          </p:cNvPr>
          <p:cNvCxnSpPr/>
          <p:nvPr/>
        </p:nvCxnSpPr>
        <p:spPr>
          <a:xfrm>
            <a:off x="549383" y="5875724"/>
            <a:ext cx="9581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5AEF485-5CF3-99F0-2894-C29C25E94AD9}"/>
              </a:ext>
            </a:extLst>
          </p:cNvPr>
          <p:cNvCxnSpPr/>
          <p:nvPr/>
        </p:nvCxnSpPr>
        <p:spPr>
          <a:xfrm flipV="1">
            <a:off x="1507574" y="5730549"/>
            <a:ext cx="0" cy="1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283C935-4380-2FD3-C10D-713977E4279F}"/>
              </a:ext>
            </a:extLst>
          </p:cNvPr>
          <p:cNvCxnSpPr>
            <a:cxnSpLocks/>
          </p:cNvCxnSpPr>
          <p:nvPr/>
        </p:nvCxnSpPr>
        <p:spPr>
          <a:xfrm flipH="1">
            <a:off x="3772086" y="980339"/>
            <a:ext cx="5273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B8866EB-3E53-A483-B795-97102C6594D4}"/>
              </a:ext>
            </a:extLst>
          </p:cNvPr>
          <p:cNvCxnSpPr/>
          <p:nvPr/>
        </p:nvCxnSpPr>
        <p:spPr>
          <a:xfrm>
            <a:off x="3760935" y="980339"/>
            <a:ext cx="0" cy="973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C72DD71-BB35-EF82-6FE6-1808700EB6AD}"/>
              </a:ext>
            </a:extLst>
          </p:cNvPr>
          <p:cNvCxnSpPr/>
          <p:nvPr/>
        </p:nvCxnSpPr>
        <p:spPr>
          <a:xfrm>
            <a:off x="3772086" y="1965412"/>
            <a:ext cx="535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3995E6-FBD9-3988-D8F2-8EF9EA2CBAC0}"/>
              </a:ext>
            </a:extLst>
          </p:cNvPr>
          <p:cNvCxnSpPr>
            <a:cxnSpLocks/>
          </p:cNvCxnSpPr>
          <p:nvPr/>
        </p:nvCxnSpPr>
        <p:spPr>
          <a:xfrm flipV="1">
            <a:off x="4318496" y="1802126"/>
            <a:ext cx="0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0F04906-BB20-1076-A48B-4053BAF1B901}"/>
              </a:ext>
            </a:extLst>
          </p:cNvPr>
          <p:cNvCxnSpPr/>
          <p:nvPr/>
        </p:nvCxnSpPr>
        <p:spPr>
          <a:xfrm>
            <a:off x="2456242" y="5730549"/>
            <a:ext cx="0" cy="2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27D483F-6A1A-6395-8DBC-FDEE4357BF68}"/>
              </a:ext>
            </a:extLst>
          </p:cNvPr>
          <p:cNvCxnSpPr/>
          <p:nvPr/>
        </p:nvCxnSpPr>
        <p:spPr>
          <a:xfrm flipH="1">
            <a:off x="862689" y="5938908"/>
            <a:ext cx="1593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AF14613-945B-B3E3-1382-9132AC5D5E65}"/>
              </a:ext>
            </a:extLst>
          </p:cNvPr>
          <p:cNvCxnSpPr>
            <a:cxnSpLocks/>
          </p:cNvCxnSpPr>
          <p:nvPr/>
        </p:nvCxnSpPr>
        <p:spPr>
          <a:xfrm>
            <a:off x="862689" y="5938908"/>
            <a:ext cx="0" cy="41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9426B39-B6CE-48B8-34C1-F6E78532DA57}"/>
              </a:ext>
            </a:extLst>
          </p:cNvPr>
          <p:cNvCxnSpPr>
            <a:endCxn id="51" idx="1"/>
          </p:cNvCxnSpPr>
          <p:nvPr/>
        </p:nvCxnSpPr>
        <p:spPr>
          <a:xfrm flipV="1">
            <a:off x="862689" y="6353328"/>
            <a:ext cx="154045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8557EFA-B0B6-EF46-874F-ECAF2C1E4580}"/>
              </a:ext>
            </a:extLst>
          </p:cNvPr>
          <p:cNvCxnSpPr>
            <a:cxnSpLocks/>
          </p:cNvCxnSpPr>
          <p:nvPr/>
        </p:nvCxnSpPr>
        <p:spPr>
          <a:xfrm>
            <a:off x="2456242" y="1802126"/>
            <a:ext cx="0" cy="283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CC00639-0422-4F74-0345-806D0E915A0C}"/>
              </a:ext>
            </a:extLst>
          </p:cNvPr>
          <p:cNvCxnSpPr/>
          <p:nvPr/>
        </p:nvCxnSpPr>
        <p:spPr>
          <a:xfrm flipH="1">
            <a:off x="960979" y="2086080"/>
            <a:ext cx="14952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E0D0101-1078-CB2C-F484-D7F62A78EF6F}"/>
              </a:ext>
            </a:extLst>
          </p:cNvPr>
          <p:cNvCxnSpPr/>
          <p:nvPr/>
        </p:nvCxnSpPr>
        <p:spPr>
          <a:xfrm>
            <a:off x="960979" y="2086080"/>
            <a:ext cx="0" cy="760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E312DC1-7E80-CFE8-B66F-A548D7CC9B02}"/>
              </a:ext>
            </a:extLst>
          </p:cNvPr>
          <p:cNvCxnSpPr/>
          <p:nvPr/>
        </p:nvCxnSpPr>
        <p:spPr>
          <a:xfrm>
            <a:off x="960979" y="2846310"/>
            <a:ext cx="546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9369B41-14A5-0729-E3BC-E980836C6307}"/>
              </a:ext>
            </a:extLst>
          </p:cNvPr>
          <p:cNvCxnSpPr/>
          <p:nvPr/>
        </p:nvCxnSpPr>
        <p:spPr>
          <a:xfrm flipV="1">
            <a:off x="1507574" y="2733921"/>
            <a:ext cx="0" cy="11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F48D5F5-3D70-259F-0115-81ED418D9B04}"/>
              </a:ext>
            </a:extLst>
          </p:cNvPr>
          <p:cNvCxnSpPr>
            <a:cxnSpLocks/>
          </p:cNvCxnSpPr>
          <p:nvPr/>
        </p:nvCxnSpPr>
        <p:spPr>
          <a:xfrm>
            <a:off x="3310321" y="829382"/>
            <a:ext cx="7199" cy="2308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6BDB81-E286-F300-8CAB-36193E3179C2}"/>
              </a:ext>
            </a:extLst>
          </p:cNvPr>
          <p:cNvCxnSpPr/>
          <p:nvPr/>
        </p:nvCxnSpPr>
        <p:spPr>
          <a:xfrm flipH="1">
            <a:off x="960979" y="3138100"/>
            <a:ext cx="2356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77F6A84-1F6A-9B58-ED29-387E7273FFED}"/>
              </a:ext>
            </a:extLst>
          </p:cNvPr>
          <p:cNvCxnSpPr>
            <a:cxnSpLocks/>
          </p:cNvCxnSpPr>
          <p:nvPr/>
        </p:nvCxnSpPr>
        <p:spPr>
          <a:xfrm>
            <a:off x="951703" y="3139672"/>
            <a:ext cx="6459" cy="863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CA53E2E-551B-F842-B20F-D6A9F16E5F6E}"/>
              </a:ext>
            </a:extLst>
          </p:cNvPr>
          <p:cNvCxnSpPr>
            <a:cxnSpLocks/>
          </p:cNvCxnSpPr>
          <p:nvPr/>
        </p:nvCxnSpPr>
        <p:spPr>
          <a:xfrm flipH="1">
            <a:off x="3869881" y="2086080"/>
            <a:ext cx="5878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566A399-DE9A-D5A1-4EFC-322FC82B890F}"/>
              </a:ext>
            </a:extLst>
          </p:cNvPr>
          <p:cNvCxnSpPr/>
          <p:nvPr/>
        </p:nvCxnSpPr>
        <p:spPr>
          <a:xfrm>
            <a:off x="3869881" y="2102769"/>
            <a:ext cx="0" cy="816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B784B42-9CCF-CBD6-63C3-4752D40C6777}"/>
              </a:ext>
            </a:extLst>
          </p:cNvPr>
          <p:cNvCxnSpPr>
            <a:cxnSpLocks/>
          </p:cNvCxnSpPr>
          <p:nvPr/>
        </p:nvCxnSpPr>
        <p:spPr>
          <a:xfrm>
            <a:off x="3869881" y="2919341"/>
            <a:ext cx="652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1FD6EC1-D0BE-ACB0-DAA0-16E4394D2A57}"/>
              </a:ext>
            </a:extLst>
          </p:cNvPr>
          <p:cNvCxnSpPr/>
          <p:nvPr/>
        </p:nvCxnSpPr>
        <p:spPr>
          <a:xfrm flipV="1">
            <a:off x="4522269" y="2733921"/>
            <a:ext cx="0" cy="18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3FE116B-6EC6-0319-55B4-55920427BAE6}"/>
              </a:ext>
            </a:extLst>
          </p:cNvPr>
          <p:cNvCxnSpPr>
            <a:cxnSpLocks/>
          </p:cNvCxnSpPr>
          <p:nvPr/>
        </p:nvCxnSpPr>
        <p:spPr>
          <a:xfrm>
            <a:off x="375920" y="457911"/>
            <a:ext cx="735817" cy="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1478DA2-767A-162E-E73D-49222022651C}"/>
              </a:ext>
            </a:extLst>
          </p:cNvPr>
          <p:cNvCxnSpPr>
            <a:cxnSpLocks/>
          </p:cNvCxnSpPr>
          <p:nvPr/>
        </p:nvCxnSpPr>
        <p:spPr>
          <a:xfrm>
            <a:off x="375920" y="457911"/>
            <a:ext cx="0" cy="5345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F10CBFE-1A45-B81F-DACF-6435D6DB330D}"/>
              </a:ext>
            </a:extLst>
          </p:cNvPr>
          <p:cNvCxnSpPr/>
          <p:nvPr/>
        </p:nvCxnSpPr>
        <p:spPr>
          <a:xfrm>
            <a:off x="375920" y="5803136"/>
            <a:ext cx="9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D8FB72B-E1F9-7FE7-F546-AE15A450CD51}"/>
              </a:ext>
            </a:extLst>
          </p:cNvPr>
          <p:cNvCxnSpPr/>
          <p:nvPr/>
        </p:nvCxnSpPr>
        <p:spPr>
          <a:xfrm flipV="1">
            <a:off x="1359120" y="5730549"/>
            <a:ext cx="0" cy="72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6F2B77F-152E-49B1-947B-A9E3C2D58466}"/>
              </a:ext>
            </a:extLst>
          </p:cNvPr>
          <p:cNvCxnSpPr/>
          <p:nvPr/>
        </p:nvCxnSpPr>
        <p:spPr>
          <a:xfrm flipH="1">
            <a:off x="7321790" y="2329322"/>
            <a:ext cx="1383957" cy="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F469358-BCCE-F476-4443-7E6AEBBD02D1}"/>
              </a:ext>
            </a:extLst>
          </p:cNvPr>
          <p:cNvCxnSpPr/>
          <p:nvPr/>
        </p:nvCxnSpPr>
        <p:spPr>
          <a:xfrm>
            <a:off x="7321790" y="2337681"/>
            <a:ext cx="0" cy="800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96025D6-A4EF-F2CE-4A27-495A5C7F1A08}"/>
              </a:ext>
            </a:extLst>
          </p:cNvPr>
          <p:cNvCxnSpPr/>
          <p:nvPr/>
        </p:nvCxnSpPr>
        <p:spPr>
          <a:xfrm>
            <a:off x="7321790" y="3138100"/>
            <a:ext cx="593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4792243-584F-118F-9B4D-BC28B0ABEDA2}"/>
              </a:ext>
            </a:extLst>
          </p:cNvPr>
          <p:cNvCxnSpPr/>
          <p:nvPr/>
        </p:nvCxnSpPr>
        <p:spPr>
          <a:xfrm flipV="1">
            <a:off x="7927271" y="2919341"/>
            <a:ext cx="0" cy="21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EACDBF6-EC41-6EAC-DADA-91F5E4B5937C}"/>
              </a:ext>
            </a:extLst>
          </p:cNvPr>
          <p:cNvCxnSpPr>
            <a:cxnSpLocks/>
          </p:cNvCxnSpPr>
          <p:nvPr/>
        </p:nvCxnSpPr>
        <p:spPr>
          <a:xfrm flipH="1">
            <a:off x="888712" y="4227984"/>
            <a:ext cx="105180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C2FB859-C3B1-C65D-C7AC-F24CB08425CF}"/>
              </a:ext>
            </a:extLst>
          </p:cNvPr>
          <p:cNvCxnSpPr/>
          <p:nvPr/>
        </p:nvCxnSpPr>
        <p:spPr>
          <a:xfrm>
            <a:off x="888712" y="4227984"/>
            <a:ext cx="0" cy="794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6B66AC1-A571-7386-6F40-1D9132A5FDA2}"/>
              </a:ext>
            </a:extLst>
          </p:cNvPr>
          <p:cNvCxnSpPr/>
          <p:nvPr/>
        </p:nvCxnSpPr>
        <p:spPr>
          <a:xfrm>
            <a:off x="888712" y="5022505"/>
            <a:ext cx="6188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9798D16-3825-FED6-6256-13CF9C56FE4C}"/>
              </a:ext>
            </a:extLst>
          </p:cNvPr>
          <p:cNvCxnSpPr/>
          <p:nvPr/>
        </p:nvCxnSpPr>
        <p:spPr>
          <a:xfrm flipV="1">
            <a:off x="1507574" y="4889317"/>
            <a:ext cx="0" cy="13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AF6CD3-46DA-FA57-3FBA-078BD514181A}"/>
              </a:ext>
            </a:extLst>
          </p:cNvPr>
          <p:cNvCxnSpPr/>
          <p:nvPr/>
        </p:nvCxnSpPr>
        <p:spPr>
          <a:xfrm>
            <a:off x="3317519" y="829382"/>
            <a:ext cx="1164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3E007-E7D6-0FDC-0E6C-DD96CDCF62DD}"/>
              </a:ext>
            </a:extLst>
          </p:cNvPr>
          <p:cNvCxnSpPr>
            <a:cxnSpLocks/>
          </p:cNvCxnSpPr>
          <p:nvPr/>
        </p:nvCxnSpPr>
        <p:spPr>
          <a:xfrm flipV="1">
            <a:off x="4467672" y="757069"/>
            <a:ext cx="0" cy="72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B6D321-06F1-B061-E0F8-DE3492B8009F}"/>
              </a:ext>
            </a:extLst>
          </p:cNvPr>
          <p:cNvCxnSpPr/>
          <p:nvPr/>
        </p:nvCxnSpPr>
        <p:spPr>
          <a:xfrm flipV="1">
            <a:off x="1359119" y="3735712"/>
            <a:ext cx="0" cy="1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BFF479-C22C-5443-7FFA-74B30C0BF732}"/>
              </a:ext>
            </a:extLst>
          </p:cNvPr>
          <p:cNvCxnSpPr>
            <a:cxnSpLocks/>
          </p:cNvCxnSpPr>
          <p:nvPr/>
        </p:nvCxnSpPr>
        <p:spPr>
          <a:xfrm>
            <a:off x="939347" y="4003040"/>
            <a:ext cx="4197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257F0B-1572-294D-8695-ADCF446C8C83}"/>
              </a:ext>
            </a:extLst>
          </p:cNvPr>
          <p:cNvCxnSpPr/>
          <p:nvPr/>
        </p:nvCxnSpPr>
        <p:spPr>
          <a:xfrm flipV="1">
            <a:off x="1359119" y="3860800"/>
            <a:ext cx="0" cy="14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2C2755-75F3-09F7-E2D8-D9C578144D73}"/>
              </a:ext>
            </a:extLst>
          </p:cNvPr>
          <p:cNvCxnSpPr/>
          <p:nvPr/>
        </p:nvCxnSpPr>
        <p:spPr>
          <a:xfrm flipV="1">
            <a:off x="9056914" y="757069"/>
            <a:ext cx="0" cy="223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E0EE4C-3F73-0251-2B14-6F8F3485B0C8}"/>
              </a:ext>
            </a:extLst>
          </p:cNvPr>
          <p:cNvCxnSpPr/>
          <p:nvPr/>
        </p:nvCxnSpPr>
        <p:spPr>
          <a:xfrm flipV="1">
            <a:off x="11422251" y="757069"/>
            <a:ext cx="0" cy="3470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97BA26D-A2BD-9ED2-A7BE-5F48174B81F7}"/>
              </a:ext>
            </a:extLst>
          </p:cNvPr>
          <p:cNvCxnSpPr/>
          <p:nvPr/>
        </p:nvCxnSpPr>
        <p:spPr>
          <a:xfrm>
            <a:off x="9748434" y="757069"/>
            <a:ext cx="0" cy="1329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84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computer&#10;&#10;Description automatically generated">
            <a:extLst>
              <a:ext uri="{FF2B5EF4-FFF2-40B4-BE49-F238E27FC236}">
                <a16:creationId xmlns:a16="http://schemas.microsoft.com/office/drawing/2014/main" id="{E0663F0D-4A2D-8D9D-064E-BD37206FF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054" y="0"/>
            <a:ext cx="7739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6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A4500F-CB43-26AD-DD2F-C52CBFB1E2F3}"/>
              </a:ext>
            </a:extLst>
          </p:cNvPr>
          <p:cNvSpPr txBox="1"/>
          <p:nvPr/>
        </p:nvSpPr>
        <p:spPr>
          <a:xfrm>
            <a:off x="5101016" y="0"/>
            <a:ext cx="198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Assumptions Listed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222BA-5D31-83D9-C172-8521DFBE61B9}"/>
              </a:ext>
            </a:extLst>
          </p:cNvPr>
          <p:cNvSpPr txBox="1"/>
          <p:nvPr/>
        </p:nvSpPr>
        <p:spPr>
          <a:xfrm>
            <a:off x="451262" y="1009403"/>
            <a:ext cx="11495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Assuming that area is a georgical area and </a:t>
            </a:r>
            <a:r>
              <a:rPr lang="en-US" dirty="0" err="1"/>
              <a:t>Rptd_Dist_No</a:t>
            </a:r>
            <a:r>
              <a:rPr lang="en-US" dirty="0"/>
              <a:t> is a sub area withing the area then we can use this as a PK since it is more specific.</a:t>
            </a:r>
          </a:p>
          <a:p>
            <a:pPr marL="342900" indent="-342900">
              <a:buAutoNum type="arabicPeriod" startAt="2"/>
            </a:pPr>
            <a:r>
              <a:rPr lang="en-US" dirty="0"/>
              <a:t>A crime can happen without a weapon since some of the values for weapon are null</a:t>
            </a:r>
          </a:p>
          <a:p>
            <a:pPr marL="342900" indent="-342900">
              <a:buAutoNum type="arabicPeriod" startAt="2"/>
            </a:pPr>
            <a:r>
              <a:rPr lang="en-US" dirty="0"/>
              <a:t>For location I am assuming that if you have the location and the cross street as a composite key this can be primary key since it is unique enough and this can be confirmed by the latitude and longitude</a:t>
            </a:r>
          </a:p>
          <a:p>
            <a:pPr marL="342900" indent="-342900">
              <a:buAutoNum type="arabicPeriod" startAt="2"/>
            </a:pPr>
            <a:r>
              <a:rPr lang="en-US" dirty="0"/>
              <a:t>Crime code can have no description, it can be null</a:t>
            </a:r>
          </a:p>
        </p:txBody>
      </p:sp>
    </p:spTree>
    <p:extLst>
      <p:ext uri="{BB962C8B-B14F-4D97-AF65-F5344CB8AC3E}">
        <p14:creationId xmlns:p14="http://schemas.microsoft.com/office/powerpoint/2010/main" val="423653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3D7550-A095-A2BF-2EDD-C597B9F1E692}"/>
              </a:ext>
            </a:extLst>
          </p:cNvPr>
          <p:cNvSpPr txBox="1"/>
          <p:nvPr/>
        </p:nvSpPr>
        <p:spPr>
          <a:xfrm>
            <a:off x="5040922" y="0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Queries Planned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5EA11-5E19-2CDF-F62D-0A88A459F851}"/>
              </a:ext>
            </a:extLst>
          </p:cNvPr>
          <p:cNvSpPr txBox="1"/>
          <p:nvPr/>
        </p:nvSpPr>
        <p:spPr>
          <a:xfrm>
            <a:off x="208672" y="297040"/>
            <a:ext cx="116785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Most Frequent Crimes (Join)</a:t>
            </a:r>
            <a:br>
              <a:rPr lang="en-US" sz="1200" dirty="0"/>
            </a:br>
            <a:r>
              <a:rPr lang="en-US" sz="1200" dirty="0"/>
              <a:t>This query identifies the top 5 most commonly reported crime types across all incidents. The tables used are incident, </a:t>
            </a:r>
            <a:r>
              <a:rPr lang="en-US" sz="1200" dirty="0" err="1"/>
              <a:t>crime_code</a:t>
            </a:r>
            <a:r>
              <a:rPr lang="en-US" sz="1200" dirty="0"/>
              <a:t>, and </a:t>
            </a:r>
            <a:r>
              <a:rPr lang="en-US" sz="1200" dirty="0" err="1"/>
              <a:t>crime_code_description</a:t>
            </a:r>
            <a:r>
              <a:rPr lang="en-US" sz="1200" dirty="0"/>
              <a:t>. I will join the incident and </a:t>
            </a:r>
            <a:r>
              <a:rPr lang="en-US" sz="1200" dirty="0" err="1"/>
              <a:t>crime_code</a:t>
            </a:r>
            <a:r>
              <a:rPr lang="en-US" sz="1200" dirty="0"/>
              <a:t> tables on the DR_NO column. Then, I will join the result with </a:t>
            </a:r>
            <a:r>
              <a:rPr lang="en-US" sz="1200" dirty="0" err="1"/>
              <a:t>crime_code_description</a:t>
            </a:r>
            <a:r>
              <a:rPr lang="en-US" sz="1200" dirty="0"/>
              <a:t> to retrieve the crime descriptions. Finally, I will count the frequency of each crime description, sort them in descending order, and display the top 5 results.</a:t>
            </a:r>
          </a:p>
          <a:p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All Areas with or without Incidents (Outer Join)</a:t>
            </a:r>
            <a:br>
              <a:rPr lang="en-US" sz="1200" dirty="0"/>
            </a:br>
            <a:r>
              <a:rPr lang="en-US" sz="1200" dirty="0"/>
              <a:t>This query lists all LAPD divisions along with the number of incidents reported in each, including divisions with zero incidents. I will perform a LEFT JOIN from the area table to the incident table using the AREA column. Then, I will group the results by AREA and count the number of incidents per division, ensuring all areas are displayed even if they had no incidents.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Mo_Codes</a:t>
            </a:r>
            <a:r>
              <a:rPr lang="en-US" sz="1200" b="1" dirty="0"/>
              <a:t> never used in any incident (Set Theory)</a:t>
            </a:r>
            <a:br>
              <a:rPr lang="en-US" sz="1200" dirty="0"/>
            </a:br>
            <a:r>
              <a:rPr lang="en-US" sz="1200" dirty="0"/>
              <a:t>This query identifies and displays all Modus Operandi (MO) codes that are defined in the </a:t>
            </a:r>
            <a:r>
              <a:rPr lang="en-US" sz="1200" dirty="0" err="1"/>
              <a:t>mocode_description</a:t>
            </a:r>
            <a:r>
              <a:rPr lang="en-US" sz="1200" dirty="0"/>
              <a:t> table but have never been used in any reported incident. This is a set difference operation: selecting all MO codes from </a:t>
            </a:r>
            <a:r>
              <a:rPr lang="en-US" sz="1200" dirty="0" err="1"/>
              <a:t>mocode_description</a:t>
            </a:r>
            <a:r>
              <a:rPr lang="en-US" sz="1200" dirty="0"/>
              <a:t> and subtracting those that appear in the </a:t>
            </a:r>
            <a:r>
              <a:rPr lang="en-US" sz="1200" dirty="0" err="1"/>
              <a:t>mocode</a:t>
            </a:r>
            <a:r>
              <a:rPr lang="en-US" sz="1200" dirty="0"/>
              <a:t> table. The result is a list of unused MO codes along with their descriptions.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Monthly Crime Counts per Reporting District (Aggregation with Join)</a:t>
            </a:r>
            <a:br>
              <a:rPr lang="en-US" sz="1200" dirty="0"/>
            </a:br>
            <a:r>
              <a:rPr lang="en-US" sz="1200" dirty="0"/>
              <a:t>This query displays the number of incidents reported in each reporting district per month. The tables used are </a:t>
            </a:r>
            <a:r>
              <a:rPr lang="en-US" sz="1200" dirty="0" err="1"/>
              <a:t>rpt_no</a:t>
            </a:r>
            <a:r>
              <a:rPr lang="en-US" sz="1200" dirty="0"/>
              <a:t> and incident. I will join the incident table with the </a:t>
            </a:r>
            <a:r>
              <a:rPr lang="en-US" sz="1200" dirty="0" err="1"/>
              <a:t>rpt_no</a:t>
            </a:r>
            <a:r>
              <a:rPr lang="en-US" sz="1200" dirty="0"/>
              <a:t> table using the RPT_DIST_NO column, extract the month from DATE_OCC, and group the results by both reporting district and month.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Firearm related incidents</a:t>
            </a:r>
            <a:br>
              <a:rPr lang="en-US" sz="1200" dirty="0"/>
            </a:br>
            <a:r>
              <a:rPr lang="en-US" sz="1200" dirty="0"/>
              <a:t>This query shows all incidents involving a firearm. The tables used are incident and weapon. I will join the </a:t>
            </a:r>
            <a:r>
              <a:rPr lang="en-US" sz="1200" dirty="0" err="1"/>
              <a:t>incidentand</a:t>
            </a:r>
            <a:r>
              <a:rPr lang="en-US" sz="1200" dirty="0"/>
              <a:t> weapon tables on the </a:t>
            </a:r>
            <a:r>
              <a:rPr lang="en-US" sz="1200" dirty="0" err="1"/>
              <a:t>Weapon_Used_Cd</a:t>
            </a:r>
            <a:r>
              <a:rPr lang="en-US" sz="1200" dirty="0"/>
              <a:t> column, then filter the results to include only those with firearm-related weapon descriptions such as "HANDGUN", "RIFLE", "OTHER FIREARM", and similar.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Firearm incidents involving female victims </a:t>
            </a:r>
            <a:br>
              <a:rPr lang="en-US" sz="1200" dirty="0"/>
            </a:br>
            <a:r>
              <a:rPr lang="en-US" sz="1200" dirty="0"/>
              <a:t>This query shows all firearm-related incidents involving female victims, grouped by month. The tables used are </a:t>
            </a:r>
            <a:r>
              <a:rPr lang="en-US" sz="1200" dirty="0" err="1"/>
              <a:t>incidentand</a:t>
            </a:r>
            <a:r>
              <a:rPr lang="en-US" sz="1200" dirty="0"/>
              <a:t> weapon. I will join these tables on the </a:t>
            </a:r>
            <a:r>
              <a:rPr lang="en-US" sz="1200" dirty="0" err="1"/>
              <a:t>Weapon_Used_Cd</a:t>
            </a:r>
            <a:r>
              <a:rPr lang="en-US" sz="1200" dirty="0"/>
              <a:t> column and filter for records where </a:t>
            </a:r>
            <a:r>
              <a:rPr lang="en-US" sz="1200" dirty="0" err="1"/>
              <a:t>Vict_Sex</a:t>
            </a:r>
            <a:r>
              <a:rPr lang="en-US" sz="1200" dirty="0"/>
              <a:t> = 'F' and the weapon description includes firearm-related terms. </a:t>
            </a:r>
            <a:r>
              <a:rPr lang="en-US" sz="1200"/>
              <a:t>Then, I will extract the month from DATE_OCC and group the results to count the number of such incidents per month.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111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1053</Words>
  <Application>Microsoft Macintosh PowerPoint</Application>
  <PresentationFormat>Widescreen</PresentationFormat>
  <Paragraphs>243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-webkit-standard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Elmer Hernandez</dc:creator>
  <cp:lastModifiedBy>Elmer Hernandez</cp:lastModifiedBy>
  <cp:revision>11</cp:revision>
  <dcterms:created xsi:type="dcterms:W3CDTF">2025-04-24T02:54:55Z</dcterms:created>
  <dcterms:modified xsi:type="dcterms:W3CDTF">2025-05-07T19:55:43Z</dcterms:modified>
</cp:coreProperties>
</file>