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44"/>
    <p:restoredTop sz="86022"/>
  </p:normalViewPr>
  <p:slideViewPr>
    <p:cSldViewPr snapToGrid="0">
      <p:cViewPr>
        <p:scale>
          <a:sx n="120" d="100"/>
          <a:sy n="120" d="100"/>
        </p:scale>
        <p:origin x="-80" y="-10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9C1EC-A3C1-9B4C-8E74-6284A30CE1C6}" type="datetimeFigureOut">
              <a:rPr lang="en-US" smtClean="0"/>
              <a:t>5/7/25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CE97D-C431-534E-958E-0B7B2C17F421}" type="slidenum">
              <a:rPr lang="en-US" smtClean="0"/>
              <a:t>‹#›</a:t>
            </a:fld>
            <a:endParaRPr lang="en-US"/>
          </a:p>
        </p:txBody>
      </p:sp>
    </p:spTree>
    <p:extLst>
      <p:ext uri="{BB962C8B-B14F-4D97-AF65-F5344CB8AC3E}">
        <p14:creationId xmlns:p14="http://schemas.microsoft.com/office/powerpoint/2010/main" val="222368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6CE97D-C431-534E-958E-0B7B2C17F421}" type="slidenum">
              <a:rPr lang="en-US" smtClean="0"/>
              <a:t>1</a:t>
            </a:fld>
            <a:endParaRPr lang="en-US"/>
          </a:p>
        </p:txBody>
      </p:sp>
    </p:spTree>
    <p:extLst>
      <p:ext uri="{BB962C8B-B14F-4D97-AF65-F5344CB8AC3E}">
        <p14:creationId xmlns:p14="http://schemas.microsoft.com/office/powerpoint/2010/main" val="379042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6CE97D-C431-534E-958E-0B7B2C17F421}" type="slidenum">
              <a:rPr lang="en-US" smtClean="0"/>
              <a:t>3</a:t>
            </a:fld>
            <a:endParaRPr lang="en-US"/>
          </a:p>
        </p:txBody>
      </p:sp>
    </p:spTree>
    <p:extLst>
      <p:ext uri="{BB962C8B-B14F-4D97-AF65-F5344CB8AC3E}">
        <p14:creationId xmlns:p14="http://schemas.microsoft.com/office/powerpoint/2010/main" val="271197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CE97D-C431-534E-958E-0B7B2C17F421}" type="slidenum">
              <a:rPr lang="en-US" smtClean="0"/>
              <a:t>4</a:t>
            </a:fld>
            <a:endParaRPr lang="en-US"/>
          </a:p>
        </p:txBody>
      </p:sp>
    </p:spTree>
    <p:extLst>
      <p:ext uri="{BB962C8B-B14F-4D97-AF65-F5344CB8AC3E}">
        <p14:creationId xmlns:p14="http://schemas.microsoft.com/office/powerpoint/2010/main" val="5253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6CE97D-C431-534E-958E-0B7B2C17F421}" type="slidenum">
              <a:rPr lang="en-US" smtClean="0"/>
              <a:t>5</a:t>
            </a:fld>
            <a:endParaRPr lang="en-US"/>
          </a:p>
        </p:txBody>
      </p:sp>
    </p:spTree>
    <p:extLst>
      <p:ext uri="{BB962C8B-B14F-4D97-AF65-F5344CB8AC3E}">
        <p14:creationId xmlns:p14="http://schemas.microsoft.com/office/powerpoint/2010/main" val="185970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6CE97D-C431-534E-958E-0B7B2C17F421}" type="slidenum">
              <a:rPr lang="en-US" smtClean="0"/>
              <a:t>6</a:t>
            </a:fld>
            <a:endParaRPr lang="en-US"/>
          </a:p>
        </p:txBody>
      </p:sp>
    </p:spTree>
    <p:extLst>
      <p:ext uri="{BB962C8B-B14F-4D97-AF65-F5344CB8AC3E}">
        <p14:creationId xmlns:p14="http://schemas.microsoft.com/office/powerpoint/2010/main" val="348673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6CE97D-C431-534E-958E-0B7B2C17F421}" type="slidenum">
              <a:rPr lang="en-US" smtClean="0"/>
              <a:t>7</a:t>
            </a:fld>
            <a:endParaRPr lang="en-US"/>
          </a:p>
        </p:txBody>
      </p:sp>
    </p:spTree>
    <p:extLst>
      <p:ext uri="{BB962C8B-B14F-4D97-AF65-F5344CB8AC3E}">
        <p14:creationId xmlns:p14="http://schemas.microsoft.com/office/powerpoint/2010/main" val="168720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16A1-66DF-E922-A82B-09EF02759D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E19424-DBC4-E7B8-B29A-FB06B79474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61C9F0-94E2-7ABC-50FE-5D35009665C1}"/>
              </a:ext>
            </a:extLst>
          </p:cNvPr>
          <p:cNvSpPr>
            <a:spLocks noGrp="1"/>
          </p:cNvSpPr>
          <p:nvPr>
            <p:ph type="dt" sz="half" idx="10"/>
          </p:nvPr>
        </p:nvSpPr>
        <p:spPr/>
        <p:txBody>
          <a:bodyPr/>
          <a:lstStyle/>
          <a:p>
            <a:fld id="{0DFFD55B-AC3A-F346-8A62-4C3F627E4C33}" type="datetimeFigureOut">
              <a:rPr lang="en-US" smtClean="0"/>
              <a:t>5/7/25</a:t>
            </a:fld>
            <a:endParaRPr lang="en-US"/>
          </a:p>
        </p:txBody>
      </p:sp>
      <p:sp>
        <p:nvSpPr>
          <p:cNvPr id="5" name="Footer Placeholder 4">
            <a:extLst>
              <a:ext uri="{FF2B5EF4-FFF2-40B4-BE49-F238E27FC236}">
                <a16:creationId xmlns:a16="http://schemas.microsoft.com/office/drawing/2014/main" id="{D1221FCE-2EA5-8886-696E-FF57142BD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C5845-348A-EE1A-5D65-7FAADC726127}"/>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201883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2EAD-399A-72E8-A3BD-BD5F396F23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FCBA96-065C-3AA2-3883-A1006DE231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C65C3-C4EE-A323-2324-F42DC12DF305}"/>
              </a:ext>
            </a:extLst>
          </p:cNvPr>
          <p:cNvSpPr>
            <a:spLocks noGrp="1"/>
          </p:cNvSpPr>
          <p:nvPr>
            <p:ph type="dt" sz="half" idx="10"/>
          </p:nvPr>
        </p:nvSpPr>
        <p:spPr/>
        <p:txBody>
          <a:bodyPr/>
          <a:lstStyle/>
          <a:p>
            <a:fld id="{0DFFD55B-AC3A-F346-8A62-4C3F627E4C33}" type="datetimeFigureOut">
              <a:rPr lang="en-US" smtClean="0"/>
              <a:t>5/7/25</a:t>
            </a:fld>
            <a:endParaRPr lang="en-US"/>
          </a:p>
        </p:txBody>
      </p:sp>
      <p:sp>
        <p:nvSpPr>
          <p:cNvPr id="5" name="Footer Placeholder 4">
            <a:extLst>
              <a:ext uri="{FF2B5EF4-FFF2-40B4-BE49-F238E27FC236}">
                <a16:creationId xmlns:a16="http://schemas.microsoft.com/office/drawing/2014/main" id="{B1B9399E-5160-63E0-49D6-A9FE24BBE8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ECD22-E3C4-7316-3B0F-4BC7AFA3E79A}"/>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275174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81A9A0-CA87-ADC2-494C-C105083BE7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EEC292-4BF4-FFD7-A10C-F69414E878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08DFF-51CF-6FFA-DA04-6C9BD50520D3}"/>
              </a:ext>
            </a:extLst>
          </p:cNvPr>
          <p:cNvSpPr>
            <a:spLocks noGrp="1"/>
          </p:cNvSpPr>
          <p:nvPr>
            <p:ph type="dt" sz="half" idx="10"/>
          </p:nvPr>
        </p:nvSpPr>
        <p:spPr/>
        <p:txBody>
          <a:bodyPr/>
          <a:lstStyle/>
          <a:p>
            <a:fld id="{0DFFD55B-AC3A-F346-8A62-4C3F627E4C33}" type="datetimeFigureOut">
              <a:rPr lang="en-US" smtClean="0"/>
              <a:t>5/7/25</a:t>
            </a:fld>
            <a:endParaRPr lang="en-US"/>
          </a:p>
        </p:txBody>
      </p:sp>
      <p:sp>
        <p:nvSpPr>
          <p:cNvPr id="5" name="Footer Placeholder 4">
            <a:extLst>
              <a:ext uri="{FF2B5EF4-FFF2-40B4-BE49-F238E27FC236}">
                <a16:creationId xmlns:a16="http://schemas.microsoft.com/office/drawing/2014/main" id="{8C9794BB-400A-6AA5-EFB2-610C231C0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A6940-3DE0-66BB-626D-9E37F037E897}"/>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15902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466B-1DDD-3EED-9722-6079F02D93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9942C-991F-D19C-45C4-6A0687FC0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75631-7078-DFE7-DDF0-45C78A9432CB}"/>
              </a:ext>
            </a:extLst>
          </p:cNvPr>
          <p:cNvSpPr>
            <a:spLocks noGrp="1"/>
          </p:cNvSpPr>
          <p:nvPr>
            <p:ph type="dt" sz="half" idx="10"/>
          </p:nvPr>
        </p:nvSpPr>
        <p:spPr/>
        <p:txBody>
          <a:bodyPr/>
          <a:lstStyle/>
          <a:p>
            <a:fld id="{0DFFD55B-AC3A-F346-8A62-4C3F627E4C33}" type="datetimeFigureOut">
              <a:rPr lang="en-US" smtClean="0"/>
              <a:t>5/7/25</a:t>
            </a:fld>
            <a:endParaRPr lang="en-US"/>
          </a:p>
        </p:txBody>
      </p:sp>
      <p:sp>
        <p:nvSpPr>
          <p:cNvPr id="5" name="Footer Placeholder 4">
            <a:extLst>
              <a:ext uri="{FF2B5EF4-FFF2-40B4-BE49-F238E27FC236}">
                <a16:creationId xmlns:a16="http://schemas.microsoft.com/office/drawing/2014/main" id="{A5779E82-DEEE-6050-0E28-E9BBCCA90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4E4D7-2EFE-4EF2-2000-5D029464A508}"/>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270987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C738-1C41-B02F-981E-5C7104C07D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876ED8-2D88-0BB1-9800-37E80181CB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0B18E-90F8-C5E2-C9D1-19B7B752CD4E}"/>
              </a:ext>
            </a:extLst>
          </p:cNvPr>
          <p:cNvSpPr>
            <a:spLocks noGrp="1"/>
          </p:cNvSpPr>
          <p:nvPr>
            <p:ph type="dt" sz="half" idx="10"/>
          </p:nvPr>
        </p:nvSpPr>
        <p:spPr/>
        <p:txBody>
          <a:bodyPr/>
          <a:lstStyle/>
          <a:p>
            <a:fld id="{0DFFD55B-AC3A-F346-8A62-4C3F627E4C33}" type="datetimeFigureOut">
              <a:rPr lang="en-US" smtClean="0"/>
              <a:t>5/7/25</a:t>
            </a:fld>
            <a:endParaRPr lang="en-US"/>
          </a:p>
        </p:txBody>
      </p:sp>
      <p:sp>
        <p:nvSpPr>
          <p:cNvPr id="5" name="Footer Placeholder 4">
            <a:extLst>
              <a:ext uri="{FF2B5EF4-FFF2-40B4-BE49-F238E27FC236}">
                <a16:creationId xmlns:a16="http://schemas.microsoft.com/office/drawing/2014/main" id="{6A4E6E74-248B-BAB1-A9D4-E57D1648C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ABDFA-8029-06D0-A18F-8CCFF58B0D80}"/>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218457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FE29-F18F-8028-D3DB-FB3500F35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78D56B-E2B8-4860-F7F3-26DEB70B9C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466908-39F3-41CA-8FCC-9CE01A38E9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D3A020-7478-ED8D-62D7-41377ABEAD55}"/>
              </a:ext>
            </a:extLst>
          </p:cNvPr>
          <p:cNvSpPr>
            <a:spLocks noGrp="1"/>
          </p:cNvSpPr>
          <p:nvPr>
            <p:ph type="dt" sz="half" idx="10"/>
          </p:nvPr>
        </p:nvSpPr>
        <p:spPr/>
        <p:txBody>
          <a:bodyPr/>
          <a:lstStyle/>
          <a:p>
            <a:fld id="{0DFFD55B-AC3A-F346-8A62-4C3F627E4C33}" type="datetimeFigureOut">
              <a:rPr lang="en-US" smtClean="0"/>
              <a:t>5/7/25</a:t>
            </a:fld>
            <a:endParaRPr lang="en-US"/>
          </a:p>
        </p:txBody>
      </p:sp>
      <p:sp>
        <p:nvSpPr>
          <p:cNvPr id="6" name="Footer Placeholder 5">
            <a:extLst>
              <a:ext uri="{FF2B5EF4-FFF2-40B4-BE49-F238E27FC236}">
                <a16:creationId xmlns:a16="http://schemas.microsoft.com/office/drawing/2014/main" id="{9458E46E-CB48-51FF-7EAC-687A5263B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D00BA-F4E2-D898-13E4-8EDEB85AC96C}"/>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190930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B476-5D51-76DD-8382-63B831DBF3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EFD2E3-4CA2-896B-CEBE-136FAB1DF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CA71D-CCD7-8D81-59BF-E99DCEE491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BE204C-0953-4861-0B16-7133644D1C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3BECB7-93EB-24C2-AB96-CF26B5946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EB0165-9A2D-048B-5E86-A0DE80FE46B6}"/>
              </a:ext>
            </a:extLst>
          </p:cNvPr>
          <p:cNvSpPr>
            <a:spLocks noGrp="1"/>
          </p:cNvSpPr>
          <p:nvPr>
            <p:ph type="dt" sz="half" idx="10"/>
          </p:nvPr>
        </p:nvSpPr>
        <p:spPr/>
        <p:txBody>
          <a:bodyPr/>
          <a:lstStyle/>
          <a:p>
            <a:fld id="{0DFFD55B-AC3A-F346-8A62-4C3F627E4C33}" type="datetimeFigureOut">
              <a:rPr lang="en-US" smtClean="0"/>
              <a:t>5/7/25</a:t>
            </a:fld>
            <a:endParaRPr lang="en-US"/>
          </a:p>
        </p:txBody>
      </p:sp>
      <p:sp>
        <p:nvSpPr>
          <p:cNvPr id="8" name="Footer Placeholder 7">
            <a:extLst>
              <a:ext uri="{FF2B5EF4-FFF2-40B4-BE49-F238E27FC236}">
                <a16:creationId xmlns:a16="http://schemas.microsoft.com/office/drawing/2014/main" id="{911D0285-C7F3-1F0B-D4E7-5287FDCCCA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548E44-E139-63B5-D446-D52A1BB15EEE}"/>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338374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9D3E-00D5-C4E0-48BA-AA10CFE8EA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2856F3-314A-79E5-DF5C-60097FECFA67}"/>
              </a:ext>
            </a:extLst>
          </p:cNvPr>
          <p:cNvSpPr>
            <a:spLocks noGrp="1"/>
          </p:cNvSpPr>
          <p:nvPr>
            <p:ph type="dt" sz="half" idx="10"/>
          </p:nvPr>
        </p:nvSpPr>
        <p:spPr/>
        <p:txBody>
          <a:bodyPr/>
          <a:lstStyle/>
          <a:p>
            <a:fld id="{0DFFD55B-AC3A-F346-8A62-4C3F627E4C33}" type="datetimeFigureOut">
              <a:rPr lang="en-US" smtClean="0"/>
              <a:t>5/7/25</a:t>
            </a:fld>
            <a:endParaRPr lang="en-US"/>
          </a:p>
        </p:txBody>
      </p:sp>
      <p:sp>
        <p:nvSpPr>
          <p:cNvPr id="4" name="Footer Placeholder 3">
            <a:extLst>
              <a:ext uri="{FF2B5EF4-FFF2-40B4-BE49-F238E27FC236}">
                <a16:creationId xmlns:a16="http://schemas.microsoft.com/office/drawing/2014/main" id="{7E19A120-919A-19A5-A1AC-3AF3B1093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6386F0-9AE0-87D8-7097-30B2CA1CBFEE}"/>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4461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0860B-0A82-94F7-C3C9-FB0138C54944}"/>
              </a:ext>
            </a:extLst>
          </p:cNvPr>
          <p:cNvSpPr>
            <a:spLocks noGrp="1"/>
          </p:cNvSpPr>
          <p:nvPr>
            <p:ph type="dt" sz="half" idx="10"/>
          </p:nvPr>
        </p:nvSpPr>
        <p:spPr/>
        <p:txBody>
          <a:bodyPr/>
          <a:lstStyle/>
          <a:p>
            <a:fld id="{0DFFD55B-AC3A-F346-8A62-4C3F627E4C33}" type="datetimeFigureOut">
              <a:rPr lang="en-US" smtClean="0"/>
              <a:t>5/7/25</a:t>
            </a:fld>
            <a:endParaRPr lang="en-US"/>
          </a:p>
        </p:txBody>
      </p:sp>
      <p:sp>
        <p:nvSpPr>
          <p:cNvPr id="3" name="Footer Placeholder 2">
            <a:extLst>
              <a:ext uri="{FF2B5EF4-FFF2-40B4-BE49-F238E27FC236}">
                <a16:creationId xmlns:a16="http://schemas.microsoft.com/office/drawing/2014/main" id="{3003BA12-8E1D-E26F-8B40-F8E244EF87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A6E5E6-6418-2FB6-E0FD-DBE342DF19FD}"/>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68372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C997-C642-02A6-3D99-829FF84F9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F6D80-0754-6E3B-B2F8-3CBAB4CBB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57FCA6-9E6E-46D3-F861-7B46614B6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0C1BD-7EC4-8D67-2294-623FA666CAA9}"/>
              </a:ext>
            </a:extLst>
          </p:cNvPr>
          <p:cNvSpPr>
            <a:spLocks noGrp="1"/>
          </p:cNvSpPr>
          <p:nvPr>
            <p:ph type="dt" sz="half" idx="10"/>
          </p:nvPr>
        </p:nvSpPr>
        <p:spPr/>
        <p:txBody>
          <a:bodyPr/>
          <a:lstStyle/>
          <a:p>
            <a:fld id="{0DFFD55B-AC3A-F346-8A62-4C3F627E4C33}" type="datetimeFigureOut">
              <a:rPr lang="en-US" smtClean="0"/>
              <a:t>5/7/25</a:t>
            </a:fld>
            <a:endParaRPr lang="en-US"/>
          </a:p>
        </p:txBody>
      </p:sp>
      <p:sp>
        <p:nvSpPr>
          <p:cNvPr id="6" name="Footer Placeholder 5">
            <a:extLst>
              <a:ext uri="{FF2B5EF4-FFF2-40B4-BE49-F238E27FC236}">
                <a16:creationId xmlns:a16="http://schemas.microsoft.com/office/drawing/2014/main" id="{B0B10CEB-0B1E-4244-2939-A41EA29EB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828D5-A380-25E9-F0D4-F3B80D5A08E5}"/>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261387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A012-D434-DB9A-97F9-06D97D135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B1DD1-791A-E189-9A6D-C6A7042967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35F44-AFC6-8DF6-CDC9-142FD23E1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81D64A-82AF-7EAB-418A-A52A1A4F9F63}"/>
              </a:ext>
            </a:extLst>
          </p:cNvPr>
          <p:cNvSpPr>
            <a:spLocks noGrp="1"/>
          </p:cNvSpPr>
          <p:nvPr>
            <p:ph type="dt" sz="half" idx="10"/>
          </p:nvPr>
        </p:nvSpPr>
        <p:spPr/>
        <p:txBody>
          <a:bodyPr/>
          <a:lstStyle/>
          <a:p>
            <a:fld id="{0DFFD55B-AC3A-F346-8A62-4C3F627E4C33}" type="datetimeFigureOut">
              <a:rPr lang="en-US" smtClean="0"/>
              <a:t>5/7/25</a:t>
            </a:fld>
            <a:endParaRPr lang="en-US"/>
          </a:p>
        </p:txBody>
      </p:sp>
      <p:sp>
        <p:nvSpPr>
          <p:cNvPr id="6" name="Footer Placeholder 5">
            <a:extLst>
              <a:ext uri="{FF2B5EF4-FFF2-40B4-BE49-F238E27FC236}">
                <a16:creationId xmlns:a16="http://schemas.microsoft.com/office/drawing/2014/main" id="{64F580C5-DCFC-6DF3-1728-F9F508A65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54108-CDD7-2E57-29CB-406B3DC29D4A}"/>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235381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B454FA-8687-3C4F-32A9-1CBE85E8E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BCA0F8-5E4F-498B-2346-D844F944F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BE3BB-745B-463D-6902-1E690C0C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FD55B-AC3A-F346-8A62-4C3F627E4C33}" type="datetimeFigureOut">
              <a:rPr lang="en-US" smtClean="0"/>
              <a:t>5/7/25</a:t>
            </a:fld>
            <a:endParaRPr lang="en-US"/>
          </a:p>
        </p:txBody>
      </p:sp>
      <p:sp>
        <p:nvSpPr>
          <p:cNvPr id="5" name="Footer Placeholder 4">
            <a:extLst>
              <a:ext uri="{FF2B5EF4-FFF2-40B4-BE49-F238E27FC236}">
                <a16:creationId xmlns:a16="http://schemas.microsoft.com/office/drawing/2014/main" id="{0C2A8F83-510E-AF59-62E8-C12C324B6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72E247-19BE-751D-CDB4-82AE2C8D58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ADF02-0F77-164B-9ACA-132C067CCCD2}" type="slidenum">
              <a:rPr lang="en-US" smtClean="0"/>
              <a:t>‹#›</a:t>
            </a:fld>
            <a:endParaRPr lang="en-US"/>
          </a:p>
        </p:txBody>
      </p:sp>
    </p:spTree>
    <p:extLst>
      <p:ext uri="{BB962C8B-B14F-4D97-AF65-F5344CB8AC3E}">
        <p14:creationId xmlns:p14="http://schemas.microsoft.com/office/powerpoint/2010/main" val="3245107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3715E2B-4D1A-8B0F-8954-7F979AE488F9}"/>
              </a:ext>
            </a:extLst>
          </p:cNvPr>
          <p:cNvGraphicFramePr>
            <a:graphicFrameLocks noGrp="1"/>
          </p:cNvGraphicFramePr>
          <p:nvPr>
            <p:extLst>
              <p:ext uri="{D42A27DB-BD31-4B8C-83A1-F6EECF244321}">
                <p14:modId xmlns:p14="http://schemas.microsoft.com/office/powerpoint/2010/main" val="172183371"/>
              </p:ext>
            </p:extLst>
          </p:nvPr>
        </p:nvGraphicFramePr>
        <p:xfrm>
          <a:off x="108155" y="719666"/>
          <a:ext cx="11956028" cy="1050140"/>
        </p:xfrm>
        <a:graphic>
          <a:graphicData uri="http://schemas.openxmlformats.org/drawingml/2006/table">
            <a:tbl>
              <a:tblPr firstRow="1">
                <a:tableStyleId>{7DF18680-E054-41AD-8BC1-D1AEF772440D}</a:tableStyleId>
              </a:tblPr>
              <a:tblGrid>
                <a:gridCol w="427001">
                  <a:extLst>
                    <a:ext uri="{9D8B030D-6E8A-4147-A177-3AD203B41FA5}">
                      <a16:colId xmlns:a16="http://schemas.microsoft.com/office/drawing/2014/main" val="1707593509"/>
                    </a:ext>
                  </a:extLst>
                </a:gridCol>
                <a:gridCol w="427001">
                  <a:extLst>
                    <a:ext uri="{9D8B030D-6E8A-4147-A177-3AD203B41FA5}">
                      <a16:colId xmlns:a16="http://schemas.microsoft.com/office/drawing/2014/main" val="2302737870"/>
                    </a:ext>
                  </a:extLst>
                </a:gridCol>
                <a:gridCol w="427001">
                  <a:extLst>
                    <a:ext uri="{9D8B030D-6E8A-4147-A177-3AD203B41FA5}">
                      <a16:colId xmlns:a16="http://schemas.microsoft.com/office/drawing/2014/main" val="3809466589"/>
                    </a:ext>
                  </a:extLst>
                </a:gridCol>
                <a:gridCol w="427001">
                  <a:extLst>
                    <a:ext uri="{9D8B030D-6E8A-4147-A177-3AD203B41FA5}">
                      <a16:colId xmlns:a16="http://schemas.microsoft.com/office/drawing/2014/main" val="2180117410"/>
                    </a:ext>
                  </a:extLst>
                </a:gridCol>
                <a:gridCol w="427001">
                  <a:extLst>
                    <a:ext uri="{9D8B030D-6E8A-4147-A177-3AD203B41FA5}">
                      <a16:colId xmlns:a16="http://schemas.microsoft.com/office/drawing/2014/main" val="576711692"/>
                    </a:ext>
                  </a:extLst>
                </a:gridCol>
                <a:gridCol w="427001">
                  <a:extLst>
                    <a:ext uri="{9D8B030D-6E8A-4147-A177-3AD203B41FA5}">
                      <a16:colId xmlns:a16="http://schemas.microsoft.com/office/drawing/2014/main" val="3275853680"/>
                    </a:ext>
                  </a:extLst>
                </a:gridCol>
                <a:gridCol w="427001">
                  <a:extLst>
                    <a:ext uri="{9D8B030D-6E8A-4147-A177-3AD203B41FA5}">
                      <a16:colId xmlns:a16="http://schemas.microsoft.com/office/drawing/2014/main" val="353885409"/>
                    </a:ext>
                  </a:extLst>
                </a:gridCol>
                <a:gridCol w="427001">
                  <a:extLst>
                    <a:ext uri="{9D8B030D-6E8A-4147-A177-3AD203B41FA5}">
                      <a16:colId xmlns:a16="http://schemas.microsoft.com/office/drawing/2014/main" val="870912900"/>
                    </a:ext>
                  </a:extLst>
                </a:gridCol>
                <a:gridCol w="427001">
                  <a:extLst>
                    <a:ext uri="{9D8B030D-6E8A-4147-A177-3AD203B41FA5}">
                      <a16:colId xmlns:a16="http://schemas.microsoft.com/office/drawing/2014/main" val="3551579792"/>
                    </a:ext>
                  </a:extLst>
                </a:gridCol>
                <a:gridCol w="427001">
                  <a:extLst>
                    <a:ext uri="{9D8B030D-6E8A-4147-A177-3AD203B41FA5}">
                      <a16:colId xmlns:a16="http://schemas.microsoft.com/office/drawing/2014/main" val="3929461281"/>
                    </a:ext>
                  </a:extLst>
                </a:gridCol>
                <a:gridCol w="427001">
                  <a:extLst>
                    <a:ext uri="{9D8B030D-6E8A-4147-A177-3AD203B41FA5}">
                      <a16:colId xmlns:a16="http://schemas.microsoft.com/office/drawing/2014/main" val="1778241166"/>
                    </a:ext>
                  </a:extLst>
                </a:gridCol>
                <a:gridCol w="427001">
                  <a:extLst>
                    <a:ext uri="{9D8B030D-6E8A-4147-A177-3AD203B41FA5}">
                      <a16:colId xmlns:a16="http://schemas.microsoft.com/office/drawing/2014/main" val="907588195"/>
                    </a:ext>
                  </a:extLst>
                </a:gridCol>
                <a:gridCol w="427001">
                  <a:extLst>
                    <a:ext uri="{9D8B030D-6E8A-4147-A177-3AD203B41FA5}">
                      <a16:colId xmlns:a16="http://schemas.microsoft.com/office/drawing/2014/main" val="21629908"/>
                    </a:ext>
                  </a:extLst>
                </a:gridCol>
                <a:gridCol w="427001">
                  <a:extLst>
                    <a:ext uri="{9D8B030D-6E8A-4147-A177-3AD203B41FA5}">
                      <a16:colId xmlns:a16="http://schemas.microsoft.com/office/drawing/2014/main" val="3520495337"/>
                    </a:ext>
                  </a:extLst>
                </a:gridCol>
                <a:gridCol w="427001">
                  <a:extLst>
                    <a:ext uri="{9D8B030D-6E8A-4147-A177-3AD203B41FA5}">
                      <a16:colId xmlns:a16="http://schemas.microsoft.com/office/drawing/2014/main" val="2581792343"/>
                    </a:ext>
                  </a:extLst>
                </a:gridCol>
                <a:gridCol w="427001">
                  <a:extLst>
                    <a:ext uri="{9D8B030D-6E8A-4147-A177-3AD203B41FA5}">
                      <a16:colId xmlns:a16="http://schemas.microsoft.com/office/drawing/2014/main" val="1893930161"/>
                    </a:ext>
                  </a:extLst>
                </a:gridCol>
                <a:gridCol w="427001">
                  <a:extLst>
                    <a:ext uri="{9D8B030D-6E8A-4147-A177-3AD203B41FA5}">
                      <a16:colId xmlns:a16="http://schemas.microsoft.com/office/drawing/2014/main" val="3142790442"/>
                    </a:ext>
                  </a:extLst>
                </a:gridCol>
                <a:gridCol w="427001">
                  <a:extLst>
                    <a:ext uri="{9D8B030D-6E8A-4147-A177-3AD203B41FA5}">
                      <a16:colId xmlns:a16="http://schemas.microsoft.com/office/drawing/2014/main" val="3156685139"/>
                    </a:ext>
                  </a:extLst>
                </a:gridCol>
                <a:gridCol w="427001">
                  <a:extLst>
                    <a:ext uri="{9D8B030D-6E8A-4147-A177-3AD203B41FA5}">
                      <a16:colId xmlns:a16="http://schemas.microsoft.com/office/drawing/2014/main" val="613865076"/>
                    </a:ext>
                  </a:extLst>
                </a:gridCol>
                <a:gridCol w="427001">
                  <a:extLst>
                    <a:ext uri="{9D8B030D-6E8A-4147-A177-3AD203B41FA5}">
                      <a16:colId xmlns:a16="http://schemas.microsoft.com/office/drawing/2014/main" val="2752454620"/>
                    </a:ext>
                  </a:extLst>
                </a:gridCol>
                <a:gridCol w="427001">
                  <a:extLst>
                    <a:ext uri="{9D8B030D-6E8A-4147-A177-3AD203B41FA5}">
                      <a16:colId xmlns:a16="http://schemas.microsoft.com/office/drawing/2014/main" val="3928358335"/>
                    </a:ext>
                  </a:extLst>
                </a:gridCol>
                <a:gridCol w="427001">
                  <a:extLst>
                    <a:ext uri="{9D8B030D-6E8A-4147-A177-3AD203B41FA5}">
                      <a16:colId xmlns:a16="http://schemas.microsoft.com/office/drawing/2014/main" val="1685589143"/>
                    </a:ext>
                  </a:extLst>
                </a:gridCol>
                <a:gridCol w="427001">
                  <a:extLst>
                    <a:ext uri="{9D8B030D-6E8A-4147-A177-3AD203B41FA5}">
                      <a16:colId xmlns:a16="http://schemas.microsoft.com/office/drawing/2014/main" val="51240727"/>
                    </a:ext>
                  </a:extLst>
                </a:gridCol>
                <a:gridCol w="427001">
                  <a:extLst>
                    <a:ext uri="{9D8B030D-6E8A-4147-A177-3AD203B41FA5}">
                      <a16:colId xmlns:a16="http://schemas.microsoft.com/office/drawing/2014/main" val="102288692"/>
                    </a:ext>
                  </a:extLst>
                </a:gridCol>
                <a:gridCol w="427001">
                  <a:extLst>
                    <a:ext uri="{9D8B030D-6E8A-4147-A177-3AD203B41FA5}">
                      <a16:colId xmlns:a16="http://schemas.microsoft.com/office/drawing/2014/main" val="769558291"/>
                    </a:ext>
                  </a:extLst>
                </a:gridCol>
                <a:gridCol w="427001">
                  <a:extLst>
                    <a:ext uri="{9D8B030D-6E8A-4147-A177-3AD203B41FA5}">
                      <a16:colId xmlns:a16="http://schemas.microsoft.com/office/drawing/2014/main" val="2659537251"/>
                    </a:ext>
                  </a:extLst>
                </a:gridCol>
                <a:gridCol w="427001">
                  <a:extLst>
                    <a:ext uri="{9D8B030D-6E8A-4147-A177-3AD203B41FA5}">
                      <a16:colId xmlns:a16="http://schemas.microsoft.com/office/drawing/2014/main" val="523714622"/>
                    </a:ext>
                  </a:extLst>
                </a:gridCol>
                <a:gridCol w="427001">
                  <a:extLst>
                    <a:ext uri="{9D8B030D-6E8A-4147-A177-3AD203B41FA5}">
                      <a16:colId xmlns:a16="http://schemas.microsoft.com/office/drawing/2014/main" val="2437654902"/>
                    </a:ext>
                  </a:extLst>
                </a:gridCol>
              </a:tblGrid>
              <a:tr h="1050140">
                <a:tc>
                  <a:txBody>
                    <a:bodyPr/>
                    <a:lstStyle/>
                    <a:p>
                      <a:r>
                        <a:rPr lang="en-US" sz="1000" b="1" u="sng" dirty="0">
                          <a:latin typeface="Arial" panose="020B0604020202020204" pitchFamily="34" charset="0"/>
                          <a:cs typeface="Arial" panose="020B0604020202020204" pitchFamily="34" charset="0"/>
                        </a:rPr>
                        <a:t>DR_NO</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Rptd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TIME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 NAME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err="1">
                          <a:latin typeface="Arial" panose="020B0604020202020204" pitchFamily="34" charset="0"/>
                          <a:cs typeface="Arial" panose="020B0604020202020204" pitchFamily="34" charset="0"/>
                        </a:rPr>
                        <a:t>Rpt</a:t>
                      </a:r>
                      <a:r>
                        <a:rPr lang="en-US" sz="1000" b="0" dirty="0">
                          <a:latin typeface="Arial" panose="020B0604020202020204" pitchFamily="34" charset="0"/>
                          <a:cs typeface="Arial" panose="020B0604020202020204" pitchFamily="34" charset="0"/>
                        </a:rPr>
                        <a:t> Dist No </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Part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Crm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Crm Cd Desc </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Mocodes</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Age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Sex</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Descent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Used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Crm Cd 1</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Crm Cd 2</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Crm Cd 3</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Crm Cd 4</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Location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Cross Street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Lat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184557"/>
                  </a:ext>
                </a:extLst>
              </a:tr>
            </a:tbl>
          </a:graphicData>
        </a:graphic>
      </p:graphicFrame>
      <p:sp>
        <p:nvSpPr>
          <p:cNvPr id="8" name="TextBox 7">
            <a:extLst>
              <a:ext uri="{FF2B5EF4-FFF2-40B4-BE49-F238E27FC236}">
                <a16:creationId xmlns:a16="http://schemas.microsoft.com/office/drawing/2014/main" id="{C61E5DFC-4E84-D358-4FC8-2F7AD67A609C}"/>
              </a:ext>
            </a:extLst>
          </p:cNvPr>
          <p:cNvSpPr txBox="1"/>
          <p:nvPr/>
        </p:nvSpPr>
        <p:spPr>
          <a:xfrm>
            <a:off x="5457022" y="225564"/>
            <a:ext cx="133472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Initial Table</a:t>
            </a:r>
          </a:p>
        </p:txBody>
      </p:sp>
      <p:sp>
        <p:nvSpPr>
          <p:cNvPr id="11" name="TextBox 10">
            <a:extLst>
              <a:ext uri="{FF2B5EF4-FFF2-40B4-BE49-F238E27FC236}">
                <a16:creationId xmlns:a16="http://schemas.microsoft.com/office/drawing/2014/main" id="{2B65B5CF-9E44-CE8F-93BC-215AD1CF9760}"/>
              </a:ext>
            </a:extLst>
          </p:cNvPr>
          <p:cNvSpPr txBox="1"/>
          <p:nvPr/>
        </p:nvSpPr>
        <p:spPr>
          <a:xfrm>
            <a:off x="108155" y="103283"/>
            <a:ext cx="16850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Satisfying 1NF</a:t>
            </a:r>
          </a:p>
        </p:txBody>
      </p:sp>
      <p:sp>
        <p:nvSpPr>
          <p:cNvPr id="12" name="TextBox 11">
            <a:extLst>
              <a:ext uri="{FF2B5EF4-FFF2-40B4-BE49-F238E27FC236}">
                <a16:creationId xmlns:a16="http://schemas.microsoft.com/office/drawing/2014/main" id="{74946D00-F8F2-9144-3211-D3B36C919F9C}"/>
              </a:ext>
            </a:extLst>
          </p:cNvPr>
          <p:cNvSpPr txBox="1"/>
          <p:nvPr/>
        </p:nvSpPr>
        <p:spPr>
          <a:xfrm>
            <a:off x="4590952" y="1937337"/>
            <a:ext cx="2990434" cy="369332"/>
          </a:xfrm>
          <a:prstGeom prst="rect">
            <a:avLst/>
          </a:prstGeom>
          <a:noFill/>
        </p:spPr>
        <p:txBody>
          <a:bodyPr wrap="none" rtlCol="0">
            <a:spAutoFit/>
          </a:bodyPr>
          <a:lstStyle/>
          <a:p>
            <a:r>
              <a:rPr lang="en-US" dirty="0"/>
              <a:t>Remove Multivalued Columns</a:t>
            </a:r>
          </a:p>
        </p:txBody>
      </p:sp>
      <p:graphicFrame>
        <p:nvGraphicFramePr>
          <p:cNvPr id="14" name="Table 13">
            <a:extLst>
              <a:ext uri="{FF2B5EF4-FFF2-40B4-BE49-F238E27FC236}">
                <a16:creationId xmlns:a16="http://schemas.microsoft.com/office/drawing/2014/main" id="{2018C157-26A3-0382-B3BC-605ED103A5B3}"/>
              </a:ext>
            </a:extLst>
          </p:cNvPr>
          <p:cNvGraphicFramePr>
            <a:graphicFrameLocks noGrp="1"/>
          </p:cNvGraphicFramePr>
          <p:nvPr>
            <p:extLst>
              <p:ext uri="{D42A27DB-BD31-4B8C-83A1-F6EECF244321}">
                <p14:modId xmlns:p14="http://schemas.microsoft.com/office/powerpoint/2010/main" val="3580907739"/>
              </p:ext>
            </p:extLst>
          </p:nvPr>
        </p:nvGraphicFramePr>
        <p:xfrm>
          <a:off x="333487" y="3058160"/>
          <a:ext cx="3855873" cy="370840"/>
        </p:xfrm>
        <a:graphic>
          <a:graphicData uri="http://schemas.openxmlformats.org/drawingml/2006/table">
            <a:tbl>
              <a:tblPr firstRow="1" bandRow="1">
                <a:tableStyleId>{5C22544A-7EE6-4342-B048-85BDC9FD1C3A}</a:tableStyleId>
              </a:tblPr>
              <a:tblGrid>
                <a:gridCol w="1285291">
                  <a:extLst>
                    <a:ext uri="{9D8B030D-6E8A-4147-A177-3AD203B41FA5}">
                      <a16:colId xmlns:a16="http://schemas.microsoft.com/office/drawing/2014/main" val="3387890819"/>
                    </a:ext>
                  </a:extLst>
                </a:gridCol>
                <a:gridCol w="1285291">
                  <a:extLst>
                    <a:ext uri="{9D8B030D-6E8A-4147-A177-3AD203B41FA5}">
                      <a16:colId xmlns:a16="http://schemas.microsoft.com/office/drawing/2014/main" val="2490892693"/>
                    </a:ext>
                  </a:extLst>
                </a:gridCol>
                <a:gridCol w="1285291">
                  <a:extLst>
                    <a:ext uri="{9D8B030D-6E8A-4147-A177-3AD203B41FA5}">
                      <a16:colId xmlns:a16="http://schemas.microsoft.com/office/drawing/2014/main" val="3328085700"/>
                    </a:ext>
                  </a:extLst>
                </a:gridCol>
              </a:tblGrid>
              <a:tr h="370840">
                <a:tc>
                  <a:txBody>
                    <a:bodyPr/>
                    <a:lstStyle/>
                    <a:p>
                      <a:r>
                        <a:rPr lang="en-US" sz="1000" b="1" u="sng" dirty="0">
                          <a:latin typeface="Arial" panose="020B0604020202020204" pitchFamily="34" charset="0"/>
                          <a:cs typeface="Arial" panose="020B0604020202020204" pitchFamily="34" charset="0"/>
                        </a:rPr>
                        <a:t>DR_NO</a:t>
                      </a:r>
                    </a:p>
                  </a:txBody>
                  <a:tcPr/>
                </a:tc>
                <a:tc>
                  <a:txBody>
                    <a:bodyPr/>
                    <a:lstStyle/>
                    <a:p>
                      <a:r>
                        <a:rPr lang="en-US" sz="1000" b="1" u="sng" dirty="0">
                          <a:latin typeface="Arial" panose="020B0604020202020204" pitchFamily="34" charset="0"/>
                          <a:cs typeface="Arial" panose="020B0604020202020204" pitchFamily="34" charset="0"/>
                        </a:rPr>
                        <a:t>Mocodes</a:t>
                      </a:r>
                    </a:p>
                  </a:txBody>
                  <a:tcPr/>
                </a:tc>
                <a:tc>
                  <a:txBody>
                    <a:bodyPr/>
                    <a:lstStyle/>
                    <a:p>
                      <a:r>
                        <a:rPr lang="en-US" sz="1000" b="0"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3880220157"/>
                  </a:ext>
                </a:extLst>
              </a:tr>
            </a:tbl>
          </a:graphicData>
        </a:graphic>
      </p:graphicFrame>
      <p:sp>
        <p:nvSpPr>
          <p:cNvPr id="16" name="TextBox 15">
            <a:extLst>
              <a:ext uri="{FF2B5EF4-FFF2-40B4-BE49-F238E27FC236}">
                <a16:creationId xmlns:a16="http://schemas.microsoft.com/office/drawing/2014/main" id="{3432766B-9DDD-B0AA-2311-7F1F5E46A269}"/>
              </a:ext>
            </a:extLst>
          </p:cNvPr>
          <p:cNvSpPr txBox="1"/>
          <p:nvPr/>
        </p:nvSpPr>
        <p:spPr>
          <a:xfrm>
            <a:off x="333487" y="2781161"/>
            <a:ext cx="7296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Mocode</a:t>
            </a:r>
          </a:p>
        </p:txBody>
      </p:sp>
      <p:graphicFrame>
        <p:nvGraphicFramePr>
          <p:cNvPr id="17" name="Table 16">
            <a:extLst>
              <a:ext uri="{FF2B5EF4-FFF2-40B4-BE49-F238E27FC236}">
                <a16:creationId xmlns:a16="http://schemas.microsoft.com/office/drawing/2014/main" id="{0EC37E20-2124-4A67-5F95-BE55EFF562C9}"/>
              </a:ext>
            </a:extLst>
          </p:cNvPr>
          <p:cNvGraphicFramePr>
            <a:graphicFrameLocks noGrp="1"/>
          </p:cNvGraphicFramePr>
          <p:nvPr>
            <p:extLst>
              <p:ext uri="{D42A27DB-BD31-4B8C-83A1-F6EECF244321}">
                <p14:modId xmlns:p14="http://schemas.microsoft.com/office/powerpoint/2010/main" val="3593258996"/>
              </p:ext>
            </p:extLst>
          </p:nvPr>
        </p:nvGraphicFramePr>
        <p:xfrm>
          <a:off x="5176640" y="3028197"/>
          <a:ext cx="3855872" cy="396240"/>
        </p:xfrm>
        <a:graphic>
          <a:graphicData uri="http://schemas.openxmlformats.org/drawingml/2006/table">
            <a:tbl>
              <a:tblPr firstRow="1" bandRow="1">
                <a:tableStyleId>{5C22544A-7EE6-4342-B048-85BDC9FD1C3A}</a:tableStyleId>
              </a:tblPr>
              <a:tblGrid>
                <a:gridCol w="963968">
                  <a:extLst>
                    <a:ext uri="{9D8B030D-6E8A-4147-A177-3AD203B41FA5}">
                      <a16:colId xmlns:a16="http://schemas.microsoft.com/office/drawing/2014/main" val="3387890819"/>
                    </a:ext>
                  </a:extLst>
                </a:gridCol>
                <a:gridCol w="963968">
                  <a:extLst>
                    <a:ext uri="{9D8B030D-6E8A-4147-A177-3AD203B41FA5}">
                      <a16:colId xmlns:a16="http://schemas.microsoft.com/office/drawing/2014/main" val="2490892693"/>
                    </a:ext>
                  </a:extLst>
                </a:gridCol>
                <a:gridCol w="963968">
                  <a:extLst>
                    <a:ext uri="{9D8B030D-6E8A-4147-A177-3AD203B41FA5}">
                      <a16:colId xmlns:a16="http://schemas.microsoft.com/office/drawing/2014/main" val="3328085700"/>
                    </a:ext>
                  </a:extLst>
                </a:gridCol>
                <a:gridCol w="963968">
                  <a:extLst>
                    <a:ext uri="{9D8B030D-6E8A-4147-A177-3AD203B41FA5}">
                      <a16:colId xmlns:a16="http://schemas.microsoft.com/office/drawing/2014/main" val="1881182566"/>
                    </a:ext>
                  </a:extLst>
                </a:gridCol>
              </a:tblGrid>
              <a:tr h="370840">
                <a:tc>
                  <a:txBody>
                    <a:bodyPr/>
                    <a:lstStyle/>
                    <a:p>
                      <a:r>
                        <a:rPr lang="en-US" sz="1000" b="1" u="sng" dirty="0">
                          <a:latin typeface="Arial" panose="020B0604020202020204" pitchFamily="34" charset="0"/>
                          <a:cs typeface="Arial" panose="020B0604020202020204" pitchFamily="34" charset="0"/>
                        </a:rPr>
                        <a:t>DR_NO</a:t>
                      </a:r>
                    </a:p>
                  </a:txBody>
                  <a:tcPr/>
                </a:tc>
                <a:tc>
                  <a:txBody>
                    <a:bodyPr/>
                    <a:lstStyle/>
                    <a:p>
                      <a:r>
                        <a:rPr lang="en-US" sz="1000" b="1" u="sng" dirty="0" err="1">
                          <a:latin typeface="Arial" panose="020B0604020202020204" pitchFamily="34" charset="0"/>
                          <a:cs typeface="Arial" panose="020B0604020202020204" pitchFamily="34" charset="0"/>
                        </a:rPr>
                        <a:t>Crm_Cd</a:t>
                      </a:r>
                      <a:endParaRPr lang="en-US" sz="1000" b="1" u="sng" dirty="0">
                        <a:latin typeface="Arial" panose="020B0604020202020204" pitchFamily="34" charset="0"/>
                        <a:cs typeface="Arial" panose="020B0604020202020204" pitchFamily="34" charset="0"/>
                      </a:endParaRPr>
                    </a:p>
                  </a:txBody>
                  <a:tcPr/>
                </a:tc>
                <a:tc>
                  <a:txBody>
                    <a:bodyPr/>
                    <a:lstStyle/>
                    <a:p>
                      <a:r>
                        <a:rPr lang="en-US" sz="1000" b="0" dirty="0">
                          <a:latin typeface="Arial" panose="020B0604020202020204" pitchFamily="34" charset="0"/>
                          <a:cs typeface="Arial" panose="020B0604020202020204" pitchFamily="34" charset="0"/>
                        </a:rPr>
                        <a:t>Crm_Level</a:t>
                      </a:r>
                    </a:p>
                  </a:txBody>
                  <a:tcPr/>
                </a:tc>
                <a:tc>
                  <a:txBody>
                    <a:bodyPr/>
                    <a:lstStyle/>
                    <a:p>
                      <a:r>
                        <a:rPr lang="en-US" sz="1000" b="0" dirty="0">
                          <a:latin typeface="Arial" panose="020B0604020202020204" pitchFamily="34" charset="0"/>
                          <a:cs typeface="Arial" panose="020B0604020202020204" pitchFamily="34" charset="0"/>
                        </a:rPr>
                        <a:t>Crm Cd Desec</a:t>
                      </a:r>
                    </a:p>
                  </a:txBody>
                  <a:tcPr/>
                </a:tc>
                <a:extLst>
                  <a:ext uri="{0D108BD9-81ED-4DB2-BD59-A6C34878D82A}">
                    <a16:rowId xmlns:a16="http://schemas.microsoft.com/office/drawing/2014/main" val="3880220157"/>
                  </a:ext>
                </a:extLst>
              </a:tr>
            </a:tbl>
          </a:graphicData>
        </a:graphic>
      </p:graphicFrame>
      <p:sp>
        <p:nvSpPr>
          <p:cNvPr id="18" name="TextBox 17">
            <a:extLst>
              <a:ext uri="{FF2B5EF4-FFF2-40B4-BE49-F238E27FC236}">
                <a16:creationId xmlns:a16="http://schemas.microsoft.com/office/drawing/2014/main" id="{2946CAFA-1D7B-0446-5D15-5839767C7F37}"/>
              </a:ext>
            </a:extLst>
          </p:cNvPr>
          <p:cNvSpPr txBox="1"/>
          <p:nvPr/>
        </p:nvSpPr>
        <p:spPr>
          <a:xfrm>
            <a:off x="5176640" y="2751198"/>
            <a:ext cx="1010213"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Crime_code</a:t>
            </a:r>
            <a:endParaRPr lang="en-US" sz="1200" dirty="0">
              <a:latin typeface="Arial" panose="020B0604020202020204" pitchFamily="34" charset="0"/>
              <a:cs typeface="Arial" panose="020B0604020202020204" pitchFamily="34" charset="0"/>
            </a:endParaRPr>
          </a:p>
        </p:txBody>
      </p:sp>
      <p:graphicFrame>
        <p:nvGraphicFramePr>
          <p:cNvPr id="19" name="Table 18">
            <a:extLst>
              <a:ext uri="{FF2B5EF4-FFF2-40B4-BE49-F238E27FC236}">
                <a16:creationId xmlns:a16="http://schemas.microsoft.com/office/drawing/2014/main" id="{78857125-55E9-6EBC-2168-D5EE342693AA}"/>
              </a:ext>
            </a:extLst>
          </p:cNvPr>
          <p:cNvGraphicFramePr>
            <a:graphicFrameLocks noGrp="1"/>
          </p:cNvGraphicFramePr>
          <p:nvPr>
            <p:extLst>
              <p:ext uri="{D42A27DB-BD31-4B8C-83A1-F6EECF244321}">
                <p14:modId xmlns:p14="http://schemas.microsoft.com/office/powerpoint/2010/main" val="857028259"/>
              </p:ext>
            </p:extLst>
          </p:nvPr>
        </p:nvGraphicFramePr>
        <p:xfrm>
          <a:off x="146369" y="4192284"/>
          <a:ext cx="11195814" cy="1050140"/>
        </p:xfrm>
        <a:graphic>
          <a:graphicData uri="http://schemas.openxmlformats.org/drawingml/2006/table">
            <a:tbl>
              <a:tblPr firstRow="1">
                <a:tableStyleId>{7DF18680-E054-41AD-8BC1-D1AEF772440D}</a:tableStyleId>
              </a:tblPr>
              <a:tblGrid>
                <a:gridCol w="533134">
                  <a:extLst>
                    <a:ext uri="{9D8B030D-6E8A-4147-A177-3AD203B41FA5}">
                      <a16:colId xmlns:a16="http://schemas.microsoft.com/office/drawing/2014/main" val="1707593509"/>
                    </a:ext>
                  </a:extLst>
                </a:gridCol>
                <a:gridCol w="533134">
                  <a:extLst>
                    <a:ext uri="{9D8B030D-6E8A-4147-A177-3AD203B41FA5}">
                      <a16:colId xmlns:a16="http://schemas.microsoft.com/office/drawing/2014/main" val="2302737870"/>
                    </a:ext>
                  </a:extLst>
                </a:gridCol>
                <a:gridCol w="533134">
                  <a:extLst>
                    <a:ext uri="{9D8B030D-6E8A-4147-A177-3AD203B41FA5}">
                      <a16:colId xmlns:a16="http://schemas.microsoft.com/office/drawing/2014/main" val="3809466589"/>
                    </a:ext>
                  </a:extLst>
                </a:gridCol>
                <a:gridCol w="533134">
                  <a:extLst>
                    <a:ext uri="{9D8B030D-6E8A-4147-A177-3AD203B41FA5}">
                      <a16:colId xmlns:a16="http://schemas.microsoft.com/office/drawing/2014/main" val="2180117410"/>
                    </a:ext>
                  </a:extLst>
                </a:gridCol>
                <a:gridCol w="533134">
                  <a:extLst>
                    <a:ext uri="{9D8B030D-6E8A-4147-A177-3AD203B41FA5}">
                      <a16:colId xmlns:a16="http://schemas.microsoft.com/office/drawing/2014/main" val="576711692"/>
                    </a:ext>
                  </a:extLst>
                </a:gridCol>
                <a:gridCol w="533134">
                  <a:extLst>
                    <a:ext uri="{9D8B030D-6E8A-4147-A177-3AD203B41FA5}">
                      <a16:colId xmlns:a16="http://schemas.microsoft.com/office/drawing/2014/main" val="3275853680"/>
                    </a:ext>
                  </a:extLst>
                </a:gridCol>
                <a:gridCol w="533134">
                  <a:extLst>
                    <a:ext uri="{9D8B030D-6E8A-4147-A177-3AD203B41FA5}">
                      <a16:colId xmlns:a16="http://schemas.microsoft.com/office/drawing/2014/main" val="353885409"/>
                    </a:ext>
                  </a:extLst>
                </a:gridCol>
                <a:gridCol w="533134">
                  <a:extLst>
                    <a:ext uri="{9D8B030D-6E8A-4147-A177-3AD203B41FA5}">
                      <a16:colId xmlns:a16="http://schemas.microsoft.com/office/drawing/2014/main" val="870912900"/>
                    </a:ext>
                  </a:extLst>
                </a:gridCol>
                <a:gridCol w="533134">
                  <a:extLst>
                    <a:ext uri="{9D8B030D-6E8A-4147-A177-3AD203B41FA5}">
                      <a16:colId xmlns:a16="http://schemas.microsoft.com/office/drawing/2014/main" val="907588195"/>
                    </a:ext>
                  </a:extLst>
                </a:gridCol>
                <a:gridCol w="533134">
                  <a:extLst>
                    <a:ext uri="{9D8B030D-6E8A-4147-A177-3AD203B41FA5}">
                      <a16:colId xmlns:a16="http://schemas.microsoft.com/office/drawing/2014/main" val="21629908"/>
                    </a:ext>
                  </a:extLst>
                </a:gridCol>
                <a:gridCol w="533134">
                  <a:extLst>
                    <a:ext uri="{9D8B030D-6E8A-4147-A177-3AD203B41FA5}">
                      <a16:colId xmlns:a16="http://schemas.microsoft.com/office/drawing/2014/main" val="3520495337"/>
                    </a:ext>
                  </a:extLst>
                </a:gridCol>
                <a:gridCol w="533134">
                  <a:extLst>
                    <a:ext uri="{9D8B030D-6E8A-4147-A177-3AD203B41FA5}">
                      <a16:colId xmlns:a16="http://schemas.microsoft.com/office/drawing/2014/main" val="2581792343"/>
                    </a:ext>
                  </a:extLst>
                </a:gridCol>
                <a:gridCol w="533134">
                  <a:extLst>
                    <a:ext uri="{9D8B030D-6E8A-4147-A177-3AD203B41FA5}">
                      <a16:colId xmlns:a16="http://schemas.microsoft.com/office/drawing/2014/main" val="1893930161"/>
                    </a:ext>
                  </a:extLst>
                </a:gridCol>
                <a:gridCol w="533134">
                  <a:extLst>
                    <a:ext uri="{9D8B030D-6E8A-4147-A177-3AD203B41FA5}">
                      <a16:colId xmlns:a16="http://schemas.microsoft.com/office/drawing/2014/main" val="3142790442"/>
                    </a:ext>
                  </a:extLst>
                </a:gridCol>
                <a:gridCol w="533134">
                  <a:extLst>
                    <a:ext uri="{9D8B030D-6E8A-4147-A177-3AD203B41FA5}">
                      <a16:colId xmlns:a16="http://schemas.microsoft.com/office/drawing/2014/main" val="3156685139"/>
                    </a:ext>
                  </a:extLst>
                </a:gridCol>
                <a:gridCol w="533134">
                  <a:extLst>
                    <a:ext uri="{9D8B030D-6E8A-4147-A177-3AD203B41FA5}">
                      <a16:colId xmlns:a16="http://schemas.microsoft.com/office/drawing/2014/main" val="613865076"/>
                    </a:ext>
                  </a:extLst>
                </a:gridCol>
                <a:gridCol w="533134">
                  <a:extLst>
                    <a:ext uri="{9D8B030D-6E8A-4147-A177-3AD203B41FA5}">
                      <a16:colId xmlns:a16="http://schemas.microsoft.com/office/drawing/2014/main" val="2752454620"/>
                    </a:ext>
                  </a:extLst>
                </a:gridCol>
                <a:gridCol w="533134">
                  <a:extLst>
                    <a:ext uri="{9D8B030D-6E8A-4147-A177-3AD203B41FA5}">
                      <a16:colId xmlns:a16="http://schemas.microsoft.com/office/drawing/2014/main" val="769558291"/>
                    </a:ext>
                  </a:extLst>
                </a:gridCol>
                <a:gridCol w="533134">
                  <a:extLst>
                    <a:ext uri="{9D8B030D-6E8A-4147-A177-3AD203B41FA5}">
                      <a16:colId xmlns:a16="http://schemas.microsoft.com/office/drawing/2014/main" val="2659537251"/>
                    </a:ext>
                  </a:extLst>
                </a:gridCol>
                <a:gridCol w="533134">
                  <a:extLst>
                    <a:ext uri="{9D8B030D-6E8A-4147-A177-3AD203B41FA5}">
                      <a16:colId xmlns:a16="http://schemas.microsoft.com/office/drawing/2014/main" val="523714622"/>
                    </a:ext>
                  </a:extLst>
                </a:gridCol>
                <a:gridCol w="533134">
                  <a:extLst>
                    <a:ext uri="{9D8B030D-6E8A-4147-A177-3AD203B41FA5}">
                      <a16:colId xmlns:a16="http://schemas.microsoft.com/office/drawing/2014/main" val="2437654902"/>
                    </a:ext>
                  </a:extLst>
                </a:gridCol>
              </a:tblGrid>
              <a:tr h="1050140">
                <a:tc>
                  <a:txBody>
                    <a:bodyPr/>
                    <a:lstStyle/>
                    <a:p>
                      <a:r>
                        <a:rPr lang="en-US" sz="1000" b="1" u="sng" dirty="0">
                          <a:latin typeface="Arial" panose="020B0604020202020204" pitchFamily="34" charset="0"/>
                          <a:cs typeface="Arial" panose="020B0604020202020204" pitchFamily="34" charset="0"/>
                        </a:rPr>
                        <a:t>DR_NO</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Rptd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TIME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 NAME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err="1">
                          <a:latin typeface="Arial" panose="020B0604020202020204" pitchFamily="34" charset="0"/>
                          <a:cs typeface="Arial" panose="020B0604020202020204" pitchFamily="34" charset="0"/>
                        </a:rPr>
                        <a:t>Rpt</a:t>
                      </a:r>
                      <a:r>
                        <a:rPr lang="en-US" sz="1000" b="0" dirty="0">
                          <a:latin typeface="Arial" panose="020B0604020202020204" pitchFamily="34" charset="0"/>
                          <a:cs typeface="Arial" panose="020B0604020202020204" pitchFamily="34" charset="0"/>
                        </a:rPr>
                        <a:t> Dist No </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Part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Age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Sex</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Descent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Used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Location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Cross Street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Lat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184557"/>
                  </a:ext>
                </a:extLst>
              </a:tr>
            </a:tbl>
          </a:graphicData>
        </a:graphic>
      </p:graphicFrame>
      <p:sp>
        <p:nvSpPr>
          <p:cNvPr id="21" name="TextBox 20">
            <a:extLst>
              <a:ext uri="{FF2B5EF4-FFF2-40B4-BE49-F238E27FC236}">
                <a16:creationId xmlns:a16="http://schemas.microsoft.com/office/drawing/2014/main" id="{D205E460-9720-C7AD-88F4-6C3D3E693C68}"/>
              </a:ext>
            </a:extLst>
          </p:cNvPr>
          <p:cNvSpPr txBox="1"/>
          <p:nvPr/>
        </p:nvSpPr>
        <p:spPr>
          <a:xfrm>
            <a:off x="146369" y="3865858"/>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incident</a:t>
            </a:r>
          </a:p>
        </p:txBody>
      </p:sp>
    </p:spTree>
    <p:extLst>
      <p:ext uri="{BB962C8B-B14F-4D97-AF65-F5344CB8AC3E}">
        <p14:creationId xmlns:p14="http://schemas.microsoft.com/office/powerpoint/2010/main" val="105371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BBCED8-622A-C530-965B-9E840836673D}"/>
              </a:ext>
            </a:extLst>
          </p:cNvPr>
          <p:cNvSpPr txBox="1"/>
          <p:nvPr/>
        </p:nvSpPr>
        <p:spPr>
          <a:xfrm>
            <a:off x="231526" y="179327"/>
            <a:ext cx="1500860" cy="369332"/>
          </a:xfrm>
          <a:prstGeom prst="rect">
            <a:avLst/>
          </a:prstGeom>
          <a:noFill/>
        </p:spPr>
        <p:txBody>
          <a:bodyPr wrap="none" rtlCol="0">
            <a:spAutoFit/>
          </a:bodyPr>
          <a:lstStyle/>
          <a:p>
            <a:r>
              <a:rPr lang="en-US" dirty="0"/>
              <a:t>Satisfying 2NF</a:t>
            </a:r>
          </a:p>
        </p:txBody>
      </p:sp>
      <p:graphicFrame>
        <p:nvGraphicFramePr>
          <p:cNvPr id="7" name="Table 6">
            <a:extLst>
              <a:ext uri="{FF2B5EF4-FFF2-40B4-BE49-F238E27FC236}">
                <a16:creationId xmlns:a16="http://schemas.microsoft.com/office/drawing/2014/main" id="{8D84E4DB-D1CE-BF40-0D85-172395D1C1F7}"/>
              </a:ext>
            </a:extLst>
          </p:cNvPr>
          <p:cNvGraphicFramePr>
            <a:graphicFrameLocks noGrp="1"/>
          </p:cNvGraphicFramePr>
          <p:nvPr>
            <p:extLst>
              <p:ext uri="{D42A27DB-BD31-4B8C-83A1-F6EECF244321}">
                <p14:modId xmlns:p14="http://schemas.microsoft.com/office/powerpoint/2010/main" val="1635344877"/>
              </p:ext>
            </p:extLst>
          </p:nvPr>
        </p:nvGraphicFramePr>
        <p:xfrm>
          <a:off x="231526" y="1025853"/>
          <a:ext cx="3855873" cy="370840"/>
        </p:xfrm>
        <a:graphic>
          <a:graphicData uri="http://schemas.openxmlformats.org/drawingml/2006/table">
            <a:tbl>
              <a:tblPr firstRow="1" bandRow="1">
                <a:tableStyleId>{5C22544A-7EE6-4342-B048-85BDC9FD1C3A}</a:tableStyleId>
              </a:tblPr>
              <a:tblGrid>
                <a:gridCol w="1285291">
                  <a:extLst>
                    <a:ext uri="{9D8B030D-6E8A-4147-A177-3AD203B41FA5}">
                      <a16:colId xmlns:a16="http://schemas.microsoft.com/office/drawing/2014/main" val="3387890819"/>
                    </a:ext>
                  </a:extLst>
                </a:gridCol>
                <a:gridCol w="1285291">
                  <a:extLst>
                    <a:ext uri="{9D8B030D-6E8A-4147-A177-3AD203B41FA5}">
                      <a16:colId xmlns:a16="http://schemas.microsoft.com/office/drawing/2014/main" val="2490892693"/>
                    </a:ext>
                  </a:extLst>
                </a:gridCol>
                <a:gridCol w="1285291">
                  <a:extLst>
                    <a:ext uri="{9D8B030D-6E8A-4147-A177-3AD203B41FA5}">
                      <a16:colId xmlns:a16="http://schemas.microsoft.com/office/drawing/2014/main" val="3328085700"/>
                    </a:ext>
                  </a:extLst>
                </a:gridCol>
              </a:tblGrid>
              <a:tr h="370840">
                <a:tc>
                  <a:txBody>
                    <a:bodyPr/>
                    <a:lstStyle/>
                    <a:p>
                      <a:r>
                        <a:rPr lang="en-US" sz="1000" b="1" u="sng" dirty="0">
                          <a:latin typeface="Arial" panose="020B0604020202020204" pitchFamily="34" charset="0"/>
                          <a:cs typeface="Arial" panose="020B0604020202020204" pitchFamily="34" charset="0"/>
                        </a:rPr>
                        <a:t>DR_NO</a:t>
                      </a:r>
                    </a:p>
                  </a:txBody>
                  <a:tcPr/>
                </a:tc>
                <a:tc>
                  <a:txBody>
                    <a:bodyPr/>
                    <a:lstStyle/>
                    <a:p>
                      <a:r>
                        <a:rPr lang="en-US" sz="1000" b="1" u="sng" dirty="0">
                          <a:latin typeface="Arial" panose="020B0604020202020204" pitchFamily="34" charset="0"/>
                          <a:cs typeface="Arial" panose="020B0604020202020204" pitchFamily="34" charset="0"/>
                        </a:rPr>
                        <a:t>Mocodes</a:t>
                      </a:r>
                    </a:p>
                  </a:txBody>
                  <a:tcPr/>
                </a:tc>
                <a:tc>
                  <a:txBody>
                    <a:bodyPr/>
                    <a:lstStyle/>
                    <a:p>
                      <a:r>
                        <a:rPr lang="en-US" sz="1000" b="0"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3880220157"/>
                  </a:ext>
                </a:extLst>
              </a:tr>
            </a:tbl>
          </a:graphicData>
        </a:graphic>
      </p:graphicFrame>
      <p:sp>
        <p:nvSpPr>
          <p:cNvPr id="8" name="TextBox 7">
            <a:extLst>
              <a:ext uri="{FF2B5EF4-FFF2-40B4-BE49-F238E27FC236}">
                <a16:creationId xmlns:a16="http://schemas.microsoft.com/office/drawing/2014/main" id="{21A694F8-15A9-7F34-3FCD-B93D744ADECA}"/>
              </a:ext>
            </a:extLst>
          </p:cNvPr>
          <p:cNvSpPr txBox="1"/>
          <p:nvPr/>
        </p:nvSpPr>
        <p:spPr>
          <a:xfrm>
            <a:off x="231526" y="748854"/>
            <a:ext cx="7296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Mocode</a:t>
            </a:r>
          </a:p>
        </p:txBody>
      </p:sp>
      <p:cxnSp>
        <p:nvCxnSpPr>
          <p:cNvPr id="12" name="Straight Connector 11">
            <a:extLst>
              <a:ext uri="{FF2B5EF4-FFF2-40B4-BE49-F238E27FC236}">
                <a16:creationId xmlns:a16="http://schemas.microsoft.com/office/drawing/2014/main" id="{34D42A7B-A68C-CBFE-A9BC-BBC3092EFA77}"/>
              </a:ext>
            </a:extLst>
          </p:cNvPr>
          <p:cNvCxnSpPr/>
          <p:nvPr/>
        </p:nvCxnSpPr>
        <p:spPr>
          <a:xfrm>
            <a:off x="748145" y="1396693"/>
            <a:ext cx="0" cy="53898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1026215-19F0-7E17-2696-A8262654D9D6}"/>
              </a:ext>
            </a:extLst>
          </p:cNvPr>
          <p:cNvCxnSpPr/>
          <p:nvPr/>
        </p:nvCxnSpPr>
        <p:spPr>
          <a:xfrm>
            <a:off x="748145" y="1935678"/>
            <a:ext cx="1411317"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614B8C8-4BB8-6360-4C6A-5BA44676E76F}"/>
              </a:ext>
            </a:extLst>
          </p:cNvPr>
          <p:cNvCxnSpPr/>
          <p:nvPr/>
        </p:nvCxnSpPr>
        <p:spPr>
          <a:xfrm flipV="1">
            <a:off x="2159462" y="1531917"/>
            <a:ext cx="0" cy="403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6BF883F-BBF4-40B8-9EF9-9BEA1EF599C5}"/>
              </a:ext>
            </a:extLst>
          </p:cNvPr>
          <p:cNvCxnSpPr>
            <a:cxnSpLocks/>
            <a:endCxn id="29" idx="3"/>
          </p:cNvCxnSpPr>
          <p:nvPr/>
        </p:nvCxnSpPr>
        <p:spPr>
          <a:xfrm>
            <a:off x="2159462" y="2125683"/>
            <a:ext cx="0" cy="26125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8E6B78A-FEA1-7A11-56DE-B5071D0D46F8}"/>
              </a:ext>
            </a:extLst>
          </p:cNvPr>
          <p:cNvCxnSpPr>
            <a:cxnSpLocks/>
          </p:cNvCxnSpPr>
          <p:nvPr/>
        </p:nvCxnSpPr>
        <p:spPr>
          <a:xfrm>
            <a:off x="2159462" y="2410691"/>
            <a:ext cx="1367509"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972D312-8E50-8972-A4B4-A61A2BAB8E3B}"/>
              </a:ext>
            </a:extLst>
          </p:cNvPr>
          <p:cNvCxnSpPr/>
          <p:nvPr/>
        </p:nvCxnSpPr>
        <p:spPr>
          <a:xfrm flipV="1">
            <a:off x="3526971" y="1531917"/>
            <a:ext cx="0" cy="855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BB9C7601-B502-FB6B-4CE9-BB66E24A6AAD}"/>
              </a:ext>
            </a:extLst>
          </p:cNvPr>
          <p:cNvSpPr txBox="1"/>
          <p:nvPr/>
        </p:nvSpPr>
        <p:spPr>
          <a:xfrm>
            <a:off x="149058" y="1666185"/>
            <a:ext cx="550151" cy="369332"/>
          </a:xfrm>
          <a:prstGeom prst="rect">
            <a:avLst/>
          </a:prstGeom>
          <a:noFill/>
        </p:spPr>
        <p:txBody>
          <a:bodyPr wrap="none" rtlCol="0">
            <a:spAutoFit/>
          </a:bodyPr>
          <a:lstStyle/>
          <a:p>
            <a:r>
              <a:rPr lang="en-US" dirty="0"/>
              <a:t>FD1</a:t>
            </a:r>
          </a:p>
        </p:txBody>
      </p:sp>
      <p:sp>
        <p:nvSpPr>
          <p:cNvPr id="29" name="TextBox 28">
            <a:extLst>
              <a:ext uri="{FF2B5EF4-FFF2-40B4-BE49-F238E27FC236}">
                <a16:creationId xmlns:a16="http://schemas.microsoft.com/office/drawing/2014/main" id="{BED989EA-47C5-E13A-FBC9-AE2161557F6E}"/>
              </a:ext>
            </a:extLst>
          </p:cNvPr>
          <p:cNvSpPr txBox="1"/>
          <p:nvPr/>
        </p:nvSpPr>
        <p:spPr>
          <a:xfrm>
            <a:off x="1609311" y="2202274"/>
            <a:ext cx="550151" cy="369332"/>
          </a:xfrm>
          <a:prstGeom prst="rect">
            <a:avLst/>
          </a:prstGeom>
          <a:noFill/>
        </p:spPr>
        <p:txBody>
          <a:bodyPr wrap="none" rtlCol="0">
            <a:spAutoFit/>
          </a:bodyPr>
          <a:lstStyle/>
          <a:p>
            <a:r>
              <a:rPr lang="en-US" dirty="0"/>
              <a:t>FD2</a:t>
            </a:r>
          </a:p>
        </p:txBody>
      </p:sp>
      <p:sp>
        <p:nvSpPr>
          <p:cNvPr id="30" name="TextBox 29">
            <a:extLst>
              <a:ext uri="{FF2B5EF4-FFF2-40B4-BE49-F238E27FC236}">
                <a16:creationId xmlns:a16="http://schemas.microsoft.com/office/drawing/2014/main" id="{932500DD-19AD-D6EA-AD17-7964DD3B09AF}"/>
              </a:ext>
            </a:extLst>
          </p:cNvPr>
          <p:cNvSpPr txBox="1"/>
          <p:nvPr/>
        </p:nvSpPr>
        <p:spPr>
          <a:xfrm>
            <a:off x="4469844" y="2302012"/>
            <a:ext cx="3343544" cy="369332"/>
          </a:xfrm>
          <a:prstGeom prst="rect">
            <a:avLst/>
          </a:prstGeom>
          <a:noFill/>
        </p:spPr>
        <p:txBody>
          <a:bodyPr wrap="none" rtlCol="0">
            <a:spAutoFit/>
          </a:bodyPr>
          <a:lstStyle/>
          <a:p>
            <a:r>
              <a:rPr lang="en-US" dirty="0"/>
              <a:t>Remove the Partial Dependencies</a:t>
            </a:r>
          </a:p>
        </p:txBody>
      </p:sp>
      <p:graphicFrame>
        <p:nvGraphicFramePr>
          <p:cNvPr id="33" name="Table 32">
            <a:extLst>
              <a:ext uri="{FF2B5EF4-FFF2-40B4-BE49-F238E27FC236}">
                <a16:creationId xmlns:a16="http://schemas.microsoft.com/office/drawing/2014/main" id="{AB6190A3-9477-F6ED-4908-D6AC2FDEB2B1}"/>
              </a:ext>
            </a:extLst>
          </p:cNvPr>
          <p:cNvGraphicFramePr>
            <a:graphicFrameLocks noGrp="1"/>
          </p:cNvGraphicFramePr>
          <p:nvPr>
            <p:extLst>
              <p:ext uri="{D42A27DB-BD31-4B8C-83A1-F6EECF244321}">
                <p14:modId xmlns:p14="http://schemas.microsoft.com/office/powerpoint/2010/main" val="4181252688"/>
              </p:ext>
            </p:extLst>
          </p:nvPr>
        </p:nvGraphicFramePr>
        <p:xfrm>
          <a:off x="227548" y="3523021"/>
          <a:ext cx="1931914" cy="370840"/>
        </p:xfrm>
        <a:graphic>
          <a:graphicData uri="http://schemas.openxmlformats.org/drawingml/2006/table">
            <a:tbl>
              <a:tblPr firstRow="1" bandRow="1">
                <a:tableStyleId>{5C22544A-7EE6-4342-B048-85BDC9FD1C3A}</a:tableStyleId>
              </a:tblPr>
              <a:tblGrid>
                <a:gridCol w="965957">
                  <a:extLst>
                    <a:ext uri="{9D8B030D-6E8A-4147-A177-3AD203B41FA5}">
                      <a16:colId xmlns:a16="http://schemas.microsoft.com/office/drawing/2014/main" val="1704886902"/>
                    </a:ext>
                  </a:extLst>
                </a:gridCol>
                <a:gridCol w="965957">
                  <a:extLst>
                    <a:ext uri="{9D8B030D-6E8A-4147-A177-3AD203B41FA5}">
                      <a16:colId xmlns:a16="http://schemas.microsoft.com/office/drawing/2014/main" val="1802662335"/>
                    </a:ext>
                  </a:extLst>
                </a:gridCol>
              </a:tblGrid>
              <a:tr h="370840">
                <a:tc>
                  <a:txBody>
                    <a:bodyPr/>
                    <a:lstStyle/>
                    <a:p>
                      <a:r>
                        <a:rPr lang="en-US" sz="1000" u="sng" dirty="0"/>
                        <a:t>DR_NO</a:t>
                      </a:r>
                    </a:p>
                  </a:txBody>
                  <a:tcPr/>
                </a:tc>
                <a:tc>
                  <a:txBody>
                    <a:bodyPr/>
                    <a:lstStyle/>
                    <a:p>
                      <a:r>
                        <a:rPr lang="en-US" sz="1000" b="0" dirty="0"/>
                        <a:t>Mocodes</a:t>
                      </a:r>
                    </a:p>
                  </a:txBody>
                  <a:tcPr/>
                </a:tc>
                <a:extLst>
                  <a:ext uri="{0D108BD9-81ED-4DB2-BD59-A6C34878D82A}">
                    <a16:rowId xmlns:a16="http://schemas.microsoft.com/office/drawing/2014/main" val="1857642510"/>
                  </a:ext>
                </a:extLst>
              </a:tr>
            </a:tbl>
          </a:graphicData>
        </a:graphic>
      </p:graphicFrame>
      <p:graphicFrame>
        <p:nvGraphicFramePr>
          <p:cNvPr id="35" name="Table 34">
            <a:extLst>
              <a:ext uri="{FF2B5EF4-FFF2-40B4-BE49-F238E27FC236}">
                <a16:creationId xmlns:a16="http://schemas.microsoft.com/office/drawing/2014/main" id="{53466B9A-E6B0-DCC8-14C2-0FD305631028}"/>
              </a:ext>
            </a:extLst>
          </p:cNvPr>
          <p:cNvGraphicFramePr>
            <a:graphicFrameLocks noGrp="1"/>
          </p:cNvGraphicFramePr>
          <p:nvPr>
            <p:extLst>
              <p:ext uri="{D42A27DB-BD31-4B8C-83A1-F6EECF244321}">
                <p14:modId xmlns:p14="http://schemas.microsoft.com/office/powerpoint/2010/main" val="17391130"/>
              </p:ext>
            </p:extLst>
          </p:nvPr>
        </p:nvGraphicFramePr>
        <p:xfrm>
          <a:off x="2446254" y="3523021"/>
          <a:ext cx="1931914" cy="370840"/>
        </p:xfrm>
        <a:graphic>
          <a:graphicData uri="http://schemas.openxmlformats.org/drawingml/2006/table">
            <a:tbl>
              <a:tblPr firstRow="1" bandRow="1">
                <a:tableStyleId>{5C22544A-7EE6-4342-B048-85BDC9FD1C3A}</a:tableStyleId>
              </a:tblPr>
              <a:tblGrid>
                <a:gridCol w="965957">
                  <a:extLst>
                    <a:ext uri="{9D8B030D-6E8A-4147-A177-3AD203B41FA5}">
                      <a16:colId xmlns:a16="http://schemas.microsoft.com/office/drawing/2014/main" val="1704886902"/>
                    </a:ext>
                  </a:extLst>
                </a:gridCol>
                <a:gridCol w="965957">
                  <a:extLst>
                    <a:ext uri="{9D8B030D-6E8A-4147-A177-3AD203B41FA5}">
                      <a16:colId xmlns:a16="http://schemas.microsoft.com/office/drawing/2014/main" val="1802662335"/>
                    </a:ext>
                  </a:extLst>
                </a:gridCol>
              </a:tblGrid>
              <a:tr h="370840">
                <a:tc>
                  <a:txBody>
                    <a:bodyPr/>
                    <a:lstStyle/>
                    <a:p>
                      <a:r>
                        <a:rPr lang="en-US" sz="1000" b="1" u="sng" dirty="0"/>
                        <a:t>Mocodes</a:t>
                      </a:r>
                    </a:p>
                  </a:txBody>
                  <a:tcPr/>
                </a:tc>
                <a:tc>
                  <a:txBody>
                    <a:bodyPr/>
                    <a:lstStyle/>
                    <a:p>
                      <a:r>
                        <a:rPr lang="en-US" sz="1000" b="0" dirty="0"/>
                        <a:t>Description</a:t>
                      </a:r>
                    </a:p>
                  </a:txBody>
                  <a:tcPr/>
                </a:tc>
                <a:extLst>
                  <a:ext uri="{0D108BD9-81ED-4DB2-BD59-A6C34878D82A}">
                    <a16:rowId xmlns:a16="http://schemas.microsoft.com/office/drawing/2014/main" val="1857642510"/>
                  </a:ext>
                </a:extLst>
              </a:tr>
            </a:tbl>
          </a:graphicData>
        </a:graphic>
      </p:graphicFrame>
      <p:graphicFrame>
        <p:nvGraphicFramePr>
          <p:cNvPr id="36" name="Table 35">
            <a:extLst>
              <a:ext uri="{FF2B5EF4-FFF2-40B4-BE49-F238E27FC236}">
                <a16:creationId xmlns:a16="http://schemas.microsoft.com/office/drawing/2014/main" id="{22299E9C-23FA-C650-C8B4-5F8F539D5E49}"/>
              </a:ext>
            </a:extLst>
          </p:cNvPr>
          <p:cNvGraphicFramePr>
            <a:graphicFrameLocks noGrp="1"/>
          </p:cNvGraphicFramePr>
          <p:nvPr>
            <p:extLst>
              <p:ext uri="{D42A27DB-BD31-4B8C-83A1-F6EECF244321}">
                <p14:modId xmlns:p14="http://schemas.microsoft.com/office/powerpoint/2010/main" val="3515623889"/>
              </p:ext>
            </p:extLst>
          </p:nvPr>
        </p:nvGraphicFramePr>
        <p:xfrm>
          <a:off x="7587983" y="1025853"/>
          <a:ext cx="3855872" cy="396240"/>
        </p:xfrm>
        <a:graphic>
          <a:graphicData uri="http://schemas.openxmlformats.org/drawingml/2006/table">
            <a:tbl>
              <a:tblPr firstRow="1" bandRow="1">
                <a:tableStyleId>{5C22544A-7EE6-4342-B048-85BDC9FD1C3A}</a:tableStyleId>
              </a:tblPr>
              <a:tblGrid>
                <a:gridCol w="963968">
                  <a:extLst>
                    <a:ext uri="{9D8B030D-6E8A-4147-A177-3AD203B41FA5}">
                      <a16:colId xmlns:a16="http://schemas.microsoft.com/office/drawing/2014/main" val="3387890819"/>
                    </a:ext>
                  </a:extLst>
                </a:gridCol>
                <a:gridCol w="963968">
                  <a:extLst>
                    <a:ext uri="{9D8B030D-6E8A-4147-A177-3AD203B41FA5}">
                      <a16:colId xmlns:a16="http://schemas.microsoft.com/office/drawing/2014/main" val="2490892693"/>
                    </a:ext>
                  </a:extLst>
                </a:gridCol>
                <a:gridCol w="963968">
                  <a:extLst>
                    <a:ext uri="{9D8B030D-6E8A-4147-A177-3AD203B41FA5}">
                      <a16:colId xmlns:a16="http://schemas.microsoft.com/office/drawing/2014/main" val="3328085700"/>
                    </a:ext>
                  </a:extLst>
                </a:gridCol>
                <a:gridCol w="963968">
                  <a:extLst>
                    <a:ext uri="{9D8B030D-6E8A-4147-A177-3AD203B41FA5}">
                      <a16:colId xmlns:a16="http://schemas.microsoft.com/office/drawing/2014/main" val="1881182566"/>
                    </a:ext>
                  </a:extLst>
                </a:gridCol>
              </a:tblGrid>
              <a:tr h="370840">
                <a:tc>
                  <a:txBody>
                    <a:bodyPr/>
                    <a:lstStyle/>
                    <a:p>
                      <a:r>
                        <a:rPr lang="en-US" sz="1000" b="1" u="sng" dirty="0">
                          <a:latin typeface="Arial" panose="020B0604020202020204" pitchFamily="34" charset="0"/>
                          <a:cs typeface="Arial" panose="020B0604020202020204" pitchFamily="34" charset="0"/>
                        </a:rPr>
                        <a:t>DR_NO</a:t>
                      </a:r>
                    </a:p>
                  </a:txBody>
                  <a:tcPr/>
                </a:tc>
                <a:tc>
                  <a:txBody>
                    <a:bodyPr/>
                    <a:lstStyle/>
                    <a:p>
                      <a:r>
                        <a:rPr lang="en-US" sz="1000" b="1" u="sng" dirty="0" err="1">
                          <a:latin typeface="Arial" panose="020B0604020202020204" pitchFamily="34" charset="0"/>
                          <a:cs typeface="Arial" panose="020B0604020202020204" pitchFamily="34" charset="0"/>
                        </a:rPr>
                        <a:t>Crm_Cd</a:t>
                      </a:r>
                      <a:endParaRPr lang="en-US" sz="1000" b="1" u="sng" dirty="0">
                        <a:latin typeface="Arial" panose="020B0604020202020204" pitchFamily="34" charset="0"/>
                        <a:cs typeface="Arial" panose="020B0604020202020204" pitchFamily="34" charset="0"/>
                      </a:endParaRPr>
                    </a:p>
                  </a:txBody>
                  <a:tcPr/>
                </a:tc>
                <a:tc>
                  <a:txBody>
                    <a:bodyPr/>
                    <a:lstStyle/>
                    <a:p>
                      <a:r>
                        <a:rPr lang="en-US" sz="1000" b="0" dirty="0">
                          <a:latin typeface="Arial" panose="020B0604020202020204" pitchFamily="34" charset="0"/>
                          <a:cs typeface="Arial" panose="020B0604020202020204" pitchFamily="34" charset="0"/>
                        </a:rPr>
                        <a:t>Crm_Level</a:t>
                      </a:r>
                    </a:p>
                  </a:txBody>
                  <a:tcPr/>
                </a:tc>
                <a:tc>
                  <a:txBody>
                    <a:bodyPr/>
                    <a:lstStyle/>
                    <a:p>
                      <a:r>
                        <a:rPr lang="en-US" sz="1000" b="0" dirty="0">
                          <a:latin typeface="Arial" panose="020B0604020202020204" pitchFamily="34" charset="0"/>
                          <a:cs typeface="Arial" panose="020B0604020202020204" pitchFamily="34" charset="0"/>
                        </a:rPr>
                        <a:t>Crm Cd Desec</a:t>
                      </a:r>
                    </a:p>
                  </a:txBody>
                  <a:tcPr/>
                </a:tc>
                <a:extLst>
                  <a:ext uri="{0D108BD9-81ED-4DB2-BD59-A6C34878D82A}">
                    <a16:rowId xmlns:a16="http://schemas.microsoft.com/office/drawing/2014/main" val="3880220157"/>
                  </a:ext>
                </a:extLst>
              </a:tr>
            </a:tbl>
          </a:graphicData>
        </a:graphic>
      </p:graphicFrame>
      <p:sp>
        <p:nvSpPr>
          <p:cNvPr id="37" name="TextBox 36">
            <a:extLst>
              <a:ext uri="{FF2B5EF4-FFF2-40B4-BE49-F238E27FC236}">
                <a16:creationId xmlns:a16="http://schemas.microsoft.com/office/drawing/2014/main" id="{ED204CEC-99A0-5A3B-0C10-39E6E4EB3ED4}"/>
              </a:ext>
            </a:extLst>
          </p:cNvPr>
          <p:cNvSpPr txBox="1"/>
          <p:nvPr/>
        </p:nvSpPr>
        <p:spPr>
          <a:xfrm>
            <a:off x="7587983" y="748854"/>
            <a:ext cx="1010213"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Crime_code</a:t>
            </a:r>
            <a:endParaRPr lang="en-US" sz="1200" dirty="0">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760DA0EE-4E52-FF4E-8B16-6F96D08C5A04}"/>
              </a:ext>
            </a:extLst>
          </p:cNvPr>
          <p:cNvCxnSpPr/>
          <p:nvPr/>
        </p:nvCxnSpPr>
        <p:spPr>
          <a:xfrm>
            <a:off x="8015844" y="1422093"/>
            <a:ext cx="0" cy="34733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9AD3DCF-14FD-B1A5-A8B4-27F85D89124A}"/>
              </a:ext>
            </a:extLst>
          </p:cNvPr>
          <p:cNvCxnSpPr>
            <a:cxnSpLocks/>
          </p:cNvCxnSpPr>
          <p:nvPr/>
        </p:nvCxnSpPr>
        <p:spPr>
          <a:xfrm>
            <a:off x="8015844" y="1769423"/>
            <a:ext cx="1045029"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3CB1D11-E2D0-9C36-CCA2-0DC63C65D0A0}"/>
              </a:ext>
            </a:extLst>
          </p:cNvPr>
          <p:cNvCxnSpPr>
            <a:cxnSpLocks/>
          </p:cNvCxnSpPr>
          <p:nvPr/>
        </p:nvCxnSpPr>
        <p:spPr>
          <a:xfrm flipV="1">
            <a:off x="9060873" y="1422093"/>
            <a:ext cx="0" cy="34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94AEC16-97EB-83B4-B233-A3E7ECE49B61}"/>
              </a:ext>
            </a:extLst>
          </p:cNvPr>
          <p:cNvCxnSpPr/>
          <p:nvPr/>
        </p:nvCxnSpPr>
        <p:spPr>
          <a:xfrm>
            <a:off x="9060873" y="1769423"/>
            <a:ext cx="1069890" cy="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F54D33AA-56B3-FB13-3633-3C18BA2D37A0}"/>
              </a:ext>
            </a:extLst>
          </p:cNvPr>
          <p:cNvCxnSpPr/>
          <p:nvPr/>
        </p:nvCxnSpPr>
        <p:spPr>
          <a:xfrm flipV="1">
            <a:off x="10137341" y="1422093"/>
            <a:ext cx="0" cy="347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3F0E37B-6F21-F2C2-293E-4E5991F08E7D}"/>
              </a:ext>
            </a:extLst>
          </p:cNvPr>
          <p:cNvCxnSpPr/>
          <p:nvPr/>
        </p:nvCxnSpPr>
        <p:spPr>
          <a:xfrm>
            <a:off x="9060873" y="1935678"/>
            <a:ext cx="0" cy="190005"/>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8E618646-6767-5A51-308C-9C0B8CF63033}"/>
              </a:ext>
            </a:extLst>
          </p:cNvPr>
          <p:cNvCxnSpPr/>
          <p:nvPr/>
        </p:nvCxnSpPr>
        <p:spPr>
          <a:xfrm>
            <a:off x="9060873" y="2125683"/>
            <a:ext cx="1938241"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3C3762C0-164E-DBA3-19A9-FBC2C1666099}"/>
              </a:ext>
            </a:extLst>
          </p:cNvPr>
          <p:cNvCxnSpPr/>
          <p:nvPr/>
        </p:nvCxnSpPr>
        <p:spPr>
          <a:xfrm flipV="1">
            <a:off x="11005692" y="1422093"/>
            <a:ext cx="0" cy="703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A60BB27D-B0FA-077B-2958-3DDCEB18F8EE}"/>
              </a:ext>
            </a:extLst>
          </p:cNvPr>
          <p:cNvSpPr txBox="1"/>
          <p:nvPr/>
        </p:nvSpPr>
        <p:spPr>
          <a:xfrm>
            <a:off x="7263237" y="1531917"/>
            <a:ext cx="550151" cy="369332"/>
          </a:xfrm>
          <a:prstGeom prst="rect">
            <a:avLst/>
          </a:prstGeom>
          <a:noFill/>
        </p:spPr>
        <p:txBody>
          <a:bodyPr wrap="none" rtlCol="0">
            <a:spAutoFit/>
          </a:bodyPr>
          <a:lstStyle/>
          <a:p>
            <a:r>
              <a:rPr lang="en-US" dirty="0"/>
              <a:t>FD1</a:t>
            </a:r>
          </a:p>
        </p:txBody>
      </p:sp>
      <p:sp>
        <p:nvSpPr>
          <p:cNvPr id="65" name="TextBox 64">
            <a:extLst>
              <a:ext uri="{FF2B5EF4-FFF2-40B4-BE49-F238E27FC236}">
                <a16:creationId xmlns:a16="http://schemas.microsoft.com/office/drawing/2014/main" id="{9337BA55-1B03-DA5B-9B1C-0622DB9C0603}"/>
              </a:ext>
            </a:extLst>
          </p:cNvPr>
          <p:cNvSpPr txBox="1"/>
          <p:nvPr/>
        </p:nvSpPr>
        <p:spPr>
          <a:xfrm>
            <a:off x="8323120" y="1886979"/>
            <a:ext cx="550151" cy="369332"/>
          </a:xfrm>
          <a:prstGeom prst="rect">
            <a:avLst/>
          </a:prstGeom>
          <a:noFill/>
        </p:spPr>
        <p:txBody>
          <a:bodyPr wrap="none" rtlCol="0">
            <a:spAutoFit/>
          </a:bodyPr>
          <a:lstStyle/>
          <a:p>
            <a:r>
              <a:rPr lang="en-US" dirty="0"/>
              <a:t>FD2</a:t>
            </a:r>
          </a:p>
        </p:txBody>
      </p:sp>
      <p:sp>
        <p:nvSpPr>
          <p:cNvPr id="70" name="TextBox 69">
            <a:extLst>
              <a:ext uri="{FF2B5EF4-FFF2-40B4-BE49-F238E27FC236}">
                <a16:creationId xmlns:a16="http://schemas.microsoft.com/office/drawing/2014/main" id="{58AE4B6F-B7AA-9AC2-0F9F-763442891458}"/>
              </a:ext>
            </a:extLst>
          </p:cNvPr>
          <p:cNvSpPr txBox="1"/>
          <p:nvPr/>
        </p:nvSpPr>
        <p:spPr>
          <a:xfrm>
            <a:off x="231526" y="3223373"/>
            <a:ext cx="7296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Mocode</a:t>
            </a:r>
          </a:p>
        </p:txBody>
      </p:sp>
      <p:sp>
        <p:nvSpPr>
          <p:cNvPr id="71" name="TextBox 70">
            <a:extLst>
              <a:ext uri="{FF2B5EF4-FFF2-40B4-BE49-F238E27FC236}">
                <a16:creationId xmlns:a16="http://schemas.microsoft.com/office/drawing/2014/main" id="{65015872-BFCA-81A3-E5F5-0A4CE0519836}"/>
              </a:ext>
            </a:extLst>
          </p:cNvPr>
          <p:cNvSpPr txBox="1"/>
          <p:nvPr/>
        </p:nvSpPr>
        <p:spPr>
          <a:xfrm>
            <a:off x="2446254" y="3215964"/>
            <a:ext cx="155523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Mocode_description</a:t>
            </a:r>
          </a:p>
        </p:txBody>
      </p:sp>
      <p:graphicFrame>
        <p:nvGraphicFramePr>
          <p:cNvPr id="76" name="Table 75">
            <a:extLst>
              <a:ext uri="{FF2B5EF4-FFF2-40B4-BE49-F238E27FC236}">
                <a16:creationId xmlns:a16="http://schemas.microsoft.com/office/drawing/2014/main" id="{7AE7896A-8AF6-C42B-61C8-2D696E5950A4}"/>
              </a:ext>
            </a:extLst>
          </p:cNvPr>
          <p:cNvGraphicFramePr>
            <a:graphicFrameLocks noGrp="1"/>
          </p:cNvGraphicFramePr>
          <p:nvPr>
            <p:extLst>
              <p:ext uri="{D42A27DB-BD31-4B8C-83A1-F6EECF244321}">
                <p14:modId xmlns:p14="http://schemas.microsoft.com/office/powerpoint/2010/main" val="259831252"/>
              </p:ext>
            </p:extLst>
          </p:nvPr>
        </p:nvGraphicFramePr>
        <p:xfrm>
          <a:off x="6448946" y="3523021"/>
          <a:ext cx="2891904" cy="370840"/>
        </p:xfrm>
        <a:graphic>
          <a:graphicData uri="http://schemas.openxmlformats.org/drawingml/2006/table">
            <a:tbl>
              <a:tblPr firstRow="1" bandRow="1">
                <a:tableStyleId>{5C22544A-7EE6-4342-B048-85BDC9FD1C3A}</a:tableStyleId>
              </a:tblPr>
              <a:tblGrid>
                <a:gridCol w="963968">
                  <a:extLst>
                    <a:ext uri="{9D8B030D-6E8A-4147-A177-3AD203B41FA5}">
                      <a16:colId xmlns:a16="http://schemas.microsoft.com/office/drawing/2014/main" val="3387890819"/>
                    </a:ext>
                  </a:extLst>
                </a:gridCol>
                <a:gridCol w="963968">
                  <a:extLst>
                    <a:ext uri="{9D8B030D-6E8A-4147-A177-3AD203B41FA5}">
                      <a16:colId xmlns:a16="http://schemas.microsoft.com/office/drawing/2014/main" val="2490892693"/>
                    </a:ext>
                  </a:extLst>
                </a:gridCol>
                <a:gridCol w="963968">
                  <a:extLst>
                    <a:ext uri="{9D8B030D-6E8A-4147-A177-3AD203B41FA5}">
                      <a16:colId xmlns:a16="http://schemas.microsoft.com/office/drawing/2014/main" val="3328085700"/>
                    </a:ext>
                  </a:extLst>
                </a:gridCol>
              </a:tblGrid>
              <a:tr h="370840">
                <a:tc>
                  <a:txBody>
                    <a:bodyPr/>
                    <a:lstStyle/>
                    <a:p>
                      <a:r>
                        <a:rPr lang="en-US" sz="1000" b="1" u="sng" dirty="0">
                          <a:latin typeface="Arial" panose="020B0604020202020204" pitchFamily="34" charset="0"/>
                          <a:cs typeface="Arial" panose="020B0604020202020204" pitchFamily="34" charset="0"/>
                        </a:rPr>
                        <a:t>DR_NO</a:t>
                      </a:r>
                    </a:p>
                  </a:txBody>
                  <a:tcPr/>
                </a:tc>
                <a:tc>
                  <a:txBody>
                    <a:bodyPr/>
                    <a:lstStyle/>
                    <a:p>
                      <a:r>
                        <a:rPr lang="en-US" sz="1000" b="1" u="sng" dirty="0" err="1">
                          <a:latin typeface="Arial" panose="020B0604020202020204" pitchFamily="34" charset="0"/>
                          <a:cs typeface="Arial" panose="020B0604020202020204" pitchFamily="34" charset="0"/>
                        </a:rPr>
                        <a:t>Crm_Cd</a:t>
                      </a:r>
                      <a:endParaRPr lang="en-US" sz="1000" b="1" u="sng" dirty="0">
                        <a:latin typeface="Arial" panose="020B0604020202020204" pitchFamily="34" charset="0"/>
                        <a:cs typeface="Arial" panose="020B0604020202020204" pitchFamily="34" charset="0"/>
                      </a:endParaRPr>
                    </a:p>
                  </a:txBody>
                  <a:tcPr/>
                </a:tc>
                <a:tc>
                  <a:txBody>
                    <a:bodyPr/>
                    <a:lstStyle/>
                    <a:p>
                      <a:r>
                        <a:rPr lang="en-US" sz="1000" b="0" dirty="0">
                          <a:latin typeface="Arial" panose="020B0604020202020204" pitchFamily="34" charset="0"/>
                          <a:cs typeface="Arial" panose="020B0604020202020204" pitchFamily="34" charset="0"/>
                        </a:rPr>
                        <a:t>Crm_Level</a:t>
                      </a:r>
                    </a:p>
                  </a:txBody>
                  <a:tcPr/>
                </a:tc>
                <a:extLst>
                  <a:ext uri="{0D108BD9-81ED-4DB2-BD59-A6C34878D82A}">
                    <a16:rowId xmlns:a16="http://schemas.microsoft.com/office/drawing/2014/main" val="3880220157"/>
                  </a:ext>
                </a:extLst>
              </a:tr>
            </a:tbl>
          </a:graphicData>
        </a:graphic>
      </p:graphicFrame>
      <p:sp>
        <p:nvSpPr>
          <p:cNvPr id="77" name="TextBox 76">
            <a:extLst>
              <a:ext uri="{FF2B5EF4-FFF2-40B4-BE49-F238E27FC236}">
                <a16:creationId xmlns:a16="http://schemas.microsoft.com/office/drawing/2014/main" id="{4E6E7D1B-EF22-7644-B5C3-13D83B0935BE}"/>
              </a:ext>
            </a:extLst>
          </p:cNvPr>
          <p:cNvSpPr txBox="1"/>
          <p:nvPr/>
        </p:nvSpPr>
        <p:spPr>
          <a:xfrm>
            <a:off x="6448946" y="3246022"/>
            <a:ext cx="1010213"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Crime_code</a:t>
            </a:r>
            <a:endParaRPr lang="en-US" sz="1200" dirty="0">
              <a:latin typeface="Arial" panose="020B0604020202020204" pitchFamily="34" charset="0"/>
              <a:cs typeface="Arial" panose="020B0604020202020204" pitchFamily="34" charset="0"/>
            </a:endParaRPr>
          </a:p>
        </p:txBody>
      </p:sp>
      <p:graphicFrame>
        <p:nvGraphicFramePr>
          <p:cNvPr id="78" name="Table 77">
            <a:extLst>
              <a:ext uri="{FF2B5EF4-FFF2-40B4-BE49-F238E27FC236}">
                <a16:creationId xmlns:a16="http://schemas.microsoft.com/office/drawing/2014/main" id="{7E59A85B-B476-88A4-E978-77FCC0668556}"/>
              </a:ext>
            </a:extLst>
          </p:cNvPr>
          <p:cNvGraphicFramePr>
            <a:graphicFrameLocks noGrp="1"/>
          </p:cNvGraphicFramePr>
          <p:nvPr>
            <p:extLst>
              <p:ext uri="{D42A27DB-BD31-4B8C-83A1-F6EECF244321}">
                <p14:modId xmlns:p14="http://schemas.microsoft.com/office/powerpoint/2010/main" val="416237381"/>
              </p:ext>
            </p:extLst>
          </p:nvPr>
        </p:nvGraphicFramePr>
        <p:xfrm>
          <a:off x="9856394" y="3526968"/>
          <a:ext cx="1931914" cy="370840"/>
        </p:xfrm>
        <a:graphic>
          <a:graphicData uri="http://schemas.openxmlformats.org/drawingml/2006/table">
            <a:tbl>
              <a:tblPr firstRow="1" bandRow="1">
                <a:tableStyleId>{5C22544A-7EE6-4342-B048-85BDC9FD1C3A}</a:tableStyleId>
              </a:tblPr>
              <a:tblGrid>
                <a:gridCol w="965957">
                  <a:extLst>
                    <a:ext uri="{9D8B030D-6E8A-4147-A177-3AD203B41FA5}">
                      <a16:colId xmlns:a16="http://schemas.microsoft.com/office/drawing/2014/main" val="1704886902"/>
                    </a:ext>
                  </a:extLst>
                </a:gridCol>
                <a:gridCol w="965957">
                  <a:extLst>
                    <a:ext uri="{9D8B030D-6E8A-4147-A177-3AD203B41FA5}">
                      <a16:colId xmlns:a16="http://schemas.microsoft.com/office/drawing/2014/main" val="1802662335"/>
                    </a:ext>
                  </a:extLst>
                </a:gridCol>
              </a:tblGrid>
              <a:tr h="370840">
                <a:tc>
                  <a:txBody>
                    <a:bodyPr/>
                    <a:lstStyle/>
                    <a:p>
                      <a:r>
                        <a:rPr lang="en-US" sz="1000" b="1" u="sng" dirty="0"/>
                        <a:t>Crm_Cd</a:t>
                      </a:r>
                    </a:p>
                  </a:txBody>
                  <a:tcPr/>
                </a:tc>
                <a:tc>
                  <a:txBody>
                    <a:bodyPr/>
                    <a:lstStyle/>
                    <a:p>
                      <a:r>
                        <a:rPr lang="en-US" sz="1000" b="0" dirty="0"/>
                        <a:t>Description</a:t>
                      </a:r>
                    </a:p>
                  </a:txBody>
                  <a:tcPr/>
                </a:tc>
                <a:extLst>
                  <a:ext uri="{0D108BD9-81ED-4DB2-BD59-A6C34878D82A}">
                    <a16:rowId xmlns:a16="http://schemas.microsoft.com/office/drawing/2014/main" val="1857642510"/>
                  </a:ext>
                </a:extLst>
              </a:tr>
            </a:tbl>
          </a:graphicData>
        </a:graphic>
      </p:graphicFrame>
      <p:sp>
        <p:nvSpPr>
          <p:cNvPr id="79" name="TextBox 78">
            <a:extLst>
              <a:ext uri="{FF2B5EF4-FFF2-40B4-BE49-F238E27FC236}">
                <a16:creationId xmlns:a16="http://schemas.microsoft.com/office/drawing/2014/main" id="{A7D4A651-E721-1C1B-2E18-2039D13EDA36}"/>
              </a:ext>
            </a:extLst>
          </p:cNvPr>
          <p:cNvSpPr txBox="1"/>
          <p:nvPr/>
        </p:nvSpPr>
        <p:spPr>
          <a:xfrm>
            <a:off x="9856394" y="3219911"/>
            <a:ext cx="1802096" cy="461665"/>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crime_code_description</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graphicFrame>
        <p:nvGraphicFramePr>
          <p:cNvPr id="82" name="Table 81">
            <a:extLst>
              <a:ext uri="{FF2B5EF4-FFF2-40B4-BE49-F238E27FC236}">
                <a16:creationId xmlns:a16="http://schemas.microsoft.com/office/drawing/2014/main" id="{61CCB296-006A-5D11-A9B6-D35CF8957204}"/>
              </a:ext>
            </a:extLst>
          </p:cNvPr>
          <p:cNvGraphicFramePr>
            <a:graphicFrameLocks noGrp="1"/>
          </p:cNvGraphicFramePr>
          <p:nvPr>
            <p:extLst>
              <p:ext uri="{D42A27DB-BD31-4B8C-83A1-F6EECF244321}">
                <p14:modId xmlns:p14="http://schemas.microsoft.com/office/powerpoint/2010/main" val="1221224285"/>
              </p:ext>
            </p:extLst>
          </p:nvPr>
        </p:nvGraphicFramePr>
        <p:xfrm>
          <a:off x="149058" y="4361186"/>
          <a:ext cx="11195814" cy="1050140"/>
        </p:xfrm>
        <a:graphic>
          <a:graphicData uri="http://schemas.openxmlformats.org/drawingml/2006/table">
            <a:tbl>
              <a:tblPr firstRow="1">
                <a:tableStyleId>{7DF18680-E054-41AD-8BC1-D1AEF772440D}</a:tableStyleId>
              </a:tblPr>
              <a:tblGrid>
                <a:gridCol w="533134">
                  <a:extLst>
                    <a:ext uri="{9D8B030D-6E8A-4147-A177-3AD203B41FA5}">
                      <a16:colId xmlns:a16="http://schemas.microsoft.com/office/drawing/2014/main" val="1707593509"/>
                    </a:ext>
                  </a:extLst>
                </a:gridCol>
                <a:gridCol w="533134">
                  <a:extLst>
                    <a:ext uri="{9D8B030D-6E8A-4147-A177-3AD203B41FA5}">
                      <a16:colId xmlns:a16="http://schemas.microsoft.com/office/drawing/2014/main" val="2302737870"/>
                    </a:ext>
                  </a:extLst>
                </a:gridCol>
                <a:gridCol w="533134">
                  <a:extLst>
                    <a:ext uri="{9D8B030D-6E8A-4147-A177-3AD203B41FA5}">
                      <a16:colId xmlns:a16="http://schemas.microsoft.com/office/drawing/2014/main" val="3809466589"/>
                    </a:ext>
                  </a:extLst>
                </a:gridCol>
                <a:gridCol w="533134">
                  <a:extLst>
                    <a:ext uri="{9D8B030D-6E8A-4147-A177-3AD203B41FA5}">
                      <a16:colId xmlns:a16="http://schemas.microsoft.com/office/drawing/2014/main" val="2180117410"/>
                    </a:ext>
                  </a:extLst>
                </a:gridCol>
                <a:gridCol w="533134">
                  <a:extLst>
                    <a:ext uri="{9D8B030D-6E8A-4147-A177-3AD203B41FA5}">
                      <a16:colId xmlns:a16="http://schemas.microsoft.com/office/drawing/2014/main" val="576711692"/>
                    </a:ext>
                  </a:extLst>
                </a:gridCol>
                <a:gridCol w="533134">
                  <a:extLst>
                    <a:ext uri="{9D8B030D-6E8A-4147-A177-3AD203B41FA5}">
                      <a16:colId xmlns:a16="http://schemas.microsoft.com/office/drawing/2014/main" val="3275853680"/>
                    </a:ext>
                  </a:extLst>
                </a:gridCol>
                <a:gridCol w="533134">
                  <a:extLst>
                    <a:ext uri="{9D8B030D-6E8A-4147-A177-3AD203B41FA5}">
                      <a16:colId xmlns:a16="http://schemas.microsoft.com/office/drawing/2014/main" val="353885409"/>
                    </a:ext>
                  </a:extLst>
                </a:gridCol>
                <a:gridCol w="533134">
                  <a:extLst>
                    <a:ext uri="{9D8B030D-6E8A-4147-A177-3AD203B41FA5}">
                      <a16:colId xmlns:a16="http://schemas.microsoft.com/office/drawing/2014/main" val="870912900"/>
                    </a:ext>
                  </a:extLst>
                </a:gridCol>
                <a:gridCol w="533134">
                  <a:extLst>
                    <a:ext uri="{9D8B030D-6E8A-4147-A177-3AD203B41FA5}">
                      <a16:colId xmlns:a16="http://schemas.microsoft.com/office/drawing/2014/main" val="907588195"/>
                    </a:ext>
                  </a:extLst>
                </a:gridCol>
                <a:gridCol w="533134">
                  <a:extLst>
                    <a:ext uri="{9D8B030D-6E8A-4147-A177-3AD203B41FA5}">
                      <a16:colId xmlns:a16="http://schemas.microsoft.com/office/drawing/2014/main" val="21629908"/>
                    </a:ext>
                  </a:extLst>
                </a:gridCol>
                <a:gridCol w="533134">
                  <a:extLst>
                    <a:ext uri="{9D8B030D-6E8A-4147-A177-3AD203B41FA5}">
                      <a16:colId xmlns:a16="http://schemas.microsoft.com/office/drawing/2014/main" val="3520495337"/>
                    </a:ext>
                  </a:extLst>
                </a:gridCol>
                <a:gridCol w="533134">
                  <a:extLst>
                    <a:ext uri="{9D8B030D-6E8A-4147-A177-3AD203B41FA5}">
                      <a16:colId xmlns:a16="http://schemas.microsoft.com/office/drawing/2014/main" val="2581792343"/>
                    </a:ext>
                  </a:extLst>
                </a:gridCol>
                <a:gridCol w="533134">
                  <a:extLst>
                    <a:ext uri="{9D8B030D-6E8A-4147-A177-3AD203B41FA5}">
                      <a16:colId xmlns:a16="http://schemas.microsoft.com/office/drawing/2014/main" val="1893930161"/>
                    </a:ext>
                  </a:extLst>
                </a:gridCol>
                <a:gridCol w="533134">
                  <a:extLst>
                    <a:ext uri="{9D8B030D-6E8A-4147-A177-3AD203B41FA5}">
                      <a16:colId xmlns:a16="http://schemas.microsoft.com/office/drawing/2014/main" val="3142790442"/>
                    </a:ext>
                  </a:extLst>
                </a:gridCol>
                <a:gridCol w="533134">
                  <a:extLst>
                    <a:ext uri="{9D8B030D-6E8A-4147-A177-3AD203B41FA5}">
                      <a16:colId xmlns:a16="http://schemas.microsoft.com/office/drawing/2014/main" val="3156685139"/>
                    </a:ext>
                  </a:extLst>
                </a:gridCol>
                <a:gridCol w="533134">
                  <a:extLst>
                    <a:ext uri="{9D8B030D-6E8A-4147-A177-3AD203B41FA5}">
                      <a16:colId xmlns:a16="http://schemas.microsoft.com/office/drawing/2014/main" val="613865076"/>
                    </a:ext>
                  </a:extLst>
                </a:gridCol>
                <a:gridCol w="533134">
                  <a:extLst>
                    <a:ext uri="{9D8B030D-6E8A-4147-A177-3AD203B41FA5}">
                      <a16:colId xmlns:a16="http://schemas.microsoft.com/office/drawing/2014/main" val="2752454620"/>
                    </a:ext>
                  </a:extLst>
                </a:gridCol>
                <a:gridCol w="533134">
                  <a:extLst>
                    <a:ext uri="{9D8B030D-6E8A-4147-A177-3AD203B41FA5}">
                      <a16:colId xmlns:a16="http://schemas.microsoft.com/office/drawing/2014/main" val="769558291"/>
                    </a:ext>
                  </a:extLst>
                </a:gridCol>
                <a:gridCol w="533134">
                  <a:extLst>
                    <a:ext uri="{9D8B030D-6E8A-4147-A177-3AD203B41FA5}">
                      <a16:colId xmlns:a16="http://schemas.microsoft.com/office/drawing/2014/main" val="2659537251"/>
                    </a:ext>
                  </a:extLst>
                </a:gridCol>
                <a:gridCol w="533134">
                  <a:extLst>
                    <a:ext uri="{9D8B030D-6E8A-4147-A177-3AD203B41FA5}">
                      <a16:colId xmlns:a16="http://schemas.microsoft.com/office/drawing/2014/main" val="523714622"/>
                    </a:ext>
                  </a:extLst>
                </a:gridCol>
                <a:gridCol w="533134">
                  <a:extLst>
                    <a:ext uri="{9D8B030D-6E8A-4147-A177-3AD203B41FA5}">
                      <a16:colId xmlns:a16="http://schemas.microsoft.com/office/drawing/2014/main" val="2437654902"/>
                    </a:ext>
                  </a:extLst>
                </a:gridCol>
              </a:tblGrid>
              <a:tr h="1050140">
                <a:tc>
                  <a:txBody>
                    <a:bodyPr/>
                    <a:lstStyle/>
                    <a:p>
                      <a:r>
                        <a:rPr lang="en-US" sz="1000" b="1" u="sng" dirty="0">
                          <a:latin typeface="Arial" panose="020B0604020202020204" pitchFamily="34" charset="0"/>
                          <a:cs typeface="Arial" panose="020B0604020202020204" pitchFamily="34" charset="0"/>
                        </a:rPr>
                        <a:t>DR_NO</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Rptd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TIME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 NAME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err="1">
                          <a:latin typeface="Arial" panose="020B0604020202020204" pitchFamily="34" charset="0"/>
                          <a:cs typeface="Arial" panose="020B0604020202020204" pitchFamily="34" charset="0"/>
                        </a:rPr>
                        <a:t>Rpt</a:t>
                      </a:r>
                      <a:r>
                        <a:rPr lang="en-US" sz="1000" b="0" dirty="0">
                          <a:latin typeface="Arial" panose="020B0604020202020204" pitchFamily="34" charset="0"/>
                          <a:cs typeface="Arial" panose="020B0604020202020204" pitchFamily="34" charset="0"/>
                        </a:rPr>
                        <a:t> Dist No </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Part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Age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Sex</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Descent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Used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Location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Cross Street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Lat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184557"/>
                  </a:ext>
                </a:extLst>
              </a:tr>
            </a:tbl>
          </a:graphicData>
        </a:graphic>
      </p:graphicFrame>
      <p:sp>
        <p:nvSpPr>
          <p:cNvPr id="83" name="TextBox 82">
            <a:extLst>
              <a:ext uri="{FF2B5EF4-FFF2-40B4-BE49-F238E27FC236}">
                <a16:creationId xmlns:a16="http://schemas.microsoft.com/office/drawing/2014/main" id="{CC50B350-B4DE-A0DA-5FC7-2D734B05BC5F}"/>
              </a:ext>
            </a:extLst>
          </p:cNvPr>
          <p:cNvSpPr txBox="1"/>
          <p:nvPr/>
        </p:nvSpPr>
        <p:spPr>
          <a:xfrm>
            <a:off x="149058" y="4034760"/>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incident</a:t>
            </a:r>
          </a:p>
        </p:txBody>
      </p:sp>
      <p:cxnSp>
        <p:nvCxnSpPr>
          <p:cNvPr id="85" name="Straight Connector 84">
            <a:extLst>
              <a:ext uri="{FF2B5EF4-FFF2-40B4-BE49-F238E27FC236}">
                <a16:creationId xmlns:a16="http://schemas.microsoft.com/office/drawing/2014/main" id="{45FE4ABA-8410-0729-16D1-56ECBC902CB1}"/>
              </a:ext>
            </a:extLst>
          </p:cNvPr>
          <p:cNvCxnSpPr>
            <a:cxnSpLocks/>
          </p:cNvCxnSpPr>
          <p:nvPr/>
        </p:nvCxnSpPr>
        <p:spPr>
          <a:xfrm>
            <a:off x="505326" y="5546558"/>
            <a:ext cx="0" cy="38501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6C4E9133-7F9F-D935-F615-830611F6D008}"/>
              </a:ext>
            </a:extLst>
          </p:cNvPr>
          <p:cNvCxnSpPr>
            <a:cxnSpLocks/>
          </p:cNvCxnSpPr>
          <p:nvPr/>
        </p:nvCxnSpPr>
        <p:spPr>
          <a:xfrm>
            <a:off x="510540" y="5943600"/>
            <a:ext cx="10599420" cy="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7FB3DBB4-4EC6-57DB-C2F4-363DFA6DADD4}"/>
              </a:ext>
            </a:extLst>
          </p:cNvPr>
          <p:cNvCxnSpPr/>
          <p:nvPr/>
        </p:nvCxnSpPr>
        <p:spPr>
          <a:xfrm flipV="1">
            <a:off x="961213" y="5546558"/>
            <a:ext cx="0" cy="385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2C9188BA-55A9-EEA9-F752-AC684508B8B9}"/>
              </a:ext>
            </a:extLst>
          </p:cNvPr>
          <p:cNvCxnSpPr/>
          <p:nvPr/>
        </p:nvCxnSpPr>
        <p:spPr>
          <a:xfrm flipV="1">
            <a:off x="153924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A206CC66-9757-457D-2FBB-2CDC83274E9A}"/>
              </a:ext>
            </a:extLst>
          </p:cNvPr>
          <p:cNvCxnSpPr/>
          <p:nvPr/>
        </p:nvCxnSpPr>
        <p:spPr>
          <a:xfrm flipV="1">
            <a:off x="204216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FC60A537-75EC-9514-984C-90ADC77B0F01}"/>
              </a:ext>
            </a:extLst>
          </p:cNvPr>
          <p:cNvCxnSpPr/>
          <p:nvPr/>
        </p:nvCxnSpPr>
        <p:spPr>
          <a:xfrm flipV="1">
            <a:off x="255270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40C7AF7A-6C7D-B32B-8855-BC88D1450482}"/>
              </a:ext>
            </a:extLst>
          </p:cNvPr>
          <p:cNvCxnSpPr/>
          <p:nvPr/>
        </p:nvCxnSpPr>
        <p:spPr>
          <a:xfrm flipV="1">
            <a:off x="311658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86A5D750-056D-E714-8088-92764B8C654B}"/>
              </a:ext>
            </a:extLst>
          </p:cNvPr>
          <p:cNvCxnSpPr/>
          <p:nvPr/>
        </p:nvCxnSpPr>
        <p:spPr>
          <a:xfrm flipV="1">
            <a:off x="361950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26397AEC-F441-0219-8A6F-47AF76E5E849}"/>
              </a:ext>
            </a:extLst>
          </p:cNvPr>
          <p:cNvCxnSpPr/>
          <p:nvPr/>
        </p:nvCxnSpPr>
        <p:spPr>
          <a:xfrm flipV="1">
            <a:off x="420624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21D46846-EE1E-A5E7-5CF3-4EF716CA5C89}"/>
              </a:ext>
            </a:extLst>
          </p:cNvPr>
          <p:cNvCxnSpPr/>
          <p:nvPr/>
        </p:nvCxnSpPr>
        <p:spPr>
          <a:xfrm flipV="1">
            <a:off x="473964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3D66B434-0AF0-65FA-6756-89A1B2A5CAEC}"/>
              </a:ext>
            </a:extLst>
          </p:cNvPr>
          <p:cNvCxnSpPr/>
          <p:nvPr/>
        </p:nvCxnSpPr>
        <p:spPr>
          <a:xfrm flipV="1">
            <a:off x="5318760" y="5534526"/>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18CE6438-DA7E-E74A-F24A-A3292A351105}"/>
              </a:ext>
            </a:extLst>
          </p:cNvPr>
          <p:cNvCxnSpPr/>
          <p:nvPr/>
        </p:nvCxnSpPr>
        <p:spPr>
          <a:xfrm flipV="1">
            <a:off x="578358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9925C73A-BAD3-700B-3CC5-7EACF958DA49}"/>
              </a:ext>
            </a:extLst>
          </p:cNvPr>
          <p:cNvCxnSpPr/>
          <p:nvPr/>
        </p:nvCxnSpPr>
        <p:spPr>
          <a:xfrm flipV="1">
            <a:off x="628650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0171BC21-6350-FF79-3979-C71506CC4AD9}"/>
              </a:ext>
            </a:extLst>
          </p:cNvPr>
          <p:cNvCxnSpPr/>
          <p:nvPr/>
        </p:nvCxnSpPr>
        <p:spPr>
          <a:xfrm flipV="1">
            <a:off x="681228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9EE4A35D-F0AB-935E-3B20-CAACF15091C5}"/>
              </a:ext>
            </a:extLst>
          </p:cNvPr>
          <p:cNvCxnSpPr/>
          <p:nvPr/>
        </p:nvCxnSpPr>
        <p:spPr>
          <a:xfrm flipV="1">
            <a:off x="735330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8747C13F-A14C-5349-18B0-EF5B2A145A4B}"/>
              </a:ext>
            </a:extLst>
          </p:cNvPr>
          <p:cNvCxnSpPr/>
          <p:nvPr/>
        </p:nvCxnSpPr>
        <p:spPr>
          <a:xfrm flipV="1">
            <a:off x="7896746"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697A6E7A-339E-7B28-3755-B8D79EAA021D}"/>
              </a:ext>
            </a:extLst>
          </p:cNvPr>
          <p:cNvCxnSpPr/>
          <p:nvPr/>
        </p:nvCxnSpPr>
        <p:spPr>
          <a:xfrm flipV="1">
            <a:off x="840486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CD962D7A-0947-2EA4-80EB-500105759CAF}"/>
              </a:ext>
            </a:extLst>
          </p:cNvPr>
          <p:cNvCxnSpPr/>
          <p:nvPr/>
        </p:nvCxnSpPr>
        <p:spPr>
          <a:xfrm flipV="1">
            <a:off x="896874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21286223-521A-6877-FAEB-CA96B9763902}"/>
              </a:ext>
            </a:extLst>
          </p:cNvPr>
          <p:cNvCxnSpPr/>
          <p:nvPr/>
        </p:nvCxnSpPr>
        <p:spPr>
          <a:xfrm flipV="1">
            <a:off x="950214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443CB41D-98B2-D686-02C7-C11484DABB4C}"/>
              </a:ext>
            </a:extLst>
          </p:cNvPr>
          <p:cNvCxnSpPr/>
          <p:nvPr/>
        </p:nvCxnSpPr>
        <p:spPr>
          <a:xfrm flipV="1">
            <a:off x="1003554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1FE5DD67-1C3A-32FD-1DCB-B275410F8F60}"/>
              </a:ext>
            </a:extLst>
          </p:cNvPr>
          <p:cNvCxnSpPr/>
          <p:nvPr/>
        </p:nvCxnSpPr>
        <p:spPr>
          <a:xfrm flipV="1">
            <a:off x="1058418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6D91C0EE-DDD3-D863-0823-A97922BD9864}"/>
              </a:ext>
            </a:extLst>
          </p:cNvPr>
          <p:cNvCxnSpPr/>
          <p:nvPr/>
        </p:nvCxnSpPr>
        <p:spPr>
          <a:xfrm flipV="1">
            <a:off x="1110996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4564BA89-69DC-14E8-1200-12F2A3DE0E71}"/>
              </a:ext>
            </a:extLst>
          </p:cNvPr>
          <p:cNvSpPr txBox="1"/>
          <p:nvPr/>
        </p:nvSpPr>
        <p:spPr>
          <a:xfrm>
            <a:off x="0" y="5793068"/>
            <a:ext cx="428322" cy="276999"/>
          </a:xfrm>
          <a:prstGeom prst="rect">
            <a:avLst/>
          </a:prstGeom>
          <a:noFill/>
        </p:spPr>
        <p:txBody>
          <a:bodyPr wrap="none" rtlCol="0">
            <a:spAutoFit/>
          </a:bodyPr>
          <a:lstStyle/>
          <a:p>
            <a:r>
              <a:rPr lang="en-US" sz="1200" dirty="0"/>
              <a:t>FD1</a:t>
            </a:r>
          </a:p>
        </p:txBody>
      </p:sp>
    </p:spTree>
    <p:extLst>
      <p:ext uri="{BB962C8B-B14F-4D97-AF65-F5344CB8AC3E}">
        <p14:creationId xmlns:p14="http://schemas.microsoft.com/office/powerpoint/2010/main" val="417646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586F5B-3EF8-EE8F-7561-B0B667D385D2}"/>
              </a:ext>
            </a:extLst>
          </p:cNvPr>
          <p:cNvSpPr txBox="1"/>
          <p:nvPr/>
        </p:nvSpPr>
        <p:spPr>
          <a:xfrm>
            <a:off x="231526" y="179327"/>
            <a:ext cx="1500860" cy="369332"/>
          </a:xfrm>
          <a:prstGeom prst="rect">
            <a:avLst/>
          </a:prstGeom>
          <a:noFill/>
        </p:spPr>
        <p:txBody>
          <a:bodyPr wrap="none" rtlCol="0">
            <a:spAutoFit/>
          </a:bodyPr>
          <a:lstStyle/>
          <a:p>
            <a:r>
              <a:rPr lang="en-US" dirty="0"/>
              <a:t>Satisfying 3NF</a:t>
            </a:r>
          </a:p>
        </p:txBody>
      </p:sp>
      <p:graphicFrame>
        <p:nvGraphicFramePr>
          <p:cNvPr id="10" name="Table 9">
            <a:extLst>
              <a:ext uri="{FF2B5EF4-FFF2-40B4-BE49-F238E27FC236}">
                <a16:creationId xmlns:a16="http://schemas.microsoft.com/office/drawing/2014/main" id="{BA07DCED-5B0B-E5A7-4539-B295D3A5D591}"/>
              </a:ext>
            </a:extLst>
          </p:cNvPr>
          <p:cNvGraphicFramePr>
            <a:graphicFrameLocks noGrp="1"/>
          </p:cNvGraphicFramePr>
          <p:nvPr>
            <p:extLst>
              <p:ext uri="{D42A27DB-BD31-4B8C-83A1-F6EECF244321}">
                <p14:modId xmlns:p14="http://schemas.microsoft.com/office/powerpoint/2010/main" val="3948988338"/>
              </p:ext>
            </p:extLst>
          </p:nvPr>
        </p:nvGraphicFramePr>
        <p:xfrm>
          <a:off x="231526" y="805227"/>
          <a:ext cx="11195814" cy="1050140"/>
        </p:xfrm>
        <a:graphic>
          <a:graphicData uri="http://schemas.openxmlformats.org/drawingml/2006/table">
            <a:tbl>
              <a:tblPr firstRow="1">
                <a:tableStyleId>{7DF18680-E054-41AD-8BC1-D1AEF772440D}</a:tableStyleId>
              </a:tblPr>
              <a:tblGrid>
                <a:gridCol w="533134">
                  <a:extLst>
                    <a:ext uri="{9D8B030D-6E8A-4147-A177-3AD203B41FA5}">
                      <a16:colId xmlns:a16="http://schemas.microsoft.com/office/drawing/2014/main" val="1707593509"/>
                    </a:ext>
                  </a:extLst>
                </a:gridCol>
                <a:gridCol w="533134">
                  <a:extLst>
                    <a:ext uri="{9D8B030D-6E8A-4147-A177-3AD203B41FA5}">
                      <a16:colId xmlns:a16="http://schemas.microsoft.com/office/drawing/2014/main" val="2302737870"/>
                    </a:ext>
                  </a:extLst>
                </a:gridCol>
                <a:gridCol w="533134">
                  <a:extLst>
                    <a:ext uri="{9D8B030D-6E8A-4147-A177-3AD203B41FA5}">
                      <a16:colId xmlns:a16="http://schemas.microsoft.com/office/drawing/2014/main" val="3809466589"/>
                    </a:ext>
                  </a:extLst>
                </a:gridCol>
                <a:gridCol w="533134">
                  <a:extLst>
                    <a:ext uri="{9D8B030D-6E8A-4147-A177-3AD203B41FA5}">
                      <a16:colId xmlns:a16="http://schemas.microsoft.com/office/drawing/2014/main" val="2180117410"/>
                    </a:ext>
                  </a:extLst>
                </a:gridCol>
                <a:gridCol w="533134">
                  <a:extLst>
                    <a:ext uri="{9D8B030D-6E8A-4147-A177-3AD203B41FA5}">
                      <a16:colId xmlns:a16="http://schemas.microsoft.com/office/drawing/2014/main" val="576711692"/>
                    </a:ext>
                  </a:extLst>
                </a:gridCol>
                <a:gridCol w="533134">
                  <a:extLst>
                    <a:ext uri="{9D8B030D-6E8A-4147-A177-3AD203B41FA5}">
                      <a16:colId xmlns:a16="http://schemas.microsoft.com/office/drawing/2014/main" val="3275853680"/>
                    </a:ext>
                  </a:extLst>
                </a:gridCol>
                <a:gridCol w="533134">
                  <a:extLst>
                    <a:ext uri="{9D8B030D-6E8A-4147-A177-3AD203B41FA5}">
                      <a16:colId xmlns:a16="http://schemas.microsoft.com/office/drawing/2014/main" val="353885409"/>
                    </a:ext>
                  </a:extLst>
                </a:gridCol>
                <a:gridCol w="533134">
                  <a:extLst>
                    <a:ext uri="{9D8B030D-6E8A-4147-A177-3AD203B41FA5}">
                      <a16:colId xmlns:a16="http://schemas.microsoft.com/office/drawing/2014/main" val="870912900"/>
                    </a:ext>
                  </a:extLst>
                </a:gridCol>
                <a:gridCol w="533134">
                  <a:extLst>
                    <a:ext uri="{9D8B030D-6E8A-4147-A177-3AD203B41FA5}">
                      <a16:colId xmlns:a16="http://schemas.microsoft.com/office/drawing/2014/main" val="907588195"/>
                    </a:ext>
                  </a:extLst>
                </a:gridCol>
                <a:gridCol w="533134">
                  <a:extLst>
                    <a:ext uri="{9D8B030D-6E8A-4147-A177-3AD203B41FA5}">
                      <a16:colId xmlns:a16="http://schemas.microsoft.com/office/drawing/2014/main" val="21629908"/>
                    </a:ext>
                  </a:extLst>
                </a:gridCol>
                <a:gridCol w="533134">
                  <a:extLst>
                    <a:ext uri="{9D8B030D-6E8A-4147-A177-3AD203B41FA5}">
                      <a16:colId xmlns:a16="http://schemas.microsoft.com/office/drawing/2014/main" val="3520495337"/>
                    </a:ext>
                  </a:extLst>
                </a:gridCol>
                <a:gridCol w="533134">
                  <a:extLst>
                    <a:ext uri="{9D8B030D-6E8A-4147-A177-3AD203B41FA5}">
                      <a16:colId xmlns:a16="http://schemas.microsoft.com/office/drawing/2014/main" val="2581792343"/>
                    </a:ext>
                  </a:extLst>
                </a:gridCol>
                <a:gridCol w="533134">
                  <a:extLst>
                    <a:ext uri="{9D8B030D-6E8A-4147-A177-3AD203B41FA5}">
                      <a16:colId xmlns:a16="http://schemas.microsoft.com/office/drawing/2014/main" val="1893930161"/>
                    </a:ext>
                  </a:extLst>
                </a:gridCol>
                <a:gridCol w="533134">
                  <a:extLst>
                    <a:ext uri="{9D8B030D-6E8A-4147-A177-3AD203B41FA5}">
                      <a16:colId xmlns:a16="http://schemas.microsoft.com/office/drawing/2014/main" val="3142790442"/>
                    </a:ext>
                  </a:extLst>
                </a:gridCol>
                <a:gridCol w="533134">
                  <a:extLst>
                    <a:ext uri="{9D8B030D-6E8A-4147-A177-3AD203B41FA5}">
                      <a16:colId xmlns:a16="http://schemas.microsoft.com/office/drawing/2014/main" val="3156685139"/>
                    </a:ext>
                  </a:extLst>
                </a:gridCol>
                <a:gridCol w="533134">
                  <a:extLst>
                    <a:ext uri="{9D8B030D-6E8A-4147-A177-3AD203B41FA5}">
                      <a16:colId xmlns:a16="http://schemas.microsoft.com/office/drawing/2014/main" val="613865076"/>
                    </a:ext>
                  </a:extLst>
                </a:gridCol>
                <a:gridCol w="533134">
                  <a:extLst>
                    <a:ext uri="{9D8B030D-6E8A-4147-A177-3AD203B41FA5}">
                      <a16:colId xmlns:a16="http://schemas.microsoft.com/office/drawing/2014/main" val="2752454620"/>
                    </a:ext>
                  </a:extLst>
                </a:gridCol>
                <a:gridCol w="533134">
                  <a:extLst>
                    <a:ext uri="{9D8B030D-6E8A-4147-A177-3AD203B41FA5}">
                      <a16:colId xmlns:a16="http://schemas.microsoft.com/office/drawing/2014/main" val="769558291"/>
                    </a:ext>
                  </a:extLst>
                </a:gridCol>
                <a:gridCol w="533134">
                  <a:extLst>
                    <a:ext uri="{9D8B030D-6E8A-4147-A177-3AD203B41FA5}">
                      <a16:colId xmlns:a16="http://schemas.microsoft.com/office/drawing/2014/main" val="2659537251"/>
                    </a:ext>
                  </a:extLst>
                </a:gridCol>
                <a:gridCol w="533134">
                  <a:extLst>
                    <a:ext uri="{9D8B030D-6E8A-4147-A177-3AD203B41FA5}">
                      <a16:colId xmlns:a16="http://schemas.microsoft.com/office/drawing/2014/main" val="523714622"/>
                    </a:ext>
                  </a:extLst>
                </a:gridCol>
                <a:gridCol w="533134">
                  <a:extLst>
                    <a:ext uri="{9D8B030D-6E8A-4147-A177-3AD203B41FA5}">
                      <a16:colId xmlns:a16="http://schemas.microsoft.com/office/drawing/2014/main" val="2437654902"/>
                    </a:ext>
                  </a:extLst>
                </a:gridCol>
              </a:tblGrid>
              <a:tr h="1050140">
                <a:tc>
                  <a:txBody>
                    <a:bodyPr/>
                    <a:lstStyle/>
                    <a:p>
                      <a:r>
                        <a:rPr lang="en-US" sz="1000" b="1" u="sng" dirty="0">
                          <a:latin typeface="Arial" panose="020B0604020202020204" pitchFamily="34" charset="0"/>
                          <a:cs typeface="Arial" panose="020B0604020202020204" pitchFamily="34" charset="0"/>
                        </a:rPr>
                        <a:t>DR_NO</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Rptd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TIME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 NAME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err="1">
                          <a:latin typeface="Arial" panose="020B0604020202020204" pitchFamily="34" charset="0"/>
                          <a:cs typeface="Arial" panose="020B0604020202020204" pitchFamily="34" charset="0"/>
                        </a:rPr>
                        <a:t>Rpt</a:t>
                      </a:r>
                      <a:r>
                        <a:rPr lang="en-US" sz="1000" b="0" dirty="0">
                          <a:latin typeface="Arial" panose="020B0604020202020204" pitchFamily="34" charset="0"/>
                          <a:cs typeface="Arial" panose="020B0604020202020204" pitchFamily="34" charset="0"/>
                        </a:rPr>
                        <a:t> Dist No </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Part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Age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Sex</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Descent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Used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Location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Cross Street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Lat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184557"/>
                  </a:ext>
                </a:extLst>
              </a:tr>
            </a:tbl>
          </a:graphicData>
        </a:graphic>
      </p:graphicFrame>
      <p:cxnSp>
        <p:nvCxnSpPr>
          <p:cNvPr id="36" name="Straight Connector 35">
            <a:extLst>
              <a:ext uri="{FF2B5EF4-FFF2-40B4-BE49-F238E27FC236}">
                <a16:creationId xmlns:a16="http://schemas.microsoft.com/office/drawing/2014/main" id="{9D2EDE92-1DA7-B97D-6AA1-754155C73FFE}"/>
              </a:ext>
            </a:extLst>
          </p:cNvPr>
          <p:cNvCxnSpPr/>
          <p:nvPr/>
        </p:nvCxnSpPr>
        <p:spPr>
          <a:xfrm>
            <a:off x="530942" y="1976284"/>
            <a:ext cx="0" cy="44245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4BC5497-32EE-A8B8-A861-A1C55A19075E}"/>
              </a:ext>
            </a:extLst>
          </p:cNvPr>
          <p:cNvCxnSpPr>
            <a:cxnSpLocks/>
          </p:cNvCxnSpPr>
          <p:nvPr/>
        </p:nvCxnSpPr>
        <p:spPr>
          <a:xfrm flipV="1">
            <a:off x="530942" y="2418734"/>
            <a:ext cx="9087191" cy="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7C50CE7-EF72-9EE8-E018-1ED89D6246A6}"/>
              </a:ext>
            </a:extLst>
          </p:cNvPr>
          <p:cNvCxnSpPr/>
          <p:nvPr/>
        </p:nvCxnSpPr>
        <p:spPr>
          <a:xfrm flipV="1">
            <a:off x="1002890"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414AEC6-7E0D-DB9E-08CE-B3E86A09DEBE}"/>
              </a:ext>
            </a:extLst>
          </p:cNvPr>
          <p:cNvCxnSpPr/>
          <p:nvPr/>
        </p:nvCxnSpPr>
        <p:spPr>
          <a:xfrm flipV="1">
            <a:off x="1622323"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474ABF9-AEDA-7C77-1B2E-54B8BD79E501}"/>
              </a:ext>
            </a:extLst>
          </p:cNvPr>
          <p:cNvCxnSpPr/>
          <p:nvPr/>
        </p:nvCxnSpPr>
        <p:spPr>
          <a:xfrm flipV="1">
            <a:off x="2094271"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9EC9BE1-DE0D-55FC-9F68-CC33C7D23B0F}"/>
              </a:ext>
            </a:extLst>
          </p:cNvPr>
          <p:cNvCxnSpPr/>
          <p:nvPr/>
        </p:nvCxnSpPr>
        <p:spPr>
          <a:xfrm flipV="1">
            <a:off x="4243754"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786FBFC-127A-E227-FFC8-4992BF4B8767}"/>
              </a:ext>
            </a:extLst>
          </p:cNvPr>
          <p:cNvCxnSpPr/>
          <p:nvPr/>
        </p:nvCxnSpPr>
        <p:spPr>
          <a:xfrm flipV="1">
            <a:off x="4775200"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0F202F9-70A6-5C3B-3688-3DDDAF46C2AC}"/>
              </a:ext>
            </a:extLst>
          </p:cNvPr>
          <p:cNvCxnSpPr/>
          <p:nvPr/>
        </p:nvCxnSpPr>
        <p:spPr>
          <a:xfrm flipV="1">
            <a:off x="5350933"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98941846-BFEE-6138-88B2-C3E28DB69669}"/>
              </a:ext>
            </a:extLst>
          </p:cNvPr>
          <p:cNvCxnSpPr/>
          <p:nvPr/>
        </p:nvCxnSpPr>
        <p:spPr>
          <a:xfrm flipV="1">
            <a:off x="5867399"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10208A1D-1274-7384-CCBB-3CDF07A5861C}"/>
              </a:ext>
            </a:extLst>
          </p:cNvPr>
          <p:cNvCxnSpPr/>
          <p:nvPr/>
        </p:nvCxnSpPr>
        <p:spPr>
          <a:xfrm flipV="1">
            <a:off x="7433733"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A1BB13-8670-44BD-45EA-F0BE96045F9D}"/>
              </a:ext>
            </a:extLst>
          </p:cNvPr>
          <p:cNvCxnSpPr/>
          <p:nvPr/>
        </p:nvCxnSpPr>
        <p:spPr>
          <a:xfrm flipV="1">
            <a:off x="8534400"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B8FA1E7E-2E6D-1E63-5012-690F6AB12537}"/>
              </a:ext>
            </a:extLst>
          </p:cNvPr>
          <p:cNvCxnSpPr/>
          <p:nvPr/>
        </p:nvCxnSpPr>
        <p:spPr>
          <a:xfrm flipV="1">
            <a:off x="9618133"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3BCC8A2E-1CED-5EE0-A1B7-9C93CF5A01F3}"/>
              </a:ext>
            </a:extLst>
          </p:cNvPr>
          <p:cNvSpPr txBox="1"/>
          <p:nvPr/>
        </p:nvSpPr>
        <p:spPr>
          <a:xfrm>
            <a:off x="32702" y="2238136"/>
            <a:ext cx="428322" cy="276999"/>
          </a:xfrm>
          <a:prstGeom prst="rect">
            <a:avLst/>
          </a:prstGeom>
          <a:noFill/>
        </p:spPr>
        <p:txBody>
          <a:bodyPr wrap="none" rtlCol="0">
            <a:spAutoFit/>
          </a:bodyPr>
          <a:lstStyle/>
          <a:p>
            <a:r>
              <a:rPr lang="en-US" sz="1200" dirty="0"/>
              <a:t>FD1</a:t>
            </a:r>
          </a:p>
        </p:txBody>
      </p:sp>
      <p:cxnSp>
        <p:nvCxnSpPr>
          <p:cNvPr id="67" name="Straight Arrow Connector 66">
            <a:extLst>
              <a:ext uri="{FF2B5EF4-FFF2-40B4-BE49-F238E27FC236}">
                <a16:creationId xmlns:a16="http://schemas.microsoft.com/office/drawing/2014/main" id="{C98CD9E8-8B8C-A4F8-21BF-E68FD81C47B3}"/>
              </a:ext>
            </a:extLst>
          </p:cNvPr>
          <p:cNvCxnSpPr/>
          <p:nvPr/>
        </p:nvCxnSpPr>
        <p:spPr>
          <a:xfrm flipV="1">
            <a:off x="3704683" y="1976283"/>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BE68BD57-856E-98A0-0563-33485C433F9D}"/>
              </a:ext>
            </a:extLst>
          </p:cNvPr>
          <p:cNvSpPr txBox="1"/>
          <p:nvPr/>
        </p:nvSpPr>
        <p:spPr>
          <a:xfrm>
            <a:off x="174915" y="514791"/>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incident</a:t>
            </a:r>
          </a:p>
        </p:txBody>
      </p:sp>
      <p:cxnSp>
        <p:nvCxnSpPr>
          <p:cNvPr id="70" name="Straight Connector 69">
            <a:extLst>
              <a:ext uri="{FF2B5EF4-FFF2-40B4-BE49-F238E27FC236}">
                <a16:creationId xmlns:a16="http://schemas.microsoft.com/office/drawing/2014/main" id="{CE0ECC0A-354D-9CCB-71FE-9627288FE238}"/>
              </a:ext>
            </a:extLst>
          </p:cNvPr>
          <p:cNvCxnSpPr>
            <a:cxnSpLocks/>
          </p:cNvCxnSpPr>
          <p:nvPr/>
        </p:nvCxnSpPr>
        <p:spPr>
          <a:xfrm>
            <a:off x="2641600" y="2515135"/>
            <a:ext cx="0" cy="180357"/>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41CF028B-0C51-146B-D8BC-93EE79A18F88}"/>
              </a:ext>
            </a:extLst>
          </p:cNvPr>
          <p:cNvCxnSpPr/>
          <p:nvPr/>
        </p:nvCxnSpPr>
        <p:spPr>
          <a:xfrm>
            <a:off x="2641600" y="2703443"/>
            <a:ext cx="538922" cy="0"/>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BD4C8467-DD53-233B-7CE4-CE5E350AAE0D}"/>
              </a:ext>
            </a:extLst>
          </p:cNvPr>
          <p:cNvCxnSpPr/>
          <p:nvPr/>
        </p:nvCxnSpPr>
        <p:spPr>
          <a:xfrm flipV="1">
            <a:off x="3180522" y="2515135"/>
            <a:ext cx="0" cy="180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652CCF0A-3579-448B-6932-33358F7EFCE8}"/>
              </a:ext>
            </a:extLst>
          </p:cNvPr>
          <p:cNvSpPr txBox="1"/>
          <p:nvPr/>
        </p:nvSpPr>
        <p:spPr>
          <a:xfrm>
            <a:off x="1890389" y="2506407"/>
            <a:ext cx="623889" cy="276999"/>
          </a:xfrm>
          <a:prstGeom prst="rect">
            <a:avLst/>
          </a:prstGeom>
          <a:noFill/>
        </p:spPr>
        <p:txBody>
          <a:bodyPr wrap="none" rtlCol="0">
            <a:spAutoFit/>
          </a:bodyPr>
          <a:lstStyle/>
          <a:p>
            <a:r>
              <a:rPr lang="en-US" sz="1200" dirty="0"/>
              <a:t>FD2 - 5</a:t>
            </a:r>
          </a:p>
        </p:txBody>
      </p:sp>
      <p:cxnSp>
        <p:nvCxnSpPr>
          <p:cNvPr id="83" name="Straight Connector 82">
            <a:extLst>
              <a:ext uri="{FF2B5EF4-FFF2-40B4-BE49-F238E27FC236}">
                <a16:creationId xmlns:a16="http://schemas.microsoft.com/office/drawing/2014/main" id="{BD7F49B6-2F93-25E1-FDCA-7045C8CFE68F}"/>
              </a:ext>
            </a:extLst>
          </p:cNvPr>
          <p:cNvCxnSpPr>
            <a:cxnSpLocks/>
          </p:cNvCxnSpPr>
          <p:nvPr/>
        </p:nvCxnSpPr>
        <p:spPr>
          <a:xfrm>
            <a:off x="6427746" y="2465326"/>
            <a:ext cx="0" cy="180357"/>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E419FF8D-8E8F-8E75-0393-C7167D688C22}"/>
              </a:ext>
            </a:extLst>
          </p:cNvPr>
          <p:cNvCxnSpPr/>
          <p:nvPr/>
        </p:nvCxnSpPr>
        <p:spPr>
          <a:xfrm>
            <a:off x="6427746" y="2653634"/>
            <a:ext cx="538922" cy="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4C90F861-02D3-2EAE-CC6A-8A8C71FD64B2}"/>
              </a:ext>
            </a:extLst>
          </p:cNvPr>
          <p:cNvCxnSpPr/>
          <p:nvPr/>
        </p:nvCxnSpPr>
        <p:spPr>
          <a:xfrm flipV="1">
            <a:off x="6966668" y="2465326"/>
            <a:ext cx="0" cy="180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9DB93BB0-F456-8EF3-D8C1-FB5A2D543B4D}"/>
              </a:ext>
            </a:extLst>
          </p:cNvPr>
          <p:cNvCxnSpPr/>
          <p:nvPr/>
        </p:nvCxnSpPr>
        <p:spPr>
          <a:xfrm flipV="1">
            <a:off x="6427746" y="1976283"/>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44BCB84-420A-8965-2323-935082AE5BE1}"/>
              </a:ext>
            </a:extLst>
          </p:cNvPr>
          <p:cNvCxnSpPr>
            <a:cxnSpLocks/>
          </p:cNvCxnSpPr>
          <p:nvPr/>
        </p:nvCxnSpPr>
        <p:spPr>
          <a:xfrm>
            <a:off x="7433733" y="2465326"/>
            <a:ext cx="0" cy="18035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41E5DFDA-CF81-9E6E-92AB-71D28D64F101}"/>
              </a:ext>
            </a:extLst>
          </p:cNvPr>
          <p:cNvCxnSpPr/>
          <p:nvPr/>
        </p:nvCxnSpPr>
        <p:spPr>
          <a:xfrm>
            <a:off x="7433733" y="2653634"/>
            <a:ext cx="538922" cy="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6E9767CC-A0E2-C6FD-1544-905623E53058}"/>
              </a:ext>
            </a:extLst>
          </p:cNvPr>
          <p:cNvCxnSpPr/>
          <p:nvPr/>
        </p:nvCxnSpPr>
        <p:spPr>
          <a:xfrm flipV="1">
            <a:off x="7972655" y="2465326"/>
            <a:ext cx="0" cy="180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16A25059-9608-25C2-94FD-7588DA42A05F}"/>
              </a:ext>
            </a:extLst>
          </p:cNvPr>
          <p:cNvCxnSpPr>
            <a:cxnSpLocks/>
          </p:cNvCxnSpPr>
          <p:nvPr/>
        </p:nvCxnSpPr>
        <p:spPr>
          <a:xfrm>
            <a:off x="8534400" y="2456599"/>
            <a:ext cx="0" cy="180357"/>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308A1167-DE69-CE69-0127-1C1DE661B1EB}"/>
              </a:ext>
            </a:extLst>
          </p:cNvPr>
          <p:cNvCxnSpPr/>
          <p:nvPr/>
        </p:nvCxnSpPr>
        <p:spPr>
          <a:xfrm>
            <a:off x="8534400" y="2644907"/>
            <a:ext cx="538922" cy="0"/>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A1C55163-2B52-C91F-2ADA-372F857F91AF}"/>
              </a:ext>
            </a:extLst>
          </p:cNvPr>
          <p:cNvCxnSpPr/>
          <p:nvPr/>
        </p:nvCxnSpPr>
        <p:spPr>
          <a:xfrm flipV="1">
            <a:off x="9073322" y="2456599"/>
            <a:ext cx="0" cy="180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TextBox 96">
            <a:extLst>
              <a:ext uri="{FF2B5EF4-FFF2-40B4-BE49-F238E27FC236}">
                <a16:creationId xmlns:a16="http://schemas.microsoft.com/office/drawing/2014/main" id="{829ABD31-E355-3E2D-7B4B-91179230146E}"/>
              </a:ext>
            </a:extLst>
          </p:cNvPr>
          <p:cNvSpPr txBox="1"/>
          <p:nvPr/>
        </p:nvSpPr>
        <p:spPr>
          <a:xfrm>
            <a:off x="4527871" y="2953038"/>
            <a:ext cx="2424703" cy="369332"/>
          </a:xfrm>
          <a:prstGeom prst="rect">
            <a:avLst/>
          </a:prstGeom>
          <a:noFill/>
        </p:spPr>
        <p:txBody>
          <a:bodyPr wrap="none" rtlCol="0">
            <a:spAutoFit/>
          </a:bodyPr>
          <a:lstStyle/>
          <a:p>
            <a:r>
              <a:rPr lang="en-US" dirty="0"/>
              <a:t>Keep Full Dependencies</a:t>
            </a:r>
          </a:p>
        </p:txBody>
      </p:sp>
      <p:graphicFrame>
        <p:nvGraphicFramePr>
          <p:cNvPr id="98" name="Table 97">
            <a:extLst>
              <a:ext uri="{FF2B5EF4-FFF2-40B4-BE49-F238E27FC236}">
                <a16:creationId xmlns:a16="http://schemas.microsoft.com/office/drawing/2014/main" id="{70B33801-B072-BFFA-6E66-1432CA3C8381}"/>
              </a:ext>
            </a:extLst>
          </p:cNvPr>
          <p:cNvGraphicFramePr>
            <a:graphicFrameLocks noGrp="1"/>
          </p:cNvGraphicFramePr>
          <p:nvPr>
            <p:extLst>
              <p:ext uri="{D42A27DB-BD31-4B8C-83A1-F6EECF244321}">
                <p14:modId xmlns:p14="http://schemas.microsoft.com/office/powerpoint/2010/main" val="1191438037"/>
              </p:ext>
            </p:extLst>
          </p:nvPr>
        </p:nvGraphicFramePr>
        <p:xfrm>
          <a:off x="881818" y="3718268"/>
          <a:ext cx="10545514" cy="370840"/>
        </p:xfrm>
        <a:graphic>
          <a:graphicData uri="http://schemas.openxmlformats.org/drawingml/2006/table">
            <a:tbl>
              <a:tblPr firstRow="1" bandRow="1">
                <a:tableStyleId>{5C22544A-7EE6-4342-B048-85BDC9FD1C3A}</a:tableStyleId>
              </a:tblPr>
              <a:tblGrid>
                <a:gridCol w="753251">
                  <a:extLst>
                    <a:ext uri="{9D8B030D-6E8A-4147-A177-3AD203B41FA5}">
                      <a16:colId xmlns:a16="http://schemas.microsoft.com/office/drawing/2014/main" val="4273428158"/>
                    </a:ext>
                  </a:extLst>
                </a:gridCol>
                <a:gridCol w="753251">
                  <a:extLst>
                    <a:ext uri="{9D8B030D-6E8A-4147-A177-3AD203B41FA5}">
                      <a16:colId xmlns:a16="http://schemas.microsoft.com/office/drawing/2014/main" val="4123412472"/>
                    </a:ext>
                  </a:extLst>
                </a:gridCol>
                <a:gridCol w="753251">
                  <a:extLst>
                    <a:ext uri="{9D8B030D-6E8A-4147-A177-3AD203B41FA5}">
                      <a16:colId xmlns:a16="http://schemas.microsoft.com/office/drawing/2014/main" val="2146158941"/>
                    </a:ext>
                  </a:extLst>
                </a:gridCol>
                <a:gridCol w="753251">
                  <a:extLst>
                    <a:ext uri="{9D8B030D-6E8A-4147-A177-3AD203B41FA5}">
                      <a16:colId xmlns:a16="http://schemas.microsoft.com/office/drawing/2014/main" val="2022062446"/>
                    </a:ext>
                  </a:extLst>
                </a:gridCol>
                <a:gridCol w="753251">
                  <a:extLst>
                    <a:ext uri="{9D8B030D-6E8A-4147-A177-3AD203B41FA5}">
                      <a16:colId xmlns:a16="http://schemas.microsoft.com/office/drawing/2014/main" val="1094692723"/>
                    </a:ext>
                  </a:extLst>
                </a:gridCol>
                <a:gridCol w="753251">
                  <a:extLst>
                    <a:ext uri="{9D8B030D-6E8A-4147-A177-3AD203B41FA5}">
                      <a16:colId xmlns:a16="http://schemas.microsoft.com/office/drawing/2014/main" val="3717158156"/>
                    </a:ext>
                  </a:extLst>
                </a:gridCol>
                <a:gridCol w="753251">
                  <a:extLst>
                    <a:ext uri="{9D8B030D-6E8A-4147-A177-3AD203B41FA5}">
                      <a16:colId xmlns:a16="http://schemas.microsoft.com/office/drawing/2014/main" val="3814958604"/>
                    </a:ext>
                  </a:extLst>
                </a:gridCol>
                <a:gridCol w="753251">
                  <a:extLst>
                    <a:ext uri="{9D8B030D-6E8A-4147-A177-3AD203B41FA5}">
                      <a16:colId xmlns:a16="http://schemas.microsoft.com/office/drawing/2014/main" val="111369748"/>
                    </a:ext>
                  </a:extLst>
                </a:gridCol>
                <a:gridCol w="753251">
                  <a:extLst>
                    <a:ext uri="{9D8B030D-6E8A-4147-A177-3AD203B41FA5}">
                      <a16:colId xmlns:a16="http://schemas.microsoft.com/office/drawing/2014/main" val="50609807"/>
                    </a:ext>
                  </a:extLst>
                </a:gridCol>
                <a:gridCol w="753251">
                  <a:extLst>
                    <a:ext uri="{9D8B030D-6E8A-4147-A177-3AD203B41FA5}">
                      <a16:colId xmlns:a16="http://schemas.microsoft.com/office/drawing/2014/main" val="3539277533"/>
                    </a:ext>
                  </a:extLst>
                </a:gridCol>
                <a:gridCol w="753251">
                  <a:extLst>
                    <a:ext uri="{9D8B030D-6E8A-4147-A177-3AD203B41FA5}">
                      <a16:colId xmlns:a16="http://schemas.microsoft.com/office/drawing/2014/main" val="3833101711"/>
                    </a:ext>
                  </a:extLst>
                </a:gridCol>
                <a:gridCol w="753251">
                  <a:extLst>
                    <a:ext uri="{9D8B030D-6E8A-4147-A177-3AD203B41FA5}">
                      <a16:colId xmlns:a16="http://schemas.microsoft.com/office/drawing/2014/main" val="3182526201"/>
                    </a:ext>
                  </a:extLst>
                </a:gridCol>
                <a:gridCol w="753251">
                  <a:extLst>
                    <a:ext uri="{9D8B030D-6E8A-4147-A177-3AD203B41FA5}">
                      <a16:colId xmlns:a16="http://schemas.microsoft.com/office/drawing/2014/main" val="2638513535"/>
                    </a:ext>
                  </a:extLst>
                </a:gridCol>
                <a:gridCol w="753251">
                  <a:extLst>
                    <a:ext uri="{9D8B030D-6E8A-4147-A177-3AD203B41FA5}">
                      <a16:colId xmlns:a16="http://schemas.microsoft.com/office/drawing/2014/main" val="2826123427"/>
                    </a:ext>
                  </a:extLst>
                </a:gridCol>
              </a:tblGrid>
              <a:tr h="370840">
                <a:tc>
                  <a:txBody>
                    <a:bodyPr/>
                    <a:lstStyle/>
                    <a:p>
                      <a:r>
                        <a:rPr lang="en-US" sz="900" u="sng" dirty="0">
                          <a:latin typeface="Arial" panose="020B0604020202020204" pitchFamily="34" charset="0"/>
                          <a:cs typeface="Arial" panose="020B0604020202020204" pitchFamily="34" charset="0"/>
                        </a:rPr>
                        <a:t>DR_NO</a:t>
                      </a:r>
                    </a:p>
                  </a:txBody>
                  <a:tcPr/>
                </a:tc>
                <a:tc>
                  <a:txBody>
                    <a:bodyPr/>
                    <a:lstStyle/>
                    <a:p>
                      <a:r>
                        <a:rPr lang="en-US" sz="900" b="0" dirty="0">
                          <a:latin typeface="Arial" panose="020B0604020202020204" pitchFamily="34" charset="0"/>
                          <a:cs typeface="Arial" panose="020B0604020202020204" pitchFamily="34" charset="0"/>
                        </a:rPr>
                        <a:t>Date Rptd</a:t>
                      </a:r>
                    </a:p>
                  </a:txBody>
                  <a:tcPr/>
                </a:tc>
                <a:tc>
                  <a:txBody>
                    <a:bodyPr/>
                    <a:lstStyle/>
                    <a:p>
                      <a:r>
                        <a:rPr lang="en-US" sz="900" b="0" dirty="0">
                          <a:latin typeface="Arial" panose="020B0604020202020204" pitchFamily="34" charset="0"/>
                          <a:cs typeface="Arial" panose="020B0604020202020204" pitchFamily="34" charset="0"/>
                        </a:rPr>
                        <a:t>Date OCC</a:t>
                      </a:r>
                    </a:p>
                  </a:txBody>
                  <a:tcPr/>
                </a:tc>
                <a:tc>
                  <a:txBody>
                    <a:bodyPr/>
                    <a:lstStyle/>
                    <a:p>
                      <a:r>
                        <a:rPr lang="en-US" sz="900" b="0" dirty="0">
                          <a:latin typeface="Arial" panose="020B0604020202020204" pitchFamily="34" charset="0"/>
                          <a:cs typeface="Arial" panose="020B0604020202020204" pitchFamily="34" charset="0"/>
                        </a:rPr>
                        <a:t>Time OCC</a:t>
                      </a:r>
                    </a:p>
                  </a:txBody>
                  <a:tcPr/>
                </a:tc>
                <a:tc>
                  <a:txBody>
                    <a:bodyPr/>
                    <a:lstStyle/>
                    <a:p>
                      <a:r>
                        <a:rPr lang="en-US" sz="900" b="0" dirty="0">
                          <a:latin typeface="Arial" panose="020B0604020202020204" pitchFamily="34" charset="0"/>
                          <a:cs typeface="Arial" panose="020B0604020202020204" pitchFamily="34" charset="0"/>
                        </a:rPr>
                        <a:t>Area</a:t>
                      </a:r>
                    </a:p>
                  </a:txBody>
                  <a:tcPr/>
                </a:tc>
                <a:tc>
                  <a:txBody>
                    <a:bodyPr/>
                    <a:lstStyle/>
                    <a:p>
                      <a:r>
                        <a:rPr lang="en-US" sz="900" b="0" dirty="0" err="1">
                          <a:latin typeface="Arial" panose="020B0604020202020204" pitchFamily="34" charset="0"/>
                          <a:cs typeface="Arial" panose="020B0604020202020204" pitchFamily="34" charset="0"/>
                        </a:rPr>
                        <a:t>RPT_Dist_No</a:t>
                      </a:r>
                      <a:endParaRPr lang="en-US" sz="900" b="0" dirty="0">
                        <a:latin typeface="Arial" panose="020B0604020202020204" pitchFamily="34" charset="0"/>
                        <a:cs typeface="Arial" panose="020B0604020202020204" pitchFamily="34" charset="0"/>
                      </a:endParaRPr>
                    </a:p>
                  </a:txBody>
                  <a:tcPr/>
                </a:tc>
                <a:tc>
                  <a:txBody>
                    <a:bodyPr/>
                    <a:lstStyle/>
                    <a:p>
                      <a:r>
                        <a:rPr lang="en-US" sz="900" b="0" dirty="0">
                          <a:latin typeface="Arial" panose="020B0604020202020204" pitchFamily="34" charset="0"/>
                          <a:cs typeface="Arial" panose="020B0604020202020204" pitchFamily="34" charset="0"/>
                        </a:rPr>
                        <a:t>Part</a:t>
                      </a:r>
                    </a:p>
                  </a:txBody>
                  <a:tcPr/>
                </a:tc>
                <a:tc>
                  <a:txBody>
                    <a:bodyPr/>
                    <a:lstStyle/>
                    <a:p>
                      <a:r>
                        <a:rPr lang="en-US" sz="900" b="0" dirty="0">
                          <a:latin typeface="Arial" panose="020B0604020202020204" pitchFamily="34" charset="0"/>
                          <a:cs typeface="Arial" panose="020B0604020202020204" pitchFamily="34" charset="0"/>
                        </a:rPr>
                        <a:t>Vict Age</a:t>
                      </a:r>
                    </a:p>
                  </a:txBody>
                  <a:tcPr/>
                </a:tc>
                <a:tc>
                  <a:txBody>
                    <a:bodyPr/>
                    <a:lstStyle/>
                    <a:p>
                      <a:r>
                        <a:rPr lang="en-US" sz="900" b="0" dirty="0">
                          <a:latin typeface="Arial" panose="020B0604020202020204" pitchFamily="34" charset="0"/>
                          <a:cs typeface="Arial" panose="020B0604020202020204" pitchFamily="34" charset="0"/>
                        </a:rPr>
                        <a:t>Vict Sex</a:t>
                      </a:r>
                    </a:p>
                  </a:txBody>
                  <a:tcPr/>
                </a:tc>
                <a:tc>
                  <a:txBody>
                    <a:bodyPr/>
                    <a:lstStyle/>
                    <a:p>
                      <a:r>
                        <a:rPr lang="en-US" sz="900" b="0" dirty="0">
                          <a:latin typeface="Arial" panose="020B0604020202020204" pitchFamily="34" charset="0"/>
                          <a:cs typeface="Arial" panose="020B0604020202020204" pitchFamily="34" charset="0"/>
                        </a:rPr>
                        <a:t>Vict Descent</a:t>
                      </a:r>
                    </a:p>
                  </a:txBody>
                  <a:tcPr/>
                </a:tc>
                <a:tc>
                  <a:txBody>
                    <a:bodyPr/>
                    <a:lstStyle/>
                    <a:p>
                      <a:r>
                        <a:rPr lang="en-US" sz="900" b="0" dirty="0">
                          <a:latin typeface="Arial" panose="020B0604020202020204" pitchFamily="34" charset="0"/>
                          <a:cs typeface="Arial" panose="020B0604020202020204" pitchFamily="34" charset="0"/>
                        </a:rPr>
                        <a:t>Premis Cd</a:t>
                      </a:r>
                    </a:p>
                  </a:txBody>
                  <a:tcPr/>
                </a:tc>
                <a:tc>
                  <a:txBody>
                    <a:bodyPr/>
                    <a:lstStyle/>
                    <a:p>
                      <a:r>
                        <a:rPr lang="en-US" sz="900" b="0" dirty="0">
                          <a:latin typeface="Arial" panose="020B0604020202020204" pitchFamily="34" charset="0"/>
                          <a:cs typeface="Arial" panose="020B0604020202020204" pitchFamily="34" charset="0"/>
                        </a:rPr>
                        <a:t>Weapon Used Cd</a:t>
                      </a:r>
                    </a:p>
                  </a:txBody>
                  <a:tcPr/>
                </a:tc>
                <a:tc>
                  <a:txBody>
                    <a:bodyPr/>
                    <a:lstStyle/>
                    <a:p>
                      <a:r>
                        <a:rPr lang="en-US" sz="900" b="0" dirty="0">
                          <a:latin typeface="Arial" panose="020B0604020202020204" pitchFamily="34" charset="0"/>
                          <a:cs typeface="Arial" panose="020B0604020202020204" pitchFamily="34" charset="0"/>
                        </a:rPr>
                        <a:t>Status</a:t>
                      </a:r>
                    </a:p>
                  </a:txBody>
                  <a:tcPr/>
                </a:tc>
                <a:tc>
                  <a:txBody>
                    <a:bodyPr/>
                    <a:lstStyle/>
                    <a:p>
                      <a:r>
                        <a:rPr lang="en-US" sz="900" b="0" dirty="0" err="1">
                          <a:latin typeface="Arial" panose="020B0604020202020204" pitchFamily="34" charset="0"/>
                          <a:cs typeface="Arial" panose="020B0604020202020204" pitchFamily="34" charset="0"/>
                        </a:rPr>
                        <a:t>Location_Id</a:t>
                      </a:r>
                      <a:endParaRPr lang="en-US" sz="9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48328505"/>
                  </a:ext>
                </a:extLst>
              </a:tr>
            </a:tbl>
          </a:graphicData>
        </a:graphic>
      </p:graphicFrame>
      <p:sp>
        <p:nvSpPr>
          <p:cNvPr id="103" name="TextBox 102">
            <a:extLst>
              <a:ext uri="{FF2B5EF4-FFF2-40B4-BE49-F238E27FC236}">
                <a16:creationId xmlns:a16="http://schemas.microsoft.com/office/drawing/2014/main" id="{AC549554-CE68-B6D2-09C1-1FCC3647BAFB}"/>
              </a:ext>
            </a:extLst>
          </p:cNvPr>
          <p:cNvSpPr txBox="1"/>
          <p:nvPr/>
        </p:nvSpPr>
        <p:spPr>
          <a:xfrm>
            <a:off x="784105" y="3427368"/>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incident</a:t>
            </a:r>
          </a:p>
        </p:txBody>
      </p:sp>
      <p:sp>
        <p:nvSpPr>
          <p:cNvPr id="104" name="TextBox 103">
            <a:extLst>
              <a:ext uri="{FF2B5EF4-FFF2-40B4-BE49-F238E27FC236}">
                <a16:creationId xmlns:a16="http://schemas.microsoft.com/office/drawing/2014/main" id="{5F2A6F21-1B9E-523E-CD40-712EC2BBC8E1}"/>
              </a:ext>
            </a:extLst>
          </p:cNvPr>
          <p:cNvSpPr txBox="1"/>
          <p:nvPr/>
        </p:nvSpPr>
        <p:spPr>
          <a:xfrm>
            <a:off x="4448558" y="4315025"/>
            <a:ext cx="3682739" cy="369332"/>
          </a:xfrm>
          <a:prstGeom prst="rect">
            <a:avLst/>
          </a:prstGeom>
          <a:noFill/>
        </p:spPr>
        <p:txBody>
          <a:bodyPr wrap="none" rtlCol="0">
            <a:spAutoFit/>
          </a:bodyPr>
          <a:lstStyle/>
          <a:p>
            <a:r>
              <a:rPr lang="en-US" dirty="0"/>
              <a:t>Decompose Transitive Dependencies</a:t>
            </a:r>
          </a:p>
        </p:txBody>
      </p:sp>
      <p:graphicFrame>
        <p:nvGraphicFramePr>
          <p:cNvPr id="105" name="Table 104">
            <a:extLst>
              <a:ext uri="{FF2B5EF4-FFF2-40B4-BE49-F238E27FC236}">
                <a16:creationId xmlns:a16="http://schemas.microsoft.com/office/drawing/2014/main" id="{DBE1B03F-25CB-5AD7-DB0B-C170A40520C9}"/>
              </a:ext>
            </a:extLst>
          </p:cNvPr>
          <p:cNvGraphicFramePr>
            <a:graphicFrameLocks noGrp="1"/>
          </p:cNvGraphicFramePr>
          <p:nvPr>
            <p:extLst>
              <p:ext uri="{D42A27DB-BD31-4B8C-83A1-F6EECF244321}">
                <p14:modId xmlns:p14="http://schemas.microsoft.com/office/powerpoint/2010/main" val="3472363981"/>
              </p:ext>
            </p:extLst>
          </p:nvPr>
        </p:nvGraphicFramePr>
        <p:xfrm>
          <a:off x="602322" y="5023970"/>
          <a:ext cx="1322764" cy="396240"/>
        </p:xfrm>
        <a:graphic>
          <a:graphicData uri="http://schemas.openxmlformats.org/drawingml/2006/table">
            <a:tbl>
              <a:tblPr firstRow="1" bandRow="1">
                <a:tableStyleId>{5C22544A-7EE6-4342-B048-85BDC9FD1C3A}</a:tableStyleId>
              </a:tblPr>
              <a:tblGrid>
                <a:gridCol w="661382">
                  <a:extLst>
                    <a:ext uri="{9D8B030D-6E8A-4147-A177-3AD203B41FA5}">
                      <a16:colId xmlns:a16="http://schemas.microsoft.com/office/drawing/2014/main" val="172214013"/>
                    </a:ext>
                  </a:extLst>
                </a:gridCol>
                <a:gridCol w="661382">
                  <a:extLst>
                    <a:ext uri="{9D8B030D-6E8A-4147-A177-3AD203B41FA5}">
                      <a16:colId xmlns:a16="http://schemas.microsoft.com/office/drawing/2014/main" val="2707278351"/>
                    </a:ext>
                  </a:extLst>
                </a:gridCol>
              </a:tblGrid>
              <a:tr h="370840">
                <a:tc>
                  <a:txBody>
                    <a:bodyPr/>
                    <a:lstStyle/>
                    <a:p>
                      <a:r>
                        <a:rPr lang="en-US" sz="1000" b="0" dirty="0"/>
                        <a:t> </a:t>
                      </a:r>
                      <a:r>
                        <a:rPr lang="en-US" sz="1000" b="1" u="sng" dirty="0"/>
                        <a:t>Area </a:t>
                      </a:r>
                    </a:p>
                  </a:txBody>
                  <a:tcPr/>
                </a:tc>
                <a:tc>
                  <a:txBody>
                    <a:bodyPr/>
                    <a:lstStyle/>
                    <a:p>
                      <a:r>
                        <a:rPr lang="en-US" sz="1000" b="0" dirty="0"/>
                        <a:t>Area Name</a:t>
                      </a:r>
                    </a:p>
                  </a:txBody>
                  <a:tcPr/>
                </a:tc>
                <a:extLst>
                  <a:ext uri="{0D108BD9-81ED-4DB2-BD59-A6C34878D82A}">
                    <a16:rowId xmlns:a16="http://schemas.microsoft.com/office/drawing/2014/main" val="2045381985"/>
                  </a:ext>
                </a:extLst>
              </a:tr>
            </a:tbl>
          </a:graphicData>
        </a:graphic>
      </p:graphicFrame>
      <p:graphicFrame>
        <p:nvGraphicFramePr>
          <p:cNvPr id="106" name="Table 105">
            <a:extLst>
              <a:ext uri="{FF2B5EF4-FFF2-40B4-BE49-F238E27FC236}">
                <a16:creationId xmlns:a16="http://schemas.microsoft.com/office/drawing/2014/main" id="{10B795F8-1981-4B8D-E855-91C077817C6D}"/>
              </a:ext>
            </a:extLst>
          </p:cNvPr>
          <p:cNvGraphicFramePr>
            <a:graphicFrameLocks noGrp="1"/>
          </p:cNvGraphicFramePr>
          <p:nvPr>
            <p:extLst>
              <p:ext uri="{D42A27DB-BD31-4B8C-83A1-F6EECF244321}">
                <p14:modId xmlns:p14="http://schemas.microsoft.com/office/powerpoint/2010/main" val="4051085686"/>
              </p:ext>
            </p:extLst>
          </p:nvPr>
        </p:nvGraphicFramePr>
        <p:xfrm>
          <a:off x="3406865" y="5089743"/>
          <a:ext cx="1692508" cy="396240"/>
        </p:xfrm>
        <a:graphic>
          <a:graphicData uri="http://schemas.openxmlformats.org/drawingml/2006/table">
            <a:tbl>
              <a:tblPr firstRow="1" bandRow="1">
                <a:tableStyleId>{5C22544A-7EE6-4342-B048-85BDC9FD1C3A}</a:tableStyleId>
              </a:tblPr>
              <a:tblGrid>
                <a:gridCol w="846254">
                  <a:extLst>
                    <a:ext uri="{9D8B030D-6E8A-4147-A177-3AD203B41FA5}">
                      <a16:colId xmlns:a16="http://schemas.microsoft.com/office/drawing/2014/main" val="2511786543"/>
                    </a:ext>
                  </a:extLst>
                </a:gridCol>
                <a:gridCol w="846254">
                  <a:extLst>
                    <a:ext uri="{9D8B030D-6E8A-4147-A177-3AD203B41FA5}">
                      <a16:colId xmlns:a16="http://schemas.microsoft.com/office/drawing/2014/main" val="172214013"/>
                    </a:ext>
                  </a:extLst>
                </a:gridCol>
              </a:tblGrid>
              <a:tr h="370840">
                <a:tc>
                  <a:txBody>
                    <a:bodyPr/>
                    <a:lstStyle/>
                    <a:p>
                      <a:r>
                        <a:rPr lang="en-US" sz="1000" u="sng" dirty="0"/>
                        <a:t>Premise Cd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 </a:t>
                      </a:r>
                      <a:r>
                        <a:rPr lang="en-US" sz="1000" b="0" dirty="0">
                          <a:latin typeface="Arial" panose="020B0604020202020204" pitchFamily="34" charset="0"/>
                          <a:cs typeface="Arial" panose="020B0604020202020204" pitchFamily="34" charset="0"/>
                        </a:rPr>
                        <a:t>Premis</a:t>
                      </a:r>
                      <a:r>
                        <a:rPr lang="en-US" sz="1000" b="0" baseline="0" dirty="0">
                          <a:latin typeface="Arial" panose="020B0604020202020204" pitchFamily="34" charset="0"/>
                          <a:cs typeface="Arial" panose="020B0604020202020204" pitchFamily="34" charset="0"/>
                        </a:rPr>
                        <a:t> </a:t>
                      </a:r>
                      <a:r>
                        <a:rPr lang="en-US" sz="1000" b="0" dirty="0">
                          <a:latin typeface="Arial" panose="020B0604020202020204" pitchFamily="34" charset="0"/>
                          <a:cs typeface="Arial" panose="020B0604020202020204" pitchFamily="34" charset="0"/>
                        </a:rPr>
                        <a:t>Desc</a:t>
                      </a:r>
                    </a:p>
                  </a:txBody>
                  <a:tcPr/>
                </a:tc>
                <a:extLst>
                  <a:ext uri="{0D108BD9-81ED-4DB2-BD59-A6C34878D82A}">
                    <a16:rowId xmlns:a16="http://schemas.microsoft.com/office/drawing/2014/main" val="2045381985"/>
                  </a:ext>
                </a:extLst>
              </a:tr>
            </a:tbl>
          </a:graphicData>
        </a:graphic>
      </p:graphicFrame>
      <p:graphicFrame>
        <p:nvGraphicFramePr>
          <p:cNvPr id="107" name="Table 106">
            <a:extLst>
              <a:ext uri="{FF2B5EF4-FFF2-40B4-BE49-F238E27FC236}">
                <a16:creationId xmlns:a16="http://schemas.microsoft.com/office/drawing/2014/main" id="{D5486DAE-8F4F-8756-EC44-3BDDB7BEE80F}"/>
              </a:ext>
            </a:extLst>
          </p:cNvPr>
          <p:cNvGraphicFramePr>
            <a:graphicFrameLocks noGrp="1"/>
          </p:cNvGraphicFramePr>
          <p:nvPr>
            <p:extLst>
              <p:ext uri="{D42A27DB-BD31-4B8C-83A1-F6EECF244321}">
                <p14:modId xmlns:p14="http://schemas.microsoft.com/office/powerpoint/2010/main" val="1097627107"/>
              </p:ext>
            </p:extLst>
          </p:nvPr>
        </p:nvGraphicFramePr>
        <p:xfrm>
          <a:off x="5814286" y="5089743"/>
          <a:ext cx="2589564" cy="396240"/>
        </p:xfrm>
        <a:graphic>
          <a:graphicData uri="http://schemas.openxmlformats.org/drawingml/2006/table">
            <a:tbl>
              <a:tblPr firstRow="1" bandRow="1">
                <a:tableStyleId>{5C22544A-7EE6-4342-B048-85BDC9FD1C3A}</a:tableStyleId>
              </a:tblPr>
              <a:tblGrid>
                <a:gridCol w="1294782">
                  <a:extLst>
                    <a:ext uri="{9D8B030D-6E8A-4147-A177-3AD203B41FA5}">
                      <a16:colId xmlns:a16="http://schemas.microsoft.com/office/drawing/2014/main" val="2511786543"/>
                    </a:ext>
                  </a:extLst>
                </a:gridCol>
                <a:gridCol w="1294782">
                  <a:extLst>
                    <a:ext uri="{9D8B030D-6E8A-4147-A177-3AD203B41FA5}">
                      <a16:colId xmlns:a16="http://schemas.microsoft.com/office/drawing/2014/main" val="172214013"/>
                    </a:ext>
                  </a:extLst>
                </a:gridCol>
              </a:tblGrid>
              <a:tr h="369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u="sng" dirty="0">
                          <a:latin typeface="Arial" panose="020B0604020202020204" pitchFamily="34" charset="0"/>
                          <a:cs typeface="Arial" panose="020B0604020202020204" pitchFamily="34" charset="0"/>
                        </a:rPr>
                        <a:t>Weapon Used Cd</a:t>
                      </a:r>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 </a:t>
                      </a:r>
                      <a:r>
                        <a:rPr lang="en-US" sz="1000" b="0" dirty="0">
                          <a:latin typeface="Arial" panose="020B0604020202020204" pitchFamily="34" charset="0"/>
                          <a:cs typeface="Arial" panose="020B0604020202020204" pitchFamily="34" charset="0"/>
                        </a:rPr>
                        <a:t>Weapon Desc</a:t>
                      </a:r>
                    </a:p>
                    <a:p>
                      <a:endParaRPr lang="en-US" sz="1000" b="0" dirty="0"/>
                    </a:p>
                  </a:txBody>
                  <a:tcPr/>
                </a:tc>
                <a:extLst>
                  <a:ext uri="{0D108BD9-81ED-4DB2-BD59-A6C34878D82A}">
                    <a16:rowId xmlns:a16="http://schemas.microsoft.com/office/drawing/2014/main" val="2045381985"/>
                  </a:ext>
                </a:extLst>
              </a:tr>
            </a:tbl>
          </a:graphicData>
        </a:graphic>
      </p:graphicFrame>
      <p:graphicFrame>
        <p:nvGraphicFramePr>
          <p:cNvPr id="108" name="Table 107">
            <a:extLst>
              <a:ext uri="{FF2B5EF4-FFF2-40B4-BE49-F238E27FC236}">
                <a16:creationId xmlns:a16="http://schemas.microsoft.com/office/drawing/2014/main" id="{0A8574B2-C843-1960-50B0-4A936807A434}"/>
              </a:ext>
            </a:extLst>
          </p:cNvPr>
          <p:cNvGraphicFramePr>
            <a:graphicFrameLocks noGrp="1"/>
          </p:cNvGraphicFramePr>
          <p:nvPr>
            <p:extLst>
              <p:ext uri="{D42A27DB-BD31-4B8C-83A1-F6EECF244321}">
                <p14:modId xmlns:p14="http://schemas.microsoft.com/office/powerpoint/2010/main" val="2219460237"/>
              </p:ext>
            </p:extLst>
          </p:nvPr>
        </p:nvGraphicFramePr>
        <p:xfrm>
          <a:off x="9067967" y="5115143"/>
          <a:ext cx="1692508" cy="370840"/>
        </p:xfrm>
        <a:graphic>
          <a:graphicData uri="http://schemas.openxmlformats.org/drawingml/2006/table">
            <a:tbl>
              <a:tblPr firstRow="1" bandRow="1">
                <a:tableStyleId>{5C22544A-7EE6-4342-B048-85BDC9FD1C3A}</a:tableStyleId>
              </a:tblPr>
              <a:tblGrid>
                <a:gridCol w="846254">
                  <a:extLst>
                    <a:ext uri="{9D8B030D-6E8A-4147-A177-3AD203B41FA5}">
                      <a16:colId xmlns:a16="http://schemas.microsoft.com/office/drawing/2014/main" val="2511786543"/>
                    </a:ext>
                  </a:extLst>
                </a:gridCol>
                <a:gridCol w="846254">
                  <a:extLst>
                    <a:ext uri="{9D8B030D-6E8A-4147-A177-3AD203B41FA5}">
                      <a16:colId xmlns:a16="http://schemas.microsoft.com/office/drawing/2014/main" val="172214013"/>
                    </a:ext>
                  </a:extLst>
                </a:gridCol>
              </a:tblGrid>
              <a:tr h="370840">
                <a:tc>
                  <a:txBody>
                    <a:bodyPr/>
                    <a:lstStyle/>
                    <a:p>
                      <a:r>
                        <a:rPr lang="en-US" sz="1000" b="1" u="sng" dirty="0"/>
                        <a:t>Status</a:t>
                      </a:r>
                    </a:p>
                  </a:txBody>
                  <a:tcPr/>
                </a:tc>
                <a:tc>
                  <a:txBody>
                    <a:bodyPr/>
                    <a:lstStyle/>
                    <a:p>
                      <a:r>
                        <a:rPr lang="en-US" sz="1000" dirty="0"/>
                        <a:t> </a:t>
                      </a:r>
                      <a:r>
                        <a:rPr lang="en-US" sz="1000" b="0" dirty="0"/>
                        <a:t>Status Desc</a:t>
                      </a:r>
                    </a:p>
                  </a:txBody>
                  <a:tcPr/>
                </a:tc>
                <a:extLst>
                  <a:ext uri="{0D108BD9-81ED-4DB2-BD59-A6C34878D82A}">
                    <a16:rowId xmlns:a16="http://schemas.microsoft.com/office/drawing/2014/main" val="2045381985"/>
                  </a:ext>
                </a:extLst>
              </a:tr>
            </a:tbl>
          </a:graphicData>
        </a:graphic>
      </p:graphicFrame>
      <p:sp>
        <p:nvSpPr>
          <p:cNvPr id="109" name="TextBox 108">
            <a:extLst>
              <a:ext uri="{FF2B5EF4-FFF2-40B4-BE49-F238E27FC236}">
                <a16:creationId xmlns:a16="http://schemas.microsoft.com/office/drawing/2014/main" id="{B78EB96D-374E-772A-FCA5-61854952AE4A}"/>
              </a:ext>
            </a:extLst>
          </p:cNvPr>
          <p:cNvSpPr txBox="1"/>
          <p:nvPr/>
        </p:nvSpPr>
        <p:spPr>
          <a:xfrm>
            <a:off x="583384" y="4762781"/>
            <a:ext cx="49084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area</a:t>
            </a:r>
          </a:p>
        </p:txBody>
      </p:sp>
      <p:sp>
        <p:nvSpPr>
          <p:cNvPr id="110" name="TextBox 109">
            <a:extLst>
              <a:ext uri="{FF2B5EF4-FFF2-40B4-BE49-F238E27FC236}">
                <a16:creationId xmlns:a16="http://schemas.microsoft.com/office/drawing/2014/main" id="{F0258A74-A242-D392-851E-CE9B7F4FA43D}"/>
              </a:ext>
            </a:extLst>
          </p:cNvPr>
          <p:cNvSpPr txBox="1"/>
          <p:nvPr/>
        </p:nvSpPr>
        <p:spPr>
          <a:xfrm>
            <a:off x="3406865" y="4838143"/>
            <a:ext cx="7296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premise</a:t>
            </a:r>
          </a:p>
        </p:txBody>
      </p:sp>
      <p:sp>
        <p:nvSpPr>
          <p:cNvPr id="111" name="TextBox 110">
            <a:extLst>
              <a:ext uri="{FF2B5EF4-FFF2-40B4-BE49-F238E27FC236}">
                <a16:creationId xmlns:a16="http://schemas.microsoft.com/office/drawing/2014/main" id="{4618FE34-93E5-CA1A-C1FD-2AB27D420D6A}"/>
              </a:ext>
            </a:extLst>
          </p:cNvPr>
          <p:cNvSpPr txBox="1"/>
          <p:nvPr/>
        </p:nvSpPr>
        <p:spPr>
          <a:xfrm>
            <a:off x="5814286" y="4838142"/>
            <a:ext cx="720069"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weapon</a:t>
            </a:r>
          </a:p>
        </p:txBody>
      </p:sp>
      <p:sp>
        <p:nvSpPr>
          <p:cNvPr id="112" name="TextBox 111">
            <a:extLst>
              <a:ext uri="{FF2B5EF4-FFF2-40B4-BE49-F238E27FC236}">
                <a16:creationId xmlns:a16="http://schemas.microsoft.com/office/drawing/2014/main" id="{DA8A5E94-1D57-3581-DAC5-ADD542F8F939}"/>
              </a:ext>
            </a:extLst>
          </p:cNvPr>
          <p:cNvSpPr txBox="1"/>
          <p:nvPr/>
        </p:nvSpPr>
        <p:spPr>
          <a:xfrm>
            <a:off x="9029385" y="4895964"/>
            <a:ext cx="59503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status</a:t>
            </a:r>
          </a:p>
        </p:txBody>
      </p:sp>
      <p:cxnSp>
        <p:nvCxnSpPr>
          <p:cNvPr id="116" name="Straight Connector 115">
            <a:extLst>
              <a:ext uri="{FF2B5EF4-FFF2-40B4-BE49-F238E27FC236}">
                <a16:creationId xmlns:a16="http://schemas.microsoft.com/office/drawing/2014/main" id="{9E25EFD7-70D8-EB23-34E7-216C1615F6A1}"/>
              </a:ext>
            </a:extLst>
          </p:cNvPr>
          <p:cNvCxnSpPr>
            <a:cxnSpLocks/>
          </p:cNvCxnSpPr>
          <p:nvPr/>
        </p:nvCxnSpPr>
        <p:spPr>
          <a:xfrm>
            <a:off x="9618133" y="2506407"/>
            <a:ext cx="0" cy="189085"/>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BA5D1699-0057-117B-6ED9-CB6D0B0AA231}"/>
              </a:ext>
            </a:extLst>
          </p:cNvPr>
          <p:cNvCxnSpPr/>
          <p:nvPr/>
        </p:nvCxnSpPr>
        <p:spPr>
          <a:xfrm>
            <a:off x="9618133" y="2695492"/>
            <a:ext cx="541867" cy="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A478745F-89BD-02C8-0951-87F289C60F94}"/>
              </a:ext>
            </a:extLst>
          </p:cNvPr>
          <p:cNvCxnSpPr>
            <a:cxnSpLocks/>
          </p:cNvCxnSpPr>
          <p:nvPr/>
        </p:nvCxnSpPr>
        <p:spPr>
          <a:xfrm>
            <a:off x="10160000" y="2695492"/>
            <a:ext cx="1151466"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F8393889-C9D9-0EFC-FC66-DFB5244E693D}"/>
              </a:ext>
            </a:extLst>
          </p:cNvPr>
          <p:cNvCxnSpPr/>
          <p:nvPr/>
        </p:nvCxnSpPr>
        <p:spPr>
          <a:xfrm flipV="1">
            <a:off x="10638263" y="2465326"/>
            <a:ext cx="0" cy="230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F686E55F-3382-B152-C761-C5B71E11DE3A}"/>
              </a:ext>
            </a:extLst>
          </p:cNvPr>
          <p:cNvCxnSpPr/>
          <p:nvPr/>
        </p:nvCxnSpPr>
        <p:spPr>
          <a:xfrm flipV="1">
            <a:off x="11311466" y="2465326"/>
            <a:ext cx="0" cy="230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37" name="Table 136">
            <a:extLst>
              <a:ext uri="{FF2B5EF4-FFF2-40B4-BE49-F238E27FC236}">
                <a16:creationId xmlns:a16="http://schemas.microsoft.com/office/drawing/2014/main" id="{0D0CF62E-96F1-20F6-70B6-9D95FD50DCC0}"/>
              </a:ext>
            </a:extLst>
          </p:cNvPr>
          <p:cNvGraphicFramePr>
            <a:graphicFrameLocks noGrp="1"/>
          </p:cNvGraphicFramePr>
          <p:nvPr>
            <p:extLst>
              <p:ext uri="{D42A27DB-BD31-4B8C-83A1-F6EECF244321}">
                <p14:modId xmlns:p14="http://schemas.microsoft.com/office/powerpoint/2010/main" val="2015194642"/>
              </p:ext>
            </p:extLst>
          </p:nvPr>
        </p:nvGraphicFramePr>
        <p:xfrm>
          <a:off x="864389" y="6052773"/>
          <a:ext cx="4234985" cy="370840"/>
        </p:xfrm>
        <a:graphic>
          <a:graphicData uri="http://schemas.openxmlformats.org/drawingml/2006/table">
            <a:tbl>
              <a:tblPr firstRow="1" bandRow="1">
                <a:tableStyleId>{5C22544A-7EE6-4342-B048-85BDC9FD1C3A}</a:tableStyleId>
              </a:tblPr>
              <a:tblGrid>
                <a:gridCol w="846997">
                  <a:extLst>
                    <a:ext uri="{9D8B030D-6E8A-4147-A177-3AD203B41FA5}">
                      <a16:colId xmlns:a16="http://schemas.microsoft.com/office/drawing/2014/main" val="4020117049"/>
                    </a:ext>
                  </a:extLst>
                </a:gridCol>
                <a:gridCol w="846997">
                  <a:extLst>
                    <a:ext uri="{9D8B030D-6E8A-4147-A177-3AD203B41FA5}">
                      <a16:colId xmlns:a16="http://schemas.microsoft.com/office/drawing/2014/main" val="943428322"/>
                    </a:ext>
                  </a:extLst>
                </a:gridCol>
                <a:gridCol w="846997">
                  <a:extLst>
                    <a:ext uri="{9D8B030D-6E8A-4147-A177-3AD203B41FA5}">
                      <a16:colId xmlns:a16="http://schemas.microsoft.com/office/drawing/2014/main" val="3971440344"/>
                    </a:ext>
                  </a:extLst>
                </a:gridCol>
                <a:gridCol w="846997">
                  <a:extLst>
                    <a:ext uri="{9D8B030D-6E8A-4147-A177-3AD203B41FA5}">
                      <a16:colId xmlns:a16="http://schemas.microsoft.com/office/drawing/2014/main" val="3223310577"/>
                    </a:ext>
                  </a:extLst>
                </a:gridCol>
                <a:gridCol w="846997">
                  <a:extLst>
                    <a:ext uri="{9D8B030D-6E8A-4147-A177-3AD203B41FA5}">
                      <a16:colId xmlns:a16="http://schemas.microsoft.com/office/drawing/2014/main" val="3751113596"/>
                    </a:ext>
                  </a:extLst>
                </a:gridCol>
              </a:tblGrid>
              <a:tr h="370840">
                <a:tc>
                  <a:txBody>
                    <a:bodyPr/>
                    <a:lstStyle/>
                    <a:p>
                      <a:r>
                        <a:rPr lang="en-US" sz="1000" u="sng" dirty="0" err="1"/>
                        <a:t>Location_Id</a:t>
                      </a:r>
                      <a:endParaRPr lang="en-US" sz="1000" u="sng" dirty="0"/>
                    </a:p>
                  </a:txBody>
                  <a:tcPr/>
                </a:tc>
                <a:tc>
                  <a:txBody>
                    <a:bodyPr/>
                    <a:lstStyle/>
                    <a:p>
                      <a:r>
                        <a:rPr lang="en-US" sz="1000" b="0" u="none" dirty="0"/>
                        <a:t>Location</a:t>
                      </a:r>
                    </a:p>
                  </a:txBody>
                  <a:tcPr/>
                </a:tc>
                <a:tc>
                  <a:txBody>
                    <a:bodyPr/>
                    <a:lstStyle/>
                    <a:p>
                      <a:r>
                        <a:rPr lang="en-US" sz="1000" b="0" u="none" dirty="0"/>
                        <a:t>Cross Street</a:t>
                      </a:r>
                    </a:p>
                  </a:txBody>
                  <a:tcPr/>
                </a:tc>
                <a:tc>
                  <a:txBody>
                    <a:bodyPr/>
                    <a:lstStyle/>
                    <a:p>
                      <a:r>
                        <a:rPr lang="en-US" sz="1000" b="0" dirty="0"/>
                        <a:t>Lat</a:t>
                      </a:r>
                    </a:p>
                  </a:txBody>
                  <a:tcPr/>
                </a:tc>
                <a:tc>
                  <a:txBody>
                    <a:bodyPr/>
                    <a:lstStyle/>
                    <a:p>
                      <a:r>
                        <a:rPr lang="en-US" sz="1000" b="0" dirty="0"/>
                        <a:t>Lon</a:t>
                      </a:r>
                    </a:p>
                  </a:txBody>
                  <a:tcPr/>
                </a:tc>
                <a:extLst>
                  <a:ext uri="{0D108BD9-81ED-4DB2-BD59-A6C34878D82A}">
                    <a16:rowId xmlns:a16="http://schemas.microsoft.com/office/drawing/2014/main" val="1728494276"/>
                  </a:ext>
                </a:extLst>
              </a:tr>
            </a:tbl>
          </a:graphicData>
        </a:graphic>
      </p:graphicFrame>
      <p:sp>
        <p:nvSpPr>
          <p:cNvPr id="139" name="TextBox 138">
            <a:extLst>
              <a:ext uri="{FF2B5EF4-FFF2-40B4-BE49-F238E27FC236}">
                <a16:creationId xmlns:a16="http://schemas.microsoft.com/office/drawing/2014/main" id="{F5E144B5-D101-FCD8-0EB6-77293230F163}"/>
              </a:ext>
            </a:extLst>
          </p:cNvPr>
          <p:cNvSpPr txBox="1"/>
          <p:nvPr/>
        </p:nvSpPr>
        <p:spPr>
          <a:xfrm>
            <a:off x="882341" y="5777765"/>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location</a:t>
            </a:r>
          </a:p>
        </p:txBody>
      </p:sp>
      <p:cxnSp>
        <p:nvCxnSpPr>
          <p:cNvPr id="3" name="Straight Arrow Connector 2">
            <a:extLst>
              <a:ext uri="{FF2B5EF4-FFF2-40B4-BE49-F238E27FC236}">
                <a16:creationId xmlns:a16="http://schemas.microsoft.com/office/drawing/2014/main" id="{F2CC4F4A-67A9-EF2A-77B8-97E540D0C03C}"/>
              </a:ext>
            </a:extLst>
          </p:cNvPr>
          <p:cNvCxnSpPr/>
          <p:nvPr/>
        </p:nvCxnSpPr>
        <p:spPr>
          <a:xfrm flipV="1">
            <a:off x="10160000" y="2465326"/>
            <a:ext cx="0" cy="230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7D51E80-4F9D-3542-F41D-53416E0368A9}"/>
              </a:ext>
            </a:extLst>
          </p:cNvPr>
          <p:cNvCxnSpPr/>
          <p:nvPr/>
        </p:nvCxnSpPr>
        <p:spPr>
          <a:xfrm>
            <a:off x="5350933" y="6245817"/>
            <a:ext cx="11834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AC983A2-B99F-F23F-79A5-01FE3EBA5226}"/>
              </a:ext>
            </a:extLst>
          </p:cNvPr>
          <p:cNvSpPr txBox="1"/>
          <p:nvPr/>
        </p:nvSpPr>
        <p:spPr>
          <a:xfrm>
            <a:off x="6639403" y="6041812"/>
            <a:ext cx="5455148" cy="369332"/>
          </a:xfrm>
          <a:prstGeom prst="rect">
            <a:avLst/>
          </a:prstGeom>
          <a:noFill/>
        </p:spPr>
        <p:txBody>
          <a:bodyPr wrap="none" rtlCol="0">
            <a:spAutoFit/>
          </a:bodyPr>
          <a:lstStyle/>
          <a:p>
            <a:r>
              <a:rPr lang="en-US" dirty="0"/>
              <a:t>Surrogate key created for location for a unique identifier</a:t>
            </a:r>
          </a:p>
        </p:txBody>
      </p:sp>
    </p:spTree>
    <p:extLst>
      <p:ext uri="{BB962C8B-B14F-4D97-AF65-F5344CB8AC3E}">
        <p14:creationId xmlns:p14="http://schemas.microsoft.com/office/powerpoint/2010/main" val="184428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960A660-BDDD-B0C9-3D9A-B756F9523A06}"/>
              </a:ext>
            </a:extLst>
          </p:cNvPr>
          <p:cNvSpPr txBox="1"/>
          <p:nvPr/>
        </p:nvSpPr>
        <p:spPr>
          <a:xfrm>
            <a:off x="5118072" y="-67863"/>
            <a:ext cx="1955856" cy="369332"/>
          </a:xfrm>
          <a:prstGeom prst="rect">
            <a:avLst/>
          </a:prstGeom>
          <a:noFill/>
        </p:spPr>
        <p:txBody>
          <a:bodyPr wrap="none" rtlCol="0">
            <a:spAutoFit/>
          </a:bodyPr>
          <a:lstStyle/>
          <a:p>
            <a:r>
              <a:rPr lang="en-US" dirty="0"/>
              <a:t>Data Base Schema </a:t>
            </a:r>
          </a:p>
        </p:txBody>
      </p:sp>
      <p:graphicFrame>
        <p:nvGraphicFramePr>
          <p:cNvPr id="43" name="Table 42">
            <a:extLst>
              <a:ext uri="{FF2B5EF4-FFF2-40B4-BE49-F238E27FC236}">
                <a16:creationId xmlns:a16="http://schemas.microsoft.com/office/drawing/2014/main" id="{BEA78EBC-3EC6-78B6-C3B0-E28C1E3BD7B3}"/>
              </a:ext>
            </a:extLst>
          </p:cNvPr>
          <p:cNvGraphicFramePr>
            <a:graphicFrameLocks noGrp="1"/>
          </p:cNvGraphicFramePr>
          <p:nvPr>
            <p:extLst>
              <p:ext uri="{D42A27DB-BD31-4B8C-83A1-F6EECF244321}">
                <p14:modId xmlns:p14="http://schemas.microsoft.com/office/powerpoint/2010/main" val="420378381"/>
              </p:ext>
            </p:extLst>
          </p:nvPr>
        </p:nvGraphicFramePr>
        <p:xfrm>
          <a:off x="1175995" y="358766"/>
          <a:ext cx="10445022" cy="398303"/>
        </p:xfrm>
        <a:graphic>
          <a:graphicData uri="http://schemas.openxmlformats.org/drawingml/2006/table">
            <a:tbl>
              <a:tblPr firstRow="1" bandRow="1">
                <a:tableStyleId>{5C22544A-7EE6-4342-B048-85BDC9FD1C3A}</a:tableStyleId>
              </a:tblPr>
              <a:tblGrid>
                <a:gridCol w="746073">
                  <a:extLst>
                    <a:ext uri="{9D8B030D-6E8A-4147-A177-3AD203B41FA5}">
                      <a16:colId xmlns:a16="http://schemas.microsoft.com/office/drawing/2014/main" val="4273428158"/>
                    </a:ext>
                  </a:extLst>
                </a:gridCol>
                <a:gridCol w="746073">
                  <a:extLst>
                    <a:ext uri="{9D8B030D-6E8A-4147-A177-3AD203B41FA5}">
                      <a16:colId xmlns:a16="http://schemas.microsoft.com/office/drawing/2014/main" val="4123412472"/>
                    </a:ext>
                  </a:extLst>
                </a:gridCol>
                <a:gridCol w="746073">
                  <a:extLst>
                    <a:ext uri="{9D8B030D-6E8A-4147-A177-3AD203B41FA5}">
                      <a16:colId xmlns:a16="http://schemas.microsoft.com/office/drawing/2014/main" val="2146158941"/>
                    </a:ext>
                  </a:extLst>
                </a:gridCol>
                <a:gridCol w="746073">
                  <a:extLst>
                    <a:ext uri="{9D8B030D-6E8A-4147-A177-3AD203B41FA5}">
                      <a16:colId xmlns:a16="http://schemas.microsoft.com/office/drawing/2014/main" val="2022062446"/>
                    </a:ext>
                  </a:extLst>
                </a:gridCol>
                <a:gridCol w="746073">
                  <a:extLst>
                    <a:ext uri="{9D8B030D-6E8A-4147-A177-3AD203B41FA5}">
                      <a16:colId xmlns:a16="http://schemas.microsoft.com/office/drawing/2014/main" val="1094692723"/>
                    </a:ext>
                  </a:extLst>
                </a:gridCol>
                <a:gridCol w="746073">
                  <a:extLst>
                    <a:ext uri="{9D8B030D-6E8A-4147-A177-3AD203B41FA5}">
                      <a16:colId xmlns:a16="http://schemas.microsoft.com/office/drawing/2014/main" val="2547887431"/>
                    </a:ext>
                  </a:extLst>
                </a:gridCol>
                <a:gridCol w="746073">
                  <a:extLst>
                    <a:ext uri="{9D8B030D-6E8A-4147-A177-3AD203B41FA5}">
                      <a16:colId xmlns:a16="http://schemas.microsoft.com/office/drawing/2014/main" val="3814958604"/>
                    </a:ext>
                  </a:extLst>
                </a:gridCol>
                <a:gridCol w="746073">
                  <a:extLst>
                    <a:ext uri="{9D8B030D-6E8A-4147-A177-3AD203B41FA5}">
                      <a16:colId xmlns:a16="http://schemas.microsoft.com/office/drawing/2014/main" val="111369748"/>
                    </a:ext>
                  </a:extLst>
                </a:gridCol>
                <a:gridCol w="746073">
                  <a:extLst>
                    <a:ext uri="{9D8B030D-6E8A-4147-A177-3AD203B41FA5}">
                      <a16:colId xmlns:a16="http://schemas.microsoft.com/office/drawing/2014/main" val="50609807"/>
                    </a:ext>
                  </a:extLst>
                </a:gridCol>
                <a:gridCol w="746073">
                  <a:extLst>
                    <a:ext uri="{9D8B030D-6E8A-4147-A177-3AD203B41FA5}">
                      <a16:colId xmlns:a16="http://schemas.microsoft.com/office/drawing/2014/main" val="3539277533"/>
                    </a:ext>
                  </a:extLst>
                </a:gridCol>
                <a:gridCol w="746073">
                  <a:extLst>
                    <a:ext uri="{9D8B030D-6E8A-4147-A177-3AD203B41FA5}">
                      <a16:colId xmlns:a16="http://schemas.microsoft.com/office/drawing/2014/main" val="3833101711"/>
                    </a:ext>
                  </a:extLst>
                </a:gridCol>
                <a:gridCol w="746073">
                  <a:extLst>
                    <a:ext uri="{9D8B030D-6E8A-4147-A177-3AD203B41FA5}">
                      <a16:colId xmlns:a16="http://schemas.microsoft.com/office/drawing/2014/main" val="3182526201"/>
                    </a:ext>
                  </a:extLst>
                </a:gridCol>
                <a:gridCol w="746073">
                  <a:extLst>
                    <a:ext uri="{9D8B030D-6E8A-4147-A177-3AD203B41FA5}">
                      <a16:colId xmlns:a16="http://schemas.microsoft.com/office/drawing/2014/main" val="2638513535"/>
                    </a:ext>
                  </a:extLst>
                </a:gridCol>
                <a:gridCol w="746073">
                  <a:extLst>
                    <a:ext uri="{9D8B030D-6E8A-4147-A177-3AD203B41FA5}">
                      <a16:colId xmlns:a16="http://schemas.microsoft.com/office/drawing/2014/main" val="2826123427"/>
                    </a:ext>
                  </a:extLst>
                </a:gridCol>
              </a:tblGrid>
              <a:tr h="398303">
                <a:tc>
                  <a:txBody>
                    <a:bodyPr/>
                    <a:lstStyle/>
                    <a:p>
                      <a:r>
                        <a:rPr lang="en-US" sz="900" u="sng" dirty="0">
                          <a:latin typeface="Arial" panose="020B0604020202020204" pitchFamily="34" charset="0"/>
                          <a:cs typeface="Arial" panose="020B0604020202020204" pitchFamily="34" charset="0"/>
                        </a:rPr>
                        <a:t>DR_NO</a:t>
                      </a:r>
                    </a:p>
                  </a:txBody>
                  <a:tcPr/>
                </a:tc>
                <a:tc>
                  <a:txBody>
                    <a:bodyPr/>
                    <a:lstStyle/>
                    <a:p>
                      <a:r>
                        <a:rPr lang="en-US" sz="900" b="0" dirty="0">
                          <a:latin typeface="Arial" panose="020B0604020202020204" pitchFamily="34" charset="0"/>
                          <a:cs typeface="Arial" panose="020B0604020202020204" pitchFamily="34" charset="0"/>
                        </a:rPr>
                        <a:t>Date Rptd</a:t>
                      </a:r>
                    </a:p>
                  </a:txBody>
                  <a:tcPr/>
                </a:tc>
                <a:tc>
                  <a:txBody>
                    <a:bodyPr/>
                    <a:lstStyle/>
                    <a:p>
                      <a:r>
                        <a:rPr lang="en-US" sz="900" b="0" dirty="0">
                          <a:latin typeface="Arial" panose="020B0604020202020204" pitchFamily="34" charset="0"/>
                          <a:cs typeface="Arial" panose="020B0604020202020204" pitchFamily="34" charset="0"/>
                        </a:rPr>
                        <a:t>Date OCC</a:t>
                      </a:r>
                    </a:p>
                  </a:txBody>
                  <a:tcPr/>
                </a:tc>
                <a:tc>
                  <a:txBody>
                    <a:bodyPr/>
                    <a:lstStyle/>
                    <a:p>
                      <a:r>
                        <a:rPr lang="en-US" sz="900" b="0" dirty="0">
                          <a:latin typeface="Arial" panose="020B0604020202020204" pitchFamily="34" charset="0"/>
                          <a:cs typeface="Arial" panose="020B0604020202020204" pitchFamily="34" charset="0"/>
                        </a:rPr>
                        <a:t>Time OCC</a:t>
                      </a:r>
                    </a:p>
                  </a:txBody>
                  <a:tcPr/>
                </a:tc>
                <a:tc>
                  <a:txBody>
                    <a:bodyPr/>
                    <a:lstStyle/>
                    <a:p>
                      <a:r>
                        <a:rPr lang="en-US" sz="900" b="0" dirty="0">
                          <a:latin typeface="Arial" panose="020B0604020202020204" pitchFamily="34" charset="0"/>
                          <a:cs typeface="Arial" panose="020B0604020202020204" pitchFamily="34" charset="0"/>
                        </a:rPr>
                        <a:t>Area</a:t>
                      </a:r>
                    </a:p>
                  </a:txBody>
                  <a:tcPr/>
                </a:tc>
                <a:tc>
                  <a:txBody>
                    <a:bodyPr/>
                    <a:lstStyle/>
                    <a:p>
                      <a:r>
                        <a:rPr lang="en-US" sz="900" b="0" dirty="0" err="1">
                          <a:latin typeface="Arial" panose="020B0604020202020204" pitchFamily="34" charset="0"/>
                          <a:cs typeface="Arial" panose="020B0604020202020204" pitchFamily="34" charset="0"/>
                        </a:rPr>
                        <a:t>Rpt_Dist_No</a:t>
                      </a:r>
                      <a:endParaRPr lang="en-US" sz="900" b="0" dirty="0">
                        <a:latin typeface="Arial" panose="020B0604020202020204" pitchFamily="34" charset="0"/>
                        <a:cs typeface="Arial" panose="020B0604020202020204" pitchFamily="34" charset="0"/>
                      </a:endParaRPr>
                    </a:p>
                  </a:txBody>
                  <a:tcPr/>
                </a:tc>
                <a:tc>
                  <a:txBody>
                    <a:bodyPr/>
                    <a:lstStyle/>
                    <a:p>
                      <a:r>
                        <a:rPr lang="en-US" sz="900" b="0" dirty="0">
                          <a:latin typeface="Arial" panose="020B0604020202020204" pitchFamily="34" charset="0"/>
                          <a:cs typeface="Arial" panose="020B0604020202020204" pitchFamily="34" charset="0"/>
                        </a:rPr>
                        <a:t>Part</a:t>
                      </a:r>
                    </a:p>
                  </a:txBody>
                  <a:tcPr/>
                </a:tc>
                <a:tc>
                  <a:txBody>
                    <a:bodyPr/>
                    <a:lstStyle/>
                    <a:p>
                      <a:r>
                        <a:rPr lang="en-US" sz="900" b="0" dirty="0">
                          <a:latin typeface="Arial" panose="020B0604020202020204" pitchFamily="34" charset="0"/>
                          <a:cs typeface="Arial" panose="020B0604020202020204" pitchFamily="34" charset="0"/>
                        </a:rPr>
                        <a:t>Vict_Age</a:t>
                      </a:r>
                    </a:p>
                  </a:txBody>
                  <a:tcPr/>
                </a:tc>
                <a:tc>
                  <a:txBody>
                    <a:bodyPr/>
                    <a:lstStyle/>
                    <a:p>
                      <a:r>
                        <a:rPr lang="en-US" sz="900" b="0" dirty="0">
                          <a:latin typeface="Arial" panose="020B0604020202020204" pitchFamily="34" charset="0"/>
                          <a:cs typeface="Arial" panose="020B0604020202020204" pitchFamily="34" charset="0"/>
                        </a:rPr>
                        <a:t>Vict_Sex</a:t>
                      </a:r>
                    </a:p>
                  </a:txBody>
                  <a:tcPr/>
                </a:tc>
                <a:tc>
                  <a:txBody>
                    <a:bodyPr/>
                    <a:lstStyle/>
                    <a:p>
                      <a:r>
                        <a:rPr lang="en-US" sz="900" b="0" dirty="0">
                          <a:latin typeface="Arial" panose="020B0604020202020204" pitchFamily="34" charset="0"/>
                          <a:cs typeface="Arial" panose="020B0604020202020204" pitchFamily="34" charset="0"/>
                        </a:rPr>
                        <a:t>Vict Descent</a:t>
                      </a:r>
                    </a:p>
                  </a:txBody>
                  <a:tcPr/>
                </a:tc>
                <a:tc>
                  <a:txBody>
                    <a:bodyPr/>
                    <a:lstStyle/>
                    <a:p>
                      <a:r>
                        <a:rPr lang="en-US" sz="900" b="0" dirty="0">
                          <a:latin typeface="Arial" panose="020B0604020202020204" pitchFamily="34" charset="0"/>
                          <a:cs typeface="Arial" panose="020B0604020202020204" pitchFamily="34" charset="0"/>
                        </a:rPr>
                        <a:t>Premis Cd</a:t>
                      </a:r>
                    </a:p>
                  </a:txBody>
                  <a:tcPr/>
                </a:tc>
                <a:tc>
                  <a:txBody>
                    <a:bodyPr/>
                    <a:lstStyle/>
                    <a:p>
                      <a:r>
                        <a:rPr lang="en-US" sz="900" b="0" dirty="0">
                          <a:latin typeface="Arial" panose="020B0604020202020204" pitchFamily="34" charset="0"/>
                          <a:cs typeface="Arial" panose="020B0604020202020204" pitchFamily="34" charset="0"/>
                        </a:rPr>
                        <a:t>Weapon Used Cd</a:t>
                      </a:r>
                    </a:p>
                  </a:txBody>
                  <a:tcPr/>
                </a:tc>
                <a:tc>
                  <a:txBody>
                    <a:bodyPr/>
                    <a:lstStyle/>
                    <a:p>
                      <a:r>
                        <a:rPr lang="en-US" sz="900" b="0" dirty="0">
                          <a:latin typeface="Arial" panose="020B0604020202020204" pitchFamily="34" charset="0"/>
                          <a:cs typeface="Arial" panose="020B0604020202020204" pitchFamily="34" charset="0"/>
                        </a:rPr>
                        <a:t>Status</a:t>
                      </a:r>
                    </a:p>
                  </a:txBody>
                  <a:tcPr/>
                </a:tc>
                <a:tc>
                  <a:txBody>
                    <a:bodyPr/>
                    <a:lstStyle/>
                    <a:p>
                      <a:r>
                        <a:rPr lang="en-US" sz="900" b="0" dirty="0" err="1">
                          <a:latin typeface="Arial" panose="020B0604020202020204" pitchFamily="34" charset="0"/>
                          <a:cs typeface="Arial" panose="020B0604020202020204" pitchFamily="34" charset="0"/>
                        </a:rPr>
                        <a:t>Location_Id</a:t>
                      </a:r>
                      <a:endParaRPr lang="en-US" sz="9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48328505"/>
                  </a:ext>
                </a:extLst>
              </a:tr>
            </a:tbl>
          </a:graphicData>
        </a:graphic>
      </p:graphicFrame>
      <p:sp>
        <p:nvSpPr>
          <p:cNvPr id="44" name="TextBox 43">
            <a:extLst>
              <a:ext uri="{FF2B5EF4-FFF2-40B4-BE49-F238E27FC236}">
                <a16:creationId xmlns:a16="http://schemas.microsoft.com/office/drawing/2014/main" id="{89873C38-2D39-D25E-0B02-2985E1FD5D40}"/>
              </a:ext>
            </a:extLst>
          </p:cNvPr>
          <p:cNvSpPr txBox="1"/>
          <p:nvPr/>
        </p:nvSpPr>
        <p:spPr>
          <a:xfrm>
            <a:off x="1185131" y="73623"/>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incident</a:t>
            </a:r>
          </a:p>
        </p:txBody>
      </p:sp>
      <p:graphicFrame>
        <p:nvGraphicFramePr>
          <p:cNvPr id="45" name="Table 44">
            <a:extLst>
              <a:ext uri="{FF2B5EF4-FFF2-40B4-BE49-F238E27FC236}">
                <a16:creationId xmlns:a16="http://schemas.microsoft.com/office/drawing/2014/main" id="{C521EEFF-FFB2-4189-A45A-4868422A3794}"/>
              </a:ext>
            </a:extLst>
          </p:cNvPr>
          <p:cNvGraphicFramePr>
            <a:graphicFrameLocks noGrp="1"/>
          </p:cNvGraphicFramePr>
          <p:nvPr>
            <p:extLst>
              <p:ext uri="{D42A27DB-BD31-4B8C-83A1-F6EECF244321}">
                <p14:modId xmlns:p14="http://schemas.microsoft.com/office/powerpoint/2010/main" val="103555499"/>
              </p:ext>
            </p:extLst>
          </p:nvPr>
        </p:nvGraphicFramePr>
        <p:xfrm>
          <a:off x="1062384" y="1462882"/>
          <a:ext cx="1931916" cy="370840"/>
        </p:xfrm>
        <a:graphic>
          <a:graphicData uri="http://schemas.openxmlformats.org/drawingml/2006/table">
            <a:tbl>
              <a:tblPr firstRow="1" bandRow="1">
                <a:tableStyleId>{5C22544A-7EE6-4342-B048-85BDC9FD1C3A}</a:tableStyleId>
              </a:tblPr>
              <a:tblGrid>
                <a:gridCol w="965958">
                  <a:extLst>
                    <a:ext uri="{9D8B030D-6E8A-4147-A177-3AD203B41FA5}">
                      <a16:colId xmlns:a16="http://schemas.microsoft.com/office/drawing/2014/main" val="1704886902"/>
                    </a:ext>
                  </a:extLst>
                </a:gridCol>
                <a:gridCol w="965958">
                  <a:extLst>
                    <a:ext uri="{9D8B030D-6E8A-4147-A177-3AD203B41FA5}">
                      <a16:colId xmlns:a16="http://schemas.microsoft.com/office/drawing/2014/main" val="1802662335"/>
                    </a:ext>
                  </a:extLst>
                </a:gridCol>
              </a:tblGrid>
              <a:tr h="370840">
                <a:tc>
                  <a:txBody>
                    <a:bodyPr/>
                    <a:lstStyle/>
                    <a:p>
                      <a:r>
                        <a:rPr lang="en-US" sz="1000" u="sng" dirty="0"/>
                        <a:t>DR_NO</a:t>
                      </a:r>
                    </a:p>
                  </a:txBody>
                  <a:tcPr/>
                </a:tc>
                <a:tc>
                  <a:txBody>
                    <a:bodyPr/>
                    <a:lstStyle/>
                    <a:p>
                      <a:r>
                        <a:rPr lang="en-US" sz="1000" b="1" u="sng" dirty="0"/>
                        <a:t>Mocodes</a:t>
                      </a:r>
                    </a:p>
                  </a:txBody>
                  <a:tcPr/>
                </a:tc>
                <a:extLst>
                  <a:ext uri="{0D108BD9-81ED-4DB2-BD59-A6C34878D82A}">
                    <a16:rowId xmlns:a16="http://schemas.microsoft.com/office/drawing/2014/main" val="1857642510"/>
                  </a:ext>
                </a:extLst>
              </a:tr>
            </a:tbl>
          </a:graphicData>
        </a:graphic>
      </p:graphicFrame>
      <p:graphicFrame>
        <p:nvGraphicFramePr>
          <p:cNvPr id="46" name="Table 45">
            <a:extLst>
              <a:ext uri="{FF2B5EF4-FFF2-40B4-BE49-F238E27FC236}">
                <a16:creationId xmlns:a16="http://schemas.microsoft.com/office/drawing/2014/main" id="{CAB6E3BD-E71E-70DB-A976-040F30761DB9}"/>
              </a:ext>
            </a:extLst>
          </p:cNvPr>
          <p:cNvGraphicFramePr>
            <a:graphicFrameLocks noGrp="1"/>
          </p:cNvGraphicFramePr>
          <p:nvPr>
            <p:extLst>
              <p:ext uri="{D42A27DB-BD31-4B8C-83A1-F6EECF244321}">
                <p14:modId xmlns:p14="http://schemas.microsoft.com/office/powerpoint/2010/main" val="1849230147"/>
              </p:ext>
            </p:extLst>
          </p:nvPr>
        </p:nvGraphicFramePr>
        <p:xfrm>
          <a:off x="1062384" y="2363081"/>
          <a:ext cx="1931914" cy="370840"/>
        </p:xfrm>
        <a:graphic>
          <a:graphicData uri="http://schemas.openxmlformats.org/drawingml/2006/table">
            <a:tbl>
              <a:tblPr firstRow="1" bandRow="1">
                <a:tableStyleId>{5C22544A-7EE6-4342-B048-85BDC9FD1C3A}</a:tableStyleId>
              </a:tblPr>
              <a:tblGrid>
                <a:gridCol w="965957">
                  <a:extLst>
                    <a:ext uri="{9D8B030D-6E8A-4147-A177-3AD203B41FA5}">
                      <a16:colId xmlns:a16="http://schemas.microsoft.com/office/drawing/2014/main" val="1704886902"/>
                    </a:ext>
                  </a:extLst>
                </a:gridCol>
                <a:gridCol w="965957">
                  <a:extLst>
                    <a:ext uri="{9D8B030D-6E8A-4147-A177-3AD203B41FA5}">
                      <a16:colId xmlns:a16="http://schemas.microsoft.com/office/drawing/2014/main" val="1802662335"/>
                    </a:ext>
                  </a:extLst>
                </a:gridCol>
              </a:tblGrid>
              <a:tr h="370840">
                <a:tc>
                  <a:txBody>
                    <a:bodyPr/>
                    <a:lstStyle/>
                    <a:p>
                      <a:r>
                        <a:rPr lang="en-US" sz="1000" b="1" u="sng" dirty="0"/>
                        <a:t>Mocodes</a:t>
                      </a:r>
                    </a:p>
                  </a:txBody>
                  <a:tcPr/>
                </a:tc>
                <a:tc>
                  <a:txBody>
                    <a:bodyPr/>
                    <a:lstStyle/>
                    <a:p>
                      <a:r>
                        <a:rPr lang="en-US" sz="1000" b="0" dirty="0"/>
                        <a:t>Description</a:t>
                      </a:r>
                    </a:p>
                  </a:txBody>
                  <a:tcPr/>
                </a:tc>
                <a:extLst>
                  <a:ext uri="{0D108BD9-81ED-4DB2-BD59-A6C34878D82A}">
                    <a16:rowId xmlns:a16="http://schemas.microsoft.com/office/drawing/2014/main" val="1857642510"/>
                  </a:ext>
                </a:extLst>
              </a:tr>
            </a:tbl>
          </a:graphicData>
        </a:graphic>
      </p:graphicFrame>
      <p:sp>
        <p:nvSpPr>
          <p:cNvPr id="47" name="TextBox 46">
            <a:extLst>
              <a:ext uri="{FF2B5EF4-FFF2-40B4-BE49-F238E27FC236}">
                <a16:creationId xmlns:a16="http://schemas.microsoft.com/office/drawing/2014/main" id="{446A68FB-AD40-FC89-F8ED-4AF0AA1BCCEC}"/>
              </a:ext>
            </a:extLst>
          </p:cNvPr>
          <p:cNvSpPr txBox="1"/>
          <p:nvPr/>
        </p:nvSpPr>
        <p:spPr>
          <a:xfrm>
            <a:off x="1066362" y="1163234"/>
            <a:ext cx="7296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Mocode</a:t>
            </a:r>
          </a:p>
        </p:txBody>
      </p:sp>
      <p:sp>
        <p:nvSpPr>
          <p:cNvPr id="48" name="TextBox 47">
            <a:extLst>
              <a:ext uri="{FF2B5EF4-FFF2-40B4-BE49-F238E27FC236}">
                <a16:creationId xmlns:a16="http://schemas.microsoft.com/office/drawing/2014/main" id="{AD9B3D73-890A-40B9-577D-001FBB840E46}"/>
              </a:ext>
            </a:extLst>
          </p:cNvPr>
          <p:cNvSpPr txBox="1"/>
          <p:nvPr/>
        </p:nvSpPr>
        <p:spPr>
          <a:xfrm>
            <a:off x="1062384" y="2056024"/>
            <a:ext cx="155523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Mocode_description</a:t>
            </a:r>
          </a:p>
        </p:txBody>
      </p:sp>
      <p:graphicFrame>
        <p:nvGraphicFramePr>
          <p:cNvPr id="49" name="Table 48">
            <a:extLst>
              <a:ext uri="{FF2B5EF4-FFF2-40B4-BE49-F238E27FC236}">
                <a16:creationId xmlns:a16="http://schemas.microsoft.com/office/drawing/2014/main" id="{2E733200-890F-BC3B-CD49-FB84D1CC1BF0}"/>
              </a:ext>
            </a:extLst>
          </p:cNvPr>
          <p:cNvGraphicFramePr>
            <a:graphicFrameLocks noGrp="1"/>
          </p:cNvGraphicFramePr>
          <p:nvPr>
            <p:extLst>
              <p:ext uri="{D42A27DB-BD31-4B8C-83A1-F6EECF244321}">
                <p14:modId xmlns:p14="http://schemas.microsoft.com/office/powerpoint/2010/main" val="2550850878"/>
              </p:ext>
            </p:extLst>
          </p:nvPr>
        </p:nvGraphicFramePr>
        <p:xfrm>
          <a:off x="1062384" y="5359709"/>
          <a:ext cx="2891904" cy="370840"/>
        </p:xfrm>
        <a:graphic>
          <a:graphicData uri="http://schemas.openxmlformats.org/drawingml/2006/table">
            <a:tbl>
              <a:tblPr firstRow="1" bandRow="1">
                <a:tableStyleId>{5C22544A-7EE6-4342-B048-85BDC9FD1C3A}</a:tableStyleId>
              </a:tblPr>
              <a:tblGrid>
                <a:gridCol w="963968">
                  <a:extLst>
                    <a:ext uri="{9D8B030D-6E8A-4147-A177-3AD203B41FA5}">
                      <a16:colId xmlns:a16="http://schemas.microsoft.com/office/drawing/2014/main" val="3387890819"/>
                    </a:ext>
                  </a:extLst>
                </a:gridCol>
                <a:gridCol w="963968">
                  <a:extLst>
                    <a:ext uri="{9D8B030D-6E8A-4147-A177-3AD203B41FA5}">
                      <a16:colId xmlns:a16="http://schemas.microsoft.com/office/drawing/2014/main" val="2490892693"/>
                    </a:ext>
                  </a:extLst>
                </a:gridCol>
                <a:gridCol w="963968">
                  <a:extLst>
                    <a:ext uri="{9D8B030D-6E8A-4147-A177-3AD203B41FA5}">
                      <a16:colId xmlns:a16="http://schemas.microsoft.com/office/drawing/2014/main" val="3328085700"/>
                    </a:ext>
                  </a:extLst>
                </a:gridCol>
              </a:tblGrid>
              <a:tr h="370840">
                <a:tc>
                  <a:txBody>
                    <a:bodyPr/>
                    <a:lstStyle/>
                    <a:p>
                      <a:r>
                        <a:rPr lang="en-US" sz="1000" b="1" u="sng" dirty="0">
                          <a:latin typeface="Arial" panose="020B0604020202020204" pitchFamily="34" charset="0"/>
                          <a:cs typeface="Arial" panose="020B0604020202020204" pitchFamily="34" charset="0"/>
                        </a:rPr>
                        <a:t>DR_NO</a:t>
                      </a:r>
                    </a:p>
                  </a:txBody>
                  <a:tcPr/>
                </a:tc>
                <a:tc>
                  <a:txBody>
                    <a:bodyPr/>
                    <a:lstStyle/>
                    <a:p>
                      <a:r>
                        <a:rPr lang="en-US" sz="1000" b="1" u="sng" dirty="0">
                          <a:latin typeface="Arial" panose="020B0604020202020204" pitchFamily="34" charset="0"/>
                          <a:cs typeface="Arial" panose="020B0604020202020204" pitchFamily="34" charset="0"/>
                        </a:rPr>
                        <a:t>Crm_Cd</a:t>
                      </a:r>
                    </a:p>
                  </a:txBody>
                  <a:tcPr/>
                </a:tc>
                <a:tc>
                  <a:txBody>
                    <a:bodyPr/>
                    <a:lstStyle/>
                    <a:p>
                      <a:r>
                        <a:rPr lang="en-US" sz="1000" b="0" dirty="0">
                          <a:latin typeface="Arial" panose="020B0604020202020204" pitchFamily="34" charset="0"/>
                          <a:cs typeface="Arial" panose="020B0604020202020204" pitchFamily="34" charset="0"/>
                        </a:rPr>
                        <a:t>Crm_Level</a:t>
                      </a:r>
                    </a:p>
                  </a:txBody>
                  <a:tcPr/>
                </a:tc>
                <a:extLst>
                  <a:ext uri="{0D108BD9-81ED-4DB2-BD59-A6C34878D82A}">
                    <a16:rowId xmlns:a16="http://schemas.microsoft.com/office/drawing/2014/main" val="3880220157"/>
                  </a:ext>
                </a:extLst>
              </a:tr>
            </a:tbl>
          </a:graphicData>
        </a:graphic>
      </p:graphicFrame>
      <p:sp>
        <p:nvSpPr>
          <p:cNvPr id="50" name="TextBox 49">
            <a:extLst>
              <a:ext uri="{FF2B5EF4-FFF2-40B4-BE49-F238E27FC236}">
                <a16:creationId xmlns:a16="http://schemas.microsoft.com/office/drawing/2014/main" id="{DE81ADC1-0709-95ED-B00A-3851C5963AF4}"/>
              </a:ext>
            </a:extLst>
          </p:cNvPr>
          <p:cNvSpPr txBox="1"/>
          <p:nvPr/>
        </p:nvSpPr>
        <p:spPr>
          <a:xfrm>
            <a:off x="1016734" y="5116863"/>
            <a:ext cx="10102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Crime_code</a:t>
            </a:r>
          </a:p>
        </p:txBody>
      </p:sp>
      <p:graphicFrame>
        <p:nvGraphicFramePr>
          <p:cNvPr id="51" name="Table 50">
            <a:extLst>
              <a:ext uri="{FF2B5EF4-FFF2-40B4-BE49-F238E27FC236}">
                <a16:creationId xmlns:a16="http://schemas.microsoft.com/office/drawing/2014/main" id="{1C07AE89-BC16-2C8D-2A0F-5C3BAD72F60F}"/>
              </a:ext>
            </a:extLst>
          </p:cNvPr>
          <p:cNvGraphicFramePr>
            <a:graphicFrameLocks noGrp="1"/>
          </p:cNvGraphicFramePr>
          <p:nvPr>
            <p:extLst>
              <p:ext uri="{D42A27DB-BD31-4B8C-83A1-F6EECF244321}">
                <p14:modId xmlns:p14="http://schemas.microsoft.com/office/powerpoint/2010/main" val="749452732"/>
              </p:ext>
            </p:extLst>
          </p:nvPr>
        </p:nvGraphicFramePr>
        <p:xfrm>
          <a:off x="1016734" y="6167908"/>
          <a:ext cx="1931914" cy="370840"/>
        </p:xfrm>
        <a:graphic>
          <a:graphicData uri="http://schemas.openxmlformats.org/drawingml/2006/table">
            <a:tbl>
              <a:tblPr firstRow="1" bandRow="1">
                <a:tableStyleId>{5C22544A-7EE6-4342-B048-85BDC9FD1C3A}</a:tableStyleId>
              </a:tblPr>
              <a:tblGrid>
                <a:gridCol w="965957">
                  <a:extLst>
                    <a:ext uri="{9D8B030D-6E8A-4147-A177-3AD203B41FA5}">
                      <a16:colId xmlns:a16="http://schemas.microsoft.com/office/drawing/2014/main" val="1704886902"/>
                    </a:ext>
                  </a:extLst>
                </a:gridCol>
                <a:gridCol w="965957">
                  <a:extLst>
                    <a:ext uri="{9D8B030D-6E8A-4147-A177-3AD203B41FA5}">
                      <a16:colId xmlns:a16="http://schemas.microsoft.com/office/drawing/2014/main" val="1802662335"/>
                    </a:ext>
                  </a:extLst>
                </a:gridCol>
              </a:tblGrid>
              <a:tr h="370840">
                <a:tc>
                  <a:txBody>
                    <a:bodyPr/>
                    <a:lstStyle/>
                    <a:p>
                      <a:r>
                        <a:rPr lang="en-US" sz="1000" b="1" u="sng" dirty="0"/>
                        <a:t>Crm_Cd</a:t>
                      </a:r>
                    </a:p>
                  </a:txBody>
                  <a:tcPr/>
                </a:tc>
                <a:tc>
                  <a:txBody>
                    <a:bodyPr/>
                    <a:lstStyle/>
                    <a:p>
                      <a:r>
                        <a:rPr lang="en-US" sz="1000" b="0" dirty="0"/>
                        <a:t>description</a:t>
                      </a:r>
                    </a:p>
                  </a:txBody>
                  <a:tcPr/>
                </a:tc>
                <a:extLst>
                  <a:ext uri="{0D108BD9-81ED-4DB2-BD59-A6C34878D82A}">
                    <a16:rowId xmlns:a16="http://schemas.microsoft.com/office/drawing/2014/main" val="1857642510"/>
                  </a:ext>
                </a:extLst>
              </a:tr>
            </a:tbl>
          </a:graphicData>
        </a:graphic>
      </p:graphicFrame>
      <p:sp>
        <p:nvSpPr>
          <p:cNvPr id="52" name="TextBox 51">
            <a:extLst>
              <a:ext uri="{FF2B5EF4-FFF2-40B4-BE49-F238E27FC236}">
                <a16:creationId xmlns:a16="http://schemas.microsoft.com/office/drawing/2014/main" id="{8A46CB89-9C6D-D10C-1A5F-B5B69E81A44A}"/>
              </a:ext>
            </a:extLst>
          </p:cNvPr>
          <p:cNvSpPr txBox="1"/>
          <p:nvPr/>
        </p:nvSpPr>
        <p:spPr>
          <a:xfrm>
            <a:off x="960978" y="5938908"/>
            <a:ext cx="2195281" cy="461665"/>
          </a:xfrm>
          <a:prstGeom prst="rect">
            <a:avLst/>
          </a:prstGeom>
          <a:noFill/>
        </p:spPr>
        <p:txBody>
          <a:bodyPr wrap="square" rtlCol="0">
            <a:spAutoFit/>
          </a:bodyPr>
          <a:lstStyle/>
          <a:p>
            <a:r>
              <a:rPr lang="en-US" sz="1200" dirty="0" err="1">
                <a:latin typeface="Arial" panose="020B0604020202020204" pitchFamily="34" charset="0"/>
                <a:cs typeface="Arial" panose="020B0604020202020204" pitchFamily="34" charset="0"/>
              </a:rPr>
              <a:t>crime_code_description</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graphicFrame>
        <p:nvGraphicFramePr>
          <p:cNvPr id="53" name="Table 52">
            <a:extLst>
              <a:ext uri="{FF2B5EF4-FFF2-40B4-BE49-F238E27FC236}">
                <a16:creationId xmlns:a16="http://schemas.microsoft.com/office/drawing/2014/main" id="{E36EE483-4BAC-CF28-E45E-C9AEEC6D7878}"/>
              </a:ext>
            </a:extLst>
          </p:cNvPr>
          <p:cNvGraphicFramePr>
            <a:graphicFrameLocks noGrp="1"/>
          </p:cNvGraphicFramePr>
          <p:nvPr>
            <p:extLst>
              <p:ext uri="{D42A27DB-BD31-4B8C-83A1-F6EECF244321}">
                <p14:modId xmlns:p14="http://schemas.microsoft.com/office/powerpoint/2010/main" val="608994440"/>
              </p:ext>
            </p:extLst>
          </p:nvPr>
        </p:nvGraphicFramePr>
        <p:xfrm>
          <a:off x="1062384" y="3339472"/>
          <a:ext cx="1322764" cy="396240"/>
        </p:xfrm>
        <a:graphic>
          <a:graphicData uri="http://schemas.openxmlformats.org/drawingml/2006/table">
            <a:tbl>
              <a:tblPr firstRow="1" bandRow="1">
                <a:tableStyleId>{5C22544A-7EE6-4342-B048-85BDC9FD1C3A}</a:tableStyleId>
              </a:tblPr>
              <a:tblGrid>
                <a:gridCol w="661382">
                  <a:extLst>
                    <a:ext uri="{9D8B030D-6E8A-4147-A177-3AD203B41FA5}">
                      <a16:colId xmlns:a16="http://schemas.microsoft.com/office/drawing/2014/main" val="172214013"/>
                    </a:ext>
                  </a:extLst>
                </a:gridCol>
                <a:gridCol w="661382">
                  <a:extLst>
                    <a:ext uri="{9D8B030D-6E8A-4147-A177-3AD203B41FA5}">
                      <a16:colId xmlns:a16="http://schemas.microsoft.com/office/drawing/2014/main" val="2707278351"/>
                    </a:ext>
                  </a:extLst>
                </a:gridCol>
              </a:tblGrid>
              <a:tr h="370840">
                <a:tc>
                  <a:txBody>
                    <a:bodyPr/>
                    <a:lstStyle/>
                    <a:p>
                      <a:r>
                        <a:rPr lang="en-US" sz="1000" b="0" dirty="0"/>
                        <a:t> </a:t>
                      </a:r>
                      <a:r>
                        <a:rPr lang="en-US" sz="1000" b="1" u="sng" dirty="0"/>
                        <a:t>Area </a:t>
                      </a:r>
                    </a:p>
                  </a:txBody>
                  <a:tcPr/>
                </a:tc>
                <a:tc>
                  <a:txBody>
                    <a:bodyPr/>
                    <a:lstStyle/>
                    <a:p>
                      <a:r>
                        <a:rPr lang="en-US" sz="1000" b="0" dirty="0"/>
                        <a:t>Area Name</a:t>
                      </a:r>
                    </a:p>
                  </a:txBody>
                  <a:tcPr/>
                </a:tc>
                <a:extLst>
                  <a:ext uri="{0D108BD9-81ED-4DB2-BD59-A6C34878D82A}">
                    <a16:rowId xmlns:a16="http://schemas.microsoft.com/office/drawing/2014/main" val="2045381985"/>
                  </a:ext>
                </a:extLst>
              </a:tr>
            </a:tbl>
          </a:graphicData>
        </a:graphic>
      </p:graphicFrame>
      <p:graphicFrame>
        <p:nvGraphicFramePr>
          <p:cNvPr id="54" name="Table 53">
            <a:extLst>
              <a:ext uri="{FF2B5EF4-FFF2-40B4-BE49-F238E27FC236}">
                <a16:creationId xmlns:a16="http://schemas.microsoft.com/office/drawing/2014/main" id="{5CE54C0C-4114-016D-A9A4-83BDAE428B1E}"/>
              </a:ext>
            </a:extLst>
          </p:cNvPr>
          <p:cNvGraphicFramePr>
            <a:graphicFrameLocks noGrp="1"/>
          </p:cNvGraphicFramePr>
          <p:nvPr>
            <p:extLst>
              <p:ext uri="{D42A27DB-BD31-4B8C-83A1-F6EECF244321}">
                <p14:modId xmlns:p14="http://schemas.microsoft.com/office/powerpoint/2010/main" val="3947670220"/>
              </p:ext>
            </p:extLst>
          </p:nvPr>
        </p:nvGraphicFramePr>
        <p:xfrm>
          <a:off x="3869881" y="1431286"/>
          <a:ext cx="1692508" cy="396240"/>
        </p:xfrm>
        <a:graphic>
          <a:graphicData uri="http://schemas.openxmlformats.org/drawingml/2006/table">
            <a:tbl>
              <a:tblPr firstRow="1" bandRow="1">
                <a:tableStyleId>{5C22544A-7EE6-4342-B048-85BDC9FD1C3A}</a:tableStyleId>
              </a:tblPr>
              <a:tblGrid>
                <a:gridCol w="846254">
                  <a:extLst>
                    <a:ext uri="{9D8B030D-6E8A-4147-A177-3AD203B41FA5}">
                      <a16:colId xmlns:a16="http://schemas.microsoft.com/office/drawing/2014/main" val="2511786543"/>
                    </a:ext>
                  </a:extLst>
                </a:gridCol>
                <a:gridCol w="846254">
                  <a:extLst>
                    <a:ext uri="{9D8B030D-6E8A-4147-A177-3AD203B41FA5}">
                      <a16:colId xmlns:a16="http://schemas.microsoft.com/office/drawing/2014/main" val="172214013"/>
                    </a:ext>
                  </a:extLst>
                </a:gridCol>
              </a:tblGrid>
              <a:tr h="370840">
                <a:tc>
                  <a:txBody>
                    <a:bodyPr/>
                    <a:lstStyle/>
                    <a:p>
                      <a:r>
                        <a:rPr lang="en-US" sz="1000" u="sng" dirty="0"/>
                        <a:t>Premise Cd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 </a:t>
                      </a:r>
                      <a:r>
                        <a:rPr lang="en-US" sz="1000" b="0" dirty="0">
                          <a:latin typeface="Arial" panose="020B0604020202020204" pitchFamily="34" charset="0"/>
                          <a:cs typeface="Arial" panose="020B0604020202020204" pitchFamily="34" charset="0"/>
                        </a:rPr>
                        <a:t>Premis</a:t>
                      </a:r>
                      <a:r>
                        <a:rPr lang="en-US" sz="1000" b="0" baseline="0" dirty="0">
                          <a:latin typeface="Arial" panose="020B0604020202020204" pitchFamily="34" charset="0"/>
                          <a:cs typeface="Arial" panose="020B0604020202020204" pitchFamily="34" charset="0"/>
                        </a:rPr>
                        <a:t> </a:t>
                      </a:r>
                      <a:r>
                        <a:rPr lang="en-US" sz="1000" b="0" dirty="0">
                          <a:latin typeface="Arial" panose="020B0604020202020204" pitchFamily="34" charset="0"/>
                          <a:cs typeface="Arial" panose="020B0604020202020204" pitchFamily="34" charset="0"/>
                        </a:rPr>
                        <a:t>Desc</a:t>
                      </a:r>
                    </a:p>
                  </a:txBody>
                  <a:tcPr/>
                </a:tc>
                <a:extLst>
                  <a:ext uri="{0D108BD9-81ED-4DB2-BD59-A6C34878D82A}">
                    <a16:rowId xmlns:a16="http://schemas.microsoft.com/office/drawing/2014/main" val="2045381985"/>
                  </a:ext>
                </a:extLst>
              </a:tr>
            </a:tbl>
          </a:graphicData>
        </a:graphic>
      </p:graphicFrame>
      <p:graphicFrame>
        <p:nvGraphicFramePr>
          <p:cNvPr id="55" name="Table 54">
            <a:extLst>
              <a:ext uri="{FF2B5EF4-FFF2-40B4-BE49-F238E27FC236}">
                <a16:creationId xmlns:a16="http://schemas.microsoft.com/office/drawing/2014/main" id="{0A2CA374-BCA4-B674-DA0D-29F89BC429A7}"/>
              </a:ext>
            </a:extLst>
          </p:cNvPr>
          <p:cNvGraphicFramePr>
            <a:graphicFrameLocks noGrp="1"/>
          </p:cNvGraphicFramePr>
          <p:nvPr>
            <p:extLst>
              <p:ext uri="{D42A27DB-BD31-4B8C-83A1-F6EECF244321}">
                <p14:modId xmlns:p14="http://schemas.microsoft.com/office/powerpoint/2010/main" val="3524381856"/>
              </p:ext>
            </p:extLst>
          </p:nvPr>
        </p:nvGraphicFramePr>
        <p:xfrm>
          <a:off x="4002586" y="2337681"/>
          <a:ext cx="2589564" cy="396240"/>
        </p:xfrm>
        <a:graphic>
          <a:graphicData uri="http://schemas.openxmlformats.org/drawingml/2006/table">
            <a:tbl>
              <a:tblPr firstRow="1" bandRow="1">
                <a:tableStyleId>{5C22544A-7EE6-4342-B048-85BDC9FD1C3A}</a:tableStyleId>
              </a:tblPr>
              <a:tblGrid>
                <a:gridCol w="1294782">
                  <a:extLst>
                    <a:ext uri="{9D8B030D-6E8A-4147-A177-3AD203B41FA5}">
                      <a16:colId xmlns:a16="http://schemas.microsoft.com/office/drawing/2014/main" val="2511786543"/>
                    </a:ext>
                  </a:extLst>
                </a:gridCol>
                <a:gridCol w="1294782">
                  <a:extLst>
                    <a:ext uri="{9D8B030D-6E8A-4147-A177-3AD203B41FA5}">
                      <a16:colId xmlns:a16="http://schemas.microsoft.com/office/drawing/2014/main" val="172214013"/>
                    </a:ext>
                  </a:extLst>
                </a:gridCol>
              </a:tblGrid>
              <a:tr h="369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u="sng" dirty="0">
                          <a:latin typeface="Arial" panose="020B0604020202020204" pitchFamily="34" charset="0"/>
                          <a:cs typeface="Arial" panose="020B0604020202020204" pitchFamily="34" charset="0"/>
                        </a:rPr>
                        <a:t>Weapon Used Cd</a:t>
                      </a:r>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 </a:t>
                      </a:r>
                      <a:r>
                        <a:rPr lang="en-US" sz="1000" b="0" dirty="0">
                          <a:latin typeface="Arial" panose="020B0604020202020204" pitchFamily="34" charset="0"/>
                          <a:cs typeface="Arial" panose="020B0604020202020204" pitchFamily="34" charset="0"/>
                        </a:rPr>
                        <a:t>Weapon Desc</a:t>
                      </a:r>
                    </a:p>
                    <a:p>
                      <a:endParaRPr lang="en-US" sz="1000" b="0" dirty="0"/>
                    </a:p>
                  </a:txBody>
                  <a:tcPr/>
                </a:tc>
                <a:extLst>
                  <a:ext uri="{0D108BD9-81ED-4DB2-BD59-A6C34878D82A}">
                    <a16:rowId xmlns:a16="http://schemas.microsoft.com/office/drawing/2014/main" val="2045381985"/>
                  </a:ext>
                </a:extLst>
              </a:tr>
            </a:tbl>
          </a:graphicData>
        </a:graphic>
      </p:graphicFrame>
      <p:graphicFrame>
        <p:nvGraphicFramePr>
          <p:cNvPr id="56" name="Table 55">
            <a:extLst>
              <a:ext uri="{FF2B5EF4-FFF2-40B4-BE49-F238E27FC236}">
                <a16:creationId xmlns:a16="http://schemas.microsoft.com/office/drawing/2014/main" id="{5CE2FAEA-9640-8724-5896-227E2493CAFC}"/>
              </a:ext>
            </a:extLst>
          </p:cNvPr>
          <p:cNvGraphicFramePr>
            <a:graphicFrameLocks noGrp="1"/>
          </p:cNvGraphicFramePr>
          <p:nvPr>
            <p:extLst>
              <p:ext uri="{D42A27DB-BD31-4B8C-83A1-F6EECF244321}">
                <p14:modId xmlns:p14="http://schemas.microsoft.com/office/powerpoint/2010/main" val="790785354"/>
              </p:ext>
            </p:extLst>
          </p:nvPr>
        </p:nvGraphicFramePr>
        <p:xfrm>
          <a:off x="7495370" y="2548501"/>
          <a:ext cx="1692508" cy="370840"/>
        </p:xfrm>
        <a:graphic>
          <a:graphicData uri="http://schemas.openxmlformats.org/drawingml/2006/table">
            <a:tbl>
              <a:tblPr firstRow="1" bandRow="1">
                <a:tableStyleId>{5C22544A-7EE6-4342-B048-85BDC9FD1C3A}</a:tableStyleId>
              </a:tblPr>
              <a:tblGrid>
                <a:gridCol w="846254">
                  <a:extLst>
                    <a:ext uri="{9D8B030D-6E8A-4147-A177-3AD203B41FA5}">
                      <a16:colId xmlns:a16="http://schemas.microsoft.com/office/drawing/2014/main" val="2511786543"/>
                    </a:ext>
                  </a:extLst>
                </a:gridCol>
                <a:gridCol w="846254">
                  <a:extLst>
                    <a:ext uri="{9D8B030D-6E8A-4147-A177-3AD203B41FA5}">
                      <a16:colId xmlns:a16="http://schemas.microsoft.com/office/drawing/2014/main" val="172214013"/>
                    </a:ext>
                  </a:extLst>
                </a:gridCol>
              </a:tblGrid>
              <a:tr h="370840">
                <a:tc>
                  <a:txBody>
                    <a:bodyPr/>
                    <a:lstStyle/>
                    <a:p>
                      <a:r>
                        <a:rPr lang="en-US" sz="1000" b="1" u="sng" dirty="0"/>
                        <a:t>Status</a:t>
                      </a:r>
                    </a:p>
                  </a:txBody>
                  <a:tcPr/>
                </a:tc>
                <a:tc>
                  <a:txBody>
                    <a:bodyPr/>
                    <a:lstStyle/>
                    <a:p>
                      <a:r>
                        <a:rPr lang="en-US" sz="1000" dirty="0"/>
                        <a:t> </a:t>
                      </a:r>
                      <a:r>
                        <a:rPr lang="en-US" sz="1000" b="0" dirty="0"/>
                        <a:t>Status Desc</a:t>
                      </a:r>
                    </a:p>
                  </a:txBody>
                  <a:tcPr/>
                </a:tc>
                <a:extLst>
                  <a:ext uri="{0D108BD9-81ED-4DB2-BD59-A6C34878D82A}">
                    <a16:rowId xmlns:a16="http://schemas.microsoft.com/office/drawing/2014/main" val="2045381985"/>
                  </a:ext>
                </a:extLst>
              </a:tr>
            </a:tbl>
          </a:graphicData>
        </a:graphic>
      </p:graphicFrame>
      <p:sp>
        <p:nvSpPr>
          <p:cNvPr id="57" name="TextBox 56">
            <a:extLst>
              <a:ext uri="{FF2B5EF4-FFF2-40B4-BE49-F238E27FC236}">
                <a16:creationId xmlns:a16="http://schemas.microsoft.com/office/drawing/2014/main" id="{63C61A59-E03E-1BF8-FFAD-26F279472CD8}"/>
              </a:ext>
            </a:extLst>
          </p:cNvPr>
          <p:cNvSpPr txBox="1"/>
          <p:nvPr/>
        </p:nvSpPr>
        <p:spPr>
          <a:xfrm>
            <a:off x="3869881" y="1179686"/>
            <a:ext cx="7296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premise</a:t>
            </a:r>
          </a:p>
        </p:txBody>
      </p:sp>
      <p:sp>
        <p:nvSpPr>
          <p:cNvPr id="58" name="TextBox 57">
            <a:extLst>
              <a:ext uri="{FF2B5EF4-FFF2-40B4-BE49-F238E27FC236}">
                <a16:creationId xmlns:a16="http://schemas.microsoft.com/office/drawing/2014/main" id="{8D5618D1-66EA-B466-26B6-CCAADB3459C1}"/>
              </a:ext>
            </a:extLst>
          </p:cNvPr>
          <p:cNvSpPr txBox="1"/>
          <p:nvPr/>
        </p:nvSpPr>
        <p:spPr>
          <a:xfrm>
            <a:off x="4002586" y="2086080"/>
            <a:ext cx="720069"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weapon</a:t>
            </a:r>
          </a:p>
        </p:txBody>
      </p:sp>
      <p:sp>
        <p:nvSpPr>
          <p:cNvPr id="59" name="TextBox 58">
            <a:extLst>
              <a:ext uri="{FF2B5EF4-FFF2-40B4-BE49-F238E27FC236}">
                <a16:creationId xmlns:a16="http://schemas.microsoft.com/office/drawing/2014/main" id="{60C8AE48-1D5E-3C89-424B-35500D475F06}"/>
              </a:ext>
            </a:extLst>
          </p:cNvPr>
          <p:cNvSpPr txBox="1"/>
          <p:nvPr/>
        </p:nvSpPr>
        <p:spPr>
          <a:xfrm>
            <a:off x="7456788" y="2329322"/>
            <a:ext cx="59503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status</a:t>
            </a:r>
          </a:p>
        </p:txBody>
      </p:sp>
      <p:graphicFrame>
        <p:nvGraphicFramePr>
          <p:cNvPr id="60" name="Table 59">
            <a:extLst>
              <a:ext uri="{FF2B5EF4-FFF2-40B4-BE49-F238E27FC236}">
                <a16:creationId xmlns:a16="http://schemas.microsoft.com/office/drawing/2014/main" id="{C053D078-E738-690D-55C9-DACA7F0495C7}"/>
              </a:ext>
            </a:extLst>
          </p:cNvPr>
          <p:cNvGraphicFramePr>
            <a:graphicFrameLocks noGrp="1"/>
          </p:cNvGraphicFramePr>
          <p:nvPr>
            <p:extLst>
              <p:ext uri="{D42A27DB-BD31-4B8C-83A1-F6EECF244321}">
                <p14:modId xmlns:p14="http://schemas.microsoft.com/office/powerpoint/2010/main" val="1520430505"/>
              </p:ext>
            </p:extLst>
          </p:nvPr>
        </p:nvGraphicFramePr>
        <p:xfrm>
          <a:off x="1062384" y="4518477"/>
          <a:ext cx="4234984" cy="370840"/>
        </p:xfrm>
        <a:graphic>
          <a:graphicData uri="http://schemas.openxmlformats.org/drawingml/2006/table">
            <a:tbl>
              <a:tblPr firstRow="1" bandRow="1">
                <a:tableStyleId>{5C22544A-7EE6-4342-B048-85BDC9FD1C3A}</a:tableStyleId>
              </a:tblPr>
              <a:tblGrid>
                <a:gridCol w="1058746">
                  <a:extLst>
                    <a:ext uri="{9D8B030D-6E8A-4147-A177-3AD203B41FA5}">
                      <a16:colId xmlns:a16="http://schemas.microsoft.com/office/drawing/2014/main" val="943428322"/>
                    </a:ext>
                  </a:extLst>
                </a:gridCol>
                <a:gridCol w="1058746">
                  <a:extLst>
                    <a:ext uri="{9D8B030D-6E8A-4147-A177-3AD203B41FA5}">
                      <a16:colId xmlns:a16="http://schemas.microsoft.com/office/drawing/2014/main" val="3971440344"/>
                    </a:ext>
                  </a:extLst>
                </a:gridCol>
                <a:gridCol w="1058746">
                  <a:extLst>
                    <a:ext uri="{9D8B030D-6E8A-4147-A177-3AD203B41FA5}">
                      <a16:colId xmlns:a16="http://schemas.microsoft.com/office/drawing/2014/main" val="3223310577"/>
                    </a:ext>
                  </a:extLst>
                </a:gridCol>
                <a:gridCol w="1058746">
                  <a:extLst>
                    <a:ext uri="{9D8B030D-6E8A-4147-A177-3AD203B41FA5}">
                      <a16:colId xmlns:a16="http://schemas.microsoft.com/office/drawing/2014/main" val="3751113596"/>
                    </a:ext>
                  </a:extLst>
                </a:gridCol>
              </a:tblGrid>
              <a:tr h="370840">
                <a:tc>
                  <a:txBody>
                    <a:bodyPr/>
                    <a:lstStyle/>
                    <a:p>
                      <a:r>
                        <a:rPr lang="en-US" sz="1000" u="sng" dirty="0" err="1"/>
                        <a:t>Location_Id</a:t>
                      </a:r>
                      <a:endParaRPr lang="en-US" sz="1000" u="sng" dirty="0"/>
                    </a:p>
                  </a:txBody>
                  <a:tcPr/>
                </a:tc>
                <a:tc>
                  <a:txBody>
                    <a:bodyPr/>
                    <a:lstStyle/>
                    <a:p>
                      <a:r>
                        <a:rPr lang="en-US" sz="1000" b="0" u="none" dirty="0"/>
                        <a:t>Cross Street</a:t>
                      </a:r>
                    </a:p>
                  </a:txBody>
                  <a:tcPr/>
                </a:tc>
                <a:tc>
                  <a:txBody>
                    <a:bodyPr/>
                    <a:lstStyle/>
                    <a:p>
                      <a:r>
                        <a:rPr lang="en-US" sz="1000" b="0" dirty="0"/>
                        <a:t>Lat</a:t>
                      </a:r>
                    </a:p>
                  </a:txBody>
                  <a:tcPr/>
                </a:tc>
                <a:tc>
                  <a:txBody>
                    <a:bodyPr/>
                    <a:lstStyle/>
                    <a:p>
                      <a:r>
                        <a:rPr lang="en-US" sz="1000" b="0" dirty="0"/>
                        <a:t>Lon</a:t>
                      </a:r>
                    </a:p>
                  </a:txBody>
                  <a:tcPr/>
                </a:tc>
                <a:extLst>
                  <a:ext uri="{0D108BD9-81ED-4DB2-BD59-A6C34878D82A}">
                    <a16:rowId xmlns:a16="http://schemas.microsoft.com/office/drawing/2014/main" val="1728494276"/>
                  </a:ext>
                </a:extLst>
              </a:tr>
            </a:tbl>
          </a:graphicData>
        </a:graphic>
      </p:graphicFrame>
      <p:sp>
        <p:nvSpPr>
          <p:cNvPr id="61" name="TextBox 60">
            <a:extLst>
              <a:ext uri="{FF2B5EF4-FFF2-40B4-BE49-F238E27FC236}">
                <a16:creationId xmlns:a16="http://schemas.microsoft.com/office/drawing/2014/main" id="{08F315D2-82F9-87C8-E4CA-3FAA9D373A6F}"/>
              </a:ext>
            </a:extLst>
          </p:cNvPr>
          <p:cNvSpPr txBox="1"/>
          <p:nvPr/>
        </p:nvSpPr>
        <p:spPr>
          <a:xfrm>
            <a:off x="1062384" y="4227984"/>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location</a:t>
            </a:r>
          </a:p>
        </p:txBody>
      </p:sp>
      <p:sp>
        <p:nvSpPr>
          <p:cNvPr id="62" name="TextBox 61">
            <a:extLst>
              <a:ext uri="{FF2B5EF4-FFF2-40B4-BE49-F238E27FC236}">
                <a16:creationId xmlns:a16="http://schemas.microsoft.com/office/drawing/2014/main" id="{8AA97C6C-F55A-103B-DC49-084C5E8C81C4}"/>
              </a:ext>
            </a:extLst>
          </p:cNvPr>
          <p:cNvSpPr txBox="1"/>
          <p:nvPr/>
        </p:nvSpPr>
        <p:spPr>
          <a:xfrm>
            <a:off x="1093160" y="3106614"/>
            <a:ext cx="49084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area</a:t>
            </a:r>
          </a:p>
        </p:txBody>
      </p:sp>
      <p:cxnSp>
        <p:nvCxnSpPr>
          <p:cNvPr id="65" name="Straight Arrow Connector 64">
            <a:extLst>
              <a:ext uri="{FF2B5EF4-FFF2-40B4-BE49-F238E27FC236}">
                <a16:creationId xmlns:a16="http://schemas.microsoft.com/office/drawing/2014/main" id="{66E2FADF-5C05-C503-436E-BF0643DD9A46}"/>
              </a:ext>
            </a:extLst>
          </p:cNvPr>
          <p:cNvCxnSpPr>
            <a:cxnSpLocks/>
          </p:cNvCxnSpPr>
          <p:nvPr/>
        </p:nvCxnSpPr>
        <p:spPr>
          <a:xfrm>
            <a:off x="862689" y="635375"/>
            <a:ext cx="249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DE21B400-17A7-59E2-4887-1A2A0DD2AABB}"/>
              </a:ext>
            </a:extLst>
          </p:cNvPr>
          <p:cNvCxnSpPr>
            <a:cxnSpLocks/>
          </p:cNvCxnSpPr>
          <p:nvPr/>
        </p:nvCxnSpPr>
        <p:spPr>
          <a:xfrm>
            <a:off x="862689" y="635375"/>
            <a:ext cx="0" cy="133003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9A01D6F4-28BD-C024-0FF6-54A3838E774D}"/>
              </a:ext>
            </a:extLst>
          </p:cNvPr>
          <p:cNvCxnSpPr/>
          <p:nvPr/>
        </p:nvCxnSpPr>
        <p:spPr>
          <a:xfrm>
            <a:off x="862689" y="1953536"/>
            <a:ext cx="644885" cy="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403BB19A-65D2-DF7D-A264-08A6D30A8EAE}"/>
              </a:ext>
            </a:extLst>
          </p:cNvPr>
          <p:cNvCxnSpPr/>
          <p:nvPr/>
        </p:nvCxnSpPr>
        <p:spPr>
          <a:xfrm flipV="1">
            <a:off x="1507574" y="1833722"/>
            <a:ext cx="0" cy="13169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ECA9769B-5B99-882F-DF05-4D34D00BD435}"/>
              </a:ext>
            </a:extLst>
          </p:cNvPr>
          <p:cNvCxnSpPr/>
          <p:nvPr/>
        </p:nvCxnSpPr>
        <p:spPr>
          <a:xfrm>
            <a:off x="888712" y="547752"/>
            <a:ext cx="2230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8443B5B5-F2F6-8B48-A9BA-9354AB268A8B}"/>
              </a:ext>
            </a:extLst>
          </p:cNvPr>
          <p:cNvCxnSpPr/>
          <p:nvPr/>
        </p:nvCxnSpPr>
        <p:spPr>
          <a:xfrm flipH="1">
            <a:off x="549383" y="547752"/>
            <a:ext cx="339329" cy="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DF7E0A47-3C11-85E5-A2F4-30CE9DD83404}"/>
              </a:ext>
            </a:extLst>
          </p:cNvPr>
          <p:cNvCxnSpPr/>
          <p:nvPr/>
        </p:nvCxnSpPr>
        <p:spPr>
          <a:xfrm>
            <a:off x="549383" y="547752"/>
            <a:ext cx="0" cy="5327972"/>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AAB6DE5B-F589-1B3B-015D-C257A99658AB}"/>
              </a:ext>
            </a:extLst>
          </p:cNvPr>
          <p:cNvCxnSpPr/>
          <p:nvPr/>
        </p:nvCxnSpPr>
        <p:spPr>
          <a:xfrm>
            <a:off x="549383" y="5875724"/>
            <a:ext cx="958191" cy="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35AEF485-5CF3-99F0-2894-C29C25E94AD9}"/>
              </a:ext>
            </a:extLst>
          </p:cNvPr>
          <p:cNvCxnSpPr/>
          <p:nvPr/>
        </p:nvCxnSpPr>
        <p:spPr>
          <a:xfrm flipV="1">
            <a:off x="1507574" y="5730549"/>
            <a:ext cx="0" cy="145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283C935-4380-2FD3-C10D-713977E4279F}"/>
              </a:ext>
            </a:extLst>
          </p:cNvPr>
          <p:cNvCxnSpPr>
            <a:cxnSpLocks/>
          </p:cNvCxnSpPr>
          <p:nvPr/>
        </p:nvCxnSpPr>
        <p:spPr>
          <a:xfrm flipH="1">
            <a:off x="3772086" y="980339"/>
            <a:ext cx="5273943" cy="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B8866EB-3E53-A483-B795-97102C6594D4}"/>
              </a:ext>
            </a:extLst>
          </p:cNvPr>
          <p:cNvCxnSpPr/>
          <p:nvPr/>
        </p:nvCxnSpPr>
        <p:spPr>
          <a:xfrm>
            <a:off x="3760935" y="980339"/>
            <a:ext cx="0" cy="973197"/>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C72DD71-BB35-EF82-6FE6-1808700EB6AD}"/>
              </a:ext>
            </a:extLst>
          </p:cNvPr>
          <p:cNvCxnSpPr/>
          <p:nvPr/>
        </p:nvCxnSpPr>
        <p:spPr>
          <a:xfrm>
            <a:off x="3772086" y="1965412"/>
            <a:ext cx="535258" cy="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613995E6-FBD9-3988-D8F2-8EF9EA2CBAC0}"/>
              </a:ext>
            </a:extLst>
          </p:cNvPr>
          <p:cNvCxnSpPr>
            <a:cxnSpLocks/>
          </p:cNvCxnSpPr>
          <p:nvPr/>
        </p:nvCxnSpPr>
        <p:spPr>
          <a:xfrm flipV="1">
            <a:off x="4318496" y="1802126"/>
            <a:ext cx="0" cy="163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40F04906-BB20-1076-A48B-4053BAF1B901}"/>
              </a:ext>
            </a:extLst>
          </p:cNvPr>
          <p:cNvCxnSpPr/>
          <p:nvPr/>
        </p:nvCxnSpPr>
        <p:spPr>
          <a:xfrm>
            <a:off x="2456242" y="5730549"/>
            <a:ext cx="0" cy="208359"/>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027D483F-6A1A-6395-8DBC-FDEE4357BF68}"/>
              </a:ext>
            </a:extLst>
          </p:cNvPr>
          <p:cNvCxnSpPr/>
          <p:nvPr/>
        </p:nvCxnSpPr>
        <p:spPr>
          <a:xfrm flipH="1">
            <a:off x="862689" y="5938908"/>
            <a:ext cx="1593553" cy="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AAF14613-945B-B3E3-1382-9132AC5D5E65}"/>
              </a:ext>
            </a:extLst>
          </p:cNvPr>
          <p:cNvCxnSpPr>
            <a:cxnSpLocks/>
          </p:cNvCxnSpPr>
          <p:nvPr/>
        </p:nvCxnSpPr>
        <p:spPr>
          <a:xfrm>
            <a:off x="862689" y="5938908"/>
            <a:ext cx="0" cy="41442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69426B39-B6CE-48B8-34C1-F6E78532DA57}"/>
              </a:ext>
            </a:extLst>
          </p:cNvPr>
          <p:cNvCxnSpPr>
            <a:endCxn id="51" idx="1"/>
          </p:cNvCxnSpPr>
          <p:nvPr/>
        </p:nvCxnSpPr>
        <p:spPr>
          <a:xfrm flipV="1">
            <a:off x="862689" y="6353328"/>
            <a:ext cx="154045" cy="1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68557EFA-B0B6-EF46-874F-ECAF2C1E4580}"/>
              </a:ext>
            </a:extLst>
          </p:cNvPr>
          <p:cNvCxnSpPr>
            <a:cxnSpLocks/>
          </p:cNvCxnSpPr>
          <p:nvPr/>
        </p:nvCxnSpPr>
        <p:spPr>
          <a:xfrm>
            <a:off x="2456242" y="1802126"/>
            <a:ext cx="0" cy="283954"/>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ACC00639-0422-4F74-0345-806D0E915A0C}"/>
              </a:ext>
            </a:extLst>
          </p:cNvPr>
          <p:cNvCxnSpPr/>
          <p:nvPr/>
        </p:nvCxnSpPr>
        <p:spPr>
          <a:xfrm flipH="1">
            <a:off x="960979" y="2086080"/>
            <a:ext cx="1495263" cy="0"/>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E0D0101-1078-CB2C-F484-D7F62A78EF6F}"/>
              </a:ext>
            </a:extLst>
          </p:cNvPr>
          <p:cNvCxnSpPr/>
          <p:nvPr/>
        </p:nvCxnSpPr>
        <p:spPr>
          <a:xfrm>
            <a:off x="960979" y="2086080"/>
            <a:ext cx="0" cy="760230"/>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5E312DC1-7E80-CFE8-B66F-A548D7CC9B02}"/>
              </a:ext>
            </a:extLst>
          </p:cNvPr>
          <p:cNvCxnSpPr/>
          <p:nvPr/>
        </p:nvCxnSpPr>
        <p:spPr>
          <a:xfrm>
            <a:off x="960979" y="2846310"/>
            <a:ext cx="546595" cy="0"/>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09369B41-14A5-0729-E3BC-E980836C6307}"/>
              </a:ext>
            </a:extLst>
          </p:cNvPr>
          <p:cNvCxnSpPr/>
          <p:nvPr/>
        </p:nvCxnSpPr>
        <p:spPr>
          <a:xfrm flipV="1">
            <a:off x="1507574" y="2733921"/>
            <a:ext cx="0" cy="112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0F48D5F5-3D70-259F-0115-81ED418D9B04}"/>
              </a:ext>
            </a:extLst>
          </p:cNvPr>
          <p:cNvCxnSpPr>
            <a:cxnSpLocks/>
          </p:cNvCxnSpPr>
          <p:nvPr/>
        </p:nvCxnSpPr>
        <p:spPr>
          <a:xfrm>
            <a:off x="3310321" y="829382"/>
            <a:ext cx="7199" cy="2308718"/>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BF6BDB81-E286-F300-8CAB-36193E3179C2}"/>
              </a:ext>
            </a:extLst>
          </p:cNvPr>
          <p:cNvCxnSpPr/>
          <p:nvPr/>
        </p:nvCxnSpPr>
        <p:spPr>
          <a:xfrm flipH="1">
            <a:off x="960979" y="3138100"/>
            <a:ext cx="2356541" cy="0"/>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577F6A84-1F6A-9B58-ED29-387E7273FFED}"/>
              </a:ext>
            </a:extLst>
          </p:cNvPr>
          <p:cNvCxnSpPr>
            <a:cxnSpLocks/>
          </p:cNvCxnSpPr>
          <p:nvPr/>
        </p:nvCxnSpPr>
        <p:spPr>
          <a:xfrm>
            <a:off x="951703" y="3139672"/>
            <a:ext cx="6459" cy="863368"/>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0CA53E2E-551B-F842-B20F-D6A9F16E5F6E}"/>
              </a:ext>
            </a:extLst>
          </p:cNvPr>
          <p:cNvCxnSpPr>
            <a:cxnSpLocks/>
          </p:cNvCxnSpPr>
          <p:nvPr/>
        </p:nvCxnSpPr>
        <p:spPr>
          <a:xfrm flipH="1">
            <a:off x="3869881" y="2086080"/>
            <a:ext cx="5878553" cy="0"/>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9566A399-DE9A-D5A1-4EFC-322FC82B890F}"/>
              </a:ext>
            </a:extLst>
          </p:cNvPr>
          <p:cNvCxnSpPr/>
          <p:nvPr/>
        </p:nvCxnSpPr>
        <p:spPr>
          <a:xfrm>
            <a:off x="3869881" y="2102769"/>
            <a:ext cx="0" cy="816572"/>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2B784B42-9CCF-CBD6-63C3-4752D40C6777}"/>
              </a:ext>
            </a:extLst>
          </p:cNvPr>
          <p:cNvCxnSpPr>
            <a:cxnSpLocks/>
          </p:cNvCxnSpPr>
          <p:nvPr/>
        </p:nvCxnSpPr>
        <p:spPr>
          <a:xfrm>
            <a:off x="3869881" y="2919341"/>
            <a:ext cx="652388" cy="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C1FD6EC1-D0BE-ACB0-DAA0-16E4394D2A57}"/>
              </a:ext>
            </a:extLst>
          </p:cNvPr>
          <p:cNvCxnSpPr/>
          <p:nvPr/>
        </p:nvCxnSpPr>
        <p:spPr>
          <a:xfrm flipV="1">
            <a:off x="4522269" y="2733921"/>
            <a:ext cx="0" cy="185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a:extLst>
              <a:ext uri="{FF2B5EF4-FFF2-40B4-BE49-F238E27FC236}">
                <a16:creationId xmlns:a16="http://schemas.microsoft.com/office/drawing/2014/main" id="{43FE116B-6EC6-0319-55B4-55920427BAE6}"/>
              </a:ext>
            </a:extLst>
          </p:cNvPr>
          <p:cNvCxnSpPr>
            <a:cxnSpLocks/>
          </p:cNvCxnSpPr>
          <p:nvPr/>
        </p:nvCxnSpPr>
        <p:spPr>
          <a:xfrm>
            <a:off x="375920" y="457911"/>
            <a:ext cx="735817" cy="7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11478DA2-767A-162E-E73D-49222022651C}"/>
              </a:ext>
            </a:extLst>
          </p:cNvPr>
          <p:cNvCxnSpPr>
            <a:cxnSpLocks/>
          </p:cNvCxnSpPr>
          <p:nvPr/>
        </p:nvCxnSpPr>
        <p:spPr>
          <a:xfrm>
            <a:off x="375920" y="457911"/>
            <a:ext cx="0" cy="5345225"/>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DF10CBFE-1A45-B81F-DACF-6435D6DB330D}"/>
              </a:ext>
            </a:extLst>
          </p:cNvPr>
          <p:cNvCxnSpPr/>
          <p:nvPr/>
        </p:nvCxnSpPr>
        <p:spPr>
          <a:xfrm>
            <a:off x="375920" y="5803136"/>
            <a:ext cx="976000" cy="0"/>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0D8FB72B-E1F9-7FE7-F546-AE15A450CD51}"/>
              </a:ext>
            </a:extLst>
          </p:cNvPr>
          <p:cNvCxnSpPr/>
          <p:nvPr/>
        </p:nvCxnSpPr>
        <p:spPr>
          <a:xfrm flipV="1">
            <a:off x="1359120" y="5730549"/>
            <a:ext cx="0" cy="72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6F2B77F-152E-49B1-947B-A9E3C2D58466}"/>
              </a:ext>
            </a:extLst>
          </p:cNvPr>
          <p:cNvCxnSpPr/>
          <p:nvPr/>
        </p:nvCxnSpPr>
        <p:spPr>
          <a:xfrm flipH="1">
            <a:off x="7321790" y="2329322"/>
            <a:ext cx="1383957" cy="8359"/>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6F469358-BCCE-F476-4443-7E6AEBBD02D1}"/>
              </a:ext>
            </a:extLst>
          </p:cNvPr>
          <p:cNvCxnSpPr/>
          <p:nvPr/>
        </p:nvCxnSpPr>
        <p:spPr>
          <a:xfrm>
            <a:off x="7321790" y="2337681"/>
            <a:ext cx="0" cy="800419"/>
          </a:xfrm>
          <a:prstGeom prst="line">
            <a:avLst/>
          </a:prstGeom>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D96025D6-A4EF-F2CE-4A27-495A5C7F1A08}"/>
              </a:ext>
            </a:extLst>
          </p:cNvPr>
          <p:cNvCxnSpPr/>
          <p:nvPr/>
        </p:nvCxnSpPr>
        <p:spPr>
          <a:xfrm>
            <a:off x="7321790" y="3138100"/>
            <a:ext cx="593125" cy="0"/>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04792243-584F-118F-9B4D-BC28B0ABEDA2}"/>
              </a:ext>
            </a:extLst>
          </p:cNvPr>
          <p:cNvCxnSpPr/>
          <p:nvPr/>
        </p:nvCxnSpPr>
        <p:spPr>
          <a:xfrm flipV="1">
            <a:off x="7927271" y="2919341"/>
            <a:ext cx="0" cy="218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FEACDBF6-EC41-6EAC-DADA-91F5E4B5937C}"/>
              </a:ext>
            </a:extLst>
          </p:cNvPr>
          <p:cNvCxnSpPr>
            <a:cxnSpLocks/>
          </p:cNvCxnSpPr>
          <p:nvPr/>
        </p:nvCxnSpPr>
        <p:spPr>
          <a:xfrm flipH="1">
            <a:off x="888712" y="4227984"/>
            <a:ext cx="10518041"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5C2FB859-C3B1-C65D-C7AC-F24CB08425CF}"/>
              </a:ext>
            </a:extLst>
          </p:cNvPr>
          <p:cNvCxnSpPr/>
          <p:nvPr/>
        </p:nvCxnSpPr>
        <p:spPr>
          <a:xfrm>
            <a:off x="888712" y="4227984"/>
            <a:ext cx="0" cy="794521"/>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56B66AC1-A571-7386-6F40-1D9132A5FDA2}"/>
              </a:ext>
            </a:extLst>
          </p:cNvPr>
          <p:cNvCxnSpPr/>
          <p:nvPr/>
        </p:nvCxnSpPr>
        <p:spPr>
          <a:xfrm>
            <a:off x="888712" y="5022505"/>
            <a:ext cx="618862"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Arrow Connector 193">
            <a:extLst>
              <a:ext uri="{FF2B5EF4-FFF2-40B4-BE49-F238E27FC236}">
                <a16:creationId xmlns:a16="http://schemas.microsoft.com/office/drawing/2014/main" id="{39798D16-3825-FED6-6256-13CF9C56FE4C}"/>
              </a:ext>
            </a:extLst>
          </p:cNvPr>
          <p:cNvCxnSpPr/>
          <p:nvPr/>
        </p:nvCxnSpPr>
        <p:spPr>
          <a:xfrm flipV="1">
            <a:off x="1507574" y="4889317"/>
            <a:ext cx="0" cy="133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18AF6CD3-46DA-FA57-3FBA-078BD514181A}"/>
              </a:ext>
            </a:extLst>
          </p:cNvPr>
          <p:cNvCxnSpPr/>
          <p:nvPr/>
        </p:nvCxnSpPr>
        <p:spPr>
          <a:xfrm>
            <a:off x="3317519" y="829382"/>
            <a:ext cx="1164726"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973E007-E7D6-0FDC-0E6C-DD96CDCF62DD}"/>
              </a:ext>
            </a:extLst>
          </p:cNvPr>
          <p:cNvCxnSpPr>
            <a:cxnSpLocks/>
          </p:cNvCxnSpPr>
          <p:nvPr/>
        </p:nvCxnSpPr>
        <p:spPr>
          <a:xfrm flipV="1">
            <a:off x="4467672" y="757069"/>
            <a:ext cx="0" cy="7231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BB6D321-06F1-B061-E0F8-DE3492B8009F}"/>
              </a:ext>
            </a:extLst>
          </p:cNvPr>
          <p:cNvCxnSpPr/>
          <p:nvPr/>
        </p:nvCxnSpPr>
        <p:spPr>
          <a:xfrm flipV="1">
            <a:off x="1359119" y="3735712"/>
            <a:ext cx="0" cy="125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06BFF479-C22C-5443-7FFA-74B30C0BF732}"/>
              </a:ext>
            </a:extLst>
          </p:cNvPr>
          <p:cNvCxnSpPr>
            <a:cxnSpLocks/>
          </p:cNvCxnSpPr>
          <p:nvPr/>
        </p:nvCxnSpPr>
        <p:spPr>
          <a:xfrm>
            <a:off x="939347" y="4003040"/>
            <a:ext cx="419773"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F257F0B-1572-294D-8695-ADCF446C8C83}"/>
              </a:ext>
            </a:extLst>
          </p:cNvPr>
          <p:cNvCxnSpPr/>
          <p:nvPr/>
        </p:nvCxnSpPr>
        <p:spPr>
          <a:xfrm flipV="1">
            <a:off x="1359119" y="3860800"/>
            <a:ext cx="0" cy="142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42C2755-75F3-09F7-E2D8-D9C578144D73}"/>
              </a:ext>
            </a:extLst>
          </p:cNvPr>
          <p:cNvCxnSpPr/>
          <p:nvPr/>
        </p:nvCxnSpPr>
        <p:spPr>
          <a:xfrm flipV="1">
            <a:off x="9056914" y="757069"/>
            <a:ext cx="0" cy="22327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4E0EE4C-3F73-0251-2B14-6F8F3485B0C8}"/>
              </a:ext>
            </a:extLst>
          </p:cNvPr>
          <p:cNvCxnSpPr/>
          <p:nvPr/>
        </p:nvCxnSpPr>
        <p:spPr>
          <a:xfrm flipV="1">
            <a:off x="11422251" y="757069"/>
            <a:ext cx="0" cy="3470915"/>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97BA26D-A2BD-9ED2-A7BE-5F48174B81F7}"/>
              </a:ext>
            </a:extLst>
          </p:cNvPr>
          <p:cNvCxnSpPr/>
          <p:nvPr/>
        </p:nvCxnSpPr>
        <p:spPr>
          <a:xfrm>
            <a:off x="9748434" y="757069"/>
            <a:ext cx="0" cy="132901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784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diagram of a computer&#10;&#10;Description automatically generated">
            <a:extLst>
              <a:ext uri="{FF2B5EF4-FFF2-40B4-BE49-F238E27FC236}">
                <a16:creationId xmlns:a16="http://schemas.microsoft.com/office/drawing/2014/main" id="{E0663F0D-4A2D-8D9D-064E-BD37206FF7B4}"/>
              </a:ext>
            </a:extLst>
          </p:cNvPr>
          <p:cNvPicPr>
            <a:picLocks noChangeAspect="1"/>
          </p:cNvPicPr>
          <p:nvPr/>
        </p:nvPicPr>
        <p:blipFill>
          <a:blip r:embed="rId3"/>
          <a:stretch>
            <a:fillRect/>
          </a:stretch>
        </p:blipFill>
        <p:spPr>
          <a:xfrm>
            <a:off x="2226054" y="0"/>
            <a:ext cx="7739891" cy="6858000"/>
          </a:xfrm>
          <a:prstGeom prst="rect">
            <a:avLst/>
          </a:prstGeom>
        </p:spPr>
      </p:pic>
    </p:spTree>
    <p:extLst>
      <p:ext uri="{BB962C8B-B14F-4D97-AF65-F5344CB8AC3E}">
        <p14:creationId xmlns:p14="http://schemas.microsoft.com/office/powerpoint/2010/main" val="406286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A4500F-CB43-26AD-DD2F-C52CBFB1E2F3}"/>
              </a:ext>
            </a:extLst>
          </p:cNvPr>
          <p:cNvSpPr txBox="1"/>
          <p:nvPr/>
        </p:nvSpPr>
        <p:spPr>
          <a:xfrm>
            <a:off x="5101016" y="0"/>
            <a:ext cx="1989968" cy="369332"/>
          </a:xfrm>
          <a:prstGeom prst="rect">
            <a:avLst/>
          </a:prstGeom>
          <a:noFill/>
        </p:spPr>
        <p:txBody>
          <a:bodyPr wrap="none" rtlCol="0">
            <a:spAutoFit/>
          </a:bodyPr>
          <a:lstStyle/>
          <a:p>
            <a:r>
              <a:rPr lang="en-US" dirty="0"/>
              <a:t>Assumptions Listed</a:t>
            </a:r>
          </a:p>
        </p:txBody>
      </p:sp>
      <p:sp>
        <p:nvSpPr>
          <p:cNvPr id="5" name="TextBox 4">
            <a:extLst>
              <a:ext uri="{FF2B5EF4-FFF2-40B4-BE49-F238E27FC236}">
                <a16:creationId xmlns:a16="http://schemas.microsoft.com/office/drawing/2014/main" id="{D1E222BA-5D31-83D9-C172-8521DFBE61B9}"/>
              </a:ext>
            </a:extLst>
          </p:cNvPr>
          <p:cNvSpPr txBox="1"/>
          <p:nvPr/>
        </p:nvSpPr>
        <p:spPr>
          <a:xfrm>
            <a:off x="451262" y="1009403"/>
            <a:ext cx="11495315" cy="1754326"/>
          </a:xfrm>
          <a:prstGeom prst="rect">
            <a:avLst/>
          </a:prstGeom>
          <a:noFill/>
        </p:spPr>
        <p:txBody>
          <a:bodyPr wrap="square" rtlCol="0">
            <a:spAutoFit/>
          </a:bodyPr>
          <a:lstStyle/>
          <a:p>
            <a:pPr marL="342900" indent="-342900">
              <a:buAutoNum type="arabicPeriod"/>
            </a:pPr>
            <a:r>
              <a:rPr lang="en-US" dirty="0"/>
              <a:t>Assuming that area is a georgical area and </a:t>
            </a:r>
            <a:r>
              <a:rPr lang="en-US" dirty="0" err="1"/>
              <a:t>Rptd_Dist_No</a:t>
            </a:r>
            <a:r>
              <a:rPr lang="en-US" dirty="0"/>
              <a:t> is a sub area withing the area then we can use this as a PK since it is more specific.</a:t>
            </a:r>
          </a:p>
          <a:p>
            <a:pPr marL="342900" indent="-342900">
              <a:buAutoNum type="arabicPeriod" startAt="2"/>
            </a:pPr>
            <a:r>
              <a:rPr lang="en-US" dirty="0"/>
              <a:t>A crime can happen without a weapon since some of the values for weapon are null</a:t>
            </a:r>
          </a:p>
          <a:p>
            <a:pPr marL="342900" indent="-342900">
              <a:buAutoNum type="arabicPeriod" startAt="2"/>
            </a:pPr>
            <a:r>
              <a:rPr lang="en-US" dirty="0"/>
              <a:t>For location I am assuming that if you have the location and the cross street as a composite key this can be primary key since it is unique enough and this can be confirmed by the latitude and longitude</a:t>
            </a:r>
          </a:p>
          <a:p>
            <a:pPr marL="342900" indent="-342900">
              <a:buAutoNum type="arabicPeriod" startAt="2"/>
            </a:pPr>
            <a:r>
              <a:rPr lang="en-US" dirty="0"/>
              <a:t>Crime code can have no description, it can be null</a:t>
            </a:r>
          </a:p>
        </p:txBody>
      </p:sp>
    </p:spTree>
    <p:extLst>
      <p:ext uri="{BB962C8B-B14F-4D97-AF65-F5344CB8AC3E}">
        <p14:creationId xmlns:p14="http://schemas.microsoft.com/office/powerpoint/2010/main" val="423653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3D7550-A095-A2BF-2EDD-C597B9F1E692}"/>
              </a:ext>
            </a:extLst>
          </p:cNvPr>
          <p:cNvSpPr txBox="1"/>
          <p:nvPr/>
        </p:nvSpPr>
        <p:spPr>
          <a:xfrm>
            <a:off x="5040922" y="0"/>
            <a:ext cx="1901483" cy="369332"/>
          </a:xfrm>
          <a:prstGeom prst="rect">
            <a:avLst/>
          </a:prstGeom>
          <a:noFill/>
        </p:spPr>
        <p:txBody>
          <a:bodyPr wrap="none" rtlCol="0">
            <a:spAutoFit/>
          </a:bodyPr>
          <a:lstStyle/>
          <a:p>
            <a:r>
              <a:rPr lang="en-US" dirty="0"/>
              <a:t>6 Queries Planned</a:t>
            </a:r>
          </a:p>
        </p:txBody>
      </p:sp>
      <p:sp>
        <p:nvSpPr>
          <p:cNvPr id="5" name="TextBox 4">
            <a:extLst>
              <a:ext uri="{FF2B5EF4-FFF2-40B4-BE49-F238E27FC236}">
                <a16:creationId xmlns:a16="http://schemas.microsoft.com/office/drawing/2014/main" id="{C615EA11-5E19-2CDF-F62D-0A88A459F851}"/>
              </a:ext>
            </a:extLst>
          </p:cNvPr>
          <p:cNvSpPr txBox="1"/>
          <p:nvPr/>
        </p:nvSpPr>
        <p:spPr>
          <a:xfrm>
            <a:off x="208672" y="297040"/>
            <a:ext cx="11678529" cy="5262979"/>
          </a:xfrm>
          <a:prstGeom prst="rect">
            <a:avLst/>
          </a:prstGeom>
          <a:noFill/>
        </p:spPr>
        <p:txBody>
          <a:bodyPr wrap="square" rtlCol="0">
            <a:spAutoFit/>
          </a:bodyPr>
          <a:lstStyle/>
          <a:p>
            <a:pPr marL="285750" indent="-285750">
              <a:buFont typeface="Arial" panose="020B0604020202020204" pitchFamily="34" charset="0"/>
              <a:buChar char="•"/>
            </a:pPr>
            <a:r>
              <a:rPr lang="en-US" sz="1200" b="1" dirty="0"/>
              <a:t>Most Frequent Crimes (Join)</a:t>
            </a:r>
            <a:br>
              <a:rPr lang="en-US" sz="1200" dirty="0"/>
            </a:br>
            <a:r>
              <a:rPr lang="en-US" sz="1200" dirty="0"/>
              <a:t>This query will find the top 5 most commonly reported crime types across all incidents. The tables that will be used are incident, </a:t>
            </a:r>
            <a:r>
              <a:rPr lang="en-US" sz="1200" dirty="0" err="1"/>
              <a:t>crime_code</a:t>
            </a:r>
            <a:r>
              <a:rPr lang="en-US" sz="1200" dirty="0"/>
              <a:t>, and </a:t>
            </a:r>
            <a:r>
              <a:rPr lang="en-US" sz="1200" dirty="0" err="1"/>
              <a:t>crime_code_description</a:t>
            </a:r>
            <a:r>
              <a:rPr lang="en-US" sz="1200" dirty="0"/>
              <a:t>. I plan to do a join on the incident and </a:t>
            </a:r>
            <a:r>
              <a:rPr lang="en-US" sz="1200" dirty="0" err="1"/>
              <a:t>crime_code</a:t>
            </a:r>
            <a:r>
              <a:rPr lang="en-US" sz="1200" dirty="0"/>
              <a:t> table on the column DR_NO. Then with that result do another join with </a:t>
            </a:r>
            <a:r>
              <a:rPr lang="en-US" sz="1200" dirty="0" err="1"/>
              <a:t>crime_code_description</a:t>
            </a:r>
            <a:r>
              <a:rPr lang="en-US" sz="1200" dirty="0"/>
              <a:t> to get the description of the crime. I will then count the frequency of each crime code then sort and display the top 5.</a:t>
            </a:r>
            <a:endParaRPr lang="en-US" sz="1200" b="1" dirty="0"/>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b="1" dirty="0"/>
              <a:t>All Areas with or without Incidents (Outer Join)</a:t>
            </a:r>
            <a:br>
              <a:rPr lang="en-US" sz="1200" dirty="0"/>
            </a:br>
            <a:r>
              <a:rPr lang="en-US" sz="1200" dirty="0"/>
              <a:t>List all LAPD divisions and the number of incidents, including those that reported non incidents. I plan to do a left join from the area table to and the incident table using AREA. Then I plan the group by AREA to count incidents. I plan to display even the areas that have 0 incidents.</a:t>
            </a:r>
          </a:p>
          <a:p>
            <a:endParaRPr lang="en-US" sz="1200" dirty="0"/>
          </a:p>
          <a:p>
            <a:pPr marL="285750" indent="-285750">
              <a:buFont typeface="Arial" panose="020B0604020202020204" pitchFamily="34" charset="0"/>
              <a:buChar char="•"/>
            </a:pPr>
            <a:r>
              <a:rPr lang="en-US" sz="1200" b="1" dirty="0" err="1"/>
              <a:t>Mo_Codes</a:t>
            </a:r>
            <a:r>
              <a:rPr lang="en-US" sz="1200" b="1" dirty="0"/>
              <a:t> never used in any incident (Set Theory)</a:t>
            </a:r>
            <a:br>
              <a:rPr lang="en-US" sz="1200" dirty="0"/>
            </a:br>
            <a:r>
              <a:rPr lang="en-US" sz="1200" dirty="0"/>
              <a:t>This query identifies and displays all Modus Operandi (MO) codes that have been defined in the </a:t>
            </a:r>
            <a:r>
              <a:rPr lang="en-US" sz="1200" dirty="0" err="1"/>
              <a:t>mocode_descriptiontable</a:t>
            </a:r>
            <a:r>
              <a:rPr lang="en-US" sz="1200" dirty="0"/>
              <a:t> but have never been used in any reported incident. We perform a set difference operation by selecting all MO codes from </a:t>
            </a:r>
            <a:r>
              <a:rPr lang="en-US" sz="1200" dirty="0" err="1"/>
              <a:t>mocode_description</a:t>
            </a:r>
            <a:r>
              <a:rPr lang="en-US" sz="1200" dirty="0"/>
              <a:t> and subtracting the set of MO codes that appear in the </a:t>
            </a:r>
            <a:r>
              <a:rPr lang="en-US" sz="1200" dirty="0" err="1"/>
              <a:t>mocode</a:t>
            </a:r>
            <a:r>
              <a:rPr lang="en-US" sz="1200" dirty="0"/>
              <a:t> table. The result is a list of unused MO codes along with their descriptions.</a:t>
            </a:r>
          </a:p>
          <a:p>
            <a:endParaRPr lang="en-US" sz="1200" dirty="0"/>
          </a:p>
          <a:p>
            <a:pPr marL="285750" indent="-285750">
              <a:buFont typeface="Arial" panose="020B0604020202020204" pitchFamily="34" charset="0"/>
              <a:buChar char="•"/>
            </a:pPr>
            <a:r>
              <a:rPr lang="en-US" sz="1200" b="1" i="0" u="none" strike="noStrike" dirty="0">
                <a:solidFill>
                  <a:srgbClr val="000000"/>
                </a:solidFill>
                <a:effectLst/>
                <a:latin typeface="-webkit-standard"/>
              </a:rPr>
              <a:t>Monthly Crime Counts per Reporting District (Aggregation with Join)</a:t>
            </a:r>
            <a:br>
              <a:rPr lang="en-US" sz="1200" dirty="0"/>
            </a:br>
            <a:r>
              <a:rPr lang="en-US" sz="1200" dirty="0"/>
              <a:t>This query will display the number of incidents per reporting district every month. The table that will be used are </a:t>
            </a:r>
            <a:r>
              <a:rPr lang="en-US" sz="1200" dirty="0" err="1"/>
              <a:t>rpt_no</a:t>
            </a:r>
            <a:r>
              <a:rPr lang="en-US" sz="1200" dirty="0"/>
              <a:t> and incident. I will attempt a join between the incident table and the </a:t>
            </a:r>
            <a:r>
              <a:rPr lang="en-US" sz="1200" dirty="0" err="1"/>
              <a:t>rpt_no</a:t>
            </a:r>
            <a:r>
              <a:rPr lang="en-US" sz="1200" dirty="0"/>
              <a:t> table where RPT_DIST_NO is the same. Then extract the month from </a:t>
            </a:r>
            <a:r>
              <a:rPr lang="en-US" sz="1200" dirty="0" err="1"/>
              <a:t>Date_OCC</a:t>
            </a:r>
            <a:r>
              <a:rPr lang="en-US" sz="1200" dirty="0"/>
              <a:t> and group by the month and the reporting district.</a:t>
            </a:r>
          </a:p>
          <a:p>
            <a:endParaRPr lang="en-US" sz="1200" dirty="0"/>
          </a:p>
          <a:p>
            <a:pPr marL="285750" indent="-285750">
              <a:buFont typeface="Arial" panose="020B0604020202020204" pitchFamily="34" charset="0"/>
              <a:buChar char="•"/>
            </a:pPr>
            <a:r>
              <a:rPr lang="en-US" sz="1200" b="1" dirty="0"/>
              <a:t>Firearm related incidents</a:t>
            </a:r>
            <a:br>
              <a:rPr lang="en-US" sz="1200" dirty="0"/>
            </a:br>
            <a:r>
              <a:rPr lang="en-US" sz="1200" dirty="0"/>
              <a:t>This query will show all of the incidents involving a firearm. The tables that will be used will be incident and weapon. I plan to do a join on incident and weapon using </a:t>
            </a:r>
            <a:r>
              <a:rPr lang="en-US" sz="1200" dirty="0" err="1"/>
              <a:t>Weapon_Used_Cd</a:t>
            </a:r>
            <a:r>
              <a:rPr lang="en-US" sz="1200" dirty="0"/>
              <a:t>. I then will then filter the results for descriptions that include firearm related words (HANDGUN, RIFLE, OTHER FIREARM, . . .).</a:t>
            </a:r>
          </a:p>
          <a:p>
            <a:endParaRPr lang="en-US" sz="1200" dirty="0"/>
          </a:p>
          <a:p>
            <a:pPr marL="285750" indent="-285750">
              <a:buFont typeface="Arial" panose="020B0604020202020204" pitchFamily="34" charset="0"/>
              <a:buChar char="•"/>
            </a:pPr>
            <a:r>
              <a:rPr lang="en-US" sz="1200" b="1" dirty="0"/>
              <a:t>Firearm incidents involving female victims </a:t>
            </a:r>
            <a:br>
              <a:rPr lang="en-US" sz="1200" dirty="0"/>
            </a:br>
            <a:r>
              <a:rPr lang="en-US" sz="1200" dirty="0"/>
              <a:t>This query will show incidents that involved firearms and female victims, and it will group them by month to show how many of those incidents were reported in that specific month. The tables that will be used are incident and weapon. I plan to do a join with the incident and weapon table on </a:t>
            </a:r>
            <a:r>
              <a:rPr lang="en-US" sz="1200" dirty="0" err="1"/>
              <a:t>Weapon_Used_Cd</a:t>
            </a:r>
            <a:r>
              <a:rPr lang="en-US" sz="1200" dirty="0"/>
              <a:t>. From there I plan to filter the results to include only those incidents where </a:t>
            </a:r>
            <a:r>
              <a:rPr lang="en-US" sz="1200" dirty="0" err="1"/>
              <a:t>Vict_Sex</a:t>
            </a:r>
            <a:r>
              <a:rPr lang="en-US" sz="1200" dirty="0"/>
              <a:t> = ‘F’ and where the </a:t>
            </a:r>
            <a:r>
              <a:rPr lang="en-US" sz="1200" dirty="0" err="1"/>
              <a:t>Weapon_Desc</a:t>
            </a:r>
            <a:r>
              <a:rPr lang="en-US" sz="1200" dirty="0"/>
              <a:t> includes firearm related words. After that I will need to extract the month from </a:t>
            </a:r>
            <a:r>
              <a:rPr lang="en-US" sz="1200" dirty="0" err="1"/>
              <a:t>Date_OCC</a:t>
            </a:r>
            <a:r>
              <a:rPr lang="en-US" sz="1200" dirty="0"/>
              <a:t> and then group by that extracted month and count the number of those incidents </a:t>
            </a:r>
            <a:r>
              <a:rPr lang="en-US" sz="1200"/>
              <a:t>per month. </a:t>
            </a:r>
            <a:endParaRPr lang="en-US" sz="1200" dirty="0"/>
          </a:p>
          <a:p>
            <a:endParaRPr lang="en-US" sz="1200" dirty="0"/>
          </a:p>
        </p:txBody>
      </p:sp>
    </p:spTree>
    <p:extLst>
      <p:ext uri="{BB962C8B-B14F-4D97-AF65-F5344CB8AC3E}">
        <p14:creationId xmlns:p14="http://schemas.microsoft.com/office/powerpoint/2010/main" val="941119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2840</TotalTime>
  <Words>1106</Words>
  <Application>Microsoft Macintosh PowerPoint</Application>
  <PresentationFormat>Widescreen</PresentationFormat>
  <Paragraphs>243</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-webkit-standard</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Elmer Hernandez</dc:creator>
  <cp:lastModifiedBy>Elmer Hernandez</cp:lastModifiedBy>
  <cp:revision>10</cp:revision>
  <dcterms:created xsi:type="dcterms:W3CDTF">2025-04-24T02:54:55Z</dcterms:created>
  <dcterms:modified xsi:type="dcterms:W3CDTF">2025-05-07T16:55:30Z</dcterms:modified>
</cp:coreProperties>
</file>