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/>
    <p:restoredTop sz="86025"/>
  </p:normalViewPr>
  <p:slideViewPr>
    <p:cSldViewPr snapToGrid="0">
      <p:cViewPr>
        <p:scale>
          <a:sx n="140" d="100"/>
          <a:sy n="140" d="100"/>
        </p:scale>
        <p:origin x="-144" y="-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9C1EC-A3C1-9B4C-8E74-6284A30CE1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CE97D-C431-534E-958E-0B7B2C17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E97D-C431-534E-958E-0B7B2C17F4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6A1-66DF-E922-A82B-09EF0275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19424-DBC4-E7B8-B29A-FB06B794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C9F0-94E2-7ABC-50FE-5D350096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1FCE-2EA5-8886-696E-FF57142B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C5845-348A-EE1A-5D65-7FAADC72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2EAD-399A-72E8-A3BD-BD5F396F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CBA96-065C-3AA2-3883-A1006DE2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65C3-C4EE-A323-2324-F42DC12D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399E-5160-63E0-49D6-A9FE24BB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CD22-E3C4-7316-3B0F-4BC7AFA3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1A9A0-CA87-ADC2-494C-C105083BE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C292-4BF4-FFD7-A10C-F69414E8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8DFF-51CF-6FFA-DA04-6C9BD505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4BB-400A-6AA5-EFB2-610C231C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6940-3DE0-66BB-626D-9E37F037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466B-1DDD-3EED-9722-6079F02D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942C-991F-D19C-45C4-6A0687FC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5631-7078-DFE7-DDF0-45C78A94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9E82-DEEE-6050-0E28-E9BBCCA9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E4D7-2EFE-4EF2-2000-5D029464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C738-1C41-B02F-981E-5C7104C0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6ED8-2D88-0BB1-9800-37E80181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B18E-90F8-C5E2-C9D1-19B7B75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E6E74-248B-BAB1-A9D4-E57D1648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BDFA-8029-06D0-A18F-8CCFF58B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FE29-F18F-8028-D3DB-FB3500F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D56B-E2B8-4860-F7F3-26DEB70B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66908-39F3-41CA-8FCC-9CE01A38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A020-7478-ED8D-62D7-41377ABE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8E46E-CB48-51FF-7EAC-687A5263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00BA-F4E2-D898-13E4-8EDEB85A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B476-5D51-76DD-8382-63B831DB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D2E3-4CA2-896B-CEBE-136FAB1D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A71D-CCD7-8D81-59BF-E99DCEE49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E204C-0953-4861-0B16-7133644D1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BECB7-93EB-24C2-AB96-CF26B594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B0165-9A2D-048B-5E86-A0DE80FE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D0285-C7F3-1F0B-D4E7-5287FDCC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48E44-E139-63B5-D446-D52A1BB1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9D3E-00D5-C4E0-48BA-AA10CFE8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856F3-314A-79E5-DF5C-60097FEC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9A120-919A-19A5-A1AC-3AF3B109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386F0-9AE0-87D8-7097-30B2CA1C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860B-0A82-94F7-C3C9-FB0138C5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3BA12-8E1D-E26F-8B40-F8E244EF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6E5E6-6418-2FB6-E0FD-DBE342DF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C997-C642-02A6-3D99-829FF84F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6D80-0754-6E3B-B2F8-3CBAB4CB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7FCA6-9E6E-46D3-F861-7B46614B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0C1BD-7EC4-8D67-2294-623FA666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10CEB-0B1E-4244-2939-A41EA29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28D5-A380-25E9-F0D4-F3B80D5A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A012-D434-DB9A-97F9-06D97D13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B1DD1-791A-E189-9A6D-C6A704296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35F44-AFC6-8DF6-CDC9-142FD23E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D64A-82AF-7EAB-418A-A52A1A4F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80C5-DCFC-6DF3-1728-F9F508A6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54108-CDD7-2E57-29CB-406B3DC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454FA-8687-3C4F-32A9-1CBE85E8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A0F8-5E4F-498B-2346-D844F944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E3BB-745B-463D-6902-1E690C0C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D55B-AC3A-F346-8A62-4C3F627E4C33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8F83-510E-AF59-62E8-C12C324B6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E247-19BE-751D-CDB4-82AE2C8D5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DF02-0F77-164B-9ACA-132C067CC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715E2B-4D1A-8B0F-8954-7F979AE4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3371"/>
              </p:ext>
            </p:extLst>
          </p:nvPr>
        </p:nvGraphicFramePr>
        <p:xfrm>
          <a:off x="108155" y="719666"/>
          <a:ext cx="11956028" cy="1050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27001">
                  <a:extLst>
                    <a:ext uri="{9D8B030D-6E8A-4147-A177-3AD203B41FA5}">
                      <a16:colId xmlns:a16="http://schemas.microsoft.com/office/drawing/2014/main" val="1707593509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30273787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809466589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18011741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57671169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27585368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53885409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87091290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55157979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929461281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1778241166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907588195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1629908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520495337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581792343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1893930161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14279044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156685139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613865076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752454620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3928358335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1685589143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51240727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10228869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769558291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659537251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523714622"/>
                    </a:ext>
                  </a:extLst>
                </a:gridCol>
                <a:gridCol w="427001">
                  <a:extLst>
                    <a:ext uri="{9D8B030D-6E8A-4147-A177-3AD203B41FA5}">
                      <a16:colId xmlns:a16="http://schemas.microsoft.com/office/drawing/2014/main" val="2437654902"/>
                    </a:ext>
                  </a:extLst>
                </a:gridCol>
              </a:tblGrid>
              <a:tr h="10501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NAME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 No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Desc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Mocodes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1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2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3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4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Street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845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1E5DFC-4E84-D358-4FC8-2F7AD67A609C}"/>
              </a:ext>
            </a:extLst>
          </p:cNvPr>
          <p:cNvSpPr txBox="1"/>
          <p:nvPr/>
        </p:nvSpPr>
        <p:spPr>
          <a:xfrm>
            <a:off x="5457022" y="225564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5B5CF-9E44-CE8F-93BC-215AD1CF9760}"/>
              </a:ext>
            </a:extLst>
          </p:cNvPr>
          <p:cNvSpPr txBox="1"/>
          <p:nvPr/>
        </p:nvSpPr>
        <p:spPr>
          <a:xfrm>
            <a:off x="108155" y="10328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Satisfying 1NF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46D00-F8F2-9144-3211-D3B36C919F9C}"/>
              </a:ext>
            </a:extLst>
          </p:cNvPr>
          <p:cNvSpPr txBox="1"/>
          <p:nvPr/>
        </p:nvSpPr>
        <p:spPr>
          <a:xfrm>
            <a:off x="4590952" y="1937337"/>
            <a:ext cx="29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Multivalued Columns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018C157-26A3-0382-B3BC-605ED103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07739"/>
              </p:ext>
            </p:extLst>
          </p:nvPr>
        </p:nvGraphicFramePr>
        <p:xfrm>
          <a:off x="333487" y="3058160"/>
          <a:ext cx="3855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1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1285291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1285291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432766B-9DDD-B0AA-2311-7F1F5E46A269}"/>
              </a:ext>
            </a:extLst>
          </p:cNvPr>
          <p:cNvSpPr txBox="1"/>
          <p:nvPr/>
        </p:nvSpPr>
        <p:spPr>
          <a:xfrm>
            <a:off x="333487" y="278116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EC37E20-2124-4A67-5F95-BE55EFF56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58996"/>
              </p:ext>
            </p:extLst>
          </p:nvPr>
        </p:nvGraphicFramePr>
        <p:xfrm>
          <a:off x="5176640" y="3028197"/>
          <a:ext cx="38558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68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1881182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Crm_Cd</a:t>
                      </a:r>
                      <a:endParaRPr lang="en-US" sz="1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Desec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946CAFA-1D7B-0446-5D15-5839767C7F37}"/>
              </a:ext>
            </a:extLst>
          </p:cNvPr>
          <p:cNvSpPr txBox="1"/>
          <p:nvPr/>
        </p:nvSpPr>
        <p:spPr>
          <a:xfrm>
            <a:off x="5176640" y="2751198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8857125-55E9-6EBC-2168-D5EE34269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28259"/>
              </p:ext>
            </p:extLst>
          </p:nvPr>
        </p:nvGraphicFramePr>
        <p:xfrm>
          <a:off x="146369" y="4192284"/>
          <a:ext cx="11195814" cy="1050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33134">
                  <a:extLst>
                    <a:ext uri="{9D8B030D-6E8A-4147-A177-3AD203B41FA5}">
                      <a16:colId xmlns:a16="http://schemas.microsoft.com/office/drawing/2014/main" val="17075935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30273787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80946658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8011741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7671169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27585368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38854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87091290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907588195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629908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20495337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581792343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189393016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4279044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5668513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613865076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75245462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76955829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65953725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2371462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437654902"/>
                    </a:ext>
                  </a:extLst>
                </a:gridCol>
              </a:tblGrid>
              <a:tr h="10501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NAME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 No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Street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8455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05E460-9720-C7AD-88F4-6C3D3E693C68}"/>
              </a:ext>
            </a:extLst>
          </p:cNvPr>
          <p:cNvSpPr txBox="1"/>
          <p:nvPr/>
        </p:nvSpPr>
        <p:spPr>
          <a:xfrm>
            <a:off x="146369" y="386585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10537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BCED8-622A-C530-965B-9E840836673D}"/>
              </a:ext>
            </a:extLst>
          </p:cNvPr>
          <p:cNvSpPr txBox="1"/>
          <p:nvPr/>
        </p:nvSpPr>
        <p:spPr>
          <a:xfrm>
            <a:off x="231526" y="179327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Satisfying 2NF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84E4DB-D1CE-BF40-0D85-172395D1C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44877"/>
              </p:ext>
            </p:extLst>
          </p:nvPr>
        </p:nvGraphicFramePr>
        <p:xfrm>
          <a:off x="231526" y="1025853"/>
          <a:ext cx="3855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1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1285291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1285291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A694F8-15A9-7F34-3FCD-B93D744ADECA}"/>
              </a:ext>
            </a:extLst>
          </p:cNvPr>
          <p:cNvSpPr txBox="1"/>
          <p:nvPr/>
        </p:nvSpPr>
        <p:spPr>
          <a:xfrm>
            <a:off x="231526" y="74885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D42A7B-A68C-CBFE-A9BC-BBC3092EFA77}"/>
              </a:ext>
            </a:extLst>
          </p:cNvPr>
          <p:cNvCxnSpPr/>
          <p:nvPr/>
        </p:nvCxnSpPr>
        <p:spPr>
          <a:xfrm>
            <a:off x="748145" y="1396693"/>
            <a:ext cx="0" cy="5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026215-19F0-7E17-2696-A8262654D9D6}"/>
              </a:ext>
            </a:extLst>
          </p:cNvPr>
          <p:cNvCxnSpPr/>
          <p:nvPr/>
        </p:nvCxnSpPr>
        <p:spPr>
          <a:xfrm>
            <a:off x="748145" y="1935678"/>
            <a:ext cx="14113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14B8C8-4BB8-6360-4C6A-5BA44676E76F}"/>
              </a:ext>
            </a:extLst>
          </p:cNvPr>
          <p:cNvCxnSpPr/>
          <p:nvPr/>
        </p:nvCxnSpPr>
        <p:spPr>
          <a:xfrm flipV="1">
            <a:off x="2159462" y="1531917"/>
            <a:ext cx="0" cy="40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BF883F-BBF4-40B8-9EF9-9BEA1EF599C5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2159462" y="2125683"/>
            <a:ext cx="0" cy="261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6B78A-FEA1-7A11-56DE-B5071D0D46F8}"/>
              </a:ext>
            </a:extLst>
          </p:cNvPr>
          <p:cNvCxnSpPr>
            <a:cxnSpLocks/>
          </p:cNvCxnSpPr>
          <p:nvPr/>
        </p:nvCxnSpPr>
        <p:spPr>
          <a:xfrm>
            <a:off x="2159462" y="2410691"/>
            <a:ext cx="1367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72D312-8E50-8972-A4B4-A61A2BAB8E3B}"/>
              </a:ext>
            </a:extLst>
          </p:cNvPr>
          <p:cNvCxnSpPr/>
          <p:nvPr/>
        </p:nvCxnSpPr>
        <p:spPr>
          <a:xfrm flipV="1">
            <a:off x="3526971" y="1531917"/>
            <a:ext cx="0" cy="8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9C7601-B502-FB6B-4CE9-BB66E24A6AAD}"/>
              </a:ext>
            </a:extLst>
          </p:cNvPr>
          <p:cNvSpPr txBox="1"/>
          <p:nvPr/>
        </p:nvSpPr>
        <p:spPr>
          <a:xfrm>
            <a:off x="149058" y="166618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D989EA-47C5-E13A-FBC9-AE2161557F6E}"/>
              </a:ext>
            </a:extLst>
          </p:cNvPr>
          <p:cNvSpPr txBox="1"/>
          <p:nvPr/>
        </p:nvSpPr>
        <p:spPr>
          <a:xfrm>
            <a:off x="1609311" y="22022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2500DD-19AD-D6EA-AD17-7964DD3B09AF}"/>
              </a:ext>
            </a:extLst>
          </p:cNvPr>
          <p:cNvSpPr txBox="1"/>
          <p:nvPr/>
        </p:nvSpPr>
        <p:spPr>
          <a:xfrm>
            <a:off x="4469844" y="2302012"/>
            <a:ext cx="33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the Partial Dependencies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B6190A3-9477-F6ED-4908-D6AC2FDEB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52688"/>
              </p:ext>
            </p:extLst>
          </p:nvPr>
        </p:nvGraphicFramePr>
        <p:xfrm>
          <a:off x="227548" y="3523021"/>
          <a:ext cx="1931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7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7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/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Mocodes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3466B9A-E6B0-DCC8-14C2-0FD305631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130"/>
              </p:ext>
            </p:extLst>
          </p:nvPr>
        </p:nvGraphicFramePr>
        <p:xfrm>
          <a:off x="2446254" y="3523021"/>
          <a:ext cx="1931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7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7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Mocodes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2299E9C-23FA-C650-C8B4-5F8F539D5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23889"/>
              </p:ext>
            </p:extLst>
          </p:nvPr>
        </p:nvGraphicFramePr>
        <p:xfrm>
          <a:off x="7587983" y="1025853"/>
          <a:ext cx="38558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68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1881182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Crm_Cd</a:t>
                      </a:r>
                      <a:endParaRPr lang="en-US" sz="1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Cd Desec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D204CEC-99A0-5A3B-0C10-39E6E4EB3ED4}"/>
              </a:ext>
            </a:extLst>
          </p:cNvPr>
          <p:cNvSpPr txBox="1"/>
          <p:nvPr/>
        </p:nvSpPr>
        <p:spPr>
          <a:xfrm>
            <a:off x="7587983" y="74885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0DA0EE-4E52-FF4E-8B16-6F96D08C5A04}"/>
              </a:ext>
            </a:extLst>
          </p:cNvPr>
          <p:cNvCxnSpPr/>
          <p:nvPr/>
        </p:nvCxnSpPr>
        <p:spPr>
          <a:xfrm>
            <a:off x="8015844" y="1422093"/>
            <a:ext cx="0" cy="34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AD3DCF-14FD-B1A5-A8B4-27F85D89124A}"/>
              </a:ext>
            </a:extLst>
          </p:cNvPr>
          <p:cNvCxnSpPr>
            <a:cxnSpLocks/>
          </p:cNvCxnSpPr>
          <p:nvPr/>
        </p:nvCxnSpPr>
        <p:spPr>
          <a:xfrm>
            <a:off x="8015844" y="1769423"/>
            <a:ext cx="1045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CB1D11-E2D0-9C36-CCA2-0DC63C65D0A0}"/>
              </a:ext>
            </a:extLst>
          </p:cNvPr>
          <p:cNvCxnSpPr>
            <a:cxnSpLocks/>
          </p:cNvCxnSpPr>
          <p:nvPr/>
        </p:nvCxnSpPr>
        <p:spPr>
          <a:xfrm flipV="1">
            <a:off x="9060873" y="1422093"/>
            <a:ext cx="0" cy="34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4AEC16-97EB-83B4-B233-A3E7ECE49B61}"/>
              </a:ext>
            </a:extLst>
          </p:cNvPr>
          <p:cNvCxnSpPr/>
          <p:nvPr/>
        </p:nvCxnSpPr>
        <p:spPr>
          <a:xfrm>
            <a:off x="9060873" y="1769423"/>
            <a:ext cx="10698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D33AA-56B3-FB13-3633-3C18BA2D37A0}"/>
              </a:ext>
            </a:extLst>
          </p:cNvPr>
          <p:cNvCxnSpPr/>
          <p:nvPr/>
        </p:nvCxnSpPr>
        <p:spPr>
          <a:xfrm flipV="1">
            <a:off x="10137341" y="1422093"/>
            <a:ext cx="0" cy="34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F0E37B-6F21-F2C2-293E-4E5991F08E7D}"/>
              </a:ext>
            </a:extLst>
          </p:cNvPr>
          <p:cNvCxnSpPr/>
          <p:nvPr/>
        </p:nvCxnSpPr>
        <p:spPr>
          <a:xfrm>
            <a:off x="9060873" y="1935678"/>
            <a:ext cx="0" cy="190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618646-6767-5A51-308C-9C0B8CF63033}"/>
              </a:ext>
            </a:extLst>
          </p:cNvPr>
          <p:cNvCxnSpPr/>
          <p:nvPr/>
        </p:nvCxnSpPr>
        <p:spPr>
          <a:xfrm>
            <a:off x="9060873" y="2125683"/>
            <a:ext cx="1938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3762C0-164E-DBA3-19A9-FBC2C1666099}"/>
              </a:ext>
            </a:extLst>
          </p:cNvPr>
          <p:cNvCxnSpPr/>
          <p:nvPr/>
        </p:nvCxnSpPr>
        <p:spPr>
          <a:xfrm flipV="1">
            <a:off x="11005692" y="1422093"/>
            <a:ext cx="0" cy="70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60BB27D-B0FA-077B-2958-3DDCEB18F8EE}"/>
              </a:ext>
            </a:extLst>
          </p:cNvPr>
          <p:cNvSpPr txBox="1"/>
          <p:nvPr/>
        </p:nvSpPr>
        <p:spPr>
          <a:xfrm>
            <a:off x="7263237" y="15319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37BA55-1B03-DA5B-9B1C-0622DB9C0603}"/>
              </a:ext>
            </a:extLst>
          </p:cNvPr>
          <p:cNvSpPr txBox="1"/>
          <p:nvPr/>
        </p:nvSpPr>
        <p:spPr>
          <a:xfrm>
            <a:off x="8323120" y="188697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AE4B6F-B7AA-9AC2-0F9F-763442891458}"/>
              </a:ext>
            </a:extLst>
          </p:cNvPr>
          <p:cNvSpPr txBox="1"/>
          <p:nvPr/>
        </p:nvSpPr>
        <p:spPr>
          <a:xfrm>
            <a:off x="231526" y="322337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15872-BFCA-81A3-E5F5-0A4CE0519836}"/>
              </a:ext>
            </a:extLst>
          </p:cNvPr>
          <p:cNvSpPr txBox="1"/>
          <p:nvPr/>
        </p:nvSpPr>
        <p:spPr>
          <a:xfrm>
            <a:off x="2446254" y="3215964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Mocode_description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AE7896A-8AF6-C42B-61C8-2D696E595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28799"/>
              </p:ext>
            </p:extLst>
          </p:nvPr>
        </p:nvGraphicFramePr>
        <p:xfrm>
          <a:off x="5128735" y="3468082"/>
          <a:ext cx="2891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68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Crm_Cd</a:t>
                      </a:r>
                      <a:endParaRPr lang="en-US" sz="1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4E6E7D1B-EF22-7644-B5C3-13D83B0935BE}"/>
              </a:ext>
            </a:extLst>
          </p:cNvPr>
          <p:cNvSpPr txBox="1"/>
          <p:nvPr/>
        </p:nvSpPr>
        <p:spPr>
          <a:xfrm>
            <a:off x="5128735" y="3191083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E59A85B-B476-88A4-E978-77FCC0668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47423"/>
              </p:ext>
            </p:extLst>
          </p:nvPr>
        </p:nvGraphicFramePr>
        <p:xfrm>
          <a:off x="8536182" y="3472029"/>
          <a:ext cx="2453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10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817910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  <a:gridCol w="817910">
                  <a:extLst>
                    <a:ext uri="{9D8B030D-6E8A-4147-A177-3AD203B41FA5}">
                      <a16:colId xmlns:a16="http://schemas.microsoft.com/office/drawing/2014/main" val="173867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Crm_Cd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A7D4A651-E721-1C1B-2E18-2039D13EDA36}"/>
              </a:ext>
            </a:extLst>
          </p:cNvPr>
          <p:cNvSpPr txBox="1"/>
          <p:nvPr/>
        </p:nvSpPr>
        <p:spPr>
          <a:xfrm>
            <a:off x="8536183" y="3164972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crime_code_description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61CCB296-006A-5D11-A9B6-D35CF8957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52422"/>
              </p:ext>
            </p:extLst>
          </p:nvPr>
        </p:nvGraphicFramePr>
        <p:xfrm>
          <a:off x="149058" y="4361186"/>
          <a:ext cx="10662680" cy="1050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33134">
                  <a:extLst>
                    <a:ext uri="{9D8B030D-6E8A-4147-A177-3AD203B41FA5}">
                      <a16:colId xmlns:a16="http://schemas.microsoft.com/office/drawing/2014/main" val="17075935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30273787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80946658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8011741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7671169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27585368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38854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907588195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629908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20495337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581792343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189393016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4279044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5668513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613865076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75245462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76955829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65953725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2371462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437654902"/>
                    </a:ext>
                  </a:extLst>
                </a:gridCol>
              </a:tblGrid>
              <a:tr h="10501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NAME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 No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Street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8455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CC50B350-B4DE-A0DA-5FC7-2D734B05BC5F}"/>
              </a:ext>
            </a:extLst>
          </p:cNvPr>
          <p:cNvSpPr txBox="1"/>
          <p:nvPr/>
        </p:nvSpPr>
        <p:spPr>
          <a:xfrm>
            <a:off x="149058" y="4034760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5FE4ABA-8410-0729-16D1-56ECBC902CB1}"/>
              </a:ext>
            </a:extLst>
          </p:cNvPr>
          <p:cNvCxnSpPr>
            <a:cxnSpLocks/>
          </p:cNvCxnSpPr>
          <p:nvPr/>
        </p:nvCxnSpPr>
        <p:spPr>
          <a:xfrm>
            <a:off x="505326" y="5546558"/>
            <a:ext cx="0" cy="385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4E9133-7F9F-D935-F615-830611F6D008}"/>
              </a:ext>
            </a:extLst>
          </p:cNvPr>
          <p:cNvCxnSpPr>
            <a:cxnSpLocks/>
          </p:cNvCxnSpPr>
          <p:nvPr/>
        </p:nvCxnSpPr>
        <p:spPr>
          <a:xfrm>
            <a:off x="510540" y="5943600"/>
            <a:ext cx="1007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FB3DBB4-4EC6-57DB-C2F4-363DFA6DADD4}"/>
              </a:ext>
            </a:extLst>
          </p:cNvPr>
          <p:cNvCxnSpPr/>
          <p:nvPr/>
        </p:nvCxnSpPr>
        <p:spPr>
          <a:xfrm flipV="1">
            <a:off x="961213" y="5546558"/>
            <a:ext cx="0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188BA-55A9-EEA9-F752-AC684508B8B9}"/>
              </a:ext>
            </a:extLst>
          </p:cNvPr>
          <p:cNvCxnSpPr/>
          <p:nvPr/>
        </p:nvCxnSpPr>
        <p:spPr>
          <a:xfrm flipV="1">
            <a:off x="15392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206CC66-9757-457D-2FBB-2CDC83274E9A}"/>
              </a:ext>
            </a:extLst>
          </p:cNvPr>
          <p:cNvCxnSpPr/>
          <p:nvPr/>
        </p:nvCxnSpPr>
        <p:spPr>
          <a:xfrm flipV="1">
            <a:off x="204216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C60A537-75EC-9514-984C-90ADC77B0F01}"/>
              </a:ext>
            </a:extLst>
          </p:cNvPr>
          <p:cNvCxnSpPr/>
          <p:nvPr/>
        </p:nvCxnSpPr>
        <p:spPr>
          <a:xfrm flipV="1">
            <a:off x="255270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0C7AF7A-6C7D-B32B-8855-BC88D1450482}"/>
              </a:ext>
            </a:extLst>
          </p:cNvPr>
          <p:cNvCxnSpPr/>
          <p:nvPr/>
        </p:nvCxnSpPr>
        <p:spPr>
          <a:xfrm flipV="1">
            <a:off x="311658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A5D750-056D-E714-8088-92764B8C654B}"/>
              </a:ext>
            </a:extLst>
          </p:cNvPr>
          <p:cNvCxnSpPr/>
          <p:nvPr/>
        </p:nvCxnSpPr>
        <p:spPr>
          <a:xfrm flipV="1">
            <a:off x="361950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397AEC-F441-0219-8A6F-47AF76E5E849}"/>
              </a:ext>
            </a:extLst>
          </p:cNvPr>
          <p:cNvCxnSpPr/>
          <p:nvPr/>
        </p:nvCxnSpPr>
        <p:spPr>
          <a:xfrm flipV="1">
            <a:off x="42062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1D46846-EE1E-A5E7-5CF3-4EF716CA5C89}"/>
              </a:ext>
            </a:extLst>
          </p:cNvPr>
          <p:cNvCxnSpPr/>
          <p:nvPr/>
        </p:nvCxnSpPr>
        <p:spPr>
          <a:xfrm flipV="1">
            <a:off x="47396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D66B434-0AF0-65FA-6756-89A1B2A5CAEC}"/>
              </a:ext>
            </a:extLst>
          </p:cNvPr>
          <p:cNvCxnSpPr/>
          <p:nvPr/>
        </p:nvCxnSpPr>
        <p:spPr>
          <a:xfrm flipV="1">
            <a:off x="5318760" y="5534526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CE6438-DA7E-E74A-F24A-A3292A351105}"/>
              </a:ext>
            </a:extLst>
          </p:cNvPr>
          <p:cNvCxnSpPr/>
          <p:nvPr/>
        </p:nvCxnSpPr>
        <p:spPr>
          <a:xfrm flipV="1">
            <a:off x="578358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25C73A-BAD3-700B-3CC5-7EACF958DA49}"/>
              </a:ext>
            </a:extLst>
          </p:cNvPr>
          <p:cNvCxnSpPr/>
          <p:nvPr/>
        </p:nvCxnSpPr>
        <p:spPr>
          <a:xfrm flipV="1">
            <a:off x="628650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171BC21-6350-FF79-3979-C71506CC4AD9}"/>
              </a:ext>
            </a:extLst>
          </p:cNvPr>
          <p:cNvCxnSpPr/>
          <p:nvPr/>
        </p:nvCxnSpPr>
        <p:spPr>
          <a:xfrm flipV="1">
            <a:off x="681228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E4A35D-F0AB-935E-3B20-CAACF15091C5}"/>
              </a:ext>
            </a:extLst>
          </p:cNvPr>
          <p:cNvCxnSpPr/>
          <p:nvPr/>
        </p:nvCxnSpPr>
        <p:spPr>
          <a:xfrm flipV="1">
            <a:off x="735330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47C13F-A14C-5349-18B0-EF5B2A145A4B}"/>
              </a:ext>
            </a:extLst>
          </p:cNvPr>
          <p:cNvCxnSpPr/>
          <p:nvPr/>
        </p:nvCxnSpPr>
        <p:spPr>
          <a:xfrm flipV="1">
            <a:off x="7896746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97A6E7A-339E-7B28-3755-B8D79EAA021D}"/>
              </a:ext>
            </a:extLst>
          </p:cNvPr>
          <p:cNvCxnSpPr/>
          <p:nvPr/>
        </p:nvCxnSpPr>
        <p:spPr>
          <a:xfrm flipV="1">
            <a:off x="840486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D962D7A-0947-2EA4-80EB-500105759CAF}"/>
              </a:ext>
            </a:extLst>
          </p:cNvPr>
          <p:cNvCxnSpPr/>
          <p:nvPr/>
        </p:nvCxnSpPr>
        <p:spPr>
          <a:xfrm flipV="1">
            <a:off x="89687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286223-521A-6877-FAEB-CA96B9763902}"/>
              </a:ext>
            </a:extLst>
          </p:cNvPr>
          <p:cNvCxnSpPr/>
          <p:nvPr/>
        </p:nvCxnSpPr>
        <p:spPr>
          <a:xfrm flipV="1">
            <a:off x="95021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3CB41D-98B2-D686-02C7-C11484DABB4C}"/>
              </a:ext>
            </a:extLst>
          </p:cNvPr>
          <p:cNvCxnSpPr/>
          <p:nvPr/>
        </p:nvCxnSpPr>
        <p:spPr>
          <a:xfrm flipV="1">
            <a:off x="1003554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FE5DD67-1C3A-32FD-1DCB-B275410F8F60}"/>
              </a:ext>
            </a:extLst>
          </p:cNvPr>
          <p:cNvCxnSpPr/>
          <p:nvPr/>
        </p:nvCxnSpPr>
        <p:spPr>
          <a:xfrm flipV="1">
            <a:off x="10584180" y="5546558"/>
            <a:ext cx="0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564BA89-69DC-14E8-1200-12F2A3DE0E71}"/>
              </a:ext>
            </a:extLst>
          </p:cNvPr>
          <p:cNvSpPr txBox="1"/>
          <p:nvPr/>
        </p:nvSpPr>
        <p:spPr>
          <a:xfrm>
            <a:off x="0" y="5793068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FD1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46C5D-2153-8E96-E7D3-67DAD25DD266}"/>
              </a:ext>
            </a:extLst>
          </p:cNvPr>
          <p:cNvSpPr txBox="1"/>
          <p:nvPr/>
        </p:nvSpPr>
        <p:spPr>
          <a:xfrm>
            <a:off x="9406614" y="2723531"/>
            <a:ext cx="2355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Part should go with </a:t>
            </a:r>
            <a:r>
              <a:rPr lang="en-US" sz="1100" dirty="0" err="1"/>
              <a:t>crime_code_table</a:t>
            </a:r>
            <a:endParaRPr lang="en-US"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77503D-0AA7-62A6-6136-9285F915E904}"/>
              </a:ext>
            </a:extLst>
          </p:cNvPr>
          <p:cNvCxnSpPr/>
          <p:nvPr/>
        </p:nvCxnSpPr>
        <p:spPr>
          <a:xfrm>
            <a:off x="10708395" y="3062689"/>
            <a:ext cx="0" cy="33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6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86F5B-3EF8-EE8F-7561-B0B667D385D2}"/>
              </a:ext>
            </a:extLst>
          </p:cNvPr>
          <p:cNvSpPr txBox="1"/>
          <p:nvPr/>
        </p:nvSpPr>
        <p:spPr>
          <a:xfrm>
            <a:off x="231526" y="179327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Satisfying 3NF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07DCED-5B0B-E5A7-4539-B295D3A5D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11487"/>
              </p:ext>
            </p:extLst>
          </p:nvPr>
        </p:nvGraphicFramePr>
        <p:xfrm>
          <a:off x="231526" y="805227"/>
          <a:ext cx="10662680" cy="1050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33134">
                  <a:extLst>
                    <a:ext uri="{9D8B030D-6E8A-4147-A177-3AD203B41FA5}">
                      <a16:colId xmlns:a16="http://schemas.microsoft.com/office/drawing/2014/main" val="17075935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30273787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80946658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8011741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7671169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27585368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388540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907588195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1629908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520495337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581792343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189393016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4279044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3156685139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613865076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752454620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76955829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659537251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523714622"/>
                    </a:ext>
                  </a:extLst>
                </a:gridCol>
                <a:gridCol w="533134">
                  <a:extLst>
                    <a:ext uri="{9D8B030D-6E8A-4147-A177-3AD203B41FA5}">
                      <a16:colId xmlns:a16="http://schemas.microsoft.com/office/drawing/2014/main" val="2437654902"/>
                    </a:ext>
                  </a:extLst>
                </a:gridCol>
              </a:tblGrid>
              <a:tr h="10501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NAME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 No 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Desc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Location_Id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Street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</a:t>
                      </a:r>
                    </a:p>
                  </a:txBody>
                  <a:tcPr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84557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E68BD57-856E-98A0-0563-33485C433F9D}"/>
              </a:ext>
            </a:extLst>
          </p:cNvPr>
          <p:cNvSpPr txBox="1"/>
          <p:nvPr/>
        </p:nvSpPr>
        <p:spPr>
          <a:xfrm>
            <a:off x="174915" y="51479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9ABD31-E355-3E2D-7B4B-91179230146E}"/>
              </a:ext>
            </a:extLst>
          </p:cNvPr>
          <p:cNvSpPr txBox="1"/>
          <p:nvPr/>
        </p:nvSpPr>
        <p:spPr>
          <a:xfrm>
            <a:off x="4527871" y="2953038"/>
            <a:ext cx="24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Full Dependencies</a:t>
            </a:r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70B33801-B072-BFFA-6E66-1432CA3C8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59615"/>
              </p:ext>
            </p:extLst>
          </p:nvPr>
        </p:nvGraphicFramePr>
        <p:xfrm>
          <a:off x="881818" y="3718268"/>
          <a:ext cx="10100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32">
                  <a:extLst>
                    <a:ext uri="{9D8B030D-6E8A-4147-A177-3AD203B41FA5}">
                      <a16:colId xmlns:a16="http://schemas.microsoft.com/office/drawing/2014/main" val="4273428158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4123412472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2146158941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2022062446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1094692723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3717158156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111369748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50609807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3539277533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3833101711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3182526201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2638513535"/>
                    </a:ext>
                  </a:extLst>
                </a:gridCol>
                <a:gridCol w="776932">
                  <a:extLst>
                    <a:ext uri="{9D8B030D-6E8A-4147-A177-3AD203B41FA5}">
                      <a16:colId xmlns:a16="http://schemas.microsoft.com/office/drawing/2014/main" val="2826123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RPT_Dist_No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Location_Id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2850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AC549554-CE68-B6D2-09C1-1FCC3647BAFB}"/>
              </a:ext>
            </a:extLst>
          </p:cNvPr>
          <p:cNvSpPr txBox="1"/>
          <p:nvPr/>
        </p:nvSpPr>
        <p:spPr>
          <a:xfrm>
            <a:off x="784105" y="342736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F2A6F21-1B9E-523E-CD40-712EC2BBC8E1}"/>
              </a:ext>
            </a:extLst>
          </p:cNvPr>
          <p:cNvSpPr txBox="1"/>
          <p:nvPr/>
        </p:nvSpPr>
        <p:spPr>
          <a:xfrm>
            <a:off x="4448558" y="4315025"/>
            <a:ext cx="368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Decompose Transitive Dependencies</a:t>
            </a:r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DBE1B03F-25CB-5AD7-DB0B-C170A4052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08970"/>
              </p:ext>
            </p:extLst>
          </p:nvPr>
        </p:nvGraphicFramePr>
        <p:xfrm>
          <a:off x="484742" y="5023970"/>
          <a:ext cx="26957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93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  <a:gridCol w="898593">
                  <a:extLst>
                    <a:ext uri="{9D8B030D-6E8A-4147-A177-3AD203B41FA5}">
                      <a16:colId xmlns:a16="http://schemas.microsoft.com/office/drawing/2014/main" val="2707278351"/>
                    </a:ext>
                  </a:extLst>
                </a:gridCol>
                <a:gridCol w="898593">
                  <a:extLst>
                    <a:ext uri="{9D8B030D-6E8A-4147-A177-3AD203B41FA5}">
                      <a16:colId xmlns:a16="http://schemas.microsoft.com/office/drawing/2014/main" val="161837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 </a:t>
                      </a:r>
                      <a:r>
                        <a:rPr lang="en-US" sz="1000" b="1" u="sng" dirty="0"/>
                        <a:t>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sng" dirty="0" err="1"/>
                        <a:t>RPT_Dist_No</a:t>
                      </a:r>
                      <a:endParaRPr lang="en-US" sz="1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 err="1"/>
                        <a:t>Area_Name</a:t>
                      </a:r>
                      <a:endParaRPr 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10B795F8-1981-4B8D-E855-91C07781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85686"/>
              </p:ext>
            </p:extLst>
          </p:nvPr>
        </p:nvGraphicFramePr>
        <p:xfrm>
          <a:off x="3406865" y="5089743"/>
          <a:ext cx="169250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4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846254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/>
                        <a:t>Premise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</a:t>
                      </a:r>
                      <a:r>
                        <a:rPr lang="en-US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D5486DAE-8F4F-8756-EC44-3BDDB7BEE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27107"/>
              </p:ext>
            </p:extLst>
          </p:nvPr>
        </p:nvGraphicFramePr>
        <p:xfrm>
          <a:off x="5814286" y="5089743"/>
          <a:ext cx="25895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82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1294782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0A8574B2-C843-1960-50B0-4A936807A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60237"/>
              </p:ext>
            </p:extLst>
          </p:nvPr>
        </p:nvGraphicFramePr>
        <p:xfrm>
          <a:off x="9067967" y="5115143"/>
          <a:ext cx="16925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4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846254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0" dirty="0"/>
                        <a:t>Status 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B78EB96D-374E-772A-FCA5-61854952AE4A}"/>
              </a:ext>
            </a:extLst>
          </p:cNvPr>
          <p:cNvSpPr txBox="1"/>
          <p:nvPr/>
        </p:nvSpPr>
        <p:spPr>
          <a:xfrm>
            <a:off x="583384" y="476278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258A74-A242-D392-851E-CE9B7F4FA43D}"/>
              </a:ext>
            </a:extLst>
          </p:cNvPr>
          <p:cNvSpPr txBox="1"/>
          <p:nvPr/>
        </p:nvSpPr>
        <p:spPr>
          <a:xfrm>
            <a:off x="3406865" y="48381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premise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618FE34-93E5-CA1A-C1FD-2AB27D420D6A}"/>
              </a:ext>
            </a:extLst>
          </p:cNvPr>
          <p:cNvSpPr txBox="1"/>
          <p:nvPr/>
        </p:nvSpPr>
        <p:spPr>
          <a:xfrm>
            <a:off x="5814286" y="4838142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weapon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8A5E94-1D57-3581-DAC5-ADD542F8F939}"/>
              </a:ext>
            </a:extLst>
          </p:cNvPr>
          <p:cNvSpPr txBox="1"/>
          <p:nvPr/>
        </p:nvSpPr>
        <p:spPr>
          <a:xfrm>
            <a:off x="9029385" y="489596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0D0CF62E-96F1-20F6-70B6-9D95FD50D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94642"/>
              </p:ext>
            </p:extLst>
          </p:nvPr>
        </p:nvGraphicFramePr>
        <p:xfrm>
          <a:off x="864389" y="6052773"/>
          <a:ext cx="4234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997">
                  <a:extLst>
                    <a:ext uri="{9D8B030D-6E8A-4147-A177-3AD203B41FA5}">
                      <a16:colId xmlns:a16="http://schemas.microsoft.com/office/drawing/2014/main" val="4020117049"/>
                    </a:ext>
                  </a:extLst>
                </a:gridCol>
                <a:gridCol w="846997">
                  <a:extLst>
                    <a:ext uri="{9D8B030D-6E8A-4147-A177-3AD203B41FA5}">
                      <a16:colId xmlns:a16="http://schemas.microsoft.com/office/drawing/2014/main" val="943428322"/>
                    </a:ext>
                  </a:extLst>
                </a:gridCol>
                <a:gridCol w="846997">
                  <a:extLst>
                    <a:ext uri="{9D8B030D-6E8A-4147-A177-3AD203B41FA5}">
                      <a16:colId xmlns:a16="http://schemas.microsoft.com/office/drawing/2014/main" val="3971440344"/>
                    </a:ext>
                  </a:extLst>
                </a:gridCol>
                <a:gridCol w="846997">
                  <a:extLst>
                    <a:ext uri="{9D8B030D-6E8A-4147-A177-3AD203B41FA5}">
                      <a16:colId xmlns:a16="http://schemas.microsoft.com/office/drawing/2014/main" val="3223310577"/>
                    </a:ext>
                  </a:extLst>
                </a:gridCol>
                <a:gridCol w="846997">
                  <a:extLst>
                    <a:ext uri="{9D8B030D-6E8A-4147-A177-3AD203B41FA5}">
                      <a16:colId xmlns:a16="http://schemas.microsoft.com/office/drawing/2014/main" val="375111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Location_Id</a:t>
                      </a:r>
                      <a:endParaRPr 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/>
                        <a:t>Cross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94276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F5E144B5-D101-FCD8-0EB6-77293230F163}"/>
              </a:ext>
            </a:extLst>
          </p:cNvPr>
          <p:cNvSpPr txBox="1"/>
          <p:nvPr/>
        </p:nvSpPr>
        <p:spPr>
          <a:xfrm>
            <a:off x="882341" y="577776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51E80-4F9D-3542-F41D-53416E0368A9}"/>
              </a:ext>
            </a:extLst>
          </p:cNvPr>
          <p:cNvCxnSpPr/>
          <p:nvPr/>
        </p:nvCxnSpPr>
        <p:spPr>
          <a:xfrm>
            <a:off x="5350933" y="6245817"/>
            <a:ext cx="118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C983A2-B99F-F23F-79A5-01FE3EBA5226}"/>
              </a:ext>
            </a:extLst>
          </p:cNvPr>
          <p:cNvSpPr txBox="1"/>
          <p:nvPr/>
        </p:nvSpPr>
        <p:spPr>
          <a:xfrm>
            <a:off x="6639403" y="6041812"/>
            <a:ext cx="545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Surrogate key created for location for a unique identifier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E42845-B907-B55C-4D65-345F98920085}"/>
              </a:ext>
            </a:extLst>
          </p:cNvPr>
          <p:cNvCxnSpPr/>
          <p:nvPr/>
        </p:nvCxnSpPr>
        <p:spPr>
          <a:xfrm>
            <a:off x="484742" y="1938969"/>
            <a:ext cx="0" cy="36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AC24C-D62E-E23D-DBBC-DA61A3CDC095}"/>
              </a:ext>
            </a:extLst>
          </p:cNvPr>
          <p:cNvCxnSpPr>
            <a:cxnSpLocks/>
          </p:cNvCxnSpPr>
          <p:nvPr/>
        </p:nvCxnSpPr>
        <p:spPr>
          <a:xfrm flipV="1">
            <a:off x="495759" y="2302525"/>
            <a:ext cx="8572208" cy="1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76A8DA-9EE0-3A7E-67F8-88756F9E1A1A}"/>
              </a:ext>
            </a:extLst>
          </p:cNvPr>
          <p:cNvCxnSpPr/>
          <p:nvPr/>
        </p:nvCxnSpPr>
        <p:spPr>
          <a:xfrm flipV="1">
            <a:off x="1074224" y="1938969"/>
            <a:ext cx="0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6091B9-6335-225F-AE28-433BF215D37F}"/>
              </a:ext>
            </a:extLst>
          </p:cNvPr>
          <p:cNvCxnSpPr/>
          <p:nvPr/>
        </p:nvCxnSpPr>
        <p:spPr>
          <a:xfrm flipV="1">
            <a:off x="1594395" y="1938969"/>
            <a:ext cx="0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E6217D-DC89-AE48-CEE9-40898C1C3C41}"/>
              </a:ext>
            </a:extLst>
          </p:cNvPr>
          <p:cNvCxnSpPr/>
          <p:nvPr/>
        </p:nvCxnSpPr>
        <p:spPr>
          <a:xfrm flipV="1">
            <a:off x="2104222" y="1938969"/>
            <a:ext cx="0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1305C2-39A9-B004-C801-D93367EB4FEC}"/>
              </a:ext>
            </a:extLst>
          </p:cNvPr>
          <p:cNvCxnSpPr/>
          <p:nvPr/>
        </p:nvCxnSpPr>
        <p:spPr>
          <a:xfrm flipV="1">
            <a:off x="2633031" y="1938969"/>
            <a:ext cx="0" cy="37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26F93-BAA4-47FF-AAE9-E76E9FE5C0BA}"/>
              </a:ext>
            </a:extLst>
          </p:cNvPr>
          <p:cNvCxnSpPr/>
          <p:nvPr/>
        </p:nvCxnSpPr>
        <p:spPr>
          <a:xfrm flipV="1">
            <a:off x="3712684" y="1938969"/>
            <a:ext cx="0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EA8CE0-3FFD-6179-F185-20599D13E181}"/>
              </a:ext>
            </a:extLst>
          </p:cNvPr>
          <p:cNvCxnSpPr/>
          <p:nvPr/>
        </p:nvCxnSpPr>
        <p:spPr>
          <a:xfrm flipV="1">
            <a:off x="4296578" y="1938969"/>
            <a:ext cx="0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A9AFA4-5417-9036-B96B-B9181B180204}"/>
              </a:ext>
            </a:extLst>
          </p:cNvPr>
          <p:cNvCxnSpPr>
            <a:cxnSpLocks/>
          </p:cNvCxnSpPr>
          <p:nvPr/>
        </p:nvCxnSpPr>
        <p:spPr>
          <a:xfrm flipV="1">
            <a:off x="4792337" y="1938969"/>
            <a:ext cx="0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1B0AED-73F5-663B-7F4E-C6D911EEF5A6}"/>
              </a:ext>
            </a:extLst>
          </p:cNvPr>
          <p:cNvCxnSpPr/>
          <p:nvPr/>
        </p:nvCxnSpPr>
        <p:spPr>
          <a:xfrm flipV="1">
            <a:off x="5350933" y="1938969"/>
            <a:ext cx="0" cy="37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C47997-8581-640D-FC98-CFCD67CF245B}"/>
              </a:ext>
            </a:extLst>
          </p:cNvPr>
          <p:cNvCxnSpPr/>
          <p:nvPr/>
        </p:nvCxnSpPr>
        <p:spPr>
          <a:xfrm flipV="1">
            <a:off x="5927075" y="1938969"/>
            <a:ext cx="0" cy="37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15E6C1-E268-B3A1-DC52-1727C620CAC5}"/>
              </a:ext>
            </a:extLst>
          </p:cNvPr>
          <p:cNvCxnSpPr/>
          <p:nvPr/>
        </p:nvCxnSpPr>
        <p:spPr>
          <a:xfrm flipV="1">
            <a:off x="6952574" y="1938969"/>
            <a:ext cx="0" cy="37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B762BA-06C2-D59F-8791-167D0FB1015C}"/>
              </a:ext>
            </a:extLst>
          </p:cNvPr>
          <p:cNvCxnSpPr/>
          <p:nvPr/>
        </p:nvCxnSpPr>
        <p:spPr>
          <a:xfrm flipV="1">
            <a:off x="8020280" y="1938969"/>
            <a:ext cx="0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5FC609-87B2-10D5-E785-E28CAEB88B20}"/>
              </a:ext>
            </a:extLst>
          </p:cNvPr>
          <p:cNvCxnSpPr/>
          <p:nvPr/>
        </p:nvCxnSpPr>
        <p:spPr>
          <a:xfrm flipV="1">
            <a:off x="9067967" y="1938969"/>
            <a:ext cx="0" cy="37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A26C86-3CE7-C85E-9474-223E9B4253A5}"/>
              </a:ext>
            </a:extLst>
          </p:cNvPr>
          <p:cNvSpPr txBox="1"/>
          <p:nvPr/>
        </p:nvSpPr>
        <p:spPr>
          <a:xfrm>
            <a:off x="88274" y="211448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FD1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DE7BB8-E8FF-2EF9-CECB-A75617AFFF58}"/>
              </a:ext>
            </a:extLst>
          </p:cNvPr>
          <p:cNvCxnSpPr>
            <a:cxnSpLocks/>
          </p:cNvCxnSpPr>
          <p:nvPr/>
        </p:nvCxnSpPr>
        <p:spPr>
          <a:xfrm>
            <a:off x="2633031" y="2376091"/>
            <a:ext cx="0" cy="312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3600F4-51DD-1BA6-485B-7B3375AE7078}"/>
              </a:ext>
            </a:extLst>
          </p:cNvPr>
          <p:cNvCxnSpPr/>
          <p:nvPr/>
        </p:nvCxnSpPr>
        <p:spPr>
          <a:xfrm>
            <a:off x="2633031" y="2688116"/>
            <a:ext cx="1138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2D2381-3062-E594-7339-9588F90846C4}"/>
              </a:ext>
            </a:extLst>
          </p:cNvPr>
          <p:cNvCxnSpPr>
            <a:cxnSpLocks/>
          </p:cNvCxnSpPr>
          <p:nvPr/>
        </p:nvCxnSpPr>
        <p:spPr>
          <a:xfrm flipV="1">
            <a:off x="3180521" y="2376091"/>
            <a:ext cx="0" cy="31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C9102E-53DD-FE56-B2A7-CE6A59A02F44}"/>
              </a:ext>
            </a:extLst>
          </p:cNvPr>
          <p:cNvCxnSpPr>
            <a:cxnSpLocks/>
          </p:cNvCxnSpPr>
          <p:nvPr/>
        </p:nvCxnSpPr>
        <p:spPr>
          <a:xfrm flipV="1">
            <a:off x="3771708" y="2376091"/>
            <a:ext cx="0" cy="31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F48942-A59B-8F22-AE28-BBBC2ED8F032}"/>
              </a:ext>
            </a:extLst>
          </p:cNvPr>
          <p:cNvCxnSpPr/>
          <p:nvPr/>
        </p:nvCxnSpPr>
        <p:spPr>
          <a:xfrm>
            <a:off x="5942644" y="2376091"/>
            <a:ext cx="0" cy="312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ED3F0E3-D22C-A5DB-9D38-418436A1E355}"/>
              </a:ext>
            </a:extLst>
          </p:cNvPr>
          <p:cNvCxnSpPr>
            <a:cxnSpLocks/>
          </p:cNvCxnSpPr>
          <p:nvPr/>
        </p:nvCxnSpPr>
        <p:spPr>
          <a:xfrm>
            <a:off x="5942644" y="2688116"/>
            <a:ext cx="534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462A62-7F1F-E823-E11C-3664E0C8149D}"/>
              </a:ext>
            </a:extLst>
          </p:cNvPr>
          <p:cNvCxnSpPr/>
          <p:nvPr/>
        </p:nvCxnSpPr>
        <p:spPr>
          <a:xfrm flipV="1">
            <a:off x="6477000" y="2376091"/>
            <a:ext cx="0" cy="31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E8902AD-5594-283B-CE47-85029957B2BE}"/>
              </a:ext>
            </a:extLst>
          </p:cNvPr>
          <p:cNvCxnSpPr/>
          <p:nvPr/>
        </p:nvCxnSpPr>
        <p:spPr>
          <a:xfrm>
            <a:off x="6944644" y="2382194"/>
            <a:ext cx="0" cy="312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8778718-4CB0-F16A-85A3-591E2A810BE5}"/>
              </a:ext>
            </a:extLst>
          </p:cNvPr>
          <p:cNvCxnSpPr>
            <a:cxnSpLocks/>
          </p:cNvCxnSpPr>
          <p:nvPr/>
        </p:nvCxnSpPr>
        <p:spPr>
          <a:xfrm>
            <a:off x="6944644" y="2694219"/>
            <a:ext cx="534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FE1AF04-F6BF-4EB2-CA60-2E93E541FDB5}"/>
              </a:ext>
            </a:extLst>
          </p:cNvPr>
          <p:cNvCxnSpPr/>
          <p:nvPr/>
        </p:nvCxnSpPr>
        <p:spPr>
          <a:xfrm flipV="1">
            <a:off x="7479000" y="2382194"/>
            <a:ext cx="0" cy="31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99C754A-AAE7-77CE-8D70-DACC6BF8D835}"/>
              </a:ext>
            </a:extLst>
          </p:cNvPr>
          <p:cNvCxnSpPr/>
          <p:nvPr/>
        </p:nvCxnSpPr>
        <p:spPr>
          <a:xfrm>
            <a:off x="8010244" y="2374994"/>
            <a:ext cx="0" cy="312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733E4D7-298C-2264-5F58-371BB3A39C8C}"/>
              </a:ext>
            </a:extLst>
          </p:cNvPr>
          <p:cNvCxnSpPr>
            <a:cxnSpLocks/>
          </p:cNvCxnSpPr>
          <p:nvPr/>
        </p:nvCxnSpPr>
        <p:spPr>
          <a:xfrm>
            <a:off x="8010244" y="2687019"/>
            <a:ext cx="534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F5DDE3C-6FC7-F8F1-1B8D-9805A12615A8}"/>
              </a:ext>
            </a:extLst>
          </p:cNvPr>
          <p:cNvCxnSpPr/>
          <p:nvPr/>
        </p:nvCxnSpPr>
        <p:spPr>
          <a:xfrm flipV="1">
            <a:off x="8544600" y="2374994"/>
            <a:ext cx="0" cy="31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E4542A-A65F-C209-4EAE-D35F312883D0}"/>
              </a:ext>
            </a:extLst>
          </p:cNvPr>
          <p:cNvCxnSpPr/>
          <p:nvPr/>
        </p:nvCxnSpPr>
        <p:spPr>
          <a:xfrm>
            <a:off x="9090064" y="2388297"/>
            <a:ext cx="0" cy="312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74F3457-E799-E71D-6C8B-7057820D559A}"/>
              </a:ext>
            </a:extLst>
          </p:cNvPr>
          <p:cNvCxnSpPr>
            <a:cxnSpLocks/>
          </p:cNvCxnSpPr>
          <p:nvPr/>
        </p:nvCxnSpPr>
        <p:spPr>
          <a:xfrm>
            <a:off x="9090064" y="2700322"/>
            <a:ext cx="1670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4B05A11-A89B-8B14-3E2B-23B89A1F338B}"/>
              </a:ext>
            </a:extLst>
          </p:cNvPr>
          <p:cNvCxnSpPr/>
          <p:nvPr/>
        </p:nvCxnSpPr>
        <p:spPr>
          <a:xfrm flipV="1">
            <a:off x="9624420" y="2382194"/>
            <a:ext cx="0" cy="31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941BF1C-F2F7-AF3C-9BDA-92B287FF8966}"/>
              </a:ext>
            </a:extLst>
          </p:cNvPr>
          <p:cNvCxnSpPr/>
          <p:nvPr/>
        </p:nvCxnSpPr>
        <p:spPr>
          <a:xfrm flipV="1">
            <a:off x="10159200" y="2382194"/>
            <a:ext cx="0" cy="31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43232B3-625A-A6F1-107E-0B091F81AB18}"/>
              </a:ext>
            </a:extLst>
          </p:cNvPr>
          <p:cNvCxnSpPr/>
          <p:nvPr/>
        </p:nvCxnSpPr>
        <p:spPr>
          <a:xfrm flipV="1">
            <a:off x="10760475" y="2374994"/>
            <a:ext cx="0" cy="31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9D6BF36-A207-2191-E0AA-4E01FFCAC080}"/>
              </a:ext>
            </a:extLst>
          </p:cNvPr>
          <p:cNvSpPr txBox="1"/>
          <p:nvPr/>
        </p:nvSpPr>
        <p:spPr>
          <a:xfrm>
            <a:off x="2043409" y="2510867"/>
            <a:ext cx="6631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FD2 - 6</a:t>
            </a:r>
          </a:p>
        </p:txBody>
      </p:sp>
    </p:spTree>
    <p:extLst>
      <p:ext uri="{BB962C8B-B14F-4D97-AF65-F5344CB8AC3E}">
        <p14:creationId xmlns:p14="http://schemas.microsoft.com/office/powerpoint/2010/main" val="18442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EBF4FE-33DC-9C53-AA1B-F77DB72066C3}"/>
              </a:ext>
            </a:extLst>
          </p:cNvPr>
          <p:cNvSpPr txBox="1"/>
          <p:nvPr/>
        </p:nvSpPr>
        <p:spPr>
          <a:xfrm>
            <a:off x="231526" y="179327"/>
            <a:ext cx="396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Satisfying 2NF Once More for Area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32A8D5-DA46-7C51-524E-ACA115EA9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12484"/>
              </p:ext>
            </p:extLst>
          </p:nvPr>
        </p:nvGraphicFramePr>
        <p:xfrm>
          <a:off x="258847" y="998380"/>
          <a:ext cx="257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00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  <a:gridCol w="859400">
                  <a:extLst>
                    <a:ext uri="{9D8B030D-6E8A-4147-A177-3AD203B41FA5}">
                      <a16:colId xmlns:a16="http://schemas.microsoft.com/office/drawing/2014/main" val="2707278351"/>
                    </a:ext>
                  </a:extLst>
                </a:gridCol>
                <a:gridCol w="859400">
                  <a:extLst>
                    <a:ext uri="{9D8B030D-6E8A-4147-A177-3AD203B41FA5}">
                      <a16:colId xmlns:a16="http://schemas.microsoft.com/office/drawing/2014/main" val="161837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 </a:t>
                      </a:r>
                      <a:r>
                        <a:rPr lang="en-US" sz="1000" b="1" u="sng" dirty="0"/>
                        <a:t>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Area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RPT_Dist_No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391F2F-6508-48AC-AA70-556259D27BDE}"/>
              </a:ext>
            </a:extLst>
          </p:cNvPr>
          <p:cNvSpPr txBox="1"/>
          <p:nvPr/>
        </p:nvSpPr>
        <p:spPr>
          <a:xfrm>
            <a:off x="239909" y="73719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9C7DC7-61F2-0A6B-1439-0B88EF215B7F}"/>
              </a:ext>
            </a:extLst>
          </p:cNvPr>
          <p:cNvCxnSpPr>
            <a:cxnSpLocks/>
          </p:cNvCxnSpPr>
          <p:nvPr/>
        </p:nvCxnSpPr>
        <p:spPr>
          <a:xfrm>
            <a:off x="524107" y="1369220"/>
            <a:ext cx="0" cy="270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94336-3074-F51B-BEE8-4ECBB81F923A}"/>
              </a:ext>
            </a:extLst>
          </p:cNvPr>
          <p:cNvCxnSpPr>
            <a:cxnSpLocks/>
          </p:cNvCxnSpPr>
          <p:nvPr/>
        </p:nvCxnSpPr>
        <p:spPr>
          <a:xfrm>
            <a:off x="524107" y="1639229"/>
            <a:ext cx="86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B9B11D-96B4-F6C7-3B7A-40B6BC1BAA74}"/>
              </a:ext>
            </a:extLst>
          </p:cNvPr>
          <p:cNvCxnSpPr/>
          <p:nvPr/>
        </p:nvCxnSpPr>
        <p:spPr>
          <a:xfrm flipV="1">
            <a:off x="1393902" y="1369220"/>
            <a:ext cx="0" cy="27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F90841-F5F8-DB79-8B19-E6EC8C1FAA36}"/>
              </a:ext>
            </a:extLst>
          </p:cNvPr>
          <p:cNvSpPr txBox="1"/>
          <p:nvPr/>
        </p:nvSpPr>
        <p:spPr>
          <a:xfrm>
            <a:off x="152186" y="146264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FD1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E0E10E-D9C8-97F4-987D-6FE6BF907BA5}"/>
              </a:ext>
            </a:extLst>
          </p:cNvPr>
          <p:cNvCxnSpPr/>
          <p:nvPr/>
        </p:nvCxnSpPr>
        <p:spPr>
          <a:xfrm>
            <a:off x="524107" y="1806498"/>
            <a:ext cx="0" cy="289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07DD2D-4A82-CB40-45EE-F06D1708D77E}"/>
              </a:ext>
            </a:extLst>
          </p:cNvPr>
          <p:cNvCxnSpPr/>
          <p:nvPr/>
        </p:nvCxnSpPr>
        <p:spPr>
          <a:xfrm>
            <a:off x="524107" y="2107580"/>
            <a:ext cx="1918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397B01-235C-3157-2061-9B02E28274E5}"/>
              </a:ext>
            </a:extLst>
          </p:cNvPr>
          <p:cNvCxnSpPr/>
          <p:nvPr/>
        </p:nvCxnSpPr>
        <p:spPr>
          <a:xfrm flipV="1">
            <a:off x="2442117" y="1369220"/>
            <a:ext cx="0" cy="72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84CDD9-4E04-BF73-A5A3-F299EB3E9AC8}"/>
              </a:ext>
            </a:extLst>
          </p:cNvPr>
          <p:cNvSpPr txBox="1"/>
          <p:nvPr/>
        </p:nvSpPr>
        <p:spPr>
          <a:xfrm>
            <a:off x="141267" y="1938754"/>
            <a:ext cx="4293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FD2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BC9F495-E16C-5E86-CD73-52E22409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80775"/>
              </p:ext>
            </p:extLst>
          </p:nvPr>
        </p:nvGraphicFramePr>
        <p:xfrm>
          <a:off x="1062382" y="3339472"/>
          <a:ext cx="1774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332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  <a:gridCol w="887332">
                  <a:extLst>
                    <a:ext uri="{9D8B030D-6E8A-4147-A177-3AD203B41FA5}">
                      <a16:colId xmlns:a16="http://schemas.microsoft.com/office/drawing/2014/main" val="270727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 </a:t>
                      </a:r>
                      <a:r>
                        <a:rPr lang="en-US" sz="1000" b="1" u="sng" dirty="0"/>
                        <a:t>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Area_Name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1FB0804-1D06-F6F6-D0A9-CA3C45F55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47080"/>
              </p:ext>
            </p:extLst>
          </p:nvPr>
        </p:nvGraphicFramePr>
        <p:xfrm>
          <a:off x="4002587" y="3378820"/>
          <a:ext cx="18629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477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  <a:gridCol w="931477">
                  <a:extLst>
                    <a:ext uri="{9D8B030D-6E8A-4147-A177-3AD203B41FA5}">
                      <a16:colId xmlns:a16="http://schemas.microsoft.com/office/drawing/2014/main" val="270727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 </a:t>
                      </a:r>
                      <a:r>
                        <a:rPr lang="en-US" sz="1000" b="1" u="sng" dirty="0"/>
                        <a:t>Rpt_Dist_N0</a:t>
                      </a:r>
                    </a:p>
                    <a:p>
                      <a:endParaRPr lang="en-US" sz="1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0C72A42-AC0D-4A06-A1F2-7EDEFEC4ABD9}"/>
              </a:ext>
            </a:extLst>
          </p:cNvPr>
          <p:cNvSpPr txBox="1"/>
          <p:nvPr/>
        </p:nvSpPr>
        <p:spPr>
          <a:xfrm>
            <a:off x="1064746" y="3077862"/>
            <a:ext cx="730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area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DB8B3C-C5AE-483D-C4C1-D9FA4310F8A5}"/>
              </a:ext>
            </a:extLst>
          </p:cNvPr>
          <p:cNvSpPr txBox="1"/>
          <p:nvPr/>
        </p:nvSpPr>
        <p:spPr>
          <a:xfrm>
            <a:off x="3945919" y="3135951"/>
            <a:ext cx="730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rpt_no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300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960A660-BDDD-B0C9-3D9A-B756F9523A06}"/>
              </a:ext>
            </a:extLst>
          </p:cNvPr>
          <p:cNvSpPr txBox="1"/>
          <p:nvPr/>
        </p:nvSpPr>
        <p:spPr>
          <a:xfrm>
            <a:off x="5118072" y="-67863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Base Schema 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EA78EBC-3EC6-78B6-C3B0-E28C1E3BD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56082"/>
              </p:ext>
            </p:extLst>
          </p:nvPr>
        </p:nvGraphicFramePr>
        <p:xfrm>
          <a:off x="1175993" y="358766"/>
          <a:ext cx="9347688" cy="3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74">
                  <a:extLst>
                    <a:ext uri="{9D8B030D-6E8A-4147-A177-3AD203B41FA5}">
                      <a16:colId xmlns:a16="http://schemas.microsoft.com/office/drawing/2014/main" val="4273428158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4123412472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2146158941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2022062446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2547887431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111369748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50609807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3539277533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3833101711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3182526201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2638513535"/>
                    </a:ext>
                  </a:extLst>
                </a:gridCol>
                <a:gridCol w="778974">
                  <a:extLst>
                    <a:ext uri="{9D8B030D-6E8A-4147-A177-3AD203B41FA5}">
                      <a16:colId xmlns:a16="http://schemas.microsoft.com/office/drawing/2014/main" val="2826123427"/>
                    </a:ext>
                  </a:extLst>
                </a:gridCol>
              </a:tblGrid>
              <a:tr h="398303">
                <a:tc>
                  <a:txBody>
                    <a:bodyPr/>
                    <a:lstStyle/>
                    <a:p>
                      <a:r>
                        <a:rPr lang="en-US" sz="9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Rptd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Rpt_Dist_No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Vict_Age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Vict_Sex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Location_Id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2850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89873C38-2D39-D25E-0B02-2985E1FD5D40}"/>
              </a:ext>
            </a:extLst>
          </p:cNvPr>
          <p:cNvSpPr txBox="1"/>
          <p:nvPr/>
        </p:nvSpPr>
        <p:spPr>
          <a:xfrm>
            <a:off x="1185131" y="7362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521EEFF-FFB2-4189-A45A-4868422A3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25581"/>
              </p:ext>
            </p:extLst>
          </p:nvPr>
        </p:nvGraphicFramePr>
        <p:xfrm>
          <a:off x="1062384" y="1462882"/>
          <a:ext cx="19319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8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8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/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Mocodes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AB6E3BD-E71E-70DB-A976-040F3076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30147"/>
              </p:ext>
            </p:extLst>
          </p:nvPr>
        </p:nvGraphicFramePr>
        <p:xfrm>
          <a:off x="1062384" y="2363081"/>
          <a:ext cx="1931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57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965957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Mocodes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46A68FB-AD40-FC89-F8ED-4AF0AA1BCCEC}"/>
              </a:ext>
            </a:extLst>
          </p:cNvPr>
          <p:cNvSpPr txBox="1"/>
          <p:nvPr/>
        </p:nvSpPr>
        <p:spPr>
          <a:xfrm>
            <a:off x="1066362" y="1163234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9B3D73-890A-40B9-577D-001FBB840E46}"/>
              </a:ext>
            </a:extLst>
          </p:cNvPr>
          <p:cNvSpPr txBox="1"/>
          <p:nvPr/>
        </p:nvSpPr>
        <p:spPr>
          <a:xfrm>
            <a:off x="1014159" y="2152684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Mocode_description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733200-890F-BC3B-CD49-FB84D1CC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50878"/>
              </p:ext>
            </p:extLst>
          </p:nvPr>
        </p:nvGraphicFramePr>
        <p:xfrm>
          <a:off x="1062384" y="5359709"/>
          <a:ext cx="2891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68">
                  <a:extLst>
                    <a:ext uri="{9D8B030D-6E8A-4147-A177-3AD203B41FA5}">
                      <a16:colId xmlns:a16="http://schemas.microsoft.com/office/drawing/2014/main" val="3387890819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2490892693"/>
                    </a:ext>
                  </a:extLst>
                </a:gridCol>
                <a:gridCol w="963968">
                  <a:extLst>
                    <a:ext uri="{9D8B030D-6E8A-4147-A177-3AD203B41FA5}">
                      <a16:colId xmlns:a16="http://schemas.microsoft.com/office/drawing/2014/main" val="332808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Crm_Level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0157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E81ADC1-0709-95ED-B00A-3851C5963AF4}"/>
              </a:ext>
            </a:extLst>
          </p:cNvPr>
          <p:cNvSpPr txBox="1"/>
          <p:nvPr/>
        </p:nvSpPr>
        <p:spPr>
          <a:xfrm>
            <a:off x="1016734" y="5116863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Crime_code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C07AE89-BC16-2C8D-2A0F-5C3BAD72F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04662"/>
              </p:ext>
            </p:extLst>
          </p:nvPr>
        </p:nvGraphicFramePr>
        <p:xfrm>
          <a:off x="1016734" y="6167908"/>
          <a:ext cx="2300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27">
                  <a:extLst>
                    <a:ext uri="{9D8B030D-6E8A-4147-A177-3AD203B41FA5}">
                      <a16:colId xmlns:a16="http://schemas.microsoft.com/office/drawing/2014/main" val="1704886902"/>
                    </a:ext>
                  </a:extLst>
                </a:gridCol>
                <a:gridCol w="766927">
                  <a:extLst>
                    <a:ext uri="{9D8B030D-6E8A-4147-A177-3AD203B41FA5}">
                      <a16:colId xmlns:a16="http://schemas.microsoft.com/office/drawing/2014/main" val="1802662335"/>
                    </a:ext>
                  </a:extLst>
                </a:gridCol>
                <a:gridCol w="766927">
                  <a:extLst>
                    <a:ext uri="{9D8B030D-6E8A-4147-A177-3AD203B41FA5}">
                      <a16:colId xmlns:a16="http://schemas.microsoft.com/office/drawing/2014/main" val="70662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Crm_Cd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4251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A46CB89-9C6D-D10C-1A5F-B5B69E81A44A}"/>
              </a:ext>
            </a:extLst>
          </p:cNvPr>
          <p:cNvSpPr txBox="1"/>
          <p:nvPr/>
        </p:nvSpPr>
        <p:spPr>
          <a:xfrm>
            <a:off x="963861" y="5924080"/>
            <a:ext cx="18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crime_code_description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E36EE483-4BAC-CF28-E45E-C9AEEC6D7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61340"/>
              </p:ext>
            </p:extLst>
          </p:nvPr>
        </p:nvGraphicFramePr>
        <p:xfrm>
          <a:off x="1062383" y="3339472"/>
          <a:ext cx="1708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26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  <a:gridCol w="854226">
                  <a:extLst>
                    <a:ext uri="{9D8B030D-6E8A-4147-A177-3AD203B41FA5}">
                      <a16:colId xmlns:a16="http://schemas.microsoft.com/office/drawing/2014/main" val="270727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sng" dirty="0" err="1"/>
                        <a:t>Rpt_Dist_No</a:t>
                      </a:r>
                      <a:endParaRPr lang="en-US" sz="1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5CE54C0C-4114-016D-A9A4-83BDAE428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70220"/>
              </p:ext>
            </p:extLst>
          </p:nvPr>
        </p:nvGraphicFramePr>
        <p:xfrm>
          <a:off x="3869881" y="1431286"/>
          <a:ext cx="169250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4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846254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/>
                        <a:t>Premise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Premis</a:t>
                      </a:r>
                      <a:r>
                        <a:rPr lang="en-US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A2CA374-BCA4-B674-DA0D-29F89BC4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81856"/>
              </p:ext>
            </p:extLst>
          </p:nvPr>
        </p:nvGraphicFramePr>
        <p:xfrm>
          <a:off x="4002586" y="2337681"/>
          <a:ext cx="25895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82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1294782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Used Cd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 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Weapon Desc</a:t>
                      </a:r>
                    </a:p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CE2FAEA-9640-8724-5896-227E2493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85354"/>
              </p:ext>
            </p:extLst>
          </p:nvPr>
        </p:nvGraphicFramePr>
        <p:xfrm>
          <a:off x="7495370" y="2548501"/>
          <a:ext cx="16925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54">
                  <a:extLst>
                    <a:ext uri="{9D8B030D-6E8A-4147-A177-3AD203B41FA5}">
                      <a16:colId xmlns:a16="http://schemas.microsoft.com/office/drawing/2014/main" val="2511786543"/>
                    </a:ext>
                  </a:extLst>
                </a:gridCol>
                <a:gridCol w="846254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u="sn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0" dirty="0"/>
                        <a:t>Status 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3C61A59-E03E-1BF8-FFAD-26F279472CD8}"/>
              </a:ext>
            </a:extLst>
          </p:cNvPr>
          <p:cNvSpPr txBox="1"/>
          <p:nvPr/>
        </p:nvSpPr>
        <p:spPr>
          <a:xfrm>
            <a:off x="3869881" y="1179686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premise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5618D1-66EA-B466-26B6-CCAADB3459C1}"/>
              </a:ext>
            </a:extLst>
          </p:cNvPr>
          <p:cNvSpPr txBox="1"/>
          <p:nvPr/>
        </p:nvSpPr>
        <p:spPr>
          <a:xfrm>
            <a:off x="4002586" y="208608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weapon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8AE48-1D5E-3C89-424B-35500D475F06}"/>
              </a:ext>
            </a:extLst>
          </p:cNvPr>
          <p:cNvSpPr txBox="1"/>
          <p:nvPr/>
        </p:nvSpPr>
        <p:spPr>
          <a:xfrm>
            <a:off x="7456788" y="23293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053D078-E738-690D-55C9-DACA7F049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30505"/>
              </p:ext>
            </p:extLst>
          </p:nvPr>
        </p:nvGraphicFramePr>
        <p:xfrm>
          <a:off x="1062384" y="4518477"/>
          <a:ext cx="4234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46">
                  <a:extLst>
                    <a:ext uri="{9D8B030D-6E8A-4147-A177-3AD203B41FA5}">
                      <a16:colId xmlns:a16="http://schemas.microsoft.com/office/drawing/2014/main" val="943428322"/>
                    </a:ext>
                  </a:extLst>
                </a:gridCol>
                <a:gridCol w="1058746">
                  <a:extLst>
                    <a:ext uri="{9D8B030D-6E8A-4147-A177-3AD203B41FA5}">
                      <a16:colId xmlns:a16="http://schemas.microsoft.com/office/drawing/2014/main" val="3971440344"/>
                    </a:ext>
                  </a:extLst>
                </a:gridCol>
                <a:gridCol w="1058746">
                  <a:extLst>
                    <a:ext uri="{9D8B030D-6E8A-4147-A177-3AD203B41FA5}">
                      <a16:colId xmlns:a16="http://schemas.microsoft.com/office/drawing/2014/main" val="3223310577"/>
                    </a:ext>
                  </a:extLst>
                </a:gridCol>
                <a:gridCol w="1058746">
                  <a:extLst>
                    <a:ext uri="{9D8B030D-6E8A-4147-A177-3AD203B41FA5}">
                      <a16:colId xmlns:a16="http://schemas.microsoft.com/office/drawing/2014/main" val="375111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Location_Id</a:t>
                      </a:r>
                      <a:endParaRPr 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none" dirty="0"/>
                        <a:t>Cross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9427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08F315D2-82F9-87C8-E4CA-3FAA9D373A6F}"/>
              </a:ext>
            </a:extLst>
          </p:cNvPr>
          <p:cNvSpPr txBox="1"/>
          <p:nvPr/>
        </p:nvSpPr>
        <p:spPr>
          <a:xfrm>
            <a:off x="1062384" y="422798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97C6C-F55A-103B-DC49-084C5E8C81C4}"/>
              </a:ext>
            </a:extLst>
          </p:cNvPr>
          <p:cNvSpPr txBox="1"/>
          <p:nvPr/>
        </p:nvSpPr>
        <p:spPr>
          <a:xfrm>
            <a:off x="1093160" y="310661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rpt_no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E2FADF-5C05-C503-436E-BF0643DD9A46}"/>
              </a:ext>
            </a:extLst>
          </p:cNvPr>
          <p:cNvCxnSpPr>
            <a:cxnSpLocks/>
          </p:cNvCxnSpPr>
          <p:nvPr/>
        </p:nvCxnSpPr>
        <p:spPr>
          <a:xfrm>
            <a:off x="862689" y="635375"/>
            <a:ext cx="249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E21B400-17A7-59E2-4887-1A2A0DD2AABB}"/>
              </a:ext>
            </a:extLst>
          </p:cNvPr>
          <p:cNvCxnSpPr>
            <a:cxnSpLocks/>
          </p:cNvCxnSpPr>
          <p:nvPr/>
        </p:nvCxnSpPr>
        <p:spPr>
          <a:xfrm>
            <a:off x="862689" y="635375"/>
            <a:ext cx="0" cy="1330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A01D6F4-28BD-C024-0FF6-54A3838E774D}"/>
              </a:ext>
            </a:extLst>
          </p:cNvPr>
          <p:cNvCxnSpPr/>
          <p:nvPr/>
        </p:nvCxnSpPr>
        <p:spPr>
          <a:xfrm>
            <a:off x="862689" y="1953536"/>
            <a:ext cx="6448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03BB19A-65D2-DF7D-A264-08A6D30A8EAE}"/>
              </a:ext>
            </a:extLst>
          </p:cNvPr>
          <p:cNvCxnSpPr/>
          <p:nvPr/>
        </p:nvCxnSpPr>
        <p:spPr>
          <a:xfrm flipV="1">
            <a:off x="1507574" y="1833722"/>
            <a:ext cx="0" cy="131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A9769B-5B99-882F-DF05-4D34D00BD435}"/>
              </a:ext>
            </a:extLst>
          </p:cNvPr>
          <p:cNvCxnSpPr/>
          <p:nvPr/>
        </p:nvCxnSpPr>
        <p:spPr>
          <a:xfrm>
            <a:off x="888712" y="547752"/>
            <a:ext cx="22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43B5B5-F2F6-8B48-A9BA-9354AB268A8B}"/>
              </a:ext>
            </a:extLst>
          </p:cNvPr>
          <p:cNvCxnSpPr/>
          <p:nvPr/>
        </p:nvCxnSpPr>
        <p:spPr>
          <a:xfrm flipH="1">
            <a:off x="549383" y="547752"/>
            <a:ext cx="339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7E0A47-3C11-85E5-A2F4-30CE9DD83404}"/>
              </a:ext>
            </a:extLst>
          </p:cNvPr>
          <p:cNvCxnSpPr/>
          <p:nvPr/>
        </p:nvCxnSpPr>
        <p:spPr>
          <a:xfrm>
            <a:off x="549383" y="547752"/>
            <a:ext cx="0" cy="532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AB6DE5B-F589-1B3B-015D-C257A99658AB}"/>
              </a:ext>
            </a:extLst>
          </p:cNvPr>
          <p:cNvCxnSpPr/>
          <p:nvPr/>
        </p:nvCxnSpPr>
        <p:spPr>
          <a:xfrm>
            <a:off x="549383" y="5875724"/>
            <a:ext cx="9581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5AEF485-5CF3-99F0-2894-C29C25E94AD9}"/>
              </a:ext>
            </a:extLst>
          </p:cNvPr>
          <p:cNvCxnSpPr/>
          <p:nvPr/>
        </p:nvCxnSpPr>
        <p:spPr>
          <a:xfrm flipV="1">
            <a:off x="1507574" y="5730549"/>
            <a:ext cx="0" cy="1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8866EB-3E53-A483-B795-97102C6594D4}"/>
              </a:ext>
            </a:extLst>
          </p:cNvPr>
          <p:cNvCxnSpPr>
            <a:cxnSpLocks/>
          </p:cNvCxnSpPr>
          <p:nvPr/>
        </p:nvCxnSpPr>
        <p:spPr>
          <a:xfrm>
            <a:off x="3760935" y="980339"/>
            <a:ext cx="0" cy="9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72DD71-BB35-EF82-6FE6-1808700EB6AD}"/>
              </a:ext>
            </a:extLst>
          </p:cNvPr>
          <p:cNvCxnSpPr/>
          <p:nvPr/>
        </p:nvCxnSpPr>
        <p:spPr>
          <a:xfrm>
            <a:off x="3772086" y="1965412"/>
            <a:ext cx="535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3995E6-FBD9-3988-D8F2-8EF9EA2CBAC0}"/>
              </a:ext>
            </a:extLst>
          </p:cNvPr>
          <p:cNvCxnSpPr>
            <a:cxnSpLocks/>
          </p:cNvCxnSpPr>
          <p:nvPr/>
        </p:nvCxnSpPr>
        <p:spPr>
          <a:xfrm flipV="1">
            <a:off x="4318496" y="1802126"/>
            <a:ext cx="0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0F04906-BB20-1076-A48B-4053BAF1B901}"/>
              </a:ext>
            </a:extLst>
          </p:cNvPr>
          <p:cNvCxnSpPr/>
          <p:nvPr/>
        </p:nvCxnSpPr>
        <p:spPr>
          <a:xfrm>
            <a:off x="2456242" y="5730549"/>
            <a:ext cx="0" cy="2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27D483F-6A1A-6395-8DBC-FDEE4357BF68}"/>
              </a:ext>
            </a:extLst>
          </p:cNvPr>
          <p:cNvCxnSpPr/>
          <p:nvPr/>
        </p:nvCxnSpPr>
        <p:spPr>
          <a:xfrm flipH="1">
            <a:off x="862689" y="5938908"/>
            <a:ext cx="1593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F14613-945B-B3E3-1382-9132AC5D5E65}"/>
              </a:ext>
            </a:extLst>
          </p:cNvPr>
          <p:cNvCxnSpPr>
            <a:cxnSpLocks/>
          </p:cNvCxnSpPr>
          <p:nvPr/>
        </p:nvCxnSpPr>
        <p:spPr>
          <a:xfrm>
            <a:off x="862689" y="5938908"/>
            <a:ext cx="0" cy="41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426B39-B6CE-48B8-34C1-F6E78532DA5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62689" y="6353328"/>
            <a:ext cx="154045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F48D5F5-3D70-259F-0115-81ED418D9B04}"/>
              </a:ext>
            </a:extLst>
          </p:cNvPr>
          <p:cNvCxnSpPr>
            <a:cxnSpLocks/>
          </p:cNvCxnSpPr>
          <p:nvPr/>
        </p:nvCxnSpPr>
        <p:spPr>
          <a:xfrm>
            <a:off x="3310321" y="829382"/>
            <a:ext cx="7199" cy="230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6BDB81-E286-F300-8CAB-36193E3179C2}"/>
              </a:ext>
            </a:extLst>
          </p:cNvPr>
          <p:cNvCxnSpPr/>
          <p:nvPr/>
        </p:nvCxnSpPr>
        <p:spPr>
          <a:xfrm flipH="1">
            <a:off x="960979" y="3138100"/>
            <a:ext cx="2356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77F6A84-1F6A-9B58-ED29-387E7273FFED}"/>
              </a:ext>
            </a:extLst>
          </p:cNvPr>
          <p:cNvCxnSpPr>
            <a:cxnSpLocks/>
          </p:cNvCxnSpPr>
          <p:nvPr/>
        </p:nvCxnSpPr>
        <p:spPr>
          <a:xfrm>
            <a:off x="951703" y="3139672"/>
            <a:ext cx="6459" cy="863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566A399-DE9A-D5A1-4EFC-322FC82B890F}"/>
              </a:ext>
            </a:extLst>
          </p:cNvPr>
          <p:cNvCxnSpPr/>
          <p:nvPr/>
        </p:nvCxnSpPr>
        <p:spPr>
          <a:xfrm>
            <a:off x="3869881" y="2102769"/>
            <a:ext cx="0" cy="816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B784B42-9CCF-CBD6-63C3-4752D40C6777}"/>
              </a:ext>
            </a:extLst>
          </p:cNvPr>
          <p:cNvCxnSpPr>
            <a:cxnSpLocks/>
          </p:cNvCxnSpPr>
          <p:nvPr/>
        </p:nvCxnSpPr>
        <p:spPr>
          <a:xfrm>
            <a:off x="3869881" y="2919341"/>
            <a:ext cx="652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1FD6EC1-D0BE-ACB0-DAA0-16E4394D2A57}"/>
              </a:ext>
            </a:extLst>
          </p:cNvPr>
          <p:cNvCxnSpPr/>
          <p:nvPr/>
        </p:nvCxnSpPr>
        <p:spPr>
          <a:xfrm flipV="1">
            <a:off x="4522269" y="2733921"/>
            <a:ext cx="0" cy="18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3FE116B-6EC6-0319-55B4-55920427BAE6}"/>
              </a:ext>
            </a:extLst>
          </p:cNvPr>
          <p:cNvCxnSpPr>
            <a:cxnSpLocks/>
          </p:cNvCxnSpPr>
          <p:nvPr/>
        </p:nvCxnSpPr>
        <p:spPr>
          <a:xfrm>
            <a:off x="375920" y="457911"/>
            <a:ext cx="735817" cy="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1478DA2-767A-162E-E73D-49222022651C}"/>
              </a:ext>
            </a:extLst>
          </p:cNvPr>
          <p:cNvCxnSpPr>
            <a:cxnSpLocks/>
          </p:cNvCxnSpPr>
          <p:nvPr/>
        </p:nvCxnSpPr>
        <p:spPr>
          <a:xfrm>
            <a:off x="375920" y="457911"/>
            <a:ext cx="0" cy="5345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10CBFE-1A45-B81F-DACF-6435D6DB330D}"/>
              </a:ext>
            </a:extLst>
          </p:cNvPr>
          <p:cNvCxnSpPr/>
          <p:nvPr/>
        </p:nvCxnSpPr>
        <p:spPr>
          <a:xfrm>
            <a:off x="375920" y="5803136"/>
            <a:ext cx="9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D8FB72B-E1F9-7FE7-F546-AE15A450CD51}"/>
              </a:ext>
            </a:extLst>
          </p:cNvPr>
          <p:cNvCxnSpPr/>
          <p:nvPr/>
        </p:nvCxnSpPr>
        <p:spPr>
          <a:xfrm flipV="1">
            <a:off x="1359120" y="5730549"/>
            <a:ext cx="0" cy="7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469358-BCCE-F476-4443-7E6AEBBD02D1}"/>
              </a:ext>
            </a:extLst>
          </p:cNvPr>
          <p:cNvCxnSpPr>
            <a:cxnSpLocks/>
          </p:cNvCxnSpPr>
          <p:nvPr/>
        </p:nvCxnSpPr>
        <p:spPr>
          <a:xfrm>
            <a:off x="7321790" y="2224579"/>
            <a:ext cx="0" cy="913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96025D6-A4EF-F2CE-4A27-495A5C7F1A08}"/>
              </a:ext>
            </a:extLst>
          </p:cNvPr>
          <p:cNvCxnSpPr/>
          <p:nvPr/>
        </p:nvCxnSpPr>
        <p:spPr>
          <a:xfrm>
            <a:off x="7321790" y="3138100"/>
            <a:ext cx="593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792243-584F-118F-9B4D-BC28B0ABEDA2}"/>
              </a:ext>
            </a:extLst>
          </p:cNvPr>
          <p:cNvCxnSpPr/>
          <p:nvPr/>
        </p:nvCxnSpPr>
        <p:spPr>
          <a:xfrm flipV="1">
            <a:off x="7927271" y="2919341"/>
            <a:ext cx="0" cy="2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EACDBF6-EC41-6EAC-DADA-91F5E4B5937C}"/>
              </a:ext>
            </a:extLst>
          </p:cNvPr>
          <p:cNvCxnSpPr>
            <a:cxnSpLocks/>
          </p:cNvCxnSpPr>
          <p:nvPr/>
        </p:nvCxnSpPr>
        <p:spPr>
          <a:xfrm flipH="1">
            <a:off x="888712" y="4227984"/>
            <a:ext cx="9349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C2FB859-C3B1-C65D-C7AC-F24CB08425CF}"/>
              </a:ext>
            </a:extLst>
          </p:cNvPr>
          <p:cNvCxnSpPr/>
          <p:nvPr/>
        </p:nvCxnSpPr>
        <p:spPr>
          <a:xfrm>
            <a:off x="888712" y="4227984"/>
            <a:ext cx="0" cy="794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B66AC1-A571-7386-6F40-1D9132A5FDA2}"/>
              </a:ext>
            </a:extLst>
          </p:cNvPr>
          <p:cNvCxnSpPr/>
          <p:nvPr/>
        </p:nvCxnSpPr>
        <p:spPr>
          <a:xfrm>
            <a:off x="888712" y="5022505"/>
            <a:ext cx="618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9798D16-3825-FED6-6256-13CF9C56FE4C}"/>
              </a:ext>
            </a:extLst>
          </p:cNvPr>
          <p:cNvCxnSpPr/>
          <p:nvPr/>
        </p:nvCxnSpPr>
        <p:spPr>
          <a:xfrm flipV="1">
            <a:off x="1507574" y="4889317"/>
            <a:ext cx="0" cy="13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AF6CD3-46DA-FA57-3FBA-078BD514181A}"/>
              </a:ext>
            </a:extLst>
          </p:cNvPr>
          <p:cNvCxnSpPr/>
          <p:nvPr/>
        </p:nvCxnSpPr>
        <p:spPr>
          <a:xfrm>
            <a:off x="3317519" y="829382"/>
            <a:ext cx="1164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007-E7D6-0FDC-0E6C-DD96CDCF62DD}"/>
              </a:ext>
            </a:extLst>
          </p:cNvPr>
          <p:cNvCxnSpPr>
            <a:cxnSpLocks/>
          </p:cNvCxnSpPr>
          <p:nvPr/>
        </p:nvCxnSpPr>
        <p:spPr>
          <a:xfrm flipV="1">
            <a:off x="4467672" y="757069"/>
            <a:ext cx="0" cy="72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B6D321-06F1-B061-E0F8-DE3492B8009F}"/>
              </a:ext>
            </a:extLst>
          </p:cNvPr>
          <p:cNvCxnSpPr/>
          <p:nvPr/>
        </p:nvCxnSpPr>
        <p:spPr>
          <a:xfrm flipV="1">
            <a:off x="1359119" y="3735712"/>
            <a:ext cx="0" cy="1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BFF479-C22C-5443-7FFA-74B30C0BF732}"/>
              </a:ext>
            </a:extLst>
          </p:cNvPr>
          <p:cNvCxnSpPr>
            <a:cxnSpLocks/>
          </p:cNvCxnSpPr>
          <p:nvPr/>
        </p:nvCxnSpPr>
        <p:spPr>
          <a:xfrm>
            <a:off x="939347" y="4003040"/>
            <a:ext cx="419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257F0B-1572-294D-8695-ADCF446C8C83}"/>
              </a:ext>
            </a:extLst>
          </p:cNvPr>
          <p:cNvCxnSpPr/>
          <p:nvPr/>
        </p:nvCxnSpPr>
        <p:spPr>
          <a:xfrm flipV="1">
            <a:off x="1359119" y="3860800"/>
            <a:ext cx="0" cy="14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FAB637-08E5-3FD5-6356-2F8EBECB7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19874"/>
              </p:ext>
            </p:extLst>
          </p:nvPr>
        </p:nvGraphicFramePr>
        <p:xfrm>
          <a:off x="3649815" y="3363693"/>
          <a:ext cx="1774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332">
                  <a:extLst>
                    <a:ext uri="{9D8B030D-6E8A-4147-A177-3AD203B41FA5}">
                      <a16:colId xmlns:a16="http://schemas.microsoft.com/office/drawing/2014/main" val="172214013"/>
                    </a:ext>
                  </a:extLst>
                </a:gridCol>
                <a:gridCol w="887332">
                  <a:extLst>
                    <a:ext uri="{9D8B030D-6E8A-4147-A177-3AD203B41FA5}">
                      <a16:colId xmlns:a16="http://schemas.microsoft.com/office/drawing/2014/main" val="270727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 </a:t>
                      </a:r>
                      <a:r>
                        <a:rPr lang="en-US" sz="1000" b="1" u="sng" dirty="0"/>
                        <a:t>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Area_Name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819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9464DE-A731-77FF-7AAC-5B28549A081B}"/>
              </a:ext>
            </a:extLst>
          </p:cNvPr>
          <p:cNvSpPr txBox="1"/>
          <p:nvPr/>
        </p:nvSpPr>
        <p:spPr>
          <a:xfrm>
            <a:off x="3652179" y="3102083"/>
            <a:ext cx="730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area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DEDDCC-62CE-7552-67BC-7B3AE50DFBD6}"/>
              </a:ext>
            </a:extLst>
          </p:cNvPr>
          <p:cNvCxnSpPr/>
          <p:nvPr/>
        </p:nvCxnSpPr>
        <p:spPr>
          <a:xfrm>
            <a:off x="2297151" y="3710312"/>
            <a:ext cx="0" cy="292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096EF2-3D08-08D7-64AD-0A2C5029CCD2}"/>
              </a:ext>
            </a:extLst>
          </p:cNvPr>
          <p:cNvCxnSpPr>
            <a:cxnSpLocks/>
          </p:cNvCxnSpPr>
          <p:nvPr/>
        </p:nvCxnSpPr>
        <p:spPr>
          <a:xfrm>
            <a:off x="2297151" y="4003039"/>
            <a:ext cx="1705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F472B9-6C71-A504-C587-2FA8CA1081E4}"/>
              </a:ext>
            </a:extLst>
          </p:cNvPr>
          <p:cNvCxnSpPr/>
          <p:nvPr/>
        </p:nvCxnSpPr>
        <p:spPr>
          <a:xfrm flipV="1">
            <a:off x="4002586" y="3734533"/>
            <a:ext cx="0" cy="2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CD3895-539D-0D3C-7A1A-FAD196490B3E}"/>
              </a:ext>
            </a:extLst>
          </p:cNvPr>
          <p:cNvCxnSpPr/>
          <p:nvPr/>
        </p:nvCxnSpPr>
        <p:spPr>
          <a:xfrm>
            <a:off x="1434790" y="2733921"/>
            <a:ext cx="0" cy="185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38C0E2-D82C-4D70-9835-5CE95EED5444}"/>
              </a:ext>
            </a:extLst>
          </p:cNvPr>
          <p:cNvCxnSpPr/>
          <p:nvPr/>
        </p:nvCxnSpPr>
        <p:spPr>
          <a:xfrm flipH="1">
            <a:off x="862689" y="2919341"/>
            <a:ext cx="56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5820E6-6703-26F9-2A30-5A6C65178E2E}"/>
              </a:ext>
            </a:extLst>
          </p:cNvPr>
          <p:cNvCxnSpPr/>
          <p:nvPr/>
        </p:nvCxnSpPr>
        <p:spPr>
          <a:xfrm flipV="1">
            <a:off x="862689" y="2102769"/>
            <a:ext cx="0" cy="816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404FCF-9085-59E5-080C-676E6D5D1606}"/>
              </a:ext>
            </a:extLst>
          </p:cNvPr>
          <p:cNvCxnSpPr/>
          <p:nvPr/>
        </p:nvCxnSpPr>
        <p:spPr>
          <a:xfrm>
            <a:off x="862689" y="2102769"/>
            <a:ext cx="15935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321530-7698-AC3B-8777-5A09A8C7FEA1}"/>
              </a:ext>
            </a:extLst>
          </p:cNvPr>
          <p:cNvCxnSpPr/>
          <p:nvPr/>
        </p:nvCxnSpPr>
        <p:spPr>
          <a:xfrm flipV="1">
            <a:off x="2456242" y="1827526"/>
            <a:ext cx="0" cy="27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702E7E-4141-8153-8A4F-81594ADF13E5}"/>
              </a:ext>
            </a:extLst>
          </p:cNvPr>
          <p:cNvCxnSpPr/>
          <p:nvPr/>
        </p:nvCxnSpPr>
        <p:spPr>
          <a:xfrm>
            <a:off x="3772086" y="980339"/>
            <a:ext cx="3914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C95E9B-8EF8-75EA-BCDB-3FFD7A9F36A2}"/>
              </a:ext>
            </a:extLst>
          </p:cNvPr>
          <p:cNvCxnSpPr/>
          <p:nvPr/>
        </p:nvCxnSpPr>
        <p:spPr>
          <a:xfrm flipV="1">
            <a:off x="7686907" y="757069"/>
            <a:ext cx="0" cy="223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0E6A0D-7131-CA7F-8C54-674A0B0EE0CD}"/>
              </a:ext>
            </a:extLst>
          </p:cNvPr>
          <p:cNvCxnSpPr>
            <a:cxnSpLocks/>
          </p:cNvCxnSpPr>
          <p:nvPr/>
        </p:nvCxnSpPr>
        <p:spPr>
          <a:xfrm flipV="1">
            <a:off x="3869881" y="2084566"/>
            <a:ext cx="4658576" cy="18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0BD9383-0A04-613D-30FF-CCE186654234}"/>
              </a:ext>
            </a:extLst>
          </p:cNvPr>
          <p:cNvCxnSpPr>
            <a:cxnSpLocks/>
          </p:cNvCxnSpPr>
          <p:nvPr/>
        </p:nvCxnSpPr>
        <p:spPr>
          <a:xfrm flipH="1" flipV="1">
            <a:off x="8495645" y="746885"/>
            <a:ext cx="20141" cy="133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88D2F4A-8412-488E-DF08-A9DE7845C38C}"/>
              </a:ext>
            </a:extLst>
          </p:cNvPr>
          <p:cNvCxnSpPr/>
          <p:nvPr/>
        </p:nvCxnSpPr>
        <p:spPr>
          <a:xfrm>
            <a:off x="7321790" y="2224579"/>
            <a:ext cx="1866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1D7EE4-DA1F-5718-09AE-56882F2A7836}"/>
              </a:ext>
            </a:extLst>
          </p:cNvPr>
          <p:cNvCxnSpPr/>
          <p:nvPr/>
        </p:nvCxnSpPr>
        <p:spPr>
          <a:xfrm flipV="1">
            <a:off x="9187878" y="746885"/>
            <a:ext cx="0" cy="1477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D603D28-1591-9319-9074-4879AAAF2BE2}"/>
              </a:ext>
            </a:extLst>
          </p:cNvPr>
          <p:cNvCxnSpPr>
            <a:cxnSpLocks/>
          </p:cNvCxnSpPr>
          <p:nvPr/>
        </p:nvCxnSpPr>
        <p:spPr>
          <a:xfrm flipV="1">
            <a:off x="10234670" y="746885"/>
            <a:ext cx="0" cy="3481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4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ata flow&#10;&#10;Description automatically generated">
            <a:extLst>
              <a:ext uri="{FF2B5EF4-FFF2-40B4-BE49-F238E27FC236}">
                <a16:creationId xmlns:a16="http://schemas.microsoft.com/office/drawing/2014/main" id="{7CFAFF56-60EC-9E45-CED5-E762EE29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443" y="0"/>
            <a:ext cx="7713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6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4500F-CB43-26AD-DD2F-C52CBFB1E2F3}"/>
              </a:ext>
            </a:extLst>
          </p:cNvPr>
          <p:cNvSpPr txBox="1"/>
          <p:nvPr/>
        </p:nvSpPr>
        <p:spPr>
          <a:xfrm>
            <a:off x="5101016" y="0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 Listed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222BA-5D31-83D9-C172-8521DFBE61B9}"/>
              </a:ext>
            </a:extLst>
          </p:cNvPr>
          <p:cNvSpPr txBox="1"/>
          <p:nvPr/>
        </p:nvSpPr>
        <p:spPr>
          <a:xfrm>
            <a:off x="451262" y="1009403"/>
            <a:ext cx="11495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Assuming that </a:t>
            </a:r>
            <a:r>
              <a:rPr lang="en-US" dirty="0" err="1"/>
              <a:t>Rpt_Dst_No</a:t>
            </a:r>
            <a:r>
              <a:rPr lang="en-US" dirty="0"/>
              <a:t> is more unique than Area or </a:t>
            </a:r>
            <a:r>
              <a:rPr lang="en-US" dirty="0" err="1"/>
              <a:t>Area_Name</a:t>
            </a:r>
            <a:r>
              <a:rPr lang="en-US" dirty="0"/>
              <a:t> so that is left in the incidents table.</a:t>
            </a:r>
          </a:p>
          <a:p>
            <a:pPr marL="342900" indent="-342900">
              <a:buAutoNum type="arabicPeriod"/>
            </a:pPr>
            <a:r>
              <a:rPr lang="en-US" dirty="0"/>
              <a:t>Assuming that neither Location, </a:t>
            </a:r>
            <a:r>
              <a:rPr lang="en-US" dirty="0" err="1"/>
              <a:t>Cross_Street</a:t>
            </a:r>
            <a:r>
              <a:rPr lang="en-US" dirty="0"/>
              <a:t>, Lon, or Lat are unique enough to be a primary key.</a:t>
            </a:r>
          </a:p>
          <a:p>
            <a:pPr marL="342900" indent="-342900">
              <a:buAutoNum type="arabicPeriod" startAt="2"/>
            </a:pPr>
            <a:r>
              <a:rPr lang="en-US" dirty="0"/>
              <a:t>A crime can happen without a weapon since some of the values for weapon are null</a:t>
            </a:r>
          </a:p>
          <a:p>
            <a:pPr marL="342900" indent="-342900">
              <a:buAutoNum type="arabicPeriod" startAt="2"/>
            </a:pPr>
            <a:r>
              <a:rPr lang="en-US" dirty="0"/>
              <a:t>Crime code can have no description it can be null.</a:t>
            </a:r>
          </a:p>
          <a:p>
            <a:pPr marL="342900" indent="-342900">
              <a:buAutoNum type="arabicPeriod" startAt="2"/>
            </a:pPr>
            <a:r>
              <a:rPr lang="en-US" dirty="0"/>
              <a:t>I am assuming that part should go with </a:t>
            </a:r>
            <a:r>
              <a:rPr lang="en-US" dirty="0" err="1"/>
              <a:t>crime_cd_description</a:t>
            </a:r>
            <a:r>
              <a:rPr lang="en-US" dirty="0"/>
              <a:t>.</a:t>
            </a:r>
          </a:p>
          <a:p>
            <a:pPr marL="342900" indent="-342900">
              <a:buAutoNum type="arabicPeriod" startAt="2"/>
            </a:pPr>
            <a:r>
              <a:rPr lang="en-US" dirty="0"/>
              <a:t>Cross street can be null since there are missing data values.</a:t>
            </a:r>
          </a:p>
          <a:p>
            <a:pPr marL="342900" indent="-342900">
              <a:buAutoNum type="arabicPeriod" startAt="2"/>
            </a:pPr>
            <a:r>
              <a:rPr lang="en-US" dirty="0"/>
              <a:t>There is no unique identifier for victim even if we made a surrogate key we would end up with repeated values in the database, so they are kept in the incident table.</a:t>
            </a:r>
          </a:p>
          <a:p>
            <a:pPr marL="342900" indent="-342900"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3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D7550-A095-A2BF-2EDD-C597B9F1E692}"/>
              </a:ext>
            </a:extLst>
          </p:cNvPr>
          <p:cNvSpPr txBox="1"/>
          <p:nvPr/>
        </p:nvSpPr>
        <p:spPr>
          <a:xfrm>
            <a:off x="5040922" y="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Queries Planned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5EA11-5E19-2CDF-F62D-0A88A459F851}"/>
              </a:ext>
            </a:extLst>
          </p:cNvPr>
          <p:cNvSpPr txBox="1"/>
          <p:nvPr/>
        </p:nvSpPr>
        <p:spPr>
          <a:xfrm>
            <a:off x="208672" y="297040"/>
            <a:ext cx="116785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Most Frequent Crimes (Join)</a:t>
            </a:r>
            <a:br>
              <a:rPr lang="en-US" sz="1200" dirty="0"/>
            </a:br>
            <a:r>
              <a:rPr lang="en-US" sz="1200" dirty="0"/>
              <a:t>This query identifies the top 5 most commonly reported crime types across all incidents. The tables used are incident, </a:t>
            </a:r>
            <a:r>
              <a:rPr lang="en-US" sz="1200" dirty="0" err="1"/>
              <a:t>crime_code</a:t>
            </a:r>
            <a:r>
              <a:rPr lang="en-US" sz="1200" dirty="0"/>
              <a:t>, and </a:t>
            </a:r>
            <a:r>
              <a:rPr lang="en-US" sz="1200" dirty="0" err="1"/>
              <a:t>crime_code_description</a:t>
            </a:r>
            <a:r>
              <a:rPr lang="en-US" sz="1200" dirty="0"/>
              <a:t>. I will join the incident and </a:t>
            </a:r>
            <a:r>
              <a:rPr lang="en-US" sz="1200" dirty="0" err="1"/>
              <a:t>crime_code</a:t>
            </a:r>
            <a:r>
              <a:rPr lang="en-US" sz="1200" dirty="0"/>
              <a:t> tables on the DR_NO column. Then, I will join the result with </a:t>
            </a:r>
            <a:r>
              <a:rPr lang="en-US" sz="1200" dirty="0" err="1"/>
              <a:t>crime_code_description</a:t>
            </a:r>
            <a:r>
              <a:rPr lang="en-US" sz="1200" dirty="0"/>
              <a:t> to retrieve the crime descriptions. Finally, I will count the frequency of each crime description, sort them in descending order, and display the top 5 results.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All Areas with or without Incidents (Outer Join)</a:t>
            </a:r>
            <a:br>
              <a:rPr lang="en-US" sz="1200" dirty="0"/>
            </a:br>
            <a:r>
              <a:rPr lang="en-US" sz="1200" dirty="0"/>
              <a:t>This query lists all LAPD divisions along with the number of incidents reported in each, including divisions with zero incidents. I will perform a LEFT JOIN from the area table to the incident table using the AREA column. Then, I will group the results by AREA and count the number of incidents per division, ensuring all areas are displayed even if they had no incidents.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Mo_Codes</a:t>
            </a:r>
            <a:r>
              <a:rPr lang="en-US" sz="1200" b="1" dirty="0"/>
              <a:t> never used in any incident (Set Theory)</a:t>
            </a:r>
            <a:br>
              <a:rPr lang="en-US" sz="1200" dirty="0"/>
            </a:br>
            <a:r>
              <a:rPr lang="en-US" sz="1200" dirty="0"/>
              <a:t>This query identifies and displays all Modus Operandi (MO) codes that are defined in the </a:t>
            </a:r>
            <a:r>
              <a:rPr lang="en-US" sz="1200" dirty="0" err="1"/>
              <a:t>mocode_description</a:t>
            </a:r>
            <a:r>
              <a:rPr lang="en-US" sz="1200" dirty="0"/>
              <a:t> table but have never been used in any reported incident. This is a set difference operation: selecting all MO codes from </a:t>
            </a:r>
            <a:r>
              <a:rPr lang="en-US" sz="1200" dirty="0" err="1"/>
              <a:t>mocode_description</a:t>
            </a:r>
            <a:r>
              <a:rPr lang="en-US" sz="1200" dirty="0"/>
              <a:t> and subtracting those that appear in the </a:t>
            </a:r>
            <a:r>
              <a:rPr lang="en-US" sz="1200" dirty="0" err="1"/>
              <a:t>mocode</a:t>
            </a:r>
            <a:r>
              <a:rPr lang="en-US" sz="1200" dirty="0"/>
              <a:t> table. The result is a list of unused MO codes along with their descriptions.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Monthly Crime Counts per Reporting District (Aggregation with Join)</a:t>
            </a:r>
            <a:br>
              <a:rPr lang="en-US" sz="1200" dirty="0"/>
            </a:br>
            <a:r>
              <a:rPr lang="en-US" sz="1200" dirty="0"/>
              <a:t>This query displays the number of incidents reported in each reporting district per month. The tables used are </a:t>
            </a:r>
            <a:r>
              <a:rPr lang="en-US" sz="1200" dirty="0" err="1"/>
              <a:t>rpt_no</a:t>
            </a:r>
            <a:r>
              <a:rPr lang="en-US" sz="1200" dirty="0"/>
              <a:t> and incident. I will join the incident table with the </a:t>
            </a:r>
            <a:r>
              <a:rPr lang="en-US" sz="1200" dirty="0" err="1"/>
              <a:t>rpt_no</a:t>
            </a:r>
            <a:r>
              <a:rPr lang="en-US" sz="1200" dirty="0"/>
              <a:t> table using the RPT_DIST_NO column, extract the month from DATE_OCC, and group the results by both reporting district and month.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Firearm related incidents</a:t>
            </a:r>
            <a:br>
              <a:rPr lang="en-US" sz="1200" dirty="0"/>
            </a:br>
            <a:r>
              <a:rPr lang="en-US" sz="1200" dirty="0"/>
              <a:t>This query shows all incidents involving a firearm. The tables used are incident and weapon. I will join the </a:t>
            </a:r>
            <a:r>
              <a:rPr lang="en-US" sz="1200" dirty="0" err="1"/>
              <a:t>incidentand</a:t>
            </a:r>
            <a:r>
              <a:rPr lang="en-US" sz="1200" dirty="0"/>
              <a:t> weapon tables on the </a:t>
            </a:r>
            <a:r>
              <a:rPr lang="en-US" sz="1200" dirty="0" err="1"/>
              <a:t>Weapon_Used_Cd</a:t>
            </a:r>
            <a:r>
              <a:rPr lang="en-US" sz="1200" dirty="0"/>
              <a:t> column, then filter the results to include only those with firearm-related weapon descriptions such as "HANDGUN", "RIFLE", "OTHER FIREARM", and similar.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Firearm incidents involving female victims </a:t>
            </a:r>
            <a:br>
              <a:rPr lang="en-US" sz="1200" dirty="0"/>
            </a:br>
            <a:r>
              <a:rPr lang="en-US" sz="1200" dirty="0"/>
              <a:t>This query shows all firearm-related incidents involving female victims, grouped by month. The tables used are </a:t>
            </a:r>
            <a:r>
              <a:rPr lang="en-US" sz="1200" dirty="0" err="1"/>
              <a:t>incidentand</a:t>
            </a:r>
            <a:r>
              <a:rPr lang="en-US" sz="1200" dirty="0"/>
              <a:t> weapon. I will join these tables on the </a:t>
            </a:r>
            <a:r>
              <a:rPr lang="en-US" sz="1200" dirty="0" err="1"/>
              <a:t>Weapon_Used_Cd</a:t>
            </a:r>
            <a:r>
              <a:rPr lang="en-US" sz="1200" dirty="0"/>
              <a:t> column and filter for records where </a:t>
            </a:r>
            <a:r>
              <a:rPr lang="en-US" sz="1200" dirty="0" err="1"/>
              <a:t>Vict_Sex</a:t>
            </a:r>
            <a:r>
              <a:rPr lang="en-US" sz="1200" dirty="0"/>
              <a:t> = 'F' and the weapon description includes firearm-related terms. Then, I will extract the month from DATE_OCC and group the results to count the number of such incidents per month.</a:t>
            </a:r>
          </a:p>
        </p:txBody>
      </p:sp>
    </p:spTree>
    <p:extLst>
      <p:ext uri="{BB962C8B-B14F-4D97-AF65-F5344CB8AC3E}">
        <p14:creationId xmlns:p14="http://schemas.microsoft.com/office/powerpoint/2010/main" val="94111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1146</Words>
  <Application>Microsoft Macintosh PowerPoint</Application>
  <PresentationFormat>Widescreen</PresentationFormat>
  <Paragraphs>261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Elmer Hernandez</dc:creator>
  <cp:lastModifiedBy>Elmer Hernandez</cp:lastModifiedBy>
  <cp:revision>18</cp:revision>
  <dcterms:created xsi:type="dcterms:W3CDTF">2025-04-24T02:54:55Z</dcterms:created>
  <dcterms:modified xsi:type="dcterms:W3CDTF">2025-05-08T02:48:09Z</dcterms:modified>
</cp:coreProperties>
</file>