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Frank Ruhl Libre"/>
      <p:regular r:id="rId34"/>
      <p:bold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Frank Ruhl Libre Light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rankRuhlLibreLight-regular.fntdata"/><Relationship Id="rId20" Type="http://schemas.openxmlformats.org/officeDocument/2006/relationships/slide" Target="slides/slide14.xml"/><Relationship Id="rId41" Type="http://schemas.openxmlformats.org/officeDocument/2006/relationships/font" Target="fonts/FrankRuhlLibre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FrankRuhlLibre-bold.fntdata"/><Relationship Id="rId12" Type="http://schemas.openxmlformats.org/officeDocument/2006/relationships/slide" Target="slides/slide6.xml"/><Relationship Id="rId34" Type="http://schemas.openxmlformats.org/officeDocument/2006/relationships/font" Target="fonts/FrankRuhlLibre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89dc5360d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989dc5360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89dc5360d_0_5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989dc5360d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89dc5360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89dc5360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89dc5360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89dc5360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89dc5360d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89dc5360d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89dc5360d_0_5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989dc5360d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89dc5360d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89dc5360d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89dc5360d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89dc5360d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8b84d97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8b84d97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989dc5360d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989dc5360d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89dc5360d_0_6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989dc5360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89dc5360d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989dc5360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89dc5360d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989dc5360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89dc5360d_0_3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989dc5360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8b84d97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8b84d97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89dc5360d_0_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989dc5360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89dc5360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89dc5360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89dc5360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89dc5360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89dc5360d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89dc5360d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551200" y="1023700"/>
            <a:ext cx="4041600" cy="30960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644575" y="1115800"/>
            <a:ext cx="3840600" cy="29022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2854250" y="1115800"/>
            <a:ext cx="34356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041125" y="1342725"/>
            <a:ext cx="32994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803420" y="1342725"/>
            <a:ext cx="32994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2551200" y="1023700"/>
            <a:ext cx="4041600" cy="30960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2644575" y="1115800"/>
            <a:ext cx="3840600" cy="29022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type="ctrTitle"/>
          </p:nvPr>
        </p:nvSpPr>
        <p:spPr>
          <a:xfrm>
            <a:off x="2828225" y="1834888"/>
            <a:ext cx="34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2828225" y="2686913"/>
            <a:ext cx="3487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2272975" y="272725"/>
            <a:ext cx="4598100" cy="4598100"/>
          </a:xfrm>
          <a:prstGeom prst="ellipse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2364625" y="364375"/>
            <a:ext cx="4414800" cy="4414800"/>
          </a:xfrm>
          <a:prstGeom prst="donut">
            <a:avLst>
              <a:gd fmla="val 673" name="adj"/>
            </a:avLst>
          </a:prstGeom>
          <a:gradFill>
            <a:gsLst>
              <a:gs pos="0">
                <a:schemeClr val="accent4"/>
              </a:gs>
              <a:gs pos="20000">
                <a:schemeClr val="accent5"/>
              </a:gs>
              <a:gs pos="30000">
                <a:schemeClr val="accent6"/>
              </a:gs>
              <a:gs pos="39000">
                <a:schemeClr val="accent5"/>
              </a:gs>
              <a:gs pos="54000">
                <a:schemeClr val="accent4"/>
              </a:gs>
              <a:gs pos="71000">
                <a:schemeClr val="accent5"/>
              </a:gs>
              <a:gs pos="87000">
                <a:schemeClr val="accent4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2776175" y="1075800"/>
            <a:ext cx="35916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i="1"/>
            </a:lvl1pPr>
            <a:lvl2pPr indent="-3683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⬝"/>
              <a:defRPr i="1"/>
            </a:lvl2pPr>
            <a:lvl3pPr indent="-3683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⬝"/>
              <a:defRPr i="1"/>
            </a:lvl3pPr>
            <a:lvl4pPr indent="-3683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i="1"/>
            </a:lvl4pPr>
            <a:lvl5pPr indent="-3683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i="1"/>
            </a:lvl5pPr>
            <a:lvl6pPr indent="-3683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i="1"/>
            </a:lvl6pPr>
            <a:lvl7pPr indent="-3683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i="1"/>
            </a:lvl7pPr>
            <a:lvl8pPr indent="-3683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i="1"/>
            </a:lvl8pPr>
            <a:lvl9pPr indent="-3683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i="1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4405437" y="669500"/>
            <a:ext cx="333125" cy="2761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0000">
                      <a:schemeClr val="accent5"/>
                    </a:gs>
                    <a:gs pos="30000">
                      <a:schemeClr val="accent6"/>
                    </a:gs>
                    <a:gs pos="39000">
                      <a:schemeClr val="accent5"/>
                    </a:gs>
                    <a:gs pos="54000">
                      <a:schemeClr val="accent4"/>
                    </a:gs>
                    <a:gs pos="71000">
                      <a:schemeClr val="accent5"/>
                    </a:gs>
                    <a:gs pos="87000">
                      <a:schemeClr val="accent4"/>
                    </a:gs>
                    <a:gs pos="100000">
                      <a:schemeClr val="accent6"/>
                    </a:gs>
                  </a:gsLst>
                  <a:lin ang="2700006" scaled="0"/>
                </a:gradFill>
                <a:latin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1041075" y="1342825"/>
            <a:ext cx="70617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⬝"/>
              <a:defRPr/>
            </a:lvl2pPr>
            <a:lvl3pPr indent="-3683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⬝"/>
              <a:defRPr/>
            </a:lvl3pPr>
            <a:lvl4pPr indent="-3683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001721">
              <a:alpha val="7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background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0948" name="adj1"/>
            </a:avLst>
          </a:prstGeom>
          <a:solidFill>
            <a:srgbClr val="001721">
              <a:alpha val="7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557400" y="548700"/>
            <a:ext cx="8029200" cy="40461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F5F6F0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fmla="val 449" name="adj1"/>
            </a:avLst>
          </a:prstGeom>
          <a:gradFill>
            <a:gsLst>
              <a:gs pos="0">
                <a:srgbClr val="F6D2A2">
                  <a:alpha val="79607"/>
                </a:srgbClr>
              </a:gs>
              <a:gs pos="20000">
                <a:srgbClr val="C59F72">
                  <a:alpha val="79607"/>
                </a:srgbClr>
              </a:gs>
              <a:gs pos="30000">
                <a:srgbClr val="997545">
                  <a:alpha val="79607"/>
                </a:srgbClr>
              </a:gs>
              <a:gs pos="39000">
                <a:srgbClr val="C59F72">
                  <a:alpha val="79607"/>
                </a:srgbClr>
              </a:gs>
              <a:gs pos="54000">
                <a:srgbClr val="F6D2A2">
                  <a:alpha val="79607"/>
                </a:srgbClr>
              </a:gs>
              <a:gs pos="71000">
                <a:srgbClr val="C59F72">
                  <a:alpha val="79607"/>
                </a:srgbClr>
              </a:gs>
              <a:gs pos="87000">
                <a:srgbClr val="F6D2A2">
                  <a:alpha val="79607"/>
                </a:srgbClr>
              </a:gs>
              <a:gs pos="100000">
                <a:srgbClr val="997545">
                  <a:alpha val="7960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1041075" y="3938225"/>
            <a:ext cx="706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41075" y="1342825"/>
            <a:ext cx="70617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ank Ruhl Libre Light"/>
              <a:buChar char="▫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ank Ruhl Libre Light"/>
              <a:buChar char="⬝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ank Ruhl Libre Light"/>
              <a:buChar char="⬝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●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○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■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●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○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Frank Ruhl Libre Light"/>
              <a:buChar char="■"/>
              <a:defRPr b="0" i="0" sz="2200" u="none" cap="none" strike="noStrike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2854250" y="1115800"/>
            <a:ext cx="34356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</a:pPr>
            <a:r>
              <a:rPr b="1" lang="hu">
                <a:latin typeface="Montserrat"/>
                <a:ea typeface="Montserrat"/>
                <a:cs typeface="Montserrat"/>
                <a:sym typeface="Montserrat"/>
              </a:rPr>
              <a:t>MOBILE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 b="36590" l="31922" r="32305" t="33630"/>
          <a:stretch/>
        </p:blipFill>
        <p:spPr>
          <a:xfrm>
            <a:off x="3522650" y="2571750"/>
            <a:ext cx="2161125" cy="119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5355750" y="3664825"/>
            <a:ext cx="11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by Team 3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idx="4294967295" type="ctrTitle"/>
          </p:nvPr>
        </p:nvSpPr>
        <p:spPr>
          <a:xfrm>
            <a:off x="2828250" y="2613288"/>
            <a:ext cx="34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hu" sz="2000"/>
              <a:t>TIMT Sprint 2. </a:t>
            </a:r>
            <a:endParaRPr b="1"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br>
              <a:rPr b="1" lang="hu" sz="2000"/>
            </a:br>
            <a:r>
              <a:rPr b="1" lang="hu" sz="2000"/>
              <a:t>IMDb v8.5.1. </a:t>
            </a:r>
            <a:endParaRPr b="1" sz="2000"/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37151" l="33687" r="33224" t="37094"/>
          <a:stretch/>
        </p:blipFill>
        <p:spPr>
          <a:xfrm>
            <a:off x="3544250" y="1188625"/>
            <a:ext cx="1999051" cy="10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00"/>
              <a:t>TIMT Sprint 2. : IMDb v8.5.1.</a:t>
            </a:r>
            <a:r>
              <a:rPr b="1" lang="hu" sz="13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 </a:t>
            </a:r>
            <a:endParaRPr b="1" sz="1900"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1041075" y="1342825"/>
            <a:ext cx="7061700" cy="28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hu" sz="2100"/>
              <a:t>One Test Cycle (TIMT-C2)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hu" sz="2100"/>
              <a:t>Environment: Nox</a:t>
            </a:r>
            <a:endParaRPr sz="2100"/>
          </a:p>
          <a:p>
            <a:pPr indent="0" lvl="0" marL="63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/>
              <a:t>Phone types used for testing: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Samsung Galaxy 8+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Samsung Galaxy Note 10+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Asus ROG 2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Samsung Galaxy S20 ultra</a:t>
            </a:r>
            <a:endParaRPr sz="2100"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38106" l="33100" r="33275" t="36943"/>
          <a:stretch/>
        </p:blipFill>
        <p:spPr>
          <a:xfrm>
            <a:off x="6948050" y="216125"/>
            <a:ext cx="2031476" cy="10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TIMT-C2 Test cycle test execution results</a:t>
            </a:r>
            <a:endParaRPr b="1"/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36798" l="32103" r="33556" t="37713"/>
          <a:stretch/>
        </p:blipFill>
        <p:spPr>
          <a:xfrm>
            <a:off x="237725" y="406300"/>
            <a:ext cx="2074700" cy="10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951" y="2649475"/>
            <a:ext cx="2280775" cy="177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899" y="2666849"/>
            <a:ext cx="2231975" cy="17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275" y="1395600"/>
            <a:ext cx="2231975" cy="17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600" y="1432825"/>
            <a:ext cx="2420042" cy="17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TIMT-C2 Test cycle test execution results</a:t>
            </a:r>
            <a:endParaRPr b="1"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72425"/>
            <a:ext cx="7950448" cy="1930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 rotWithShape="1">
          <a:blip r:embed="rId4">
            <a:alphaModFix/>
          </a:blip>
          <a:srcRect b="37084" l="32742" r="33812" t="37213"/>
          <a:stretch/>
        </p:blipFill>
        <p:spPr>
          <a:xfrm>
            <a:off x="6926425" y="226925"/>
            <a:ext cx="2020676" cy="103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ctrTitle"/>
          </p:nvPr>
        </p:nvSpPr>
        <p:spPr>
          <a:xfrm>
            <a:off x="2828250" y="2209863"/>
            <a:ext cx="34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hu" sz="2800"/>
              <a:t>Summary</a:t>
            </a:r>
            <a:endParaRPr b="1" sz="2800"/>
          </a:p>
        </p:txBody>
      </p:sp>
      <p:pic>
        <p:nvPicPr>
          <p:cNvPr id="274" name="Google Shape;274;p38"/>
          <p:cNvPicPr preferRelativeResize="0"/>
          <p:nvPr/>
        </p:nvPicPr>
        <p:blipFill rotWithShape="1">
          <a:blip r:embed="rId3">
            <a:alphaModFix/>
          </a:blip>
          <a:srcRect b="37044" l="32984" r="33569" t="37331"/>
          <a:stretch/>
        </p:blipFill>
        <p:spPr>
          <a:xfrm>
            <a:off x="3555075" y="1177825"/>
            <a:ext cx="2020651" cy="1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0" y="1609850"/>
            <a:ext cx="7920152" cy="28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Cumulative Flow Diagram (Issues)</a:t>
            </a:r>
            <a:endParaRPr b="1"/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4">
            <a:alphaModFix/>
          </a:blip>
          <a:srcRect b="37872" l="32817" r="33915" t="36641"/>
          <a:stretch/>
        </p:blipFill>
        <p:spPr>
          <a:xfrm>
            <a:off x="280950" y="363075"/>
            <a:ext cx="2009851" cy="1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Test </a:t>
            </a:r>
            <a:r>
              <a:rPr b="1" lang="hu"/>
              <a:t>execution</a:t>
            </a:r>
            <a:r>
              <a:rPr b="1" lang="hu"/>
              <a:t> results</a:t>
            </a:r>
            <a:endParaRPr b="1"/>
          </a:p>
        </p:txBody>
      </p:sp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b="37029" l="32623" r="33096" t="36141"/>
          <a:stretch/>
        </p:blipFill>
        <p:spPr>
          <a:xfrm>
            <a:off x="6919325" y="183700"/>
            <a:ext cx="2070999" cy="10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975" y="2668000"/>
            <a:ext cx="2224800" cy="175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625" y="2668000"/>
            <a:ext cx="2127189" cy="1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550" y="1182275"/>
            <a:ext cx="2593525" cy="1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6700" y="1182275"/>
            <a:ext cx="2822625" cy="17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" y="889725"/>
            <a:ext cx="9050774" cy="41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>
            <p:ph type="ctrTitle"/>
          </p:nvPr>
        </p:nvSpPr>
        <p:spPr>
          <a:xfrm>
            <a:off x="2828250" y="42463"/>
            <a:ext cx="3487500" cy="83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highlight>
                  <a:schemeClr val="lt1"/>
                </a:highlight>
              </a:rPr>
              <a:t>Test execution results by test cycle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4">
            <a:alphaModFix/>
          </a:blip>
          <a:srcRect b="37315" l="33573" r="34499" t="36660"/>
          <a:stretch/>
        </p:blipFill>
        <p:spPr>
          <a:xfrm>
            <a:off x="7174975" y="86450"/>
            <a:ext cx="1928876" cy="104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" y="722075"/>
            <a:ext cx="8965224" cy="37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b="37839" l="33099" r="33634" t="37210"/>
          <a:stretch/>
        </p:blipFill>
        <p:spPr>
          <a:xfrm>
            <a:off x="6948050" y="226925"/>
            <a:ext cx="2009851" cy="10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4294967295" type="title"/>
          </p:nvPr>
        </p:nvSpPr>
        <p:spPr>
          <a:xfrm>
            <a:off x="290250" y="2354500"/>
            <a:ext cx="4556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hu">
                <a:solidFill>
                  <a:schemeClr val="lt2"/>
                </a:solidFill>
              </a:rPr>
              <a:t>THANK YOU FOR YOUR ATTENTION!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hu"/>
              <a:t>TEAM MEMBERS OF </a:t>
            </a:r>
            <a:r>
              <a:rPr b="1" lang="hu"/>
              <a:t>TEAM 3</a:t>
            </a:r>
            <a:endParaRPr b="1"/>
          </a:p>
        </p:txBody>
      </p:sp>
      <p:sp>
        <p:nvSpPr>
          <p:cNvPr id="124" name="Google Shape;124;p26"/>
          <p:cNvSpPr txBox="1"/>
          <p:nvPr/>
        </p:nvSpPr>
        <p:spPr>
          <a:xfrm>
            <a:off x="860325" y="2921800"/>
            <a:ext cx="14892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hu" sz="36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👨</a:t>
            </a:r>
            <a:endParaRPr sz="36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hu" sz="12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DONÁT</a:t>
            </a:r>
            <a:br>
              <a:rPr b="0" i="0" lang="hu" sz="1400" u="none" cap="none" strike="noStrike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Tester for login, log off functions.</a:t>
            </a:r>
            <a:endParaRPr sz="800">
              <a:solidFill>
                <a:schemeClr val="dk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Casual test case enjoyer.</a:t>
            </a:r>
            <a:b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b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2840050" y="2921800"/>
            <a:ext cx="14892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hu" sz="36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👦</a:t>
            </a:r>
            <a:endParaRPr b="1" sz="12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hu" sz="12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MARCELL</a:t>
            </a:r>
            <a:br>
              <a:rPr b="0" i="0" lang="hu" sz="1400" u="none" cap="none" strike="noStrike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Watcher of the Watchlists, </a:t>
            </a:r>
            <a:b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Test Cases are the Best Cases</a:t>
            </a:r>
            <a:endParaRPr b="0" i="0" sz="800" u="none" cap="none" strike="noStrike">
              <a:solidFill>
                <a:schemeClr val="dk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4819775" y="2921800"/>
            <a:ext cx="14892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hu" sz="36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👦</a:t>
            </a:r>
            <a:endParaRPr sz="36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hu" sz="12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ALEX</a:t>
            </a:r>
            <a:br>
              <a:rPr b="0" i="0" lang="hu" sz="1400" u="none" cap="none" strike="noStrike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Story-teller, Visszaeső teszt case-ítő, Functions for View a Movie, Rate a Movie, Watch a Movie Trailer</a:t>
            </a:r>
            <a:endParaRPr b="0" i="0" sz="800" u="none" cap="none" strike="noStrike">
              <a:solidFill>
                <a:schemeClr val="dk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6799500" y="2921800"/>
            <a:ext cx="14892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hu" sz="36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👩</a:t>
            </a:r>
            <a:endParaRPr b="1" sz="12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hu" sz="12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DORINA</a:t>
            </a:r>
            <a:br>
              <a:rPr b="0" i="0" lang="hu" sz="1400" u="none" cap="none" strike="noStrike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Basic search, Advanced search function</a:t>
            </a:r>
            <a:b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Reports, Slides</a:t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3732775" y="1342725"/>
            <a:ext cx="18849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hu" sz="36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👧</a:t>
            </a:r>
            <a:endParaRPr sz="36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hu" sz="12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NOÉMI</a:t>
            </a:r>
            <a:br>
              <a:rPr b="0" i="0" lang="hu" sz="1400" u="none" cap="none" strike="noStrike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8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SCRUM MASTER</a:t>
            </a:r>
            <a:endParaRPr b="0" i="0" sz="800" u="none" cap="none" strike="noStrike">
              <a:solidFill>
                <a:schemeClr val="dk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hu" sz="9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Student, listener.</a:t>
            </a:r>
            <a:br>
              <a:rPr lang="hu" sz="9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lang="hu" sz="9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 lost tester in another dimension.</a:t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 b="35458" l="32634" r="32947" t="35137"/>
          <a:stretch/>
        </p:blipFill>
        <p:spPr>
          <a:xfrm>
            <a:off x="270150" y="302550"/>
            <a:ext cx="2079376" cy="11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u"/>
              <a:t>THE PROJECT</a:t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0" y="2218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0" y="2218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27"/>
          <p:cNvGrpSpPr/>
          <p:nvPr/>
        </p:nvGrpSpPr>
        <p:grpSpPr>
          <a:xfrm>
            <a:off x="1786339" y="1551001"/>
            <a:ext cx="473400" cy="473400"/>
            <a:chOff x="1786339" y="1551001"/>
            <a:chExt cx="473400" cy="473400"/>
          </a:xfrm>
        </p:grpSpPr>
        <p:sp>
          <p:nvSpPr>
            <p:cNvPr id="138" name="Google Shape;138;p27"/>
            <p:cNvSpPr/>
            <p:nvPr/>
          </p:nvSpPr>
          <p:spPr>
            <a:xfrm rot="8100000">
              <a:off x="1855667" y="16203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955989" y="17140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hu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0" name="Google Shape;140;p27"/>
          <p:cNvGrpSpPr/>
          <p:nvPr/>
        </p:nvGrpSpPr>
        <p:grpSpPr>
          <a:xfrm>
            <a:off x="3814414" y="1551001"/>
            <a:ext cx="473400" cy="473400"/>
            <a:chOff x="3814414" y="1551001"/>
            <a:chExt cx="473400" cy="473400"/>
          </a:xfrm>
        </p:grpSpPr>
        <p:sp>
          <p:nvSpPr>
            <p:cNvPr id="141" name="Google Shape;141;p27"/>
            <p:cNvSpPr/>
            <p:nvPr/>
          </p:nvSpPr>
          <p:spPr>
            <a:xfrm rot="8100000">
              <a:off x="3883742" y="16203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3984064" y="17140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hu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3" name="Google Shape;143;p27"/>
          <p:cNvGrpSpPr/>
          <p:nvPr/>
        </p:nvGrpSpPr>
        <p:grpSpPr>
          <a:xfrm>
            <a:off x="5842489" y="1551001"/>
            <a:ext cx="473400" cy="473400"/>
            <a:chOff x="5842489" y="1551001"/>
            <a:chExt cx="473400" cy="473400"/>
          </a:xfrm>
        </p:grpSpPr>
        <p:sp>
          <p:nvSpPr>
            <p:cNvPr id="144" name="Google Shape;144;p27"/>
            <p:cNvSpPr/>
            <p:nvPr/>
          </p:nvSpPr>
          <p:spPr>
            <a:xfrm rot="8100000">
              <a:off x="5911817" y="16203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6012139" y="17140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hu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6" name="Google Shape;146;p27"/>
          <p:cNvGrpSpPr/>
          <p:nvPr/>
        </p:nvGrpSpPr>
        <p:grpSpPr>
          <a:xfrm>
            <a:off x="6880814" y="3423900"/>
            <a:ext cx="473400" cy="473400"/>
            <a:chOff x="6880814" y="3423900"/>
            <a:chExt cx="473400" cy="473400"/>
          </a:xfrm>
        </p:grpSpPr>
        <p:sp>
          <p:nvSpPr>
            <p:cNvPr id="147" name="Google Shape;147;p27"/>
            <p:cNvSpPr/>
            <p:nvPr/>
          </p:nvSpPr>
          <p:spPr>
            <a:xfrm rot="-2700000">
              <a:off x="6950142" y="34932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 flipH="1">
              <a:off x="7050464" y="36001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hu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9" name="Google Shape;149;p27"/>
          <p:cNvGrpSpPr/>
          <p:nvPr/>
        </p:nvGrpSpPr>
        <p:grpSpPr>
          <a:xfrm>
            <a:off x="4852739" y="3423900"/>
            <a:ext cx="473400" cy="473400"/>
            <a:chOff x="4852739" y="3423900"/>
            <a:chExt cx="473400" cy="473400"/>
          </a:xfrm>
        </p:grpSpPr>
        <p:sp>
          <p:nvSpPr>
            <p:cNvPr id="150" name="Google Shape;150;p27"/>
            <p:cNvSpPr/>
            <p:nvPr/>
          </p:nvSpPr>
          <p:spPr>
            <a:xfrm rot="-2700000">
              <a:off x="4922067" y="34932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 flipH="1">
              <a:off x="5022389" y="36001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hu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2" name="Google Shape;152;p27"/>
          <p:cNvGrpSpPr/>
          <p:nvPr/>
        </p:nvGrpSpPr>
        <p:grpSpPr>
          <a:xfrm>
            <a:off x="2824664" y="3423900"/>
            <a:ext cx="473400" cy="473400"/>
            <a:chOff x="2824664" y="3423900"/>
            <a:chExt cx="473400" cy="473400"/>
          </a:xfrm>
        </p:grpSpPr>
        <p:sp>
          <p:nvSpPr>
            <p:cNvPr id="153" name="Google Shape;153;p27"/>
            <p:cNvSpPr/>
            <p:nvPr/>
          </p:nvSpPr>
          <p:spPr>
            <a:xfrm rot="-2700000">
              <a:off x="2893992" y="34932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flipH="1">
              <a:off x="2994314" y="36001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hu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5" name="Google Shape;155;p27"/>
          <p:cNvSpPr txBox="1"/>
          <p:nvPr/>
        </p:nvSpPr>
        <p:spPr>
          <a:xfrm>
            <a:off x="137985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Planning, assigning tasks</a:t>
            </a:r>
            <a:endParaRPr b="1" i="0" sz="1000" u="none" cap="none" strike="noStrik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377205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Creating test cases, Implementation </a:t>
            </a:r>
            <a:endParaRPr b="1" i="0" sz="1000" u="none" cap="none" strike="noStrik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43601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Sprint 2.: </a:t>
            </a:r>
            <a:b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Executing test cases for IMDb v8.5.1.</a:t>
            </a:r>
            <a:endParaRPr b="1" i="0" sz="1000" u="none" cap="none" strike="noStrik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241817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Creating Project, Epic, User Stories, Tasks in Jira </a:t>
            </a:r>
            <a:endParaRPr b="1" i="0" sz="1000" u="none" cap="none" strike="noStrik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44625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Sprint 1.: </a:t>
            </a:r>
            <a:b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</a:b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Executing test cases for IMDb v8.4.8. </a:t>
            </a:r>
            <a:endParaRPr b="1" i="0" sz="1000" u="none" cap="none" strike="noStrik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47433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hu"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Summarizing : creating charts, making slides</a:t>
            </a:r>
            <a:endParaRPr b="1" i="0" sz="1000" u="none" cap="none" strike="noStrik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35083" l="31987" r="32738" t="35335"/>
          <a:stretch/>
        </p:blipFill>
        <p:spPr>
          <a:xfrm>
            <a:off x="6880825" y="151275"/>
            <a:ext cx="2131101" cy="1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25" y="845750"/>
            <a:ext cx="7048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663575" y="845750"/>
            <a:ext cx="2765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IMDB Mobile Application Testing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850" y="1559150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725" y="1559150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500" y="1787750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125" y="1559150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500" y="1559150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875" y="2887675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650" y="2887675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200" y="2887675"/>
            <a:ext cx="70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125" y="2887675"/>
            <a:ext cx="7048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770750" y="1889150"/>
            <a:ext cx="115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319250" y="1889150"/>
            <a:ext cx="115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Log out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917025" y="2164613"/>
            <a:ext cx="115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Basic search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517225" y="1859813"/>
            <a:ext cx="115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Advanced</a:t>
            </a: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 search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888825" y="1936013"/>
            <a:ext cx="115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Create a watchlist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1631025" y="3231413"/>
            <a:ext cx="115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Edit the</a:t>
            </a: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 watchlist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3248675" y="3231413"/>
            <a:ext cx="115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View movie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5035025" y="3231413"/>
            <a:ext cx="115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Rate</a:t>
            </a: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 movie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254225" y="3231413"/>
            <a:ext cx="115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Watch a trailer of a</a:t>
            </a:r>
            <a:r>
              <a:rPr b="1" lang="hu" sz="900">
                <a:solidFill>
                  <a:srgbClr val="172B4D"/>
                </a:solidFill>
                <a:latin typeface="Montserrat"/>
                <a:ea typeface="Montserrat"/>
                <a:cs typeface="Montserrat"/>
                <a:sym typeface="Montserrat"/>
              </a:rPr>
              <a:t> movie</a:t>
            </a:r>
            <a:endParaRPr b="1" sz="900">
              <a:solidFill>
                <a:srgbClr val="172B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cxnSp>
        <p:nvCxnSpPr>
          <p:cNvPr id="186" name="Google Shape;186;p28"/>
          <p:cNvCxnSpPr>
            <a:stCxn id="166" idx="2"/>
            <a:endCxn id="168" idx="0"/>
          </p:cNvCxnSpPr>
          <p:nvPr/>
        </p:nvCxnSpPr>
        <p:spPr>
          <a:xfrm flipH="1">
            <a:off x="1396350" y="1179125"/>
            <a:ext cx="2914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8"/>
          <p:cNvCxnSpPr>
            <a:stCxn id="166" idx="2"/>
            <a:endCxn id="169" idx="0"/>
          </p:cNvCxnSpPr>
          <p:nvPr/>
        </p:nvCxnSpPr>
        <p:spPr>
          <a:xfrm flipH="1">
            <a:off x="2896050" y="1179125"/>
            <a:ext cx="14151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8"/>
          <p:cNvCxnSpPr>
            <a:stCxn id="166" idx="2"/>
            <a:endCxn id="170" idx="0"/>
          </p:cNvCxnSpPr>
          <p:nvPr/>
        </p:nvCxnSpPr>
        <p:spPr>
          <a:xfrm>
            <a:off x="4311150" y="1179125"/>
            <a:ext cx="1827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8"/>
          <p:cNvCxnSpPr>
            <a:stCxn id="166" idx="2"/>
            <a:endCxn id="171" idx="0"/>
          </p:cNvCxnSpPr>
          <p:nvPr/>
        </p:nvCxnSpPr>
        <p:spPr>
          <a:xfrm>
            <a:off x="4311150" y="1179125"/>
            <a:ext cx="15864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>
            <a:stCxn id="166" idx="2"/>
            <a:endCxn id="172" idx="0"/>
          </p:cNvCxnSpPr>
          <p:nvPr/>
        </p:nvCxnSpPr>
        <p:spPr>
          <a:xfrm>
            <a:off x="4311150" y="1179125"/>
            <a:ext cx="30987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8"/>
          <p:cNvCxnSpPr>
            <a:stCxn id="166" idx="2"/>
            <a:endCxn id="173" idx="0"/>
          </p:cNvCxnSpPr>
          <p:nvPr/>
        </p:nvCxnSpPr>
        <p:spPr>
          <a:xfrm flipH="1">
            <a:off x="2153250" y="1179125"/>
            <a:ext cx="2157900" cy="17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>
            <a:stCxn id="166" idx="2"/>
            <a:endCxn id="174" idx="0"/>
          </p:cNvCxnSpPr>
          <p:nvPr/>
        </p:nvCxnSpPr>
        <p:spPr>
          <a:xfrm flipH="1">
            <a:off x="3789150" y="1179125"/>
            <a:ext cx="522000" cy="17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>
            <a:stCxn id="166" idx="2"/>
          </p:cNvCxnSpPr>
          <p:nvPr/>
        </p:nvCxnSpPr>
        <p:spPr>
          <a:xfrm>
            <a:off x="4311150" y="1179125"/>
            <a:ext cx="1234500" cy="17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8"/>
          <p:cNvCxnSpPr>
            <a:endCxn id="176" idx="0"/>
          </p:cNvCxnSpPr>
          <p:nvPr/>
        </p:nvCxnSpPr>
        <p:spPr>
          <a:xfrm>
            <a:off x="4322650" y="1209775"/>
            <a:ext cx="2478900" cy="16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28"/>
          <p:cNvPicPr preferRelativeResize="0"/>
          <p:nvPr/>
        </p:nvPicPr>
        <p:blipFill rotWithShape="1">
          <a:blip r:embed="rId5">
            <a:alphaModFix/>
          </a:blip>
          <a:srcRect b="0" l="0" r="0" t="50000"/>
          <a:stretch/>
        </p:blipFill>
        <p:spPr>
          <a:xfrm>
            <a:off x="383100" y="4001775"/>
            <a:ext cx="1365600" cy="67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8"/>
          <p:cNvCxnSpPr>
            <a:endCxn id="195" idx="3"/>
          </p:cNvCxnSpPr>
          <p:nvPr/>
        </p:nvCxnSpPr>
        <p:spPr>
          <a:xfrm flipH="1">
            <a:off x="1748700" y="3625613"/>
            <a:ext cx="465900" cy="7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28"/>
          <p:cNvPicPr preferRelativeResize="0"/>
          <p:nvPr/>
        </p:nvPicPr>
        <p:blipFill rotWithShape="1">
          <a:blip r:embed="rId6">
            <a:alphaModFix/>
          </a:blip>
          <a:srcRect b="33655" l="32992" r="33448" t="35143"/>
          <a:stretch/>
        </p:blipFill>
        <p:spPr>
          <a:xfrm>
            <a:off x="291750" y="302550"/>
            <a:ext cx="2027500" cy="12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7">
            <a:alphaModFix/>
          </a:blip>
          <a:srcRect b="71676" l="0" r="0" t="0"/>
          <a:stretch/>
        </p:blipFill>
        <p:spPr>
          <a:xfrm>
            <a:off x="4303600" y="3877000"/>
            <a:ext cx="21984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7">
            <a:alphaModFix/>
          </a:blip>
          <a:srcRect b="0" l="0" r="0" t="63248"/>
          <a:stretch/>
        </p:blipFill>
        <p:spPr>
          <a:xfrm>
            <a:off x="4303600" y="4388225"/>
            <a:ext cx="2198400" cy="711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8"/>
          <p:cNvCxnSpPr>
            <a:endCxn id="198" idx="0"/>
          </p:cNvCxnSpPr>
          <p:nvPr/>
        </p:nvCxnSpPr>
        <p:spPr>
          <a:xfrm flipH="1">
            <a:off x="5402800" y="3466600"/>
            <a:ext cx="22890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00" y="643825"/>
            <a:ext cx="6738449" cy="449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 b="36763" l="33457" r="33811" t="37157"/>
          <a:stretch/>
        </p:blipFill>
        <p:spPr>
          <a:xfrm>
            <a:off x="6969650" y="224700"/>
            <a:ext cx="1977451" cy="10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idx="4294967295" type="title"/>
          </p:nvPr>
        </p:nvSpPr>
        <p:spPr>
          <a:xfrm>
            <a:off x="960075" y="224700"/>
            <a:ext cx="70617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>
                <a:highlight>
                  <a:schemeClr val="lt1"/>
                </a:highlight>
              </a:rPr>
              <a:t>One of our User Stories</a:t>
            </a:r>
            <a:endParaRPr b="1" sz="1700"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ctrTitle"/>
          </p:nvPr>
        </p:nvSpPr>
        <p:spPr>
          <a:xfrm>
            <a:off x="2828250" y="2613288"/>
            <a:ext cx="34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hu"/>
              <a:t>TIMT Sprint 1. 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br>
              <a:rPr b="1" lang="hu"/>
            </a:br>
            <a:r>
              <a:rPr b="1" lang="hu"/>
              <a:t>IMDb v8.4.8. </a:t>
            </a:r>
            <a:endParaRPr b="1"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36886" l="32616" r="33042" t="36285"/>
          <a:stretch/>
        </p:blipFill>
        <p:spPr>
          <a:xfrm>
            <a:off x="3479425" y="1156200"/>
            <a:ext cx="2074700" cy="10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00"/>
              <a:t>TIMT Sp</a:t>
            </a:r>
            <a:r>
              <a:rPr b="1" lang="hu" sz="1900"/>
              <a:t>rint 1. : </a:t>
            </a:r>
            <a:r>
              <a:rPr b="1" lang="hu" sz="1900"/>
              <a:t>IMDb v8.4.8.</a:t>
            </a:r>
            <a:r>
              <a:rPr b="1" lang="hu" sz="13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 </a:t>
            </a:r>
            <a:endParaRPr b="1" sz="1900"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1041075" y="1342825"/>
            <a:ext cx="7061700" cy="28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hu" sz="2100"/>
              <a:t>One Test Cycle (TIMT-C1)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hu" sz="2100"/>
              <a:t>Environment</a:t>
            </a:r>
            <a:r>
              <a:rPr lang="hu" sz="2100"/>
              <a:t>: Bluestacks 5, Android</a:t>
            </a:r>
            <a:endParaRPr sz="2100"/>
          </a:p>
          <a:p>
            <a:pPr indent="0" lvl="0" marL="63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/>
              <a:t>Phone</a:t>
            </a:r>
            <a:r>
              <a:rPr lang="hu" sz="2100"/>
              <a:t> types used for testing: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Samsung Galaxy A90 5g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Samsung Galaxy S21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Xperia XZ</a:t>
            </a:r>
            <a:endParaRPr sz="2100"/>
          </a:p>
          <a:p>
            <a:pPr indent="-361950" lvl="0" marL="12600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lang="hu" sz="2100"/>
              <a:t>Samsung Galaxy S8+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37033" l="32563" r="32826" t="37211"/>
          <a:stretch/>
        </p:blipFill>
        <p:spPr>
          <a:xfrm>
            <a:off x="6915625" y="226925"/>
            <a:ext cx="2090925" cy="103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250" y="2866225"/>
            <a:ext cx="4059301" cy="2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TIMT-C1 Test cycle test execution results</a:t>
            </a:r>
            <a:endParaRPr b="1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400" y="2918075"/>
            <a:ext cx="2503850" cy="152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175" y="2953374"/>
            <a:ext cx="2392687" cy="15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5">
            <a:alphaModFix/>
          </a:blip>
          <a:srcRect b="36327" l="33020" r="33377" t="35143"/>
          <a:stretch/>
        </p:blipFill>
        <p:spPr>
          <a:xfrm>
            <a:off x="293125" y="302550"/>
            <a:ext cx="2030101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475" y="1454674"/>
            <a:ext cx="2030093" cy="15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3100" y="1451613"/>
            <a:ext cx="2503850" cy="158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041150" y="643725"/>
            <a:ext cx="7061700" cy="6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TIMT-C1 Test cycle test execution results</a:t>
            </a:r>
            <a:endParaRPr b="1"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37033" l="32923" r="33632" t="37211"/>
          <a:stretch/>
        </p:blipFill>
        <p:spPr>
          <a:xfrm>
            <a:off x="6937250" y="226925"/>
            <a:ext cx="2020651" cy="103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841900"/>
            <a:ext cx="7984024" cy="1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orfolk template">
  <a:themeElements>
    <a:clrScheme name="Custom 347">
      <a:dk1>
        <a:srgbClr val="334147"/>
      </a:dk1>
      <a:lt1>
        <a:srgbClr val="FFFFFF"/>
      </a:lt1>
      <a:dk2>
        <a:srgbClr val="89918C"/>
      </a:dk2>
      <a:lt2>
        <a:srgbClr val="F5F6F0"/>
      </a:lt2>
      <a:accent1>
        <a:srgbClr val="6EA7BB"/>
      </a:accent1>
      <a:accent2>
        <a:srgbClr val="4988A7"/>
      </a:accent2>
      <a:accent3>
        <a:srgbClr val="025766"/>
      </a:accent3>
      <a:accent4>
        <a:srgbClr val="F6D2A2"/>
      </a:accent4>
      <a:accent5>
        <a:srgbClr val="C59F72"/>
      </a:accent5>
      <a:accent6>
        <a:srgbClr val="997545"/>
      </a:accent6>
      <a:hlink>
        <a:srgbClr val="0257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