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6859575" cx="12190400"/>
  <p:notesSz cx="6858000" cy="9144000"/>
  <p:embeddedFontLst>
    <p:embeddedFont>
      <p:font typeface="Merriweather Sans"/>
      <p:regular r:id="rId68"/>
      <p:bold r:id="rId69"/>
      <p:italic r:id="rId70"/>
      <p:boldItalic r:id="rId71"/>
    </p:embeddedFont>
    <p:embeddedFont>
      <p:font typeface="Roboto"/>
      <p:regular r:id="rId72"/>
      <p:bold r:id="rId73"/>
      <p:italic r:id="rId74"/>
      <p:boldItalic r:id="rId75"/>
    </p:embeddedFont>
    <p:embeddedFont>
      <p:font typeface="Tahoma"/>
      <p:regular r:id="rId76"/>
      <p:bold r:id="rId77"/>
    </p:embeddedFont>
    <p:embeddedFont>
      <p:font typeface="Quattrocento Sans"/>
      <p:regular r:id="rId78"/>
      <p:bold r:id="rId79"/>
      <p:italic r:id="rId80"/>
      <p:boldItalic r:id="rId81"/>
    </p:embeddedFont>
    <p:embeddedFont>
      <p:font typeface="Helvetica Neue"/>
      <p:bold r:id="rId82"/>
      <p:boldItalic r:id="rId83"/>
    </p:embeddedFont>
    <p:embeddedFont>
      <p:font typeface="Open Sans Light"/>
      <p:regular r:id="rId84"/>
      <p:bold r:id="rId85"/>
      <p:italic r:id="rId86"/>
      <p:boldItalic r:id="rId87"/>
    </p:embeddedFont>
    <p:embeddedFont>
      <p:font typeface="Open Sans"/>
      <p:regular r:id="rId88"/>
      <p:bold r:id="rId89"/>
      <p:italic r:id="rId90"/>
      <p:boldItalic r:id="rId91"/>
    </p:embeddedFont>
    <p:embeddedFont>
      <p:font typeface="Century Gothic"/>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20">
          <p15:clr>
            <a:srgbClr val="A4A3A4"/>
          </p15:clr>
        </p15:guide>
        <p15:guide id="2" pos="3840">
          <p15:clr>
            <a:srgbClr val="A4A3A4"/>
          </p15:clr>
        </p15:guide>
        <p15:guide id="3" pos="7291">
          <p15:clr>
            <a:srgbClr val="A4A3A4"/>
          </p15:clr>
        </p15:guide>
        <p15:guide id="4" pos="3726">
          <p15:clr>
            <a:srgbClr val="A4A3A4"/>
          </p15:clr>
        </p15:guide>
        <p15:guide id="5" pos="3953">
          <p15:clr>
            <a:srgbClr val="A4A3A4"/>
          </p15:clr>
        </p15:guide>
      </p15:sldGuideLst>
    </p:ext>
    <p:ext uri="{2D200454-40CA-4A62-9FC3-DE9A4176ACB9}">
      <p15:notesGuideLst>
        <p15:guide id="1" orient="horz" pos="2761">
          <p15:clr>
            <a:srgbClr val="A4A3A4"/>
          </p15:clr>
        </p15:guide>
        <p15:guide id="2" orient="horz" pos="5330">
          <p15:clr>
            <a:srgbClr val="A4A3A4"/>
          </p15:clr>
        </p15:guide>
        <p15:guide id="3" pos="234">
          <p15:clr>
            <a:srgbClr val="A4A3A4"/>
          </p15:clr>
        </p15:guide>
        <p15:guide id="4" pos="405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A3F536-08F3-44B1-87B9-A6D5EFCA49ED}">
  <a:tblStyle styleId="{57A3F536-08F3-44B1-87B9-A6D5EFCA49ED}"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5">
              <a:alpha val="20000"/>
            </a:schemeClr>
          </a:solidFill>
        </a:fill>
      </a:tcStyle>
    </a:band1H>
    <a:band2H>
      <a:tcTxStyle/>
    </a:band2H>
    <a:band1V>
      <a:tcTxStyle/>
      <a:tcStyle>
        <a:fill>
          <a:solidFill>
            <a:schemeClr val="accent5">
              <a:alpha val="20000"/>
            </a:schemeClr>
          </a:solidFill>
        </a:fill>
      </a:tcStyle>
    </a:band1V>
    <a:band2V>
      <a:tcTxStyle/>
    </a:band2V>
    <a:lastCol>
      <a:tcTxStyle b="on" i="off"/>
    </a:lastCol>
    <a:firstCol>
      <a:tcTxStyle b="on" i="off"/>
    </a:firstCol>
    <a:lastRow>
      <a:tcTxStyle b="on" i="off"/>
      <a:tcStyle>
        <a:tcBdr>
          <a:top>
            <a:ln cap="flat" cmpd="sng" w="12700">
              <a:solidFill>
                <a:schemeClr val="accent5"/>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5"/>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587D4980-CB3E-47FA-A4D2-99C87267B1E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9F31CC1-22EE-4D34-A175-F8C34A0A7626}"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8"/>
          </a:solidFill>
        </a:fill>
      </a:tcStyle>
    </a:wholeTbl>
    <a:band1H>
      <a:tcTxStyle/>
      <a:tcStyle>
        <a:fill>
          <a:solidFill>
            <a:srgbClr val="CACBCE"/>
          </a:solidFill>
        </a:fill>
      </a:tcStyle>
    </a:band1H>
    <a:band2H>
      <a:tcTxStyle/>
    </a:band2H>
    <a:band1V>
      <a:tcTxStyle/>
      <a:tcStyle>
        <a:fill>
          <a:solidFill>
            <a:srgbClr val="CACBCE"/>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020" orient="horz"/>
        <p:guide pos="3840"/>
        <p:guide pos="7291"/>
        <p:guide pos="3726"/>
        <p:guide pos="3953"/>
      </p:guideLst>
    </p:cSldViewPr>
  </p:slideViewPr>
  <p:notesViewPr>
    <p:cSldViewPr snapToGrid="0">
      <p:cViewPr varScale="1">
        <p:scale>
          <a:sx n="100" d="100"/>
          <a:sy n="100" d="100"/>
        </p:scale>
        <p:origin x="0" y="0"/>
      </p:cViewPr>
      <p:guideLst>
        <p:guide pos="2761" orient="horz"/>
        <p:guide pos="5330" orient="horz"/>
        <p:guide pos="234"/>
        <p:guide pos="405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OpenSansLight-regular.fntdata"/><Relationship Id="rId83" Type="http://schemas.openxmlformats.org/officeDocument/2006/relationships/font" Target="fonts/HelveticaNeue-boldItalic.fntdata"/><Relationship Id="rId42" Type="http://schemas.openxmlformats.org/officeDocument/2006/relationships/slide" Target="slides/slide36.xml"/><Relationship Id="rId86" Type="http://schemas.openxmlformats.org/officeDocument/2006/relationships/font" Target="fonts/OpenSansLight-italic.fntdata"/><Relationship Id="rId41" Type="http://schemas.openxmlformats.org/officeDocument/2006/relationships/slide" Target="slides/slide35.xml"/><Relationship Id="rId85" Type="http://schemas.openxmlformats.org/officeDocument/2006/relationships/font" Target="fonts/OpenSansLight-bold.fntdata"/><Relationship Id="rId44" Type="http://schemas.openxmlformats.org/officeDocument/2006/relationships/slide" Target="slides/slide38.xml"/><Relationship Id="rId88" Type="http://schemas.openxmlformats.org/officeDocument/2006/relationships/font" Target="fonts/OpenSans-regular.fntdata"/><Relationship Id="rId43" Type="http://schemas.openxmlformats.org/officeDocument/2006/relationships/slide" Target="slides/slide37.xml"/><Relationship Id="rId87" Type="http://schemas.openxmlformats.org/officeDocument/2006/relationships/font" Target="fonts/OpenSansLight-boldItalic.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OpenSans-bold.fntdata"/><Relationship Id="rId80" Type="http://schemas.openxmlformats.org/officeDocument/2006/relationships/font" Target="fonts/QuattrocentoSans-italic.fntdata"/><Relationship Id="rId82" Type="http://schemas.openxmlformats.org/officeDocument/2006/relationships/font" Target="fonts/HelveticaNeue-bold.fntdata"/><Relationship Id="rId81"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bold.fntdata"/><Relationship Id="rId72" Type="http://schemas.openxmlformats.org/officeDocument/2006/relationships/font" Target="fonts/Roboto-regular.fntdata"/><Relationship Id="rId31" Type="http://schemas.openxmlformats.org/officeDocument/2006/relationships/slide" Target="slides/slide25.xml"/><Relationship Id="rId75" Type="http://schemas.openxmlformats.org/officeDocument/2006/relationships/font" Target="fonts/Roboto-boldItalic.fntdata"/><Relationship Id="rId30" Type="http://schemas.openxmlformats.org/officeDocument/2006/relationships/slide" Target="slides/slide24.xml"/><Relationship Id="rId74" Type="http://schemas.openxmlformats.org/officeDocument/2006/relationships/font" Target="fonts/Roboto-italic.fntdata"/><Relationship Id="rId33" Type="http://schemas.openxmlformats.org/officeDocument/2006/relationships/slide" Target="slides/slide27.xml"/><Relationship Id="rId77" Type="http://schemas.openxmlformats.org/officeDocument/2006/relationships/font" Target="fonts/Tahoma-bold.fntdata"/><Relationship Id="rId32" Type="http://schemas.openxmlformats.org/officeDocument/2006/relationships/slide" Target="slides/slide26.xml"/><Relationship Id="rId76" Type="http://schemas.openxmlformats.org/officeDocument/2006/relationships/font" Target="fonts/Tahoma-regular.fntdata"/><Relationship Id="rId35" Type="http://schemas.openxmlformats.org/officeDocument/2006/relationships/slide" Target="slides/slide29.xml"/><Relationship Id="rId79" Type="http://schemas.openxmlformats.org/officeDocument/2006/relationships/font" Target="fonts/QuattrocentoSans-bold.fntdata"/><Relationship Id="rId34" Type="http://schemas.openxmlformats.org/officeDocument/2006/relationships/slide" Target="slides/slide28.xml"/><Relationship Id="rId78" Type="http://schemas.openxmlformats.org/officeDocument/2006/relationships/font" Target="fonts/QuattrocentoSans-regular.fntdata"/><Relationship Id="rId71" Type="http://schemas.openxmlformats.org/officeDocument/2006/relationships/font" Target="fonts/MerriweatherSans-boldItalic.fntdata"/><Relationship Id="rId70" Type="http://schemas.openxmlformats.org/officeDocument/2006/relationships/font" Target="fonts/MerriweatherSans-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erriweatherSans-regular.fnt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erriweatherSans-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95" Type="http://schemas.openxmlformats.org/officeDocument/2006/relationships/font" Target="fonts/CenturyGothic-boldItalic.fntdata"/><Relationship Id="rId50" Type="http://schemas.openxmlformats.org/officeDocument/2006/relationships/slide" Target="slides/slide44.xml"/><Relationship Id="rId94" Type="http://schemas.openxmlformats.org/officeDocument/2006/relationships/font" Target="fonts/CenturyGothic-italic.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OpenSans-boldItalic.fntdata"/><Relationship Id="rId90" Type="http://schemas.openxmlformats.org/officeDocument/2006/relationships/font" Target="fonts/OpenSans-italic.fntdata"/><Relationship Id="rId93" Type="http://schemas.openxmlformats.org/officeDocument/2006/relationships/font" Target="fonts/CenturyGothic-bold.fntdata"/><Relationship Id="rId92" Type="http://schemas.openxmlformats.org/officeDocument/2006/relationships/font" Target="fonts/CenturyGothic-regular.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 name="Google Shape;5;n"/>
          <p:cNvSpPr/>
          <p:nvPr>
            <p:ph idx="3"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accent4"/>
            </a:solidFill>
            <a:prstDash val="solid"/>
            <a:round/>
            <a:headEnd len="sm" w="sm" type="none"/>
            <a:tailEnd len="sm" w="sm" type="none"/>
          </a:ln>
        </p:spPr>
      </p:sp>
      <p:sp>
        <p:nvSpPr>
          <p:cNvPr id="6" name="Google Shape;6;n"/>
          <p:cNvSpPr txBox="1"/>
          <p:nvPr>
            <p:ph idx="1" type="body"/>
          </p:nvPr>
        </p:nvSpPr>
        <p:spPr>
          <a:xfrm>
            <a:off x="369711" y="4343400"/>
            <a:ext cx="6064956" cy="41148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lt2"/>
              </a:buClr>
              <a:buSzPts val="1100"/>
              <a:buFont typeface="Noto Sans Symbols"/>
              <a:buChar char="−"/>
              <a:defRPr b="0" i="0" sz="1100" u="none" cap="none" strike="noStrike">
                <a:solidFill>
                  <a:schemeClr val="dk1"/>
                </a:solidFill>
                <a:latin typeface="Arial"/>
                <a:ea typeface="Arial"/>
                <a:cs typeface="Arial"/>
                <a:sym typeface="Arial"/>
              </a:defRPr>
            </a:lvl2pPr>
            <a:lvl3pPr indent="-285750" lvl="2" marL="1371600" marR="0" rtl="0" algn="l">
              <a:spcBef>
                <a:spcPts val="0"/>
              </a:spcBef>
              <a:spcAft>
                <a:spcPts val="0"/>
              </a:spcAft>
              <a:buClr>
                <a:schemeClr val="lt2"/>
              </a:buClr>
              <a:buSzPts val="900"/>
              <a:buFont typeface="Noto Sans Symbols"/>
              <a:buChar char="−"/>
              <a:defRPr b="0" i="0" sz="900" u="none" cap="none" strike="noStrike">
                <a:solidFill>
                  <a:schemeClr val="dk1"/>
                </a:solidFill>
                <a:latin typeface="Arial"/>
                <a:ea typeface="Arial"/>
                <a:cs typeface="Arial"/>
                <a:sym typeface="Arial"/>
              </a:defRPr>
            </a:lvl3pPr>
            <a:lvl4pPr indent="-285750" lvl="3" marL="1828800" marR="0" rtl="0" algn="l">
              <a:spcBef>
                <a:spcPts val="0"/>
              </a:spcBef>
              <a:spcAft>
                <a:spcPts val="0"/>
              </a:spcAft>
              <a:buClr>
                <a:schemeClr val="lt2"/>
              </a:buClr>
              <a:buSzPts val="900"/>
              <a:buFont typeface="Noto Sans Symbols"/>
              <a:buChar char="−"/>
              <a:defRPr b="0" i="0" sz="900" u="none" cap="none" strike="noStrike">
                <a:solidFill>
                  <a:schemeClr val="dk1"/>
                </a:solidFill>
                <a:latin typeface="Arial"/>
                <a:ea typeface="Arial"/>
                <a:cs typeface="Arial"/>
                <a:sym typeface="Arial"/>
              </a:defRPr>
            </a:lvl4pPr>
            <a:lvl5pPr indent="-285750" lvl="4" marL="2286000" marR="0" rtl="0" algn="l">
              <a:spcBef>
                <a:spcPts val="0"/>
              </a:spcBef>
              <a:spcAft>
                <a:spcPts val="0"/>
              </a:spcAft>
              <a:buClr>
                <a:schemeClr val="lt2"/>
              </a:buClr>
              <a:buSzPts val="900"/>
              <a:buFont typeface="Noto Sans Symbols"/>
              <a:buChar char="−"/>
              <a:defRPr b="0" i="0" sz="900" u="none" cap="none" strike="noStrike">
                <a:solidFill>
                  <a:schemeClr val="dk1"/>
                </a:solidFill>
                <a:latin typeface="Arial"/>
                <a:ea typeface="Arial"/>
                <a:cs typeface="Arial"/>
                <a:sym typeface="Arial"/>
              </a:defRPr>
            </a:lvl5pPr>
            <a:lvl6pPr indent="-285750" lvl="5" marL="2743200" marR="0" rtl="0" algn="l">
              <a:spcBef>
                <a:spcPts val="0"/>
              </a:spcBef>
              <a:spcAft>
                <a:spcPts val="0"/>
              </a:spcAft>
              <a:buClr>
                <a:schemeClr val="lt2"/>
              </a:buClr>
              <a:buSzPts val="900"/>
              <a:buFont typeface="Noto Sans Symbols"/>
              <a:buChar char="−"/>
              <a:defRPr b="0" i="0" sz="900" u="none" cap="none" strike="noStrike">
                <a:solidFill>
                  <a:schemeClr val="dk1"/>
                </a:solidFill>
                <a:latin typeface="Quattrocento Sans"/>
                <a:ea typeface="Quattrocento Sans"/>
                <a:cs typeface="Quattrocento Sans"/>
                <a:sym typeface="Quattrocento Sans"/>
              </a:defRPr>
            </a:lvl6pPr>
            <a:lvl7pPr indent="-285750" lvl="6" marL="3200400" marR="0" rtl="0" algn="l">
              <a:spcBef>
                <a:spcPts val="0"/>
              </a:spcBef>
              <a:spcAft>
                <a:spcPts val="0"/>
              </a:spcAft>
              <a:buClr>
                <a:schemeClr val="lt2"/>
              </a:buClr>
              <a:buSzPts val="900"/>
              <a:buFont typeface="Noto Sans Symbols"/>
              <a:buChar char="−"/>
              <a:defRPr b="0" i="0" sz="900" u="none" cap="none" strike="noStrike">
                <a:solidFill>
                  <a:schemeClr val="dk1"/>
                </a:solidFill>
                <a:latin typeface="Quattrocento Sans"/>
                <a:ea typeface="Quattrocento Sans"/>
                <a:cs typeface="Quattrocento Sans"/>
                <a:sym typeface="Quattrocento Sans"/>
              </a:defRPr>
            </a:lvl7pPr>
            <a:lvl8pPr indent="-285750" lvl="7" marL="3657600" marR="0" rtl="0" algn="l">
              <a:spcBef>
                <a:spcPts val="0"/>
              </a:spcBef>
              <a:spcAft>
                <a:spcPts val="0"/>
              </a:spcAft>
              <a:buClr>
                <a:schemeClr val="lt2"/>
              </a:buClr>
              <a:buSzPts val="900"/>
              <a:buFont typeface="Noto Sans Symbols"/>
              <a:buChar char="−"/>
              <a:defRPr b="0" i="0" sz="900" u="none" cap="none" strike="noStrike">
                <a:solidFill>
                  <a:schemeClr val="dk1"/>
                </a:solidFill>
                <a:latin typeface="Quattrocento Sans"/>
                <a:ea typeface="Quattrocento Sans"/>
                <a:cs typeface="Quattrocento Sans"/>
                <a:sym typeface="Quattrocento Sans"/>
              </a:defRPr>
            </a:lvl8pPr>
            <a:lvl9pPr indent="-285750" lvl="8" marL="4114800" marR="0" rtl="0" algn="l">
              <a:spcBef>
                <a:spcPts val="0"/>
              </a:spcBef>
              <a:spcAft>
                <a:spcPts val="0"/>
              </a:spcAft>
              <a:buClr>
                <a:schemeClr val="lt2"/>
              </a:buClr>
              <a:buSzPts val="900"/>
              <a:buFont typeface="Noto Sans Symbols"/>
              <a:buChar char="−"/>
              <a:defRPr b="0" i="0" sz="900" u="none" cap="none" strike="noStrike">
                <a:solidFill>
                  <a:schemeClr val="dk1"/>
                </a:solidFill>
                <a:latin typeface="Quattrocento Sans"/>
                <a:ea typeface="Quattrocento Sans"/>
                <a:cs typeface="Quattrocento Sans"/>
                <a:sym typeface="Quattrocento Sans"/>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3" name="Google Shape;223;p10: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5" name="Google Shape;235;p12: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2" name="Google Shape;252;p14: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8" name="Google Shape;258;p15: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4" name="Google Shape;264;p16: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6" name="Google Shape;276;p17: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3" name="Google Shape;283;p18: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1" name="Google Shape;291;p19: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0: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2" name="Google Shape;302;p20: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1: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8" name="Google Shape;308;p21: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2: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5" name="Google Shape;315;p22: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3: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2" name="Google Shape;322;p23: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9" name="Google Shape;329;p24: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5: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4" name="Google Shape;334;p25: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6: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0" name="Google Shape;340;p26: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7: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5" name="Google Shape;345;p27: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8: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1" name="Google Shape;351;p28: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9: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8" name="Google Shape;358;p29: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0: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5" name="Google Shape;365;p30: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1: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2" name="Google Shape;372;p31: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2: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9" name="Google Shape;379;p32: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3: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6" name="Google Shape;386;p33: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4: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3" name="Google Shape;393;p34: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5: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0" name="Google Shape;400;p35: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6: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5" name="Google Shape;425;p36: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7: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2" name="Google Shape;432;p37: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8: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8" name="Google Shape;468;p38: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9: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8" name="Google Shape;478;p39: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0: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7" name="Google Shape;487;p40: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1: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2" name="Google Shape;492;p41: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2: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2" name="Google Shape;502;p42: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3: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9" name="Google Shape;509;p43: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4: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6" name="Google Shape;516;p44: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5: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1" name="Google Shape;521;p45: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6: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7" name="Google Shape;527;p46: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7: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33" name="Google Shape;533;p47: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8: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7" name="Google Shape;547;p48: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9: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4" name="Google Shape;554;p49: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7" name="Google Shape;177;p5: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0: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0" name="Google Shape;560;p50: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51: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5" name="Google Shape;585;p51: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52: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6" name="Google Shape;596;p52: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53: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3" name="Google Shape;603;p53: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54: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49" name="Google Shape;649;p54: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55: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57" name="Google Shape;657;p55: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56: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82" name="Google Shape;682;p56: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57: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88" name="Google Shape;688;p57: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58: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4" name="Google Shape;694;p58: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59: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0" name="Google Shape;700;p59: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60: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6" name="Google Shape;706;p60: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61: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9" name="Google Shape;729;p61: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6" name="Google Shape;196;p7: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369711" y="4343400"/>
            <a:ext cx="6064956"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091" y="365210"/>
            <a:ext cx="10514231" cy="13258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091" y="1826048"/>
            <a:ext cx="10514231" cy="435234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839679" y="457306"/>
            <a:ext cx="3931725" cy="160057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p:nvPr>
            <p:ph idx="2" type="pic"/>
          </p:nvPr>
        </p:nvSpPr>
        <p:spPr>
          <a:xfrm>
            <a:off x="5182513" y="987654"/>
            <a:ext cx="6171397" cy="4874754"/>
          </a:xfrm>
          <a:prstGeom prst="rect">
            <a:avLst/>
          </a:prstGeom>
          <a:noFill/>
          <a:ln>
            <a:noFill/>
          </a:ln>
        </p:spPr>
      </p:sp>
      <p:sp>
        <p:nvSpPr>
          <p:cNvPr id="73" name="Google Shape;73;p11"/>
          <p:cNvSpPr txBox="1"/>
          <p:nvPr>
            <p:ph idx="1" type="body"/>
          </p:nvPr>
        </p:nvSpPr>
        <p:spPr>
          <a:xfrm>
            <a:off x="839679" y="2057876"/>
            <a:ext cx="3931725" cy="38124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1"/>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838091" y="365210"/>
            <a:ext cx="10514231" cy="13258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3919034" y="-1254894"/>
            <a:ext cx="4352346" cy="105142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7131451" y="1957522"/>
            <a:ext cx="5813184" cy="262855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txBox="1"/>
          <p:nvPr>
            <p:ph idx="1" type="body"/>
          </p:nvPr>
        </p:nvSpPr>
        <p:spPr>
          <a:xfrm rot="5400000">
            <a:off x="1798146" y="-594845"/>
            <a:ext cx="5813184" cy="77332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3"/>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3"/>
          <p:cNvSpPr/>
          <p:nvPr/>
        </p:nvSpPr>
        <p:spPr>
          <a:xfrm>
            <a:off x="0" y="6792686"/>
            <a:ext cx="12190413" cy="66902"/>
          </a:xfrm>
          <a:prstGeom prst="rect">
            <a:avLst/>
          </a:prstGeom>
          <a:gradFill>
            <a:gsLst>
              <a:gs pos="0">
                <a:schemeClr val="accent3"/>
              </a:gs>
              <a:gs pos="51000">
                <a:schemeClr val="accent4"/>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 name="Google Shape;23;p3"/>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0C0C0C"/>
              </a:buClr>
              <a:buSzPts val="3600"/>
              <a:buFont typeface="Tahoma"/>
              <a:buNone/>
              <a:defRPr b="0" sz="3600" cap="small">
                <a:solidFill>
                  <a:srgbClr val="0C0C0C"/>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346208" y="1043531"/>
            <a:ext cx="11457930" cy="5369457"/>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000"/>
              </a:spcBef>
              <a:spcAft>
                <a:spcPts val="0"/>
              </a:spcAft>
              <a:buClr>
                <a:schemeClr val="dk1"/>
              </a:buClr>
              <a:buSzPts val="1400"/>
              <a:buChar char="•"/>
              <a:defRPr sz="1400">
                <a:latin typeface="Calibri"/>
                <a:ea typeface="Calibri"/>
                <a:cs typeface="Calibri"/>
                <a:sym typeface="Calibri"/>
              </a:defRPr>
            </a:lvl1pPr>
            <a:lvl2pPr indent="-317500" lvl="1" marL="914400" algn="l">
              <a:lnSpc>
                <a:spcPct val="90000"/>
              </a:lnSpc>
              <a:spcBef>
                <a:spcPts val="500"/>
              </a:spcBef>
              <a:spcAft>
                <a:spcPts val="0"/>
              </a:spcAft>
              <a:buClr>
                <a:schemeClr val="dk1"/>
              </a:buClr>
              <a:buSzPts val="1400"/>
              <a:buChar char="•"/>
              <a:defRPr sz="1400">
                <a:latin typeface="Calibri"/>
                <a:ea typeface="Calibri"/>
                <a:cs typeface="Calibri"/>
                <a:sym typeface="Calibri"/>
              </a:defRPr>
            </a:lvl2pPr>
            <a:lvl3pPr indent="-317500" lvl="2" marL="1371600" algn="l">
              <a:lnSpc>
                <a:spcPct val="90000"/>
              </a:lnSpc>
              <a:spcBef>
                <a:spcPts val="500"/>
              </a:spcBef>
              <a:spcAft>
                <a:spcPts val="0"/>
              </a:spcAft>
              <a:buClr>
                <a:schemeClr val="dk1"/>
              </a:buClr>
              <a:buSzPts val="1400"/>
              <a:buChar char="•"/>
              <a:defRPr sz="1400">
                <a:latin typeface="Calibri"/>
                <a:ea typeface="Calibri"/>
                <a:cs typeface="Calibri"/>
                <a:sym typeface="Calibri"/>
              </a:defRPr>
            </a:lvl3pPr>
            <a:lvl4pPr indent="-317500" lvl="3" marL="1828800" algn="l">
              <a:lnSpc>
                <a:spcPct val="90000"/>
              </a:lnSpc>
              <a:spcBef>
                <a:spcPts val="500"/>
              </a:spcBef>
              <a:spcAft>
                <a:spcPts val="0"/>
              </a:spcAft>
              <a:buClr>
                <a:schemeClr val="dk1"/>
              </a:buClr>
              <a:buSzPts val="1400"/>
              <a:buChar char="•"/>
              <a:defRPr sz="1400">
                <a:latin typeface="Calibri"/>
                <a:ea typeface="Calibri"/>
                <a:cs typeface="Calibri"/>
                <a:sym typeface="Calibri"/>
              </a:defRPr>
            </a:lvl4pPr>
            <a:lvl5pPr indent="-317500" lvl="4" marL="2286000" algn="l">
              <a:lnSpc>
                <a:spcPct val="90000"/>
              </a:lnSpc>
              <a:spcBef>
                <a:spcPts val="500"/>
              </a:spcBef>
              <a:spcAft>
                <a:spcPts val="0"/>
              </a:spcAft>
              <a:buClr>
                <a:schemeClr val="dk1"/>
              </a:buClr>
              <a:buSzPts val="1400"/>
              <a:buChar char="•"/>
              <a:defRPr sz="14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1" type="ftr"/>
          </p:nvPr>
        </p:nvSpPr>
        <p:spPr>
          <a:xfrm>
            <a:off x="4038075" y="6453683"/>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6" name="Google Shape;26;p3"/>
          <p:cNvCxnSpPr/>
          <p:nvPr/>
        </p:nvCxnSpPr>
        <p:spPr>
          <a:xfrm>
            <a:off x="335660" y="923934"/>
            <a:ext cx="11468477" cy="0"/>
          </a:xfrm>
          <a:prstGeom prst="straightConnector1">
            <a:avLst/>
          </a:prstGeom>
          <a:noFill/>
          <a:ln cap="flat" cmpd="sng" w="57150">
            <a:solidFill>
              <a:srgbClr val="00B050"/>
            </a:solidFill>
            <a:prstDash val="solid"/>
            <a:miter lim="800000"/>
            <a:headEnd len="sm" w="sm" type="none"/>
            <a:tailEnd len="sm" w="sm" type="none"/>
          </a:ln>
        </p:spPr>
      </p:cxnSp>
      <p:pic>
        <p:nvPicPr>
          <p:cNvPr descr="IUT logo এর ছবির ফলাফল" id="27" name="Google Shape;27;p3"/>
          <p:cNvPicPr preferRelativeResize="0"/>
          <p:nvPr/>
        </p:nvPicPr>
        <p:blipFill rotWithShape="1">
          <a:blip r:embed="rId2">
            <a:alphaModFix/>
          </a:blip>
          <a:srcRect b="0" l="0" r="0" t="0"/>
          <a:stretch/>
        </p:blipFill>
        <p:spPr>
          <a:xfrm>
            <a:off x="11307851" y="20187"/>
            <a:ext cx="509755" cy="834517"/>
          </a:xfrm>
          <a:prstGeom prst="rect">
            <a:avLst/>
          </a:prstGeom>
          <a:noFill/>
          <a:ln>
            <a:noFill/>
          </a:ln>
        </p:spPr>
      </p:pic>
    </p:spTree>
  </p:cSld>
  <p:clrMapOvr>
    <a:masterClrMapping/>
  </p:clrMapOvr>
  <p:extLst>
    <p:ext uri="{DCECCB84-F9BA-43D5-87BE-67443E8EF086}">
      <p15:sldGuideLst>
        <p15:guide id="1" orient="horz" pos="686">
          <p15:clr>
            <a:srgbClr val="FBAE40"/>
          </p15:clr>
        </p15:guide>
        <p15:guide id="2" pos="211">
          <p15:clr>
            <a:srgbClr val="FBAE40"/>
          </p15:clr>
        </p15:guide>
        <p15:guide id="3" pos="7468">
          <p15:clr>
            <a:srgbClr val="FBAE40"/>
          </p15:clr>
        </p15:guide>
        <p15:guide id="4" orient="horz" pos="91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4"/>
          <p:cNvSpPr txBox="1"/>
          <p:nvPr>
            <p:ph type="ctrTitle"/>
          </p:nvPr>
        </p:nvSpPr>
        <p:spPr>
          <a:xfrm>
            <a:off x="1523802" y="1122623"/>
            <a:ext cx="9142810" cy="238815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subTitle"/>
          </p:nvPr>
        </p:nvSpPr>
        <p:spPr>
          <a:xfrm>
            <a:off x="1523802" y="3602872"/>
            <a:ext cx="9142810" cy="165614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4"/>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742" y="1710134"/>
            <a:ext cx="10514231" cy="285339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742" y="4590526"/>
            <a:ext cx="10514231" cy="150053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838091" y="365210"/>
            <a:ext cx="10514231" cy="13258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8091" y="1826048"/>
            <a:ext cx="5180926" cy="435234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2" type="body"/>
          </p:nvPr>
        </p:nvSpPr>
        <p:spPr>
          <a:xfrm>
            <a:off x="6171396" y="1826048"/>
            <a:ext cx="5180926" cy="435234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679" y="365210"/>
            <a:ext cx="10514231" cy="13258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9679" y="1681552"/>
            <a:ext cx="5157116" cy="82410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839679" y="2505655"/>
            <a:ext cx="5157116" cy="3685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171397" y="1681552"/>
            <a:ext cx="5182513" cy="82410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6171397" y="2505655"/>
            <a:ext cx="5182513" cy="3685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838091" y="365210"/>
            <a:ext cx="10514231" cy="13258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679" y="457306"/>
            <a:ext cx="3931725" cy="160057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 type="body"/>
          </p:nvPr>
        </p:nvSpPr>
        <p:spPr>
          <a:xfrm>
            <a:off x="5182513" y="987654"/>
            <a:ext cx="6171397" cy="4874754"/>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10"/>
          <p:cNvSpPr txBox="1"/>
          <p:nvPr>
            <p:ph idx="2" type="body"/>
          </p:nvPr>
        </p:nvSpPr>
        <p:spPr>
          <a:xfrm>
            <a:off x="839679" y="2057876"/>
            <a:ext cx="3931725" cy="38124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091" y="365210"/>
            <a:ext cx="10514231" cy="13258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091" y="1826048"/>
            <a:ext cx="10514231" cy="435234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7.png"/><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ethics.acm.org/code-of-ethics/software-engineering-cod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classroom.google.com/c/MzE3MzE0OTkwMjcx?cjc=nqh3wo2"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8.png"/><Relationship Id="rId6"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6.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0.png"/><Relationship Id="rId7"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4.png"/><Relationship Id="rId4" Type="http://schemas.openxmlformats.org/officeDocument/2006/relationships/image" Target="../media/image21.png"/><Relationship Id="rId5"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p:nvPr/>
        </p:nvSpPr>
        <p:spPr>
          <a:xfrm>
            <a:off x="0" y="-4358"/>
            <a:ext cx="12190413" cy="6859588"/>
          </a:xfrm>
          <a:prstGeom prst="rect">
            <a:avLst/>
          </a:prstGeom>
          <a:solidFill>
            <a:srgbClr val="BFBFBF">
              <a:alpha val="25882"/>
            </a:srgbClr>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4"/>
          <p:cNvSpPr/>
          <p:nvPr/>
        </p:nvSpPr>
        <p:spPr>
          <a:xfrm rot="5400000">
            <a:off x="11737046" y="2823783"/>
            <a:ext cx="583288" cy="323449"/>
          </a:xfrm>
          <a:custGeom>
            <a:rect b="b" l="l" r="r" t="t"/>
            <a:pathLst>
              <a:path extrusionOk="0" h="223" w="402">
                <a:moveTo>
                  <a:pt x="0" y="0"/>
                </a:moveTo>
                <a:lnTo>
                  <a:pt x="402" y="223"/>
                </a:lnTo>
                <a:lnTo>
                  <a:pt x="402" y="0"/>
                </a:lnTo>
                <a:lnTo>
                  <a:pt x="0" y="0"/>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4"/>
          <p:cNvSpPr/>
          <p:nvPr/>
        </p:nvSpPr>
        <p:spPr>
          <a:xfrm rot="5400000">
            <a:off x="11562990" y="3247526"/>
            <a:ext cx="597798" cy="657050"/>
          </a:xfrm>
          <a:custGeom>
            <a:rect b="b" l="l" r="r" t="t"/>
            <a:pathLst>
              <a:path extrusionOk="0" h="453" w="412">
                <a:moveTo>
                  <a:pt x="402" y="0"/>
                </a:moveTo>
                <a:lnTo>
                  <a:pt x="0" y="223"/>
                </a:lnTo>
                <a:lnTo>
                  <a:pt x="412" y="453"/>
                </a:lnTo>
                <a:lnTo>
                  <a:pt x="412" y="0"/>
                </a:lnTo>
                <a:lnTo>
                  <a:pt x="402" y="0"/>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4"/>
          <p:cNvSpPr/>
          <p:nvPr/>
        </p:nvSpPr>
        <p:spPr>
          <a:xfrm rot="5400000">
            <a:off x="11737046" y="3407071"/>
            <a:ext cx="583288" cy="323449"/>
          </a:xfrm>
          <a:custGeom>
            <a:rect b="b" l="l" r="r" t="t"/>
            <a:pathLst>
              <a:path extrusionOk="0" h="223" w="402">
                <a:moveTo>
                  <a:pt x="0" y="0"/>
                </a:moveTo>
                <a:lnTo>
                  <a:pt x="0" y="223"/>
                </a:lnTo>
                <a:lnTo>
                  <a:pt x="402" y="0"/>
                </a:lnTo>
                <a:lnTo>
                  <a:pt x="0" y="0"/>
                </a:lnTo>
                <a:close/>
              </a:path>
            </a:pathLst>
          </a:custGeom>
          <a:solidFill>
            <a:srgbClr val="2980B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4"/>
          <p:cNvSpPr/>
          <p:nvPr/>
        </p:nvSpPr>
        <p:spPr>
          <a:xfrm rot="5400000">
            <a:off x="11563716" y="3844600"/>
            <a:ext cx="596347" cy="657050"/>
          </a:xfrm>
          <a:custGeom>
            <a:rect b="b" l="l" r="r" t="t"/>
            <a:pathLst>
              <a:path extrusionOk="0" h="453" w="411">
                <a:moveTo>
                  <a:pt x="0" y="0"/>
                </a:moveTo>
                <a:lnTo>
                  <a:pt x="0" y="453"/>
                </a:lnTo>
                <a:lnTo>
                  <a:pt x="411" y="223"/>
                </a:lnTo>
                <a:lnTo>
                  <a:pt x="9" y="0"/>
                </a:lnTo>
                <a:lnTo>
                  <a:pt x="0" y="0"/>
                </a:lnTo>
                <a:close/>
              </a:path>
            </a:pathLst>
          </a:custGeom>
          <a:solidFill>
            <a:srgbClr val="2980B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4"/>
          <p:cNvSpPr/>
          <p:nvPr/>
        </p:nvSpPr>
        <p:spPr>
          <a:xfrm rot="5400000">
            <a:off x="11236641" y="4438772"/>
            <a:ext cx="597798" cy="662852"/>
          </a:xfrm>
          <a:custGeom>
            <a:rect b="b" l="l" r="r" t="t"/>
            <a:pathLst>
              <a:path extrusionOk="0" h="457" w="412">
                <a:moveTo>
                  <a:pt x="0" y="0"/>
                </a:moveTo>
                <a:lnTo>
                  <a:pt x="412" y="230"/>
                </a:lnTo>
                <a:lnTo>
                  <a:pt x="0" y="457"/>
                </a:lnTo>
                <a:lnTo>
                  <a:pt x="0" y="0"/>
                </a:lnTo>
                <a:close/>
              </a:path>
            </a:pathLst>
          </a:custGeom>
          <a:solidFill>
            <a:srgbClr val="AECEF9"/>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4"/>
          <p:cNvSpPr/>
          <p:nvPr/>
        </p:nvSpPr>
        <p:spPr>
          <a:xfrm rot="5400000">
            <a:off x="11562990" y="4441673"/>
            <a:ext cx="597798" cy="657050"/>
          </a:xfrm>
          <a:custGeom>
            <a:rect b="b" l="l" r="r" t="t"/>
            <a:pathLst>
              <a:path extrusionOk="0" h="453" w="412">
                <a:moveTo>
                  <a:pt x="402" y="0"/>
                </a:moveTo>
                <a:lnTo>
                  <a:pt x="0" y="223"/>
                </a:lnTo>
                <a:lnTo>
                  <a:pt x="412" y="453"/>
                </a:lnTo>
                <a:lnTo>
                  <a:pt x="412" y="0"/>
                </a:lnTo>
                <a:lnTo>
                  <a:pt x="402" y="0"/>
                </a:lnTo>
                <a:close/>
              </a:path>
            </a:pathLst>
          </a:custGeom>
          <a:solidFill>
            <a:srgbClr val="A2CEEA"/>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4"/>
          <p:cNvSpPr/>
          <p:nvPr/>
        </p:nvSpPr>
        <p:spPr>
          <a:xfrm rot="5400000">
            <a:off x="11737046" y="4601218"/>
            <a:ext cx="583288" cy="323449"/>
          </a:xfrm>
          <a:custGeom>
            <a:rect b="b" l="l" r="r" t="t"/>
            <a:pathLst>
              <a:path extrusionOk="0" h="223" w="402">
                <a:moveTo>
                  <a:pt x="0" y="0"/>
                </a:moveTo>
                <a:lnTo>
                  <a:pt x="0" y="223"/>
                </a:lnTo>
                <a:lnTo>
                  <a:pt x="402" y="0"/>
                </a:lnTo>
                <a:lnTo>
                  <a:pt x="0" y="0"/>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4"/>
          <p:cNvSpPr/>
          <p:nvPr/>
        </p:nvSpPr>
        <p:spPr>
          <a:xfrm rot="5400000">
            <a:off x="10573790" y="5035119"/>
            <a:ext cx="596347" cy="664303"/>
          </a:xfrm>
          <a:custGeom>
            <a:rect b="b" l="l" r="r" t="t"/>
            <a:pathLst>
              <a:path extrusionOk="0" h="458" w="411">
                <a:moveTo>
                  <a:pt x="411" y="458"/>
                </a:moveTo>
                <a:lnTo>
                  <a:pt x="0" y="230"/>
                </a:lnTo>
                <a:lnTo>
                  <a:pt x="411" y="0"/>
                </a:lnTo>
                <a:lnTo>
                  <a:pt x="411" y="458"/>
                </a:lnTo>
                <a:close/>
              </a:path>
            </a:pathLst>
          </a:custGeom>
          <a:solidFill>
            <a:srgbClr val="2980B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4"/>
          <p:cNvSpPr/>
          <p:nvPr/>
        </p:nvSpPr>
        <p:spPr>
          <a:xfrm rot="5400000">
            <a:off x="10903764" y="5035845"/>
            <a:ext cx="596347" cy="662852"/>
          </a:xfrm>
          <a:custGeom>
            <a:rect b="b" l="l" r="r" t="t"/>
            <a:pathLst>
              <a:path extrusionOk="0" h="457" w="411">
                <a:moveTo>
                  <a:pt x="0" y="0"/>
                </a:moveTo>
                <a:lnTo>
                  <a:pt x="411" y="227"/>
                </a:lnTo>
                <a:lnTo>
                  <a:pt x="0" y="457"/>
                </a:lnTo>
                <a:lnTo>
                  <a:pt x="0" y="0"/>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4"/>
          <p:cNvSpPr/>
          <p:nvPr/>
        </p:nvSpPr>
        <p:spPr>
          <a:xfrm rot="5400000">
            <a:off x="11566890" y="5038744"/>
            <a:ext cx="596347" cy="657050"/>
          </a:xfrm>
          <a:custGeom>
            <a:rect b="b" l="l" r="r" t="t"/>
            <a:pathLst>
              <a:path extrusionOk="0" h="453" w="411">
                <a:moveTo>
                  <a:pt x="0" y="0"/>
                </a:moveTo>
                <a:lnTo>
                  <a:pt x="0" y="453"/>
                </a:lnTo>
                <a:lnTo>
                  <a:pt x="411" y="223"/>
                </a:lnTo>
                <a:lnTo>
                  <a:pt x="7" y="0"/>
                </a:lnTo>
                <a:lnTo>
                  <a:pt x="0" y="0"/>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4"/>
          <p:cNvSpPr/>
          <p:nvPr/>
        </p:nvSpPr>
        <p:spPr>
          <a:xfrm rot="5400000">
            <a:off x="11736866" y="5214755"/>
            <a:ext cx="586190" cy="323449"/>
          </a:xfrm>
          <a:custGeom>
            <a:rect b="b" l="l" r="r" t="t"/>
            <a:pathLst>
              <a:path extrusionOk="0" h="223" w="404">
                <a:moveTo>
                  <a:pt x="0" y="0"/>
                </a:moveTo>
                <a:lnTo>
                  <a:pt x="404" y="223"/>
                </a:lnTo>
                <a:lnTo>
                  <a:pt x="404" y="0"/>
                </a:lnTo>
                <a:lnTo>
                  <a:pt x="0" y="0"/>
                </a:lnTo>
                <a:close/>
              </a:path>
            </a:pathLst>
          </a:custGeom>
          <a:solidFill>
            <a:srgbClr val="2980B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4"/>
          <p:cNvSpPr/>
          <p:nvPr/>
        </p:nvSpPr>
        <p:spPr>
          <a:xfrm rot="5400000">
            <a:off x="9578784" y="5635817"/>
            <a:ext cx="597798" cy="657050"/>
          </a:xfrm>
          <a:custGeom>
            <a:rect b="b" l="l" r="r" t="t"/>
            <a:pathLst>
              <a:path extrusionOk="0" h="453" w="412">
                <a:moveTo>
                  <a:pt x="0" y="228"/>
                </a:moveTo>
                <a:lnTo>
                  <a:pt x="405" y="453"/>
                </a:lnTo>
                <a:lnTo>
                  <a:pt x="412" y="453"/>
                </a:lnTo>
                <a:lnTo>
                  <a:pt x="412" y="0"/>
                </a:lnTo>
                <a:lnTo>
                  <a:pt x="0" y="228"/>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4"/>
          <p:cNvSpPr/>
          <p:nvPr/>
        </p:nvSpPr>
        <p:spPr>
          <a:xfrm rot="5400000">
            <a:off x="10573063" y="5632191"/>
            <a:ext cx="597798" cy="664303"/>
          </a:xfrm>
          <a:custGeom>
            <a:rect b="b" l="l" r="r" t="t"/>
            <a:pathLst>
              <a:path extrusionOk="0" h="458" w="412">
                <a:moveTo>
                  <a:pt x="0" y="0"/>
                </a:moveTo>
                <a:lnTo>
                  <a:pt x="412" y="230"/>
                </a:lnTo>
                <a:lnTo>
                  <a:pt x="0" y="458"/>
                </a:lnTo>
                <a:lnTo>
                  <a:pt x="0" y="0"/>
                </a:lnTo>
                <a:close/>
              </a:path>
            </a:pathLst>
          </a:custGeom>
          <a:solidFill>
            <a:srgbClr val="73B5E0"/>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4"/>
          <p:cNvSpPr/>
          <p:nvPr/>
        </p:nvSpPr>
        <p:spPr>
          <a:xfrm rot="5400000">
            <a:off x="10903039" y="5632916"/>
            <a:ext cx="597798" cy="662852"/>
          </a:xfrm>
          <a:custGeom>
            <a:rect b="b" l="l" r="r" t="t"/>
            <a:pathLst>
              <a:path extrusionOk="0" h="457" w="412">
                <a:moveTo>
                  <a:pt x="412" y="457"/>
                </a:moveTo>
                <a:lnTo>
                  <a:pt x="0" y="227"/>
                </a:lnTo>
                <a:lnTo>
                  <a:pt x="412" y="0"/>
                </a:lnTo>
                <a:lnTo>
                  <a:pt x="412" y="457"/>
                </a:lnTo>
                <a:close/>
              </a:path>
            </a:pathLst>
          </a:custGeom>
          <a:solidFill>
            <a:srgbClr val="AECEF9"/>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4"/>
          <p:cNvSpPr/>
          <p:nvPr/>
        </p:nvSpPr>
        <p:spPr>
          <a:xfrm rot="5400000">
            <a:off x="11562990" y="5635817"/>
            <a:ext cx="597798" cy="657050"/>
          </a:xfrm>
          <a:custGeom>
            <a:rect b="b" l="l" r="r" t="t"/>
            <a:pathLst>
              <a:path extrusionOk="0" h="453" w="412">
                <a:moveTo>
                  <a:pt x="402" y="0"/>
                </a:moveTo>
                <a:lnTo>
                  <a:pt x="0" y="223"/>
                </a:lnTo>
                <a:lnTo>
                  <a:pt x="412" y="453"/>
                </a:lnTo>
                <a:lnTo>
                  <a:pt x="412" y="0"/>
                </a:lnTo>
                <a:lnTo>
                  <a:pt x="402" y="0"/>
                </a:lnTo>
                <a:close/>
              </a:path>
            </a:pathLst>
          </a:custGeom>
          <a:solidFill>
            <a:srgbClr val="A2CEEA"/>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4"/>
          <p:cNvSpPr/>
          <p:nvPr/>
        </p:nvSpPr>
        <p:spPr>
          <a:xfrm rot="5400000">
            <a:off x="11737046" y="5795363"/>
            <a:ext cx="583288" cy="323449"/>
          </a:xfrm>
          <a:custGeom>
            <a:rect b="b" l="l" r="r" t="t"/>
            <a:pathLst>
              <a:path extrusionOk="0" h="223" w="402">
                <a:moveTo>
                  <a:pt x="0" y="0"/>
                </a:moveTo>
                <a:lnTo>
                  <a:pt x="0" y="223"/>
                </a:lnTo>
                <a:lnTo>
                  <a:pt x="402" y="0"/>
                </a:lnTo>
                <a:lnTo>
                  <a:pt x="0" y="0"/>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4"/>
          <p:cNvSpPr/>
          <p:nvPr/>
        </p:nvSpPr>
        <p:spPr>
          <a:xfrm rot="5400000">
            <a:off x="9909486" y="6229265"/>
            <a:ext cx="596347" cy="664303"/>
          </a:xfrm>
          <a:custGeom>
            <a:rect b="b" l="l" r="r" t="t"/>
            <a:pathLst>
              <a:path extrusionOk="0" h="458" w="411">
                <a:moveTo>
                  <a:pt x="411" y="458"/>
                </a:moveTo>
                <a:lnTo>
                  <a:pt x="0" y="230"/>
                </a:lnTo>
                <a:lnTo>
                  <a:pt x="411" y="0"/>
                </a:lnTo>
                <a:lnTo>
                  <a:pt x="411" y="458"/>
                </a:lnTo>
                <a:close/>
              </a:path>
            </a:pathLst>
          </a:custGeom>
          <a:solidFill>
            <a:srgbClr val="AECEF9"/>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4"/>
          <p:cNvSpPr/>
          <p:nvPr/>
        </p:nvSpPr>
        <p:spPr>
          <a:xfrm rot="5400000">
            <a:off x="10573790" y="6229265"/>
            <a:ext cx="596347" cy="664303"/>
          </a:xfrm>
          <a:custGeom>
            <a:rect b="b" l="l" r="r" t="t"/>
            <a:pathLst>
              <a:path extrusionOk="0" h="458" w="411">
                <a:moveTo>
                  <a:pt x="411" y="458"/>
                </a:moveTo>
                <a:lnTo>
                  <a:pt x="0" y="230"/>
                </a:lnTo>
                <a:lnTo>
                  <a:pt x="411" y="0"/>
                </a:lnTo>
                <a:lnTo>
                  <a:pt x="411" y="458"/>
                </a:lnTo>
                <a:close/>
              </a:path>
            </a:pathLst>
          </a:custGeom>
          <a:solidFill>
            <a:srgbClr val="2980B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4"/>
          <p:cNvSpPr/>
          <p:nvPr/>
        </p:nvSpPr>
        <p:spPr>
          <a:xfrm rot="5400000">
            <a:off x="10903764" y="6229989"/>
            <a:ext cx="596347" cy="662852"/>
          </a:xfrm>
          <a:custGeom>
            <a:rect b="b" l="l" r="r" t="t"/>
            <a:pathLst>
              <a:path extrusionOk="0" h="457" w="411">
                <a:moveTo>
                  <a:pt x="0" y="0"/>
                </a:moveTo>
                <a:lnTo>
                  <a:pt x="411" y="227"/>
                </a:lnTo>
                <a:lnTo>
                  <a:pt x="0" y="457"/>
                </a:lnTo>
                <a:lnTo>
                  <a:pt x="0" y="0"/>
                </a:lnTo>
                <a:close/>
              </a:path>
            </a:pathLst>
          </a:custGeom>
          <a:solidFill>
            <a:srgbClr val="A2CEEA"/>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4"/>
          <p:cNvSpPr/>
          <p:nvPr/>
        </p:nvSpPr>
        <p:spPr>
          <a:xfrm rot="5400000">
            <a:off x="11735594" y="6404769"/>
            <a:ext cx="586190" cy="323449"/>
          </a:xfrm>
          <a:custGeom>
            <a:rect b="b" l="l" r="r" t="t"/>
            <a:pathLst>
              <a:path extrusionOk="0" h="223" w="404">
                <a:moveTo>
                  <a:pt x="0" y="0"/>
                </a:moveTo>
                <a:lnTo>
                  <a:pt x="404" y="223"/>
                </a:lnTo>
                <a:lnTo>
                  <a:pt x="404" y="0"/>
                </a:lnTo>
                <a:lnTo>
                  <a:pt x="0" y="0"/>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4"/>
          <p:cNvSpPr/>
          <p:nvPr/>
        </p:nvSpPr>
        <p:spPr>
          <a:xfrm rot="-5400000">
            <a:off x="-129918" y="5499946"/>
            <a:ext cx="583288" cy="323449"/>
          </a:xfrm>
          <a:custGeom>
            <a:rect b="b" l="l" r="r" t="t"/>
            <a:pathLst>
              <a:path extrusionOk="0" h="223" w="402">
                <a:moveTo>
                  <a:pt x="0" y="0"/>
                </a:moveTo>
                <a:lnTo>
                  <a:pt x="402" y="223"/>
                </a:lnTo>
                <a:lnTo>
                  <a:pt x="402" y="0"/>
                </a:lnTo>
                <a:lnTo>
                  <a:pt x="0" y="0"/>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4"/>
          <p:cNvSpPr/>
          <p:nvPr/>
        </p:nvSpPr>
        <p:spPr>
          <a:xfrm rot="-5400000">
            <a:off x="29628" y="4742604"/>
            <a:ext cx="597798" cy="657050"/>
          </a:xfrm>
          <a:custGeom>
            <a:rect b="b" l="l" r="r" t="t"/>
            <a:pathLst>
              <a:path extrusionOk="0" h="453" w="412">
                <a:moveTo>
                  <a:pt x="402" y="0"/>
                </a:moveTo>
                <a:lnTo>
                  <a:pt x="0" y="223"/>
                </a:lnTo>
                <a:lnTo>
                  <a:pt x="412" y="453"/>
                </a:lnTo>
                <a:lnTo>
                  <a:pt x="412" y="0"/>
                </a:lnTo>
                <a:lnTo>
                  <a:pt x="402" y="0"/>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4"/>
          <p:cNvSpPr/>
          <p:nvPr/>
        </p:nvSpPr>
        <p:spPr>
          <a:xfrm rot="-5400000">
            <a:off x="-129918" y="4916658"/>
            <a:ext cx="583288" cy="323449"/>
          </a:xfrm>
          <a:custGeom>
            <a:rect b="b" l="l" r="r" t="t"/>
            <a:pathLst>
              <a:path extrusionOk="0" h="223" w="402">
                <a:moveTo>
                  <a:pt x="0" y="0"/>
                </a:moveTo>
                <a:lnTo>
                  <a:pt x="0" y="223"/>
                </a:lnTo>
                <a:lnTo>
                  <a:pt x="402" y="0"/>
                </a:lnTo>
                <a:lnTo>
                  <a:pt x="0" y="0"/>
                </a:lnTo>
                <a:close/>
              </a:path>
            </a:pathLst>
          </a:custGeom>
          <a:solidFill>
            <a:srgbClr val="2980B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4"/>
          <p:cNvSpPr/>
          <p:nvPr/>
        </p:nvSpPr>
        <p:spPr>
          <a:xfrm rot="-5400000">
            <a:off x="30353" y="4145531"/>
            <a:ext cx="596347" cy="657050"/>
          </a:xfrm>
          <a:custGeom>
            <a:rect b="b" l="l" r="r" t="t"/>
            <a:pathLst>
              <a:path extrusionOk="0" h="453" w="411">
                <a:moveTo>
                  <a:pt x="0" y="0"/>
                </a:moveTo>
                <a:lnTo>
                  <a:pt x="0" y="453"/>
                </a:lnTo>
                <a:lnTo>
                  <a:pt x="411" y="223"/>
                </a:lnTo>
                <a:lnTo>
                  <a:pt x="9" y="0"/>
                </a:lnTo>
                <a:lnTo>
                  <a:pt x="0" y="0"/>
                </a:lnTo>
                <a:close/>
              </a:path>
            </a:pathLst>
          </a:custGeom>
          <a:solidFill>
            <a:srgbClr val="2980B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4"/>
          <p:cNvSpPr/>
          <p:nvPr/>
        </p:nvSpPr>
        <p:spPr>
          <a:xfrm rot="-5400000">
            <a:off x="355977" y="3545556"/>
            <a:ext cx="597798" cy="662852"/>
          </a:xfrm>
          <a:custGeom>
            <a:rect b="b" l="l" r="r" t="t"/>
            <a:pathLst>
              <a:path extrusionOk="0" h="457" w="412">
                <a:moveTo>
                  <a:pt x="0" y="0"/>
                </a:moveTo>
                <a:lnTo>
                  <a:pt x="412" y="230"/>
                </a:lnTo>
                <a:lnTo>
                  <a:pt x="0" y="457"/>
                </a:lnTo>
                <a:lnTo>
                  <a:pt x="0" y="0"/>
                </a:lnTo>
                <a:close/>
              </a:path>
            </a:pathLst>
          </a:custGeom>
          <a:solidFill>
            <a:srgbClr val="AECEF9"/>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4"/>
          <p:cNvSpPr/>
          <p:nvPr/>
        </p:nvSpPr>
        <p:spPr>
          <a:xfrm rot="-5400000">
            <a:off x="29628" y="3548457"/>
            <a:ext cx="597798" cy="657050"/>
          </a:xfrm>
          <a:custGeom>
            <a:rect b="b" l="l" r="r" t="t"/>
            <a:pathLst>
              <a:path extrusionOk="0" h="453" w="412">
                <a:moveTo>
                  <a:pt x="402" y="0"/>
                </a:moveTo>
                <a:lnTo>
                  <a:pt x="0" y="223"/>
                </a:lnTo>
                <a:lnTo>
                  <a:pt x="412" y="453"/>
                </a:lnTo>
                <a:lnTo>
                  <a:pt x="412" y="0"/>
                </a:lnTo>
                <a:lnTo>
                  <a:pt x="402" y="0"/>
                </a:lnTo>
                <a:close/>
              </a:path>
            </a:pathLst>
          </a:custGeom>
          <a:solidFill>
            <a:srgbClr val="A2CEEA"/>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4"/>
          <p:cNvSpPr/>
          <p:nvPr/>
        </p:nvSpPr>
        <p:spPr>
          <a:xfrm rot="-5400000">
            <a:off x="-129918" y="3722512"/>
            <a:ext cx="583288" cy="323449"/>
          </a:xfrm>
          <a:custGeom>
            <a:rect b="b" l="l" r="r" t="t"/>
            <a:pathLst>
              <a:path extrusionOk="0" h="223" w="402">
                <a:moveTo>
                  <a:pt x="0" y="0"/>
                </a:moveTo>
                <a:lnTo>
                  <a:pt x="0" y="223"/>
                </a:lnTo>
                <a:lnTo>
                  <a:pt x="402" y="0"/>
                </a:lnTo>
                <a:lnTo>
                  <a:pt x="0" y="0"/>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4"/>
          <p:cNvSpPr/>
          <p:nvPr/>
        </p:nvSpPr>
        <p:spPr>
          <a:xfrm rot="-5400000">
            <a:off x="1020279" y="2947759"/>
            <a:ext cx="596347" cy="664302"/>
          </a:xfrm>
          <a:custGeom>
            <a:rect b="b" l="l" r="r" t="t"/>
            <a:pathLst>
              <a:path extrusionOk="0" h="458" w="411">
                <a:moveTo>
                  <a:pt x="411" y="458"/>
                </a:moveTo>
                <a:lnTo>
                  <a:pt x="0" y="230"/>
                </a:lnTo>
                <a:lnTo>
                  <a:pt x="411" y="0"/>
                </a:lnTo>
                <a:lnTo>
                  <a:pt x="411" y="458"/>
                </a:lnTo>
                <a:close/>
              </a:path>
            </a:pathLst>
          </a:custGeom>
          <a:solidFill>
            <a:srgbClr val="2980B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4"/>
          <p:cNvSpPr/>
          <p:nvPr/>
        </p:nvSpPr>
        <p:spPr>
          <a:xfrm rot="-5400000">
            <a:off x="690303" y="2948484"/>
            <a:ext cx="596347" cy="662852"/>
          </a:xfrm>
          <a:custGeom>
            <a:rect b="b" l="l" r="r" t="t"/>
            <a:pathLst>
              <a:path extrusionOk="0" h="457" w="411">
                <a:moveTo>
                  <a:pt x="0" y="0"/>
                </a:moveTo>
                <a:lnTo>
                  <a:pt x="411" y="227"/>
                </a:lnTo>
                <a:lnTo>
                  <a:pt x="0" y="457"/>
                </a:lnTo>
                <a:lnTo>
                  <a:pt x="0" y="0"/>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4"/>
          <p:cNvSpPr/>
          <p:nvPr/>
        </p:nvSpPr>
        <p:spPr>
          <a:xfrm rot="-5400000">
            <a:off x="-131369" y="3113107"/>
            <a:ext cx="586190" cy="323449"/>
          </a:xfrm>
          <a:custGeom>
            <a:rect b="b" l="l" r="r" t="t"/>
            <a:pathLst>
              <a:path extrusionOk="0" h="223" w="404">
                <a:moveTo>
                  <a:pt x="0" y="0"/>
                </a:moveTo>
                <a:lnTo>
                  <a:pt x="404" y="223"/>
                </a:lnTo>
                <a:lnTo>
                  <a:pt x="404" y="0"/>
                </a:lnTo>
                <a:lnTo>
                  <a:pt x="0" y="0"/>
                </a:lnTo>
                <a:close/>
              </a:path>
            </a:pathLst>
          </a:custGeom>
          <a:solidFill>
            <a:srgbClr val="2980B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4"/>
          <p:cNvSpPr/>
          <p:nvPr/>
        </p:nvSpPr>
        <p:spPr>
          <a:xfrm rot="-5400000">
            <a:off x="2013832" y="2354312"/>
            <a:ext cx="597798" cy="657050"/>
          </a:xfrm>
          <a:custGeom>
            <a:rect b="b" l="l" r="r" t="t"/>
            <a:pathLst>
              <a:path extrusionOk="0" h="453" w="412">
                <a:moveTo>
                  <a:pt x="0" y="228"/>
                </a:moveTo>
                <a:lnTo>
                  <a:pt x="405" y="453"/>
                </a:lnTo>
                <a:lnTo>
                  <a:pt x="412" y="453"/>
                </a:lnTo>
                <a:lnTo>
                  <a:pt x="412" y="0"/>
                </a:lnTo>
                <a:lnTo>
                  <a:pt x="0" y="228"/>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4"/>
          <p:cNvSpPr/>
          <p:nvPr/>
        </p:nvSpPr>
        <p:spPr>
          <a:xfrm rot="-5400000">
            <a:off x="1019553" y="2350686"/>
            <a:ext cx="597798" cy="664302"/>
          </a:xfrm>
          <a:custGeom>
            <a:rect b="b" l="l" r="r" t="t"/>
            <a:pathLst>
              <a:path extrusionOk="0" h="458" w="412">
                <a:moveTo>
                  <a:pt x="0" y="0"/>
                </a:moveTo>
                <a:lnTo>
                  <a:pt x="412" y="230"/>
                </a:lnTo>
                <a:lnTo>
                  <a:pt x="0" y="458"/>
                </a:lnTo>
                <a:lnTo>
                  <a:pt x="0" y="0"/>
                </a:lnTo>
                <a:close/>
              </a:path>
            </a:pathLst>
          </a:custGeom>
          <a:solidFill>
            <a:srgbClr val="73B5E0"/>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4"/>
          <p:cNvSpPr/>
          <p:nvPr/>
        </p:nvSpPr>
        <p:spPr>
          <a:xfrm rot="-5400000">
            <a:off x="689578" y="2351411"/>
            <a:ext cx="597798" cy="662852"/>
          </a:xfrm>
          <a:custGeom>
            <a:rect b="b" l="l" r="r" t="t"/>
            <a:pathLst>
              <a:path extrusionOk="0" h="457" w="412">
                <a:moveTo>
                  <a:pt x="412" y="457"/>
                </a:moveTo>
                <a:lnTo>
                  <a:pt x="0" y="227"/>
                </a:lnTo>
                <a:lnTo>
                  <a:pt x="412" y="0"/>
                </a:lnTo>
                <a:lnTo>
                  <a:pt x="412" y="457"/>
                </a:lnTo>
                <a:close/>
              </a:path>
            </a:pathLst>
          </a:custGeom>
          <a:solidFill>
            <a:srgbClr val="AECEF9"/>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4"/>
          <p:cNvSpPr/>
          <p:nvPr/>
        </p:nvSpPr>
        <p:spPr>
          <a:xfrm rot="-5400000">
            <a:off x="29628" y="2354312"/>
            <a:ext cx="597798" cy="657050"/>
          </a:xfrm>
          <a:custGeom>
            <a:rect b="b" l="l" r="r" t="t"/>
            <a:pathLst>
              <a:path extrusionOk="0" h="453" w="412">
                <a:moveTo>
                  <a:pt x="402" y="0"/>
                </a:moveTo>
                <a:lnTo>
                  <a:pt x="0" y="223"/>
                </a:lnTo>
                <a:lnTo>
                  <a:pt x="412" y="453"/>
                </a:lnTo>
                <a:lnTo>
                  <a:pt x="412" y="0"/>
                </a:lnTo>
                <a:lnTo>
                  <a:pt x="402" y="0"/>
                </a:lnTo>
                <a:close/>
              </a:path>
            </a:pathLst>
          </a:custGeom>
          <a:solidFill>
            <a:srgbClr val="A2CEEA"/>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4"/>
          <p:cNvSpPr/>
          <p:nvPr/>
        </p:nvSpPr>
        <p:spPr>
          <a:xfrm rot="-5400000">
            <a:off x="-129918" y="2528368"/>
            <a:ext cx="583288" cy="323449"/>
          </a:xfrm>
          <a:custGeom>
            <a:rect b="b" l="l" r="r" t="t"/>
            <a:pathLst>
              <a:path extrusionOk="0" h="223" w="402">
                <a:moveTo>
                  <a:pt x="0" y="0"/>
                </a:moveTo>
                <a:lnTo>
                  <a:pt x="0" y="223"/>
                </a:lnTo>
                <a:lnTo>
                  <a:pt x="402" y="0"/>
                </a:lnTo>
                <a:lnTo>
                  <a:pt x="0" y="0"/>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4"/>
          <p:cNvSpPr/>
          <p:nvPr/>
        </p:nvSpPr>
        <p:spPr>
          <a:xfrm rot="-5400000">
            <a:off x="1677329" y="1743458"/>
            <a:ext cx="596347" cy="664302"/>
          </a:xfrm>
          <a:custGeom>
            <a:rect b="b" l="l" r="r" t="t"/>
            <a:pathLst>
              <a:path extrusionOk="0" h="458" w="411">
                <a:moveTo>
                  <a:pt x="411" y="458"/>
                </a:moveTo>
                <a:lnTo>
                  <a:pt x="0" y="230"/>
                </a:lnTo>
                <a:lnTo>
                  <a:pt x="411" y="0"/>
                </a:lnTo>
                <a:lnTo>
                  <a:pt x="411" y="458"/>
                </a:lnTo>
                <a:close/>
              </a:path>
            </a:pathLst>
          </a:custGeom>
          <a:solidFill>
            <a:srgbClr val="AECEF9"/>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4"/>
          <p:cNvSpPr/>
          <p:nvPr/>
        </p:nvSpPr>
        <p:spPr>
          <a:xfrm rot="-5400000">
            <a:off x="1020279" y="1753613"/>
            <a:ext cx="596347" cy="664302"/>
          </a:xfrm>
          <a:custGeom>
            <a:rect b="b" l="l" r="r" t="t"/>
            <a:pathLst>
              <a:path extrusionOk="0" h="458" w="411">
                <a:moveTo>
                  <a:pt x="411" y="458"/>
                </a:moveTo>
                <a:lnTo>
                  <a:pt x="0" y="230"/>
                </a:lnTo>
                <a:lnTo>
                  <a:pt x="411" y="0"/>
                </a:lnTo>
                <a:lnTo>
                  <a:pt x="411" y="458"/>
                </a:lnTo>
                <a:close/>
              </a:path>
            </a:pathLst>
          </a:custGeom>
          <a:solidFill>
            <a:srgbClr val="2980B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4"/>
          <p:cNvSpPr/>
          <p:nvPr/>
        </p:nvSpPr>
        <p:spPr>
          <a:xfrm rot="-5400000">
            <a:off x="690303" y="1754338"/>
            <a:ext cx="596347" cy="662852"/>
          </a:xfrm>
          <a:custGeom>
            <a:rect b="b" l="l" r="r" t="t"/>
            <a:pathLst>
              <a:path extrusionOk="0" h="457" w="411">
                <a:moveTo>
                  <a:pt x="0" y="0"/>
                </a:moveTo>
                <a:lnTo>
                  <a:pt x="411" y="227"/>
                </a:lnTo>
                <a:lnTo>
                  <a:pt x="0" y="457"/>
                </a:lnTo>
                <a:lnTo>
                  <a:pt x="0" y="0"/>
                </a:lnTo>
                <a:close/>
              </a:path>
            </a:pathLst>
          </a:custGeom>
          <a:solidFill>
            <a:srgbClr val="A2CEEA"/>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4"/>
          <p:cNvSpPr/>
          <p:nvPr/>
        </p:nvSpPr>
        <p:spPr>
          <a:xfrm rot="-5400000">
            <a:off x="-131369" y="1918961"/>
            <a:ext cx="586190" cy="323449"/>
          </a:xfrm>
          <a:custGeom>
            <a:rect b="b" l="l" r="r" t="t"/>
            <a:pathLst>
              <a:path extrusionOk="0" h="223" w="404">
                <a:moveTo>
                  <a:pt x="0" y="0"/>
                </a:moveTo>
                <a:lnTo>
                  <a:pt x="404" y="223"/>
                </a:lnTo>
                <a:lnTo>
                  <a:pt x="404" y="0"/>
                </a:lnTo>
                <a:lnTo>
                  <a:pt x="0" y="0"/>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4"/>
          <p:cNvSpPr/>
          <p:nvPr/>
        </p:nvSpPr>
        <p:spPr>
          <a:xfrm rot="-5400000">
            <a:off x="1686033" y="1158717"/>
            <a:ext cx="593445" cy="664302"/>
          </a:xfrm>
          <a:custGeom>
            <a:rect b="b" l="l" r="r" t="t"/>
            <a:pathLst>
              <a:path extrusionOk="0" h="458" w="409">
                <a:moveTo>
                  <a:pt x="0" y="0"/>
                </a:moveTo>
                <a:lnTo>
                  <a:pt x="409" y="230"/>
                </a:lnTo>
                <a:lnTo>
                  <a:pt x="0" y="458"/>
                </a:lnTo>
                <a:lnTo>
                  <a:pt x="0" y="0"/>
                </a:lnTo>
                <a:close/>
              </a:path>
            </a:pathLst>
          </a:custGeom>
          <a:solidFill>
            <a:srgbClr val="2980B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4"/>
          <p:cNvSpPr/>
          <p:nvPr/>
        </p:nvSpPr>
        <p:spPr>
          <a:xfrm rot="-5400000">
            <a:off x="1355332" y="1158717"/>
            <a:ext cx="593445" cy="664302"/>
          </a:xfrm>
          <a:custGeom>
            <a:rect b="b" l="l" r="r" t="t"/>
            <a:pathLst>
              <a:path extrusionOk="0" h="458" w="409">
                <a:moveTo>
                  <a:pt x="409" y="458"/>
                </a:moveTo>
                <a:lnTo>
                  <a:pt x="0" y="228"/>
                </a:lnTo>
                <a:lnTo>
                  <a:pt x="409" y="0"/>
                </a:lnTo>
                <a:lnTo>
                  <a:pt x="409" y="458"/>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4"/>
          <p:cNvSpPr/>
          <p:nvPr/>
        </p:nvSpPr>
        <p:spPr>
          <a:xfrm rot="-5400000">
            <a:off x="358154" y="1159442"/>
            <a:ext cx="593445" cy="662852"/>
          </a:xfrm>
          <a:custGeom>
            <a:rect b="b" l="l" r="r" t="t"/>
            <a:pathLst>
              <a:path extrusionOk="0" h="457" w="409">
                <a:moveTo>
                  <a:pt x="0" y="0"/>
                </a:moveTo>
                <a:lnTo>
                  <a:pt x="409" y="230"/>
                </a:lnTo>
                <a:lnTo>
                  <a:pt x="0" y="457"/>
                </a:lnTo>
                <a:lnTo>
                  <a:pt x="0" y="0"/>
                </a:lnTo>
                <a:close/>
              </a:path>
            </a:pathLst>
          </a:custGeom>
          <a:solidFill>
            <a:srgbClr val="2980B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4"/>
          <p:cNvSpPr/>
          <p:nvPr/>
        </p:nvSpPr>
        <p:spPr>
          <a:xfrm rot="-5400000">
            <a:off x="31804" y="1162343"/>
            <a:ext cx="593445" cy="657050"/>
          </a:xfrm>
          <a:custGeom>
            <a:rect b="b" l="l" r="r" t="t"/>
            <a:pathLst>
              <a:path extrusionOk="0" h="453" w="409">
                <a:moveTo>
                  <a:pt x="402" y="0"/>
                </a:moveTo>
                <a:lnTo>
                  <a:pt x="0" y="223"/>
                </a:lnTo>
                <a:lnTo>
                  <a:pt x="409" y="453"/>
                </a:lnTo>
                <a:lnTo>
                  <a:pt x="409" y="0"/>
                </a:lnTo>
                <a:lnTo>
                  <a:pt x="402" y="0"/>
                </a:lnTo>
                <a:close/>
              </a:path>
            </a:pathLst>
          </a:custGeom>
          <a:solidFill>
            <a:srgbClr val="AECEF9"/>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4"/>
          <p:cNvSpPr/>
          <p:nvPr/>
        </p:nvSpPr>
        <p:spPr>
          <a:xfrm rot="-5400000">
            <a:off x="-129918" y="1334220"/>
            <a:ext cx="583288" cy="323449"/>
          </a:xfrm>
          <a:custGeom>
            <a:rect b="b" l="l" r="r" t="t"/>
            <a:pathLst>
              <a:path extrusionOk="0" h="223" w="402">
                <a:moveTo>
                  <a:pt x="0" y="0"/>
                </a:moveTo>
                <a:lnTo>
                  <a:pt x="0" y="223"/>
                </a:lnTo>
                <a:lnTo>
                  <a:pt x="402" y="0"/>
                </a:lnTo>
                <a:lnTo>
                  <a:pt x="0" y="0"/>
                </a:lnTo>
                <a:close/>
              </a:path>
            </a:pathLst>
          </a:custGeom>
          <a:solidFill>
            <a:srgbClr val="A2CEEA"/>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4"/>
          <p:cNvSpPr/>
          <p:nvPr/>
        </p:nvSpPr>
        <p:spPr>
          <a:xfrm rot="-5400000">
            <a:off x="1683856" y="563095"/>
            <a:ext cx="597798" cy="664302"/>
          </a:xfrm>
          <a:custGeom>
            <a:rect b="b" l="l" r="r" t="t"/>
            <a:pathLst>
              <a:path extrusionOk="0" h="458" w="412">
                <a:moveTo>
                  <a:pt x="412" y="458"/>
                </a:moveTo>
                <a:lnTo>
                  <a:pt x="0" y="230"/>
                </a:lnTo>
                <a:lnTo>
                  <a:pt x="412" y="0"/>
                </a:lnTo>
                <a:lnTo>
                  <a:pt x="412" y="458"/>
                </a:lnTo>
                <a:close/>
              </a:path>
            </a:pathLst>
          </a:custGeom>
          <a:solidFill>
            <a:srgbClr val="1F608A"/>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4"/>
          <p:cNvSpPr/>
          <p:nvPr/>
        </p:nvSpPr>
        <p:spPr>
          <a:xfrm rot="-5400000">
            <a:off x="1019553" y="563095"/>
            <a:ext cx="597798" cy="664302"/>
          </a:xfrm>
          <a:custGeom>
            <a:rect b="b" l="l" r="r" t="t"/>
            <a:pathLst>
              <a:path extrusionOk="0" h="458" w="412">
                <a:moveTo>
                  <a:pt x="412" y="458"/>
                </a:moveTo>
                <a:lnTo>
                  <a:pt x="0" y="230"/>
                </a:lnTo>
                <a:lnTo>
                  <a:pt x="412" y="0"/>
                </a:lnTo>
                <a:lnTo>
                  <a:pt x="412" y="458"/>
                </a:lnTo>
                <a:close/>
              </a:path>
            </a:pathLst>
          </a:custGeom>
          <a:solidFill>
            <a:srgbClr val="2980B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4"/>
          <p:cNvSpPr/>
          <p:nvPr/>
        </p:nvSpPr>
        <p:spPr>
          <a:xfrm rot="-5400000">
            <a:off x="689578" y="563820"/>
            <a:ext cx="597798" cy="662852"/>
          </a:xfrm>
          <a:custGeom>
            <a:rect b="b" l="l" r="r" t="t"/>
            <a:pathLst>
              <a:path extrusionOk="0" h="457" w="412">
                <a:moveTo>
                  <a:pt x="0" y="0"/>
                </a:moveTo>
                <a:lnTo>
                  <a:pt x="412" y="227"/>
                </a:lnTo>
                <a:lnTo>
                  <a:pt x="0" y="457"/>
                </a:lnTo>
                <a:lnTo>
                  <a:pt x="0" y="0"/>
                </a:lnTo>
                <a:close/>
              </a:path>
            </a:pathLst>
          </a:custGeom>
          <a:solidFill>
            <a:srgbClr val="A2CEEA"/>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4"/>
          <p:cNvSpPr/>
          <p:nvPr/>
        </p:nvSpPr>
        <p:spPr>
          <a:xfrm rot="-5400000">
            <a:off x="355977" y="563820"/>
            <a:ext cx="597798" cy="662852"/>
          </a:xfrm>
          <a:custGeom>
            <a:rect b="b" l="l" r="r" t="t"/>
            <a:pathLst>
              <a:path extrusionOk="0" h="457" w="412">
                <a:moveTo>
                  <a:pt x="412" y="457"/>
                </a:moveTo>
                <a:lnTo>
                  <a:pt x="0" y="230"/>
                </a:lnTo>
                <a:lnTo>
                  <a:pt x="412" y="0"/>
                </a:lnTo>
                <a:lnTo>
                  <a:pt x="412" y="457"/>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4"/>
          <p:cNvSpPr/>
          <p:nvPr/>
        </p:nvSpPr>
        <p:spPr>
          <a:xfrm rot="-5400000">
            <a:off x="29628" y="566721"/>
            <a:ext cx="597798" cy="657050"/>
          </a:xfrm>
          <a:custGeom>
            <a:rect b="b" l="l" r="r" t="t"/>
            <a:pathLst>
              <a:path extrusionOk="0" h="453" w="412">
                <a:moveTo>
                  <a:pt x="0" y="0"/>
                </a:moveTo>
                <a:lnTo>
                  <a:pt x="0" y="453"/>
                </a:lnTo>
                <a:lnTo>
                  <a:pt x="412" y="223"/>
                </a:lnTo>
                <a:lnTo>
                  <a:pt x="10" y="0"/>
                </a:lnTo>
                <a:lnTo>
                  <a:pt x="0" y="0"/>
                </a:lnTo>
                <a:close/>
              </a:path>
            </a:pathLst>
          </a:custGeom>
          <a:solidFill>
            <a:srgbClr val="2980B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4"/>
          <p:cNvSpPr/>
          <p:nvPr/>
        </p:nvSpPr>
        <p:spPr>
          <a:xfrm rot="-5400000">
            <a:off x="-129918" y="726266"/>
            <a:ext cx="583288" cy="323449"/>
          </a:xfrm>
          <a:custGeom>
            <a:rect b="b" l="l" r="r" t="t"/>
            <a:pathLst>
              <a:path extrusionOk="0" h="223" w="402">
                <a:moveTo>
                  <a:pt x="0" y="0"/>
                </a:moveTo>
                <a:lnTo>
                  <a:pt x="402" y="223"/>
                </a:lnTo>
                <a:lnTo>
                  <a:pt x="402" y="0"/>
                </a:lnTo>
                <a:lnTo>
                  <a:pt x="0" y="0"/>
                </a:lnTo>
                <a:close/>
              </a:path>
            </a:pathLst>
          </a:custGeom>
          <a:solidFill>
            <a:srgbClr val="14405C"/>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4"/>
          <p:cNvSpPr/>
          <p:nvPr/>
        </p:nvSpPr>
        <p:spPr>
          <a:xfrm rot="-5400000">
            <a:off x="690303" y="-33253"/>
            <a:ext cx="596347" cy="662852"/>
          </a:xfrm>
          <a:custGeom>
            <a:rect b="b" l="l" r="r" t="t"/>
            <a:pathLst>
              <a:path extrusionOk="0" h="457" w="411">
                <a:moveTo>
                  <a:pt x="411" y="457"/>
                </a:moveTo>
                <a:lnTo>
                  <a:pt x="0" y="227"/>
                </a:lnTo>
                <a:lnTo>
                  <a:pt x="411" y="0"/>
                </a:lnTo>
                <a:lnTo>
                  <a:pt x="411" y="457"/>
                </a:lnTo>
                <a:close/>
              </a:path>
            </a:pathLst>
          </a:custGeom>
          <a:solidFill>
            <a:srgbClr val="A2CEEA"/>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4"/>
          <p:cNvSpPr/>
          <p:nvPr/>
        </p:nvSpPr>
        <p:spPr>
          <a:xfrm rot="-5400000">
            <a:off x="30353" y="-30352"/>
            <a:ext cx="596347" cy="657050"/>
          </a:xfrm>
          <a:custGeom>
            <a:rect b="b" l="l" r="r" t="t"/>
            <a:pathLst>
              <a:path extrusionOk="0" h="453" w="411">
                <a:moveTo>
                  <a:pt x="404" y="0"/>
                </a:moveTo>
                <a:lnTo>
                  <a:pt x="0" y="223"/>
                </a:lnTo>
                <a:lnTo>
                  <a:pt x="411" y="453"/>
                </a:lnTo>
                <a:lnTo>
                  <a:pt x="411" y="0"/>
                </a:lnTo>
                <a:lnTo>
                  <a:pt x="404" y="0"/>
                </a:lnTo>
                <a:close/>
              </a:path>
            </a:pathLst>
          </a:custGeom>
          <a:solidFill>
            <a:srgbClr val="2980B8"/>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4"/>
          <p:cNvSpPr/>
          <p:nvPr/>
        </p:nvSpPr>
        <p:spPr>
          <a:xfrm rot="-5400000">
            <a:off x="-131369" y="141527"/>
            <a:ext cx="586190" cy="323449"/>
          </a:xfrm>
          <a:custGeom>
            <a:rect b="b" l="l" r="r" t="t"/>
            <a:pathLst>
              <a:path extrusionOk="0" h="223" w="404">
                <a:moveTo>
                  <a:pt x="0" y="0"/>
                </a:moveTo>
                <a:lnTo>
                  <a:pt x="0" y="223"/>
                </a:lnTo>
                <a:lnTo>
                  <a:pt x="404" y="0"/>
                </a:lnTo>
                <a:lnTo>
                  <a:pt x="0" y="0"/>
                </a:lnTo>
                <a:close/>
              </a:path>
            </a:pathLst>
          </a:custGeom>
          <a:solidFill>
            <a:srgbClr val="A2CEEA"/>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4"/>
          <p:cNvSpPr/>
          <p:nvPr/>
        </p:nvSpPr>
        <p:spPr>
          <a:xfrm rot="-5400000">
            <a:off x="1021729" y="1158716"/>
            <a:ext cx="593444" cy="664303"/>
          </a:xfrm>
          <a:custGeom>
            <a:rect b="b" l="l" r="r" t="t"/>
            <a:pathLst>
              <a:path extrusionOk="0" h="458" w="409">
                <a:moveTo>
                  <a:pt x="0" y="0"/>
                </a:moveTo>
                <a:lnTo>
                  <a:pt x="409" y="230"/>
                </a:lnTo>
                <a:lnTo>
                  <a:pt x="0" y="458"/>
                </a:lnTo>
                <a:lnTo>
                  <a:pt x="0" y="0"/>
                </a:lnTo>
                <a:close/>
              </a:path>
            </a:pathLst>
          </a:custGeom>
          <a:solidFill>
            <a:srgbClr val="1F60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4"/>
          <p:cNvSpPr/>
          <p:nvPr/>
        </p:nvSpPr>
        <p:spPr>
          <a:xfrm rot="-5400000">
            <a:off x="30353" y="2951385"/>
            <a:ext cx="596347" cy="657050"/>
          </a:xfrm>
          <a:custGeom>
            <a:rect b="b" l="l" r="r" t="t"/>
            <a:pathLst>
              <a:path extrusionOk="0" h="453" w="411">
                <a:moveTo>
                  <a:pt x="0" y="0"/>
                </a:moveTo>
                <a:lnTo>
                  <a:pt x="0" y="453"/>
                </a:lnTo>
                <a:lnTo>
                  <a:pt x="411" y="223"/>
                </a:lnTo>
                <a:lnTo>
                  <a:pt x="7" y="0"/>
                </a:lnTo>
                <a:lnTo>
                  <a:pt x="0" y="0"/>
                </a:lnTo>
                <a:close/>
              </a:path>
            </a:pathLst>
          </a:custGeom>
          <a:solidFill>
            <a:srgbClr val="14405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4"/>
          <p:cNvSpPr/>
          <p:nvPr/>
        </p:nvSpPr>
        <p:spPr>
          <a:xfrm rot="-5400000">
            <a:off x="1020280" y="-33977"/>
            <a:ext cx="596347" cy="664303"/>
          </a:xfrm>
          <a:custGeom>
            <a:rect b="b" l="l" r="r" t="t"/>
            <a:pathLst>
              <a:path extrusionOk="0" h="458" w="411">
                <a:moveTo>
                  <a:pt x="0" y="0"/>
                </a:moveTo>
                <a:lnTo>
                  <a:pt x="411" y="230"/>
                </a:lnTo>
                <a:lnTo>
                  <a:pt x="0" y="458"/>
                </a:lnTo>
                <a:lnTo>
                  <a:pt x="0" y="0"/>
                </a:lnTo>
                <a:close/>
              </a:path>
            </a:pathLst>
          </a:custGeom>
          <a:solidFill>
            <a:srgbClr val="AECEF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4"/>
          <p:cNvSpPr txBox="1"/>
          <p:nvPr>
            <p:ph type="title"/>
          </p:nvPr>
        </p:nvSpPr>
        <p:spPr>
          <a:xfrm>
            <a:off x="2743199" y="2398448"/>
            <a:ext cx="6042455" cy="49859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a:latin typeface="Calibri"/>
                <a:ea typeface="Calibri"/>
                <a:cs typeface="Calibri"/>
                <a:sym typeface="Calibri"/>
              </a:rPr>
              <a:t>CSE 4513 </a:t>
            </a:r>
            <a:endParaRPr/>
          </a:p>
        </p:txBody>
      </p:sp>
      <p:sp>
        <p:nvSpPr>
          <p:cNvPr id="151" name="Google Shape;151;p14"/>
          <p:cNvSpPr txBox="1"/>
          <p:nvPr/>
        </p:nvSpPr>
        <p:spPr>
          <a:xfrm>
            <a:off x="2743199" y="3237408"/>
            <a:ext cx="6042455" cy="49859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n-US" sz="3600" u="none">
                <a:solidFill>
                  <a:schemeClr val="dk1"/>
                </a:solidFill>
                <a:latin typeface="Calibri"/>
                <a:ea typeface="Calibri"/>
                <a:cs typeface="Calibri"/>
                <a:sym typeface="Calibri"/>
              </a:rPr>
              <a:t>Lec - 1</a:t>
            </a:r>
            <a:endParaRPr/>
          </a:p>
        </p:txBody>
      </p:sp>
      <p:sp>
        <p:nvSpPr>
          <p:cNvPr id="152" name="Google Shape;152;p14"/>
          <p:cNvSpPr/>
          <p:nvPr/>
        </p:nvSpPr>
        <p:spPr>
          <a:xfrm>
            <a:off x="2307654" y="3177132"/>
            <a:ext cx="7549977" cy="212365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44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4400">
                <a:solidFill>
                  <a:srgbClr val="0D3571"/>
                </a:solidFill>
                <a:latin typeface="Calibri"/>
                <a:ea typeface="Calibri"/>
                <a:cs typeface="Calibri"/>
                <a:sym typeface="Calibri"/>
              </a:rPr>
              <a:t>Introduction to SW Engineering</a:t>
            </a:r>
            <a:endParaRPr/>
          </a:p>
          <a:p>
            <a:pPr indent="0" lvl="0" marL="0" marR="0" rtl="0" algn="ctr">
              <a:spcBef>
                <a:spcPts val="0"/>
              </a:spcBef>
              <a:spcAft>
                <a:spcPts val="0"/>
              </a:spcAft>
              <a:buNone/>
            </a:pPr>
            <a:r>
              <a:t/>
            </a:r>
            <a:endParaRPr sz="4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Outcome Based Education (OBE)</a:t>
            </a:r>
            <a:endParaRPr/>
          </a:p>
        </p:txBody>
      </p:sp>
      <p:sp>
        <p:nvSpPr>
          <p:cNvPr id="226" name="Google Shape;226;p23"/>
          <p:cNvSpPr txBox="1"/>
          <p:nvPr/>
        </p:nvSpPr>
        <p:spPr>
          <a:xfrm>
            <a:off x="290080" y="977271"/>
            <a:ext cx="11403832" cy="47748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Roles of Students</a:t>
            </a:r>
            <a:endParaRPr/>
          </a:p>
          <a:p>
            <a:pPr indent="-342900" lvl="0" marL="342900" marR="0" rtl="0" algn="l">
              <a:lnSpc>
                <a:spcPct val="150000"/>
              </a:lnSpc>
              <a:spcBef>
                <a:spcPts val="0"/>
              </a:spcBef>
              <a:spcAft>
                <a:spcPts val="0"/>
              </a:spcAft>
              <a:buClr>
                <a:srgbClr val="000000"/>
              </a:buClr>
              <a:buSzPts val="2400"/>
              <a:buFont typeface="Noto Sans Symbols"/>
              <a:buChar char="✔"/>
            </a:pPr>
            <a:r>
              <a:rPr i="0" lang="en-US" sz="2400" u="none" strike="noStrike">
                <a:solidFill>
                  <a:srgbClr val="000000"/>
                </a:solidFill>
                <a:latin typeface="Calibri"/>
                <a:ea typeface="Calibri"/>
                <a:cs typeface="Calibri"/>
                <a:sym typeface="Calibri"/>
              </a:rPr>
              <a:t>Know the required Programme Outcomes and Programme Objectives</a:t>
            </a:r>
            <a:endParaRPr/>
          </a:p>
          <a:p>
            <a:pPr indent="-342900" lvl="0" marL="342900" marR="0" rtl="0" algn="l">
              <a:lnSpc>
                <a:spcPct val="150000"/>
              </a:lnSpc>
              <a:spcBef>
                <a:spcPts val="0"/>
              </a:spcBef>
              <a:spcAft>
                <a:spcPts val="0"/>
              </a:spcAft>
              <a:buClr>
                <a:srgbClr val="000000"/>
              </a:buClr>
              <a:buSzPts val="2400"/>
              <a:buFont typeface="Noto Sans Symbols"/>
              <a:buChar char="✔"/>
            </a:pPr>
            <a:r>
              <a:rPr i="0" lang="en-US" sz="2400" u="none" strike="noStrike">
                <a:solidFill>
                  <a:srgbClr val="000000"/>
                </a:solidFill>
                <a:latin typeface="Calibri"/>
                <a:ea typeface="Calibri"/>
                <a:cs typeface="Calibri"/>
                <a:sym typeface="Calibri"/>
              </a:rPr>
              <a:t>For each course, review the Learning Outcomes at the beginning of each semester. This gives you an idea of the knowledge and skills expected from a particular course.</a:t>
            </a:r>
            <a:endParaRPr/>
          </a:p>
          <a:p>
            <a:pPr indent="-342900" lvl="0" marL="342900" marR="0" rtl="0" algn="l">
              <a:lnSpc>
                <a:spcPct val="150000"/>
              </a:lnSpc>
              <a:spcBef>
                <a:spcPts val="0"/>
              </a:spcBef>
              <a:spcAft>
                <a:spcPts val="0"/>
              </a:spcAft>
              <a:buClr>
                <a:srgbClr val="000000"/>
              </a:buClr>
              <a:buSzPts val="2400"/>
              <a:buFont typeface="Noto Sans Symbols"/>
              <a:buChar char="✔"/>
            </a:pPr>
            <a:r>
              <a:rPr i="0" lang="en-US" sz="2400" u="none" strike="noStrike">
                <a:solidFill>
                  <a:srgbClr val="000000"/>
                </a:solidFill>
                <a:latin typeface="Calibri"/>
                <a:ea typeface="Calibri"/>
                <a:cs typeface="Calibri"/>
                <a:sym typeface="Calibri"/>
              </a:rPr>
              <a:t>Be more proactive in the learning process to acquire the Learning Outcomes of subjects.</a:t>
            </a:r>
            <a:endParaRPr/>
          </a:p>
          <a:p>
            <a:pPr indent="-342900" lvl="0" marL="342900" marR="0" rtl="0" algn="l">
              <a:lnSpc>
                <a:spcPct val="150000"/>
              </a:lnSpc>
              <a:spcBef>
                <a:spcPts val="0"/>
              </a:spcBef>
              <a:spcAft>
                <a:spcPts val="0"/>
              </a:spcAft>
              <a:buClr>
                <a:srgbClr val="000000"/>
              </a:buClr>
              <a:buSzPts val="2400"/>
              <a:buFont typeface="Noto Sans Symbols"/>
              <a:buChar char="✔"/>
            </a:pPr>
            <a:r>
              <a:rPr i="0" lang="en-US" sz="2400" u="none" strike="noStrike">
                <a:solidFill>
                  <a:srgbClr val="000000"/>
                </a:solidFill>
                <a:latin typeface="Calibri"/>
                <a:ea typeface="Calibri"/>
                <a:cs typeface="Calibri"/>
                <a:sym typeface="Calibri"/>
              </a:rPr>
              <a:t>Demonstrate through the assessment methods that the required skills and knowledge have been acquired.</a:t>
            </a:r>
            <a:endParaRPr/>
          </a:p>
          <a:p>
            <a:pPr indent="-342900" lvl="0" marL="342900" marR="0" rtl="0" algn="l">
              <a:lnSpc>
                <a:spcPct val="150000"/>
              </a:lnSpc>
              <a:spcBef>
                <a:spcPts val="0"/>
              </a:spcBef>
              <a:spcAft>
                <a:spcPts val="0"/>
              </a:spcAft>
              <a:buClr>
                <a:srgbClr val="000000"/>
              </a:buClr>
              <a:buSzPts val="2400"/>
              <a:buFont typeface="Noto Sans Symbols"/>
              <a:buChar char="✔"/>
            </a:pPr>
            <a:r>
              <a:rPr i="0" lang="en-US" sz="2400" u="none" strike="noStrike">
                <a:solidFill>
                  <a:srgbClr val="000000"/>
                </a:solidFill>
                <a:latin typeface="Calibri"/>
                <a:ea typeface="Calibri"/>
                <a:cs typeface="Calibri"/>
                <a:sym typeface="Calibri"/>
              </a:rPr>
              <a:t>Give constructive feedbacks on the program/courses</a:t>
            </a:r>
            <a:endParaRPr b="0" i="0" sz="2400" u="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Lecture Plan</a:t>
            </a:r>
            <a:endParaRPr/>
          </a:p>
        </p:txBody>
      </p:sp>
      <p:graphicFrame>
        <p:nvGraphicFramePr>
          <p:cNvPr id="232" name="Google Shape;232;p24"/>
          <p:cNvGraphicFramePr/>
          <p:nvPr/>
        </p:nvGraphicFramePr>
        <p:xfrm>
          <a:off x="346208" y="1099707"/>
          <a:ext cx="3000000" cy="3000000"/>
        </p:xfrm>
        <a:graphic>
          <a:graphicData uri="http://schemas.openxmlformats.org/drawingml/2006/table">
            <a:tbl>
              <a:tblPr>
                <a:noFill/>
                <a:tableStyleId>{09F31CC1-22EE-4D34-A175-F8C34A0A7626}</a:tableStyleId>
              </a:tblPr>
              <a:tblGrid>
                <a:gridCol w="1579500"/>
                <a:gridCol w="9575725"/>
              </a:tblGrid>
              <a:tr h="200025">
                <a:tc>
                  <a:txBody>
                    <a:bodyPr/>
                    <a:lstStyle/>
                    <a:p>
                      <a:pPr indent="0" lvl="0" marL="0" marR="0" rtl="0" algn="ctr">
                        <a:spcBef>
                          <a:spcPts val="0"/>
                        </a:spcBef>
                        <a:spcAft>
                          <a:spcPts val="0"/>
                        </a:spcAft>
                        <a:buNone/>
                      </a:pPr>
                      <a:r>
                        <a:rPr lang="en-US" sz="2200" u="none" cap="none" strike="noStrike">
                          <a:solidFill>
                            <a:srgbClr val="696565"/>
                          </a:solidFill>
                        </a:rPr>
                        <a:t>Weeks</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ctr">
                        <a:spcBef>
                          <a:spcPts val="0"/>
                        </a:spcBef>
                        <a:spcAft>
                          <a:spcPts val="0"/>
                        </a:spcAft>
                        <a:buNone/>
                      </a:pPr>
                      <a:r>
                        <a:rPr lang="en-US" sz="2200" u="none" cap="none" strike="noStrike">
                          <a:solidFill>
                            <a:srgbClr val="696565"/>
                          </a:solidFill>
                        </a:rPr>
                        <a:t>Topics</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200025">
                <a:tc>
                  <a:txBody>
                    <a:bodyPr/>
                    <a:lstStyle/>
                    <a:p>
                      <a:pPr indent="0" lvl="0" marL="0" marR="0" rtl="0" algn="ctr">
                        <a:spcBef>
                          <a:spcPts val="0"/>
                        </a:spcBef>
                        <a:spcAft>
                          <a:spcPts val="0"/>
                        </a:spcAft>
                        <a:buNone/>
                      </a:pPr>
                      <a:r>
                        <a:rPr lang="en-US" sz="2200" u="none" cap="none" strike="noStrike">
                          <a:solidFill>
                            <a:srgbClr val="696565"/>
                          </a:solidFill>
                        </a:rPr>
                        <a:t>1</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solidFill>
                            <a:srgbClr val="696565"/>
                          </a:solidFill>
                        </a:rPr>
                        <a:t>Introduction to SW Engineering, SW size estimation, Cost, Schedule &amp; Quality</a:t>
                      </a:r>
                      <a:endParaRPr b="0"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lang="en-US" sz="2200" u="none" cap="none" strike="noStrike">
                          <a:solidFill>
                            <a:srgbClr val="696565"/>
                          </a:solidFill>
                        </a:rPr>
                        <a:t>2</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solidFill>
                            <a:srgbClr val="696565"/>
                          </a:solidFill>
                        </a:rPr>
                        <a:t>SW Processes, SW Development Models</a:t>
                      </a:r>
                      <a:endParaRPr b="0"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lang="en-US" sz="2200" u="none" cap="none" strike="noStrike">
                          <a:solidFill>
                            <a:srgbClr val="696565"/>
                          </a:solidFill>
                        </a:rPr>
                        <a:t>3</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solidFill>
                            <a:srgbClr val="696565"/>
                          </a:solidFill>
                        </a:rPr>
                        <a:t>SW Requirement Analysis</a:t>
                      </a:r>
                      <a:endParaRPr b="0"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lang="en-US" sz="2200" u="none" cap="none" strike="noStrike">
                          <a:solidFill>
                            <a:srgbClr val="696565"/>
                          </a:solidFill>
                        </a:rPr>
                        <a:t>4</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solidFill>
                            <a:srgbClr val="696565"/>
                          </a:solidFill>
                        </a:rPr>
                        <a:t>UI Specification and UI Design</a:t>
                      </a:r>
                      <a:endParaRPr b="0"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spcBef>
                          <a:spcPts val="0"/>
                        </a:spcBef>
                        <a:spcAft>
                          <a:spcPts val="0"/>
                        </a:spcAft>
                        <a:buNone/>
                      </a:pPr>
                      <a:r>
                        <a:rPr lang="en-US" sz="2200" u="none" cap="none" strike="noStrike">
                          <a:solidFill>
                            <a:srgbClr val="696565"/>
                          </a:solidFill>
                        </a:rPr>
                        <a:t>5</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solidFill>
                            <a:srgbClr val="696565"/>
                          </a:solidFill>
                        </a:rPr>
                        <a:t>Object modeling Using UML</a:t>
                      </a:r>
                      <a:endParaRPr b="0"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lang="en-US" sz="2200" u="none" cap="none" strike="noStrike">
                          <a:solidFill>
                            <a:srgbClr val="696565"/>
                          </a:solidFill>
                        </a:rPr>
                        <a:t>6</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solidFill>
                            <a:srgbClr val="696565"/>
                          </a:solidFill>
                        </a:rPr>
                        <a:t>SW Design, OO Basics, SOLID Principle</a:t>
                      </a:r>
                      <a:endParaRPr b="0"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lang="en-US" sz="2200" u="none" cap="none" strike="noStrike">
                          <a:solidFill>
                            <a:srgbClr val="696565"/>
                          </a:solidFill>
                        </a:rPr>
                        <a:t>7</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solidFill>
                            <a:srgbClr val="696565"/>
                          </a:solidFill>
                        </a:rPr>
                        <a:t>SOLID Principle</a:t>
                      </a:r>
                      <a:endParaRPr b="0"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lang="en-US" sz="2200" u="none" cap="none" strike="noStrike">
                          <a:solidFill>
                            <a:srgbClr val="696565"/>
                          </a:solidFill>
                        </a:rPr>
                        <a:t>8</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solidFill>
                            <a:srgbClr val="696565"/>
                          </a:solidFill>
                        </a:rPr>
                        <a:t>Design Pattern</a:t>
                      </a:r>
                      <a:endParaRPr b="0"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lang="en-US" sz="2200" u="none" cap="none" strike="noStrike">
                          <a:solidFill>
                            <a:srgbClr val="696565"/>
                          </a:solidFill>
                        </a:rPr>
                        <a:t>9</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solidFill>
                            <a:srgbClr val="696565"/>
                          </a:solidFill>
                        </a:rPr>
                        <a:t>Design Pattern</a:t>
                      </a:r>
                      <a:endParaRPr b="0"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lang="en-US" sz="2200" u="none" cap="none" strike="noStrike">
                          <a:solidFill>
                            <a:srgbClr val="696565"/>
                          </a:solidFill>
                        </a:rPr>
                        <a:t>10</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solidFill>
                            <a:srgbClr val="696565"/>
                          </a:solidFill>
                        </a:rPr>
                        <a:t>Clean Coding, Debugging and Unit testing</a:t>
                      </a:r>
                      <a:endParaRPr b="0"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lang="en-US" sz="2200" u="none" cap="none" strike="noStrike">
                          <a:solidFill>
                            <a:srgbClr val="696565"/>
                          </a:solidFill>
                        </a:rPr>
                        <a:t>11</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solidFill>
                            <a:srgbClr val="696565"/>
                          </a:solidFill>
                        </a:rPr>
                        <a:t>Test Driven development, SW testing</a:t>
                      </a:r>
                      <a:endParaRPr b="0"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lang="en-US" sz="2200" u="none" cap="none" strike="noStrike">
                          <a:solidFill>
                            <a:srgbClr val="696565"/>
                          </a:solidFill>
                        </a:rPr>
                        <a:t>12</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solidFill>
                            <a:srgbClr val="696565"/>
                          </a:solidFill>
                        </a:rPr>
                        <a:t>SW Testing</a:t>
                      </a:r>
                      <a:endParaRPr b="0"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lang="en-US" sz="2200" u="none" cap="none" strike="noStrike">
                          <a:solidFill>
                            <a:srgbClr val="696565"/>
                          </a:solidFill>
                        </a:rPr>
                        <a:t>13</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solidFill>
                            <a:srgbClr val="696565"/>
                          </a:solidFill>
                        </a:rPr>
                        <a:t>SW configuration Management, Open-Source Compliance</a:t>
                      </a:r>
                      <a:endParaRPr b="0"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lang="en-US" sz="2200" u="none" cap="none" strike="noStrike">
                          <a:solidFill>
                            <a:srgbClr val="696565"/>
                          </a:solidFill>
                        </a:rPr>
                        <a:t>14</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solidFill>
                            <a:srgbClr val="696565"/>
                          </a:solidFill>
                        </a:rPr>
                        <a:t>SW release and Maintenance</a:t>
                      </a:r>
                      <a:endParaRPr b="0"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lang="en-US" sz="2200" u="none" cap="none" strike="noStrike">
                          <a:solidFill>
                            <a:srgbClr val="696565"/>
                          </a:solidFill>
                        </a:rPr>
                        <a:t>15</a:t>
                      </a:r>
                      <a:endParaRPr b="1"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200" u="none" cap="none" strike="noStrike">
                          <a:solidFill>
                            <a:srgbClr val="696565"/>
                          </a:solidFill>
                        </a:rPr>
                        <a:t>Review Class</a:t>
                      </a:r>
                      <a:endParaRPr b="0" i="0" sz="2200" u="none" cap="none" strike="noStrike">
                        <a:solidFill>
                          <a:srgbClr val="696565"/>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Looking for SW Engineer</a:t>
            </a:r>
            <a:endParaRPr/>
          </a:p>
        </p:txBody>
      </p:sp>
      <p:sp>
        <p:nvSpPr>
          <p:cNvPr id="238" name="Google Shape;238;p25"/>
          <p:cNvSpPr/>
          <p:nvPr/>
        </p:nvSpPr>
        <p:spPr>
          <a:xfrm>
            <a:off x="346208" y="1156042"/>
            <a:ext cx="25443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43A047"/>
                </a:solidFill>
                <a:latin typeface="Arial"/>
                <a:ea typeface="Arial"/>
                <a:cs typeface="Arial"/>
                <a:sym typeface="Arial"/>
              </a:rPr>
              <a:t>Jr. </a:t>
            </a:r>
            <a:r>
              <a:rPr b="1" lang="en-US" sz="1800">
                <a:solidFill>
                  <a:srgbClr val="FF4B4B"/>
                </a:solidFill>
                <a:latin typeface="Arial"/>
                <a:ea typeface="Arial"/>
                <a:cs typeface="Arial"/>
                <a:sym typeface="Arial"/>
              </a:rPr>
              <a:t>Software Engineer</a:t>
            </a:r>
            <a:endParaRPr b="1" i="0" sz="1800">
              <a:solidFill>
                <a:srgbClr val="43A047"/>
              </a:solidFill>
              <a:latin typeface="Arial"/>
              <a:ea typeface="Arial"/>
              <a:cs typeface="Arial"/>
              <a:sym typeface="Arial"/>
            </a:endParaRPr>
          </a:p>
        </p:txBody>
      </p:sp>
      <p:pic>
        <p:nvPicPr>
          <p:cNvPr id="239" name="Google Shape;239;p25"/>
          <p:cNvPicPr preferRelativeResize="0"/>
          <p:nvPr/>
        </p:nvPicPr>
        <p:blipFill rotWithShape="1">
          <a:blip r:embed="rId3">
            <a:alphaModFix/>
          </a:blip>
          <a:srcRect b="0" l="0" r="0" t="0"/>
          <a:stretch/>
        </p:blipFill>
        <p:spPr>
          <a:xfrm>
            <a:off x="346209" y="1637549"/>
            <a:ext cx="5962694" cy="4722062"/>
          </a:xfrm>
          <a:prstGeom prst="rect">
            <a:avLst/>
          </a:prstGeom>
          <a:noFill/>
          <a:ln>
            <a:noFill/>
          </a:ln>
        </p:spPr>
      </p:pic>
      <p:pic>
        <p:nvPicPr>
          <p:cNvPr id="240" name="Google Shape;240;p25"/>
          <p:cNvPicPr preferRelativeResize="0"/>
          <p:nvPr/>
        </p:nvPicPr>
        <p:blipFill rotWithShape="1">
          <a:blip r:embed="rId4">
            <a:alphaModFix/>
          </a:blip>
          <a:srcRect b="0" l="0" r="0" t="0"/>
          <a:stretch/>
        </p:blipFill>
        <p:spPr>
          <a:xfrm>
            <a:off x="6164327" y="1637549"/>
            <a:ext cx="6004790" cy="47220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Why I am here</a:t>
            </a:r>
            <a:endParaRPr/>
          </a:p>
        </p:txBody>
      </p:sp>
      <p:sp>
        <p:nvSpPr>
          <p:cNvPr id="246" name="Google Shape;246;p26"/>
          <p:cNvSpPr/>
          <p:nvPr/>
        </p:nvSpPr>
        <p:spPr>
          <a:xfrm>
            <a:off x="5609866" y="1277414"/>
            <a:ext cx="567771" cy="567771"/>
          </a:xfrm>
          <a:prstGeom prst="ellipse">
            <a:avLst/>
          </a:prstGeom>
          <a:gradFill>
            <a:gsLst>
              <a:gs pos="0">
                <a:schemeClr val="accent4"/>
              </a:gs>
              <a:gs pos="100000">
                <a:schemeClr val="accent1"/>
              </a:gs>
            </a:gsLst>
            <a:lin ang="2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01</a:t>
            </a:r>
            <a:endParaRPr b="1" sz="1800">
              <a:solidFill>
                <a:schemeClr val="lt1"/>
              </a:solidFill>
              <a:latin typeface="Calibri"/>
              <a:ea typeface="Calibri"/>
              <a:cs typeface="Calibri"/>
              <a:sym typeface="Calibri"/>
            </a:endParaRPr>
          </a:p>
        </p:txBody>
      </p:sp>
      <p:sp>
        <p:nvSpPr>
          <p:cNvPr id="247" name="Google Shape;247;p26"/>
          <p:cNvSpPr/>
          <p:nvPr/>
        </p:nvSpPr>
        <p:spPr>
          <a:xfrm>
            <a:off x="346208" y="1961287"/>
            <a:ext cx="11479208" cy="123110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To Help developing your </a:t>
            </a:r>
            <a:r>
              <a:rPr b="1" lang="en-US" sz="2800">
                <a:solidFill>
                  <a:srgbClr val="0D3571"/>
                </a:solidFill>
                <a:latin typeface="Calibri"/>
                <a:ea typeface="Calibri"/>
                <a:cs typeface="Calibri"/>
                <a:sym typeface="Calibri"/>
              </a:rPr>
              <a:t>skills</a:t>
            </a:r>
            <a:r>
              <a:rPr lang="en-US" sz="2800">
                <a:solidFill>
                  <a:schemeClr val="dk1"/>
                </a:solidFill>
                <a:latin typeface="Calibri"/>
                <a:ea typeface="Calibri"/>
                <a:cs typeface="Calibri"/>
                <a:sym typeface="Calibri"/>
              </a:rPr>
              <a:t> that will enable you to develop industry standard software of high quality.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26"/>
          <p:cNvSpPr/>
          <p:nvPr/>
        </p:nvSpPr>
        <p:spPr>
          <a:xfrm>
            <a:off x="5720336" y="3279212"/>
            <a:ext cx="567771" cy="567771"/>
          </a:xfrm>
          <a:prstGeom prst="ellipse">
            <a:avLst/>
          </a:prstGeom>
          <a:gradFill>
            <a:gsLst>
              <a:gs pos="0">
                <a:schemeClr val="accent4"/>
              </a:gs>
              <a:gs pos="100000">
                <a:schemeClr val="accent1"/>
              </a:gs>
            </a:gsLst>
            <a:lin ang="2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02</a:t>
            </a:r>
            <a:endParaRPr b="1" sz="1800">
              <a:solidFill>
                <a:schemeClr val="lt1"/>
              </a:solidFill>
              <a:latin typeface="Calibri"/>
              <a:ea typeface="Calibri"/>
              <a:cs typeface="Calibri"/>
              <a:sym typeface="Calibri"/>
            </a:endParaRPr>
          </a:p>
        </p:txBody>
      </p:sp>
      <p:sp>
        <p:nvSpPr>
          <p:cNvPr id="249" name="Google Shape;249;p26"/>
          <p:cNvSpPr/>
          <p:nvPr/>
        </p:nvSpPr>
        <p:spPr>
          <a:xfrm>
            <a:off x="1425417" y="3967891"/>
            <a:ext cx="898906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To foster an understanding of why these </a:t>
            </a:r>
            <a:r>
              <a:rPr b="1" lang="en-US" sz="2800">
                <a:solidFill>
                  <a:srgbClr val="0D3571"/>
                </a:solidFill>
                <a:latin typeface="Calibri"/>
                <a:ea typeface="Calibri"/>
                <a:cs typeface="Calibri"/>
                <a:sym typeface="Calibri"/>
              </a:rPr>
              <a:t>skills</a:t>
            </a:r>
            <a:r>
              <a:rPr lang="en-US" sz="2800">
                <a:solidFill>
                  <a:schemeClr val="dk1"/>
                </a:solidFill>
                <a:latin typeface="Calibri"/>
                <a:ea typeface="Calibri"/>
                <a:cs typeface="Calibri"/>
                <a:sym typeface="Calibri"/>
              </a:rPr>
              <a:t> are important.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What is Software(SW)</a:t>
            </a:r>
            <a:endParaRPr/>
          </a:p>
        </p:txBody>
      </p:sp>
      <p:sp>
        <p:nvSpPr>
          <p:cNvPr id="255" name="Google Shape;255;p27"/>
          <p:cNvSpPr/>
          <p:nvPr/>
        </p:nvSpPr>
        <p:spPr>
          <a:xfrm>
            <a:off x="506846" y="2587370"/>
            <a:ext cx="11071435" cy="138499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rgbClr val="222222"/>
                </a:solidFill>
                <a:latin typeface="arial"/>
                <a:ea typeface="arial"/>
                <a:cs typeface="arial"/>
                <a:sym typeface="arial"/>
              </a:rPr>
              <a:t>is a </a:t>
            </a:r>
            <a:r>
              <a:rPr b="1" lang="en-US" sz="2800">
                <a:solidFill>
                  <a:srgbClr val="0D3571"/>
                </a:solidFill>
                <a:latin typeface="arial"/>
                <a:ea typeface="arial"/>
                <a:cs typeface="arial"/>
                <a:sym typeface="arial"/>
              </a:rPr>
              <a:t>set of instructions </a:t>
            </a:r>
            <a:r>
              <a:rPr lang="en-US" sz="2800">
                <a:solidFill>
                  <a:srgbClr val="222222"/>
                </a:solidFill>
                <a:latin typeface="arial"/>
                <a:ea typeface="arial"/>
                <a:cs typeface="arial"/>
                <a:sym typeface="arial"/>
              </a:rPr>
              <a:t>(computer program) and its </a:t>
            </a:r>
            <a:r>
              <a:rPr b="1" lang="en-US" sz="2800">
                <a:solidFill>
                  <a:srgbClr val="0D3571"/>
                </a:solidFill>
                <a:latin typeface="arial"/>
                <a:ea typeface="arial"/>
                <a:cs typeface="arial"/>
                <a:sym typeface="arial"/>
              </a:rPr>
              <a:t>associated documentations</a:t>
            </a:r>
            <a:r>
              <a:rPr lang="en-US" sz="2800">
                <a:solidFill>
                  <a:srgbClr val="222222"/>
                </a:solidFill>
                <a:latin typeface="arial"/>
                <a:ea typeface="arial"/>
                <a:cs typeface="arial"/>
                <a:sym typeface="arial"/>
              </a:rPr>
              <a:t> that tells a computer </a:t>
            </a:r>
            <a:r>
              <a:rPr b="1" lang="en-US" sz="2800">
                <a:solidFill>
                  <a:srgbClr val="0D3571"/>
                </a:solidFill>
                <a:latin typeface="arial"/>
                <a:ea typeface="arial"/>
                <a:cs typeface="arial"/>
                <a:sym typeface="arial"/>
              </a:rPr>
              <a:t>what to do </a:t>
            </a:r>
            <a:r>
              <a:rPr lang="en-US" sz="2800">
                <a:solidFill>
                  <a:srgbClr val="222222"/>
                </a:solidFill>
                <a:latin typeface="arial"/>
                <a:ea typeface="arial"/>
                <a:cs typeface="arial"/>
                <a:sym typeface="arial"/>
              </a:rPr>
              <a:t>or </a:t>
            </a:r>
            <a:r>
              <a:rPr b="1" lang="en-US" sz="2800">
                <a:solidFill>
                  <a:srgbClr val="0D3571"/>
                </a:solidFill>
                <a:latin typeface="arial"/>
                <a:ea typeface="arial"/>
                <a:cs typeface="arial"/>
                <a:sym typeface="arial"/>
              </a:rPr>
              <a:t>how to perform a task.</a:t>
            </a:r>
            <a:endParaRPr b="1" sz="2800">
              <a:solidFill>
                <a:srgbClr val="0D357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attributes of good software</a:t>
            </a:r>
            <a:endParaRPr/>
          </a:p>
        </p:txBody>
      </p:sp>
      <p:graphicFrame>
        <p:nvGraphicFramePr>
          <p:cNvPr id="261" name="Google Shape;261;p28"/>
          <p:cNvGraphicFramePr/>
          <p:nvPr/>
        </p:nvGraphicFramePr>
        <p:xfrm>
          <a:off x="1066313" y="977660"/>
          <a:ext cx="3000000" cy="3000000"/>
        </p:xfrm>
        <a:graphic>
          <a:graphicData uri="http://schemas.openxmlformats.org/drawingml/2006/table">
            <a:tbl>
              <a:tblPr bandRow="1" firstRow="1">
                <a:noFill/>
                <a:tableStyleId>{09F31CC1-22EE-4D34-A175-F8C34A0A7626}</a:tableStyleId>
              </a:tblPr>
              <a:tblGrid>
                <a:gridCol w="2837825"/>
                <a:gridCol w="7124750"/>
              </a:tblGrid>
              <a:tr h="662025">
                <a:tc>
                  <a:txBody>
                    <a:bodyPr/>
                    <a:lstStyle/>
                    <a:p>
                      <a:pPr indent="0" lvl="0" marL="0" marR="0" rtl="0" algn="just">
                        <a:spcBef>
                          <a:spcPts val="0"/>
                        </a:spcBef>
                        <a:spcAft>
                          <a:spcPts val="0"/>
                        </a:spcAft>
                        <a:buNone/>
                      </a:pPr>
                      <a:r>
                        <a:rPr lang="en-US" sz="1900" u="none" cap="none" strike="noStrike">
                          <a:latin typeface="Arial"/>
                          <a:ea typeface="Arial"/>
                          <a:cs typeface="Arial"/>
                          <a:sym typeface="Arial"/>
                        </a:rPr>
                        <a:t>Product characteristic</a:t>
                      </a:r>
                      <a:endParaRPr b="1" sz="1900" u="none" cap="none" strike="noStrike">
                        <a:solidFill>
                          <a:srgbClr val="000000"/>
                        </a:solidFill>
                        <a:latin typeface="Arial"/>
                        <a:ea typeface="Arial"/>
                        <a:cs typeface="Arial"/>
                        <a:sym typeface="Arial"/>
                      </a:endParaRPr>
                    </a:p>
                  </a:txBody>
                  <a:tcPr marT="121700" marB="121700" marR="72675" marL="72675"/>
                </a:tc>
                <a:tc>
                  <a:txBody>
                    <a:bodyPr/>
                    <a:lstStyle/>
                    <a:p>
                      <a:pPr indent="0" lvl="0" marL="0" marR="0" rtl="0" algn="just">
                        <a:spcBef>
                          <a:spcPts val="0"/>
                        </a:spcBef>
                        <a:spcAft>
                          <a:spcPts val="0"/>
                        </a:spcAft>
                        <a:buNone/>
                      </a:pPr>
                      <a:r>
                        <a:rPr lang="en-US" sz="1900" u="none" cap="none" strike="noStrike">
                          <a:latin typeface="Arial"/>
                          <a:ea typeface="Arial"/>
                          <a:cs typeface="Arial"/>
                          <a:sym typeface="Arial"/>
                        </a:rPr>
                        <a:t>Description</a:t>
                      </a:r>
                      <a:endParaRPr b="1" sz="1900" u="none" cap="none" strike="noStrike">
                        <a:solidFill>
                          <a:srgbClr val="000000"/>
                        </a:solidFill>
                        <a:latin typeface="Arial"/>
                        <a:ea typeface="Arial"/>
                        <a:cs typeface="Arial"/>
                        <a:sym typeface="Arial"/>
                      </a:endParaRPr>
                    </a:p>
                  </a:txBody>
                  <a:tcPr marT="121700" marB="121700" marR="72675" marL="72675"/>
                </a:tc>
              </a:tr>
              <a:tr h="1261650">
                <a:tc>
                  <a:txBody>
                    <a:bodyPr/>
                    <a:lstStyle/>
                    <a:p>
                      <a:pPr indent="0" lvl="0" marL="0" marR="0" rtl="0" algn="just">
                        <a:spcBef>
                          <a:spcPts val="0"/>
                        </a:spcBef>
                        <a:spcAft>
                          <a:spcPts val="0"/>
                        </a:spcAft>
                        <a:buNone/>
                      </a:pPr>
                      <a:r>
                        <a:rPr lang="en-US" sz="1900" u="none" cap="none" strike="noStrike">
                          <a:latin typeface="Arial"/>
                          <a:ea typeface="Arial"/>
                          <a:cs typeface="Arial"/>
                          <a:sym typeface="Arial"/>
                        </a:rPr>
                        <a:t>Maintainability</a:t>
                      </a:r>
                      <a:endParaRPr sz="1900" u="none" cap="none" strike="noStrike">
                        <a:solidFill>
                          <a:srgbClr val="000000"/>
                        </a:solidFill>
                        <a:latin typeface="Arial"/>
                        <a:ea typeface="Arial"/>
                        <a:cs typeface="Arial"/>
                        <a:sym typeface="Arial"/>
                      </a:endParaRPr>
                    </a:p>
                  </a:txBody>
                  <a:tcPr marT="0" marB="121700" marR="72675" marL="72675"/>
                </a:tc>
                <a:tc>
                  <a:txBody>
                    <a:bodyPr/>
                    <a:lstStyle/>
                    <a:p>
                      <a:pPr indent="0" lvl="0" marL="0" marR="0" rtl="0" algn="just">
                        <a:spcBef>
                          <a:spcPts val="0"/>
                        </a:spcBef>
                        <a:spcAft>
                          <a:spcPts val="0"/>
                        </a:spcAft>
                        <a:buNone/>
                      </a:pPr>
                      <a:r>
                        <a:rPr lang="en-US" sz="1900" u="none" cap="none" strike="noStrike">
                          <a:latin typeface="Arial"/>
                          <a:ea typeface="Arial"/>
                          <a:cs typeface="Arial"/>
                          <a:sym typeface="Arial"/>
                        </a:rPr>
                        <a:t>Software should be written in such a way so that it can evolve to meet the changing needs of customers. This is a critical attribute because software change is an inevitable requirement of a changing business environment.</a:t>
                      </a:r>
                      <a:endParaRPr sz="1900" u="none" cap="none" strike="noStrike">
                        <a:solidFill>
                          <a:srgbClr val="000000"/>
                        </a:solidFill>
                        <a:latin typeface="Arial"/>
                        <a:ea typeface="Arial"/>
                        <a:cs typeface="Arial"/>
                        <a:sym typeface="Arial"/>
                      </a:endParaRPr>
                    </a:p>
                  </a:txBody>
                  <a:tcPr marT="0" marB="121700" marR="72675" marL="72675"/>
                </a:tc>
              </a:tr>
              <a:tr h="1546650">
                <a:tc>
                  <a:txBody>
                    <a:bodyPr/>
                    <a:lstStyle/>
                    <a:p>
                      <a:pPr indent="0" lvl="0" marL="0" marR="0" rtl="0" algn="l">
                        <a:spcBef>
                          <a:spcPts val="0"/>
                        </a:spcBef>
                        <a:spcAft>
                          <a:spcPts val="0"/>
                        </a:spcAft>
                        <a:buNone/>
                      </a:pPr>
                      <a:r>
                        <a:rPr lang="en-US" sz="1900" u="none" cap="none" strike="noStrike">
                          <a:latin typeface="Arial"/>
                          <a:ea typeface="Arial"/>
                          <a:cs typeface="Arial"/>
                          <a:sym typeface="Arial"/>
                        </a:rPr>
                        <a:t>Dependability and security</a:t>
                      </a:r>
                      <a:endParaRPr sz="1900" u="none" cap="none" strike="noStrike">
                        <a:solidFill>
                          <a:srgbClr val="000000"/>
                        </a:solidFill>
                        <a:latin typeface="Arial"/>
                        <a:ea typeface="Arial"/>
                        <a:cs typeface="Arial"/>
                        <a:sym typeface="Arial"/>
                      </a:endParaRPr>
                    </a:p>
                  </a:txBody>
                  <a:tcPr marT="0" marB="121700" marR="72675" marL="72675"/>
                </a:tc>
                <a:tc>
                  <a:txBody>
                    <a:bodyPr/>
                    <a:lstStyle/>
                    <a:p>
                      <a:pPr indent="0" lvl="0" marL="0" marR="0" rtl="0" algn="just">
                        <a:spcBef>
                          <a:spcPts val="0"/>
                        </a:spcBef>
                        <a:spcAft>
                          <a:spcPts val="0"/>
                        </a:spcAft>
                        <a:buNone/>
                      </a:pPr>
                      <a:r>
                        <a:rPr lang="en-US" sz="1900" u="none" cap="none" strike="noStrike">
                          <a:latin typeface="Arial"/>
                          <a:ea typeface="Arial"/>
                          <a:cs typeface="Arial"/>
                          <a:sym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sz="1900" u="none" cap="none" strike="noStrike">
                        <a:solidFill>
                          <a:srgbClr val="000000"/>
                        </a:solidFill>
                        <a:latin typeface="Arial"/>
                        <a:ea typeface="Arial"/>
                        <a:cs typeface="Arial"/>
                        <a:sym typeface="Arial"/>
                      </a:endParaRPr>
                    </a:p>
                  </a:txBody>
                  <a:tcPr marT="0" marB="121700" marR="72675" marL="72675"/>
                </a:tc>
              </a:tr>
              <a:tr h="1142675">
                <a:tc>
                  <a:txBody>
                    <a:bodyPr/>
                    <a:lstStyle/>
                    <a:p>
                      <a:pPr indent="0" lvl="0" marL="0" marR="0" rtl="0" algn="just">
                        <a:spcBef>
                          <a:spcPts val="0"/>
                        </a:spcBef>
                        <a:spcAft>
                          <a:spcPts val="0"/>
                        </a:spcAft>
                        <a:buNone/>
                      </a:pPr>
                      <a:r>
                        <a:rPr lang="en-US" sz="1900" u="none" cap="none" strike="noStrike">
                          <a:latin typeface="Arial"/>
                          <a:ea typeface="Arial"/>
                          <a:cs typeface="Arial"/>
                          <a:sym typeface="Arial"/>
                        </a:rPr>
                        <a:t>Efficiency</a:t>
                      </a:r>
                      <a:endParaRPr sz="1900" u="none" cap="none" strike="noStrike">
                        <a:solidFill>
                          <a:srgbClr val="000000"/>
                        </a:solidFill>
                        <a:latin typeface="Arial"/>
                        <a:ea typeface="Arial"/>
                        <a:cs typeface="Arial"/>
                        <a:sym typeface="Arial"/>
                      </a:endParaRPr>
                    </a:p>
                  </a:txBody>
                  <a:tcPr marT="0" marB="121700" marR="72675" marL="72675"/>
                </a:tc>
                <a:tc>
                  <a:txBody>
                    <a:bodyPr/>
                    <a:lstStyle/>
                    <a:p>
                      <a:pPr indent="0" lvl="0" marL="0" marR="0" rtl="0" algn="just">
                        <a:spcBef>
                          <a:spcPts val="0"/>
                        </a:spcBef>
                        <a:spcAft>
                          <a:spcPts val="0"/>
                        </a:spcAft>
                        <a:buNone/>
                      </a:pPr>
                      <a:r>
                        <a:rPr lang="en-US" sz="1900" u="none" cap="none" strike="noStrike">
                          <a:latin typeface="Arial"/>
                          <a:ea typeface="Arial"/>
                          <a:cs typeface="Arial"/>
                          <a:sym typeface="Arial"/>
                        </a:rPr>
                        <a:t>Software should not make wasteful use of system resources such as memory and processor cycles. Efficiency therefore includes responsiveness, processing time, memory utilisation, etc.</a:t>
                      </a:r>
                      <a:endParaRPr sz="1900" u="none" cap="none" strike="noStrike">
                        <a:solidFill>
                          <a:srgbClr val="000000"/>
                        </a:solidFill>
                        <a:latin typeface="Arial"/>
                        <a:ea typeface="Arial"/>
                        <a:cs typeface="Arial"/>
                        <a:sym typeface="Arial"/>
                      </a:endParaRPr>
                    </a:p>
                  </a:txBody>
                  <a:tcPr marT="0" marB="121700" marR="72675" marL="72675"/>
                </a:tc>
              </a:tr>
              <a:tr h="976675">
                <a:tc>
                  <a:txBody>
                    <a:bodyPr/>
                    <a:lstStyle/>
                    <a:p>
                      <a:pPr indent="0" lvl="0" marL="0" marR="0" rtl="0" algn="just">
                        <a:spcBef>
                          <a:spcPts val="0"/>
                        </a:spcBef>
                        <a:spcAft>
                          <a:spcPts val="0"/>
                        </a:spcAft>
                        <a:buNone/>
                      </a:pPr>
                      <a:r>
                        <a:rPr lang="en-US" sz="1900" u="none" cap="none" strike="noStrike">
                          <a:latin typeface="Arial"/>
                          <a:ea typeface="Arial"/>
                          <a:cs typeface="Arial"/>
                          <a:sym typeface="Arial"/>
                        </a:rPr>
                        <a:t>Acceptability</a:t>
                      </a:r>
                      <a:endParaRPr sz="1900" u="none" cap="none" strike="noStrike">
                        <a:solidFill>
                          <a:srgbClr val="000000"/>
                        </a:solidFill>
                        <a:latin typeface="Arial"/>
                        <a:ea typeface="Arial"/>
                        <a:cs typeface="Arial"/>
                        <a:sym typeface="Arial"/>
                      </a:endParaRPr>
                    </a:p>
                  </a:txBody>
                  <a:tcPr marT="0" marB="121700" marR="72675" marL="72675"/>
                </a:tc>
                <a:tc>
                  <a:txBody>
                    <a:bodyPr/>
                    <a:lstStyle/>
                    <a:p>
                      <a:pPr indent="0" lvl="0" marL="0" marR="0" rtl="0" algn="just">
                        <a:spcBef>
                          <a:spcPts val="0"/>
                        </a:spcBef>
                        <a:spcAft>
                          <a:spcPts val="0"/>
                        </a:spcAft>
                        <a:buNone/>
                      </a:pPr>
                      <a:r>
                        <a:rPr lang="en-US" sz="1900" u="none" cap="none" strike="noStrike">
                          <a:latin typeface="Arial"/>
                          <a:ea typeface="Arial"/>
                          <a:cs typeface="Arial"/>
                          <a:sym typeface="Arial"/>
                        </a:rPr>
                        <a:t>Software must be acceptable to the type of users for which it is designed. This means that it must be understandable, usable and compatible with other systems that they use. </a:t>
                      </a:r>
                      <a:endParaRPr sz="1900" u="none" cap="none" strike="noStrike">
                        <a:solidFill>
                          <a:srgbClr val="000000"/>
                        </a:solidFill>
                        <a:latin typeface="Arial"/>
                        <a:ea typeface="Arial"/>
                        <a:cs typeface="Arial"/>
                        <a:sym typeface="Arial"/>
                      </a:endParaRPr>
                    </a:p>
                  </a:txBody>
                  <a:tcPr marT="0" marB="121700" marR="72675" marL="7267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Industry Standard SW</a:t>
            </a:r>
            <a:endParaRPr/>
          </a:p>
        </p:txBody>
      </p:sp>
      <p:sp>
        <p:nvSpPr>
          <p:cNvPr id="267" name="Google Shape;267;p29"/>
          <p:cNvSpPr/>
          <p:nvPr/>
        </p:nvSpPr>
        <p:spPr>
          <a:xfrm>
            <a:off x="234997" y="1067489"/>
            <a:ext cx="11071435" cy="5232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rgbClr val="222222"/>
                </a:solidFill>
                <a:latin typeface="arial"/>
                <a:ea typeface="arial"/>
                <a:cs typeface="arial"/>
                <a:sym typeface="arial"/>
              </a:rPr>
              <a:t>An industry standard SW must be: </a:t>
            </a:r>
            <a:endParaRPr/>
          </a:p>
        </p:txBody>
      </p:sp>
      <p:sp>
        <p:nvSpPr>
          <p:cNvPr id="268" name="Google Shape;268;p29"/>
          <p:cNvSpPr/>
          <p:nvPr/>
        </p:nvSpPr>
        <p:spPr>
          <a:xfrm>
            <a:off x="642771" y="2195021"/>
            <a:ext cx="2569987" cy="523220"/>
          </a:xfrm>
          <a:prstGeom prst="rect">
            <a:avLst/>
          </a:prstGeom>
          <a:noFill/>
          <a:ln cap="flat" cmpd="sng" w="38100">
            <a:solidFill>
              <a:srgbClr val="08335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rgbClr val="222222"/>
                </a:solidFill>
                <a:latin typeface="arial"/>
                <a:ea typeface="arial"/>
                <a:cs typeface="arial"/>
                <a:sym typeface="arial"/>
              </a:rPr>
              <a:t>Operational</a:t>
            </a:r>
            <a:endParaRPr/>
          </a:p>
        </p:txBody>
      </p:sp>
      <p:sp>
        <p:nvSpPr>
          <p:cNvPr id="269" name="Google Shape;269;p29"/>
          <p:cNvSpPr/>
          <p:nvPr/>
        </p:nvSpPr>
        <p:spPr>
          <a:xfrm>
            <a:off x="4662728" y="2202844"/>
            <a:ext cx="2569987" cy="523220"/>
          </a:xfrm>
          <a:prstGeom prst="rect">
            <a:avLst/>
          </a:prstGeom>
          <a:noFill/>
          <a:ln cap="flat" cmpd="sng" w="38100">
            <a:solidFill>
              <a:srgbClr val="08335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rgbClr val="222222"/>
                </a:solidFill>
                <a:latin typeface="arial"/>
                <a:ea typeface="arial"/>
                <a:cs typeface="arial"/>
                <a:sym typeface="arial"/>
              </a:rPr>
              <a:t>Transitional</a:t>
            </a:r>
            <a:endParaRPr/>
          </a:p>
        </p:txBody>
      </p:sp>
      <p:sp>
        <p:nvSpPr>
          <p:cNvPr id="270" name="Google Shape;270;p29"/>
          <p:cNvSpPr/>
          <p:nvPr/>
        </p:nvSpPr>
        <p:spPr>
          <a:xfrm>
            <a:off x="8349172" y="2202844"/>
            <a:ext cx="2957260" cy="523220"/>
          </a:xfrm>
          <a:prstGeom prst="rect">
            <a:avLst/>
          </a:prstGeom>
          <a:noFill/>
          <a:ln cap="flat" cmpd="sng" w="38100">
            <a:solidFill>
              <a:srgbClr val="08335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rgbClr val="222222"/>
                </a:solidFill>
                <a:latin typeface="arial"/>
                <a:ea typeface="arial"/>
                <a:cs typeface="arial"/>
                <a:sym typeface="arial"/>
              </a:rPr>
              <a:t>Easy to Maintain</a:t>
            </a:r>
            <a:endParaRPr/>
          </a:p>
        </p:txBody>
      </p:sp>
      <p:sp>
        <p:nvSpPr>
          <p:cNvPr id="271" name="Google Shape;271;p29"/>
          <p:cNvSpPr/>
          <p:nvPr/>
        </p:nvSpPr>
        <p:spPr>
          <a:xfrm>
            <a:off x="8349172" y="2767052"/>
            <a:ext cx="2030627" cy="1200329"/>
          </a:xfrm>
          <a:prstGeom prst="rect">
            <a:avLst/>
          </a:prstGeom>
          <a:noFill/>
          <a:ln>
            <a:noFill/>
          </a:ln>
        </p:spPr>
        <p:txBody>
          <a:bodyPr anchorCtr="0" anchor="t" bIns="45700" lIns="91425" spcFirstLastPara="1" rIns="91425" wrap="square" tIns="45700">
            <a:noAutofit/>
          </a:bodyPr>
          <a:lstStyle/>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Flexibility</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Maintainability</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Modularity</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Scalability</a:t>
            </a:r>
            <a:endParaRPr b="0" i="0" sz="1800">
              <a:solidFill>
                <a:srgbClr val="222222"/>
              </a:solidFill>
              <a:latin typeface="Arial"/>
              <a:ea typeface="Arial"/>
              <a:cs typeface="Arial"/>
              <a:sym typeface="Arial"/>
            </a:endParaRPr>
          </a:p>
        </p:txBody>
      </p:sp>
      <p:sp>
        <p:nvSpPr>
          <p:cNvPr id="272" name="Google Shape;272;p29"/>
          <p:cNvSpPr/>
          <p:nvPr/>
        </p:nvSpPr>
        <p:spPr>
          <a:xfrm>
            <a:off x="4642024" y="2767052"/>
            <a:ext cx="2005914" cy="1200329"/>
          </a:xfrm>
          <a:prstGeom prst="rect">
            <a:avLst/>
          </a:prstGeom>
          <a:noFill/>
          <a:ln>
            <a:noFill/>
          </a:ln>
        </p:spPr>
        <p:txBody>
          <a:bodyPr anchorCtr="0" anchor="t" bIns="45700" lIns="91425" spcFirstLastPara="1" rIns="91425" wrap="square" tIns="45700">
            <a:noAutofit/>
          </a:bodyPr>
          <a:lstStyle/>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Interoperability</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Reusability</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Portability</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Adaptability</a:t>
            </a:r>
            <a:endParaRPr b="0" i="0" sz="1800">
              <a:solidFill>
                <a:srgbClr val="222222"/>
              </a:solidFill>
              <a:latin typeface="Arial"/>
              <a:ea typeface="Arial"/>
              <a:cs typeface="Arial"/>
              <a:sym typeface="Arial"/>
            </a:endParaRPr>
          </a:p>
        </p:txBody>
      </p:sp>
      <p:sp>
        <p:nvSpPr>
          <p:cNvPr id="273" name="Google Shape;273;p29"/>
          <p:cNvSpPr/>
          <p:nvPr/>
        </p:nvSpPr>
        <p:spPr>
          <a:xfrm>
            <a:off x="626077" y="2750778"/>
            <a:ext cx="1832919" cy="2031325"/>
          </a:xfrm>
          <a:prstGeom prst="rect">
            <a:avLst/>
          </a:prstGeom>
          <a:noFill/>
          <a:ln>
            <a:noFill/>
          </a:ln>
        </p:spPr>
        <p:txBody>
          <a:bodyPr anchorCtr="0" anchor="t" bIns="45700" lIns="91425" spcFirstLastPara="1" rIns="91425" wrap="square" tIns="45700">
            <a:noAutofit/>
          </a:bodyPr>
          <a:lstStyle/>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Budget</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Efficiency</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Usability</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Dependability</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Correctness</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Functionality</a:t>
            </a:r>
            <a:endParaRPr/>
          </a:p>
          <a:p>
            <a:pPr indent="-114300" lvl="0" marL="0" marR="0" rtl="0" algn="l">
              <a:spcBef>
                <a:spcPts val="0"/>
              </a:spcBef>
              <a:spcAft>
                <a:spcPts val="0"/>
              </a:spcAft>
              <a:buClr>
                <a:srgbClr val="222222"/>
              </a:buClr>
              <a:buSzPts val="1800"/>
              <a:buFont typeface="Arial"/>
              <a:buChar char="•"/>
            </a:pPr>
            <a:r>
              <a:rPr lang="en-US" sz="1800">
                <a:solidFill>
                  <a:srgbClr val="222222"/>
                </a:solidFill>
                <a:latin typeface="Arial"/>
                <a:ea typeface="Arial"/>
                <a:cs typeface="Arial"/>
                <a:sym typeface="Arial"/>
              </a:rPr>
              <a:t>Security</a:t>
            </a:r>
            <a:endParaRPr b="0" i="0" sz="1800">
              <a:solidFill>
                <a:srgbClr val="22222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Industry Standard SW</a:t>
            </a:r>
            <a:endParaRPr/>
          </a:p>
        </p:txBody>
      </p:sp>
      <p:sp>
        <p:nvSpPr>
          <p:cNvPr id="279" name="Google Shape;279;p30"/>
          <p:cNvSpPr/>
          <p:nvPr/>
        </p:nvSpPr>
        <p:spPr>
          <a:xfrm>
            <a:off x="234997" y="1067489"/>
            <a:ext cx="11071435" cy="1569660"/>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quality, cost, and schedule are the main forces that drive an industry standard software project.</a:t>
            </a:r>
            <a:endParaRPr/>
          </a:p>
          <a:p>
            <a:pPr indent="-457200" lvl="0" marL="457200" marR="0" rtl="0" algn="just">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should be produced at reasonable cost, in a </a:t>
            </a:r>
            <a:r>
              <a:rPr lang="en-US" sz="2400">
                <a:solidFill>
                  <a:srgbClr val="FF0000"/>
                </a:solidFill>
                <a:latin typeface="arial"/>
                <a:ea typeface="arial"/>
                <a:cs typeface="arial"/>
                <a:sym typeface="arial"/>
              </a:rPr>
              <a:t>reasonable</a:t>
            </a:r>
            <a:r>
              <a:rPr lang="en-US" sz="2400">
                <a:solidFill>
                  <a:srgbClr val="222222"/>
                </a:solidFill>
                <a:latin typeface="arial"/>
                <a:ea typeface="arial"/>
                <a:cs typeface="arial"/>
                <a:sym typeface="arial"/>
              </a:rPr>
              <a:t> time, and should be of good quality.</a:t>
            </a:r>
            <a:endParaRPr/>
          </a:p>
        </p:txBody>
      </p:sp>
      <p:pic>
        <p:nvPicPr>
          <p:cNvPr descr="Time Cost Quality - On-line Project Management Simulations | AbleSim" id="280" name="Google Shape;280;p30"/>
          <p:cNvPicPr preferRelativeResize="0"/>
          <p:nvPr/>
        </p:nvPicPr>
        <p:blipFill rotWithShape="1">
          <a:blip r:embed="rId3">
            <a:alphaModFix/>
          </a:blip>
          <a:srcRect b="0" l="0" r="0" t="0"/>
          <a:stretch/>
        </p:blipFill>
        <p:spPr>
          <a:xfrm>
            <a:off x="2575558" y="2865968"/>
            <a:ext cx="5161550" cy="387116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What is SW Engineering</a:t>
            </a:r>
            <a:endParaRPr/>
          </a:p>
        </p:txBody>
      </p:sp>
      <p:sp>
        <p:nvSpPr>
          <p:cNvPr id="286" name="Google Shape;286;p31"/>
          <p:cNvSpPr/>
          <p:nvPr/>
        </p:nvSpPr>
        <p:spPr>
          <a:xfrm>
            <a:off x="3388745" y="1276944"/>
            <a:ext cx="7924425" cy="169706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Software engineering is defined as a discipline whose aim is the production of</a:t>
            </a:r>
            <a:r>
              <a:rPr b="1" lang="en-US" sz="2400">
                <a:solidFill>
                  <a:srgbClr val="0D3571"/>
                </a:solidFill>
                <a:latin typeface="Calibri"/>
                <a:ea typeface="Calibri"/>
                <a:cs typeface="Calibri"/>
                <a:sym typeface="Calibri"/>
              </a:rPr>
              <a:t> quality software</a:t>
            </a:r>
            <a:r>
              <a:rPr lang="en-US" sz="2400">
                <a:solidFill>
                  <a:schemeClr val="dk1"/>
                </a:solidFill>
                <a:latin typeface="Calibri"/>
                <a:ea typeface="Calibri"/>
                <a:cs typeface="Calibri"/>
                <a:sym typeface="Calibri"/>
              </a:rPr>
              <a:t>, </a:t>
            </a:r>
            <a:r>
              <a:rPr b="1" lang="en-US" sz="2400">
                <a:solidFill>
                  <a:srgbClr val="0D3571"/>
                </a:solidFill>
                <a:latin typeface="Calibri"/>
                <a:ea typeface="Calibri"/>
                <a:cs typeface="Calibri"/>
                <a:sym typeface="Calibri"/>
              </a:rPr>
              <a:t>delivered on time </a:t>
            </a:r>
            <a:r>
              <a:rPr lang="en-US" sz="2400">
                <a:solidFill>
                  <a:schemeClr val="dk1"/>
                </a:solidFill>
                <a:latin typeface="Calibri"/>
                <a:ea typeface="Calibri"/>
                <a:cs typeface="Calibri"/>
                <a:sym typeface="Calibri"/>
              </a:rPr>
              <a:t>and </a:t>
            </a:r>
            <a:r>
              <a:rPr b="1" lang="en-US" sz="2400">
                <a:solidFill>
                  <a:srgbClr val="0D3571"/>
                </a:solidFill>
                <a:latin typeface="Calibri"/>
                <a:ea typeface="Calibri"/>
                <a:cs typeface="Calibri"/>
                <a:sym typeface="Calibri"/>
              </a:rPr>
              <a:t>within the budget </a:t>
            </a:r>
            <a:r>
              <a:rPr lang="en-US" sz="2400">
                <a:solidFill>
                  <a:schemeClr val="dk1"/>
                </a:solidFill>
                <a:latin typeface="Calibri"/>
                <a:ea typeface="Calibri"/>
                <a:cs typeface="Calibri"/>
                <a:sym typeface="Calibri"/>
              </a:rPr>
              <a:t>and that satisfies its </a:t>
            </a:r>
            <a:r>
              <a:rPr b="1" lang="en-US" sz="2400">
                <a:solidFill>
                  <a:srgbClr val="0D3571"/>
                </a:solidFill>
                <a:latin typeface="Calibri"/>
                <a:ea typeface="Calibri"/>
                <a:cs typeface="Calibri"/>
                <a:sym typeface="Calibri"/>
              </a:rPr>
              <a:t>requirement</a:t>
            </a:r>
            <a:r>
              <a:rPr b="1" lang="en-US" sz="2400">
                <a:solidFill>
                  <a:schemeClr val="dk1"/>
                </a:solidFill>
                <a:latin typeface="Calibri"/>
                <a:ea typeface="Calibri"/>
                <a:cs typeface="Calibri"/>
                <a:sym typeface="Calibri"/>
              </a:rPr>
              <a:t>.</a:t>
            </a:r>
            <a:endParaRPr/>
          </a:p>
        </p:txBody>
      </p:sp>
      <p:sp>
        <p:nvSpPr>
          <p:cNvPr id="287" name="Google Shape;287;p31"/>
          <p:cNvSpPr/>
          <p:nvPr/>
        </p:nvSpPr>
        <p:spPr>
          <a:xfrm>
            <a:off x="680590" y="4481474"/>
            <a:ext cx="11170289" cy="175432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IEEE, in its standard 610.12-1990, defines software engineering as the application of a systematic, disciplined, which is a computable approach for the </a:t>
            </a:r>
            <a:r>
              <a:rPr b="1" lang="en-US" sz="2400">
                <a:solidFill>
                  <a:srgbClr val="0D3571"/>
                </a:solidFill>
                <a:latin typeface="Calibri"/>
                <a:ea typeface="Calibri"/>
                <a:cs typeface="Calibri"/>
                <a:sym typeface="Calibri"/>
              </a:rPr>
              <a:t>development</a:t>
            </a:r>
            <a:r>
              <a:rPr lang="en-US" sz="2400">
                <a:solidFill>
                  <a:schemeClr val="dk1"/>
                </a:solidFill>
                <a:latin typeface="Calibri"/>
                <a:ea typeface="Calibri"/>
                <a:cs typeface="Calibri"/>
                <a:sym typeface="Calibri"/>
              </a:rPr>
              <a:t>, </a:t>
            </a:r>
            <a:r>
              <a:rPr b="1" lang="en-US" sz="2400">
                <a:solidFill>
                  <a:srgbClr val="0D3571"/>
                </a:solidFill>
                <a:latin typeface="Calibri"/>
                <a:ea typeface="Calibri"/>
                <a:cs typeface="Calibri"/>
                <a:sym typeface="Calibri"/>
              </a:rPr>
              <a:t>operation</a:t>
            </a:r>
            <a:r>
              <a:rPr lang="en-US" sz="2400">
                <a:solidFill>
                  <a:schemeClr val="dk1"/>
                </a:solidFill>
                <a:latin typeface="Calibri"/>
                <a:ea typeface="Calibri"/>
                <a:cs typeface="Calibri"/>
                <a:sym typeface="Calibri"/>
              </a:rPr>
              <a:t>, and </a:t>
            </a:r>
            <a:r>
              <a:rPr b="1" lang="en-US" sz="2400">
                <a:solidFill>
                  <a:srgbClr val="0D3571"/>
                </a:solidFill>
                <a:latin typeface="Calibri"/>
                <a:ea typeface="Calibri"/>
                <a:cs typeface="Calibri"/>
                <a:sym typeface="Calibri"/>
              </a:rPr>
              <a:t>maintenance</a:t>
            </a:r>
            <a:r>
              <a:rPr lang="en-US" sz="2400">
                <a:solidFill>
                  <a:schemeClr val="dk1"/>
                </a:solidFill>
                <a:latin typeface="Calibri"/>
                <a:ea typeface="Calibri"/>
                <a:cs typeface="Calibri"/>
                <a:sym typeface="Calibri"/>
              </a:rPr>
              <a:t> of software.</a:t>
            </a:r>
            <a:endParaRPr/>
          </a:p>
        </p:txBody>
      </p:sp>
      <p:pic>
        <p:nvPicPr>
          <p:cNvPr descr="Questions, Demand, Doubts, Psychology, Fear, Insecurity" id="288" name="Google Shape;288;p31"/>
          <p:cNvPicPr preferRelativeResize="0"/>
          <p:nvPr/>
        </p:nvPicPr>
        <p:blipFill rotWithShape="1">
          <a:blip r:embed="rId3">
            <a:alphaModFix/>
          </a:blip>
          <a:srcRect b="0" l="0" r="0" t="0"/>
          <a:stretch/>
        </p:blipFill>
        <p:spPr>
          <a:xfrm>
            <a:off x="173588" y="1009271"/>
            <a:ext cx="3215157" cy="32151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Developer(Programmer) vs SW Engineer</a:t>
            </a:r>
            <a:endParaRPr/>
          </a:p>
        </p:txBody>
      </p:sp>
      <p:pic>
        <p:nvPicPr>
          <p:cNvPr id="294" name="Google Shape;294;p32"/>
          <p:cNvPicPr preferRelativeResize="0"/>
          <p:nvPr/>
        </p:nvPicPr>
        <p:blipFill rotWithShape="1">
          <a:blip r:embed="rId3">
            <a:alphaModFix/>
          </a:blip>
          <a:srcRect b="0" l="0" r="0" t="0"/>
          <a:stretch/>
        </p:blipFill>
        <p:spPr>
          <a:xfrm>
            <a:off x="779605" y="2328604"/>
            <a:ext cx="5082123" cy="2326626"/>
          </a:xfrm>
          <a:prstGeom prst="rect">
            <a:avLst/>
          </a:prstGeom>
          <a:noFill/>
          <a:ln>
            <a:noFill/>
          </a:ln>
        </p:spPr>
      </p:pic>
      <p:pic>
        <p:nvPicPr>
          <p:cNvPr id="295" name="Google Shape;295;p32"/>
          <p:cNvPicPr preferRelativeResize="0"/>
          <p:nvPr/>
        </p:nvPicPr>
        <p:blipFill rotWithShape="1">
          <a:blip r:embed="rId4">
            <a:alphaModFix/>
          </a:blip>
          <a:srcRect b="0" l="0" r="0" t="0"/>
          <a:stretch/>
        </p:blipFill>
        <p:spPr>
          <a:xfrm>
            <a:off x="6568327" y="2363441"/>
            <a:ext cx="5118576" cy="2326625"/>
          </a:xfrm>
          <a:prstGeom prst="rect">
            <a:avLst/>
          </a:prstGeom>
          <a:noFill/>
          <a:ln>
            <a:noFill/>
          </a:ln>
        </p:spPr>
      </p:pic>
      <p:pic>
        <p:nvPicPr>
          <p:cNvPr id="296" name="Google Shape;296;p32"/>
          <p:cNvPicPr preferRelativeResize="0"/>
          <p:nvPr/>
        </p:nvPicPr>
        <p:blipFill rotWithShape="1">
          <a:blip r:embed="rId5">
            <a:alphaModFix/>
          </a:blip>
          <a:srcRect b="0" l="0" r="0" t="0"/>
          <a:stretch/>
        </p:blipFill>
        <p:spPr>
          <a:xfrm>
            <a:off x="6568327" y="1482726"/>
            <a:ext cx="4524375" cy="533400"/>
          </a:xfrm>
          <a:prstGeom prst="rect">
            <a:avLst/>
          </a:prstGeom>
          <a:noFill/>
          <a:ln>
            <a:noFill/>
          </a:ln>
        </p:spPr>
      </p:pic>
      <p:pic>
        <p:nvPicPr>
          <p:cNvPr id="297" name="Google Shape;297;p32"/>
          <p:cNvPicPr preferRelativeResize="0"/>
          <p:nvPr/>
        </p:nvPicPr>
        <p:blipFill rotWithShape="1">
          <a:blip r:embed="rId6">
            <a:alphaModFix/>
          </a:blip>
          <a:srcRect b="0" l="0" r="0" t="0"/>
          <a:stretch/>
        </p:blipFill>
        <p:spPr>
          <a:xfrm>
            <a:off x="689108" y="1482726"/>
            <a:ext cx="4772025" cy="542925"/>
          </a:xfrm>
          <a:prstGeom prst="rect">
            <a:avLst/>
          </a:prstGeom>
          <a:noFill/>
          <a:ln>
            <a:noFill/>
          </a:ln>
        </p:spPr>
      </p:pic>
      <p:sp>
        <p:nvSpPr>
          <p:cNvPr id="298" name="Google Shape;298;p32"/>
          <p:cNvSpPr txBox="1"/>
          <p:nvPr/>
        </p:nvSpPr>
        <p:spPr>
          <a:xfrm>
            <a:off x="6568327" y="1862237"/>
            <a:ext cx="60960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1251AC"/>
                </a:solidFill>
                <a:latin typeface="Roboto"/>
                <a:ea typeface="Roboto"/>
                <a:cs typeface="Roboto"/>
                <a:sym typeface="Roboto"/>
              </a:rPr>
              <a:t>Based on 48,807 salary profiles (last updated Jul 26</a:t>
            </a:r>
            <a:r>
              <a:rPr lang="en-US" sz="1400">
                <a:solidFill>
                  <a:srgbClr val="1251AC"/>
                </a:solidFill>
                <a:latin typeface="Roboto"/>
                <a:ea typeface="Roboto"/>
                <a:cs typeface="Roboto"/>
                <a:sym typeface="Roboto"/>
              </a:rPr>
              <a:t>’</a:t>
            </a:r>
            <a:r>
              <a:rPr b="0" i="0" lang="en-US" sz="1400">
                <a:solidFill>
                  <a:srgbClr val="1251AC"/>
                </a:solidFill>
                <a:latin typeface="Roboto"/>
                <a:ea typeface="Roboto"/>
                <a:cs typeface="Roboto"/>
                <a:sym typeface="Roboto"/>
              </a:rPr>
              <a:t>2023)</a:t>
            </a:r>
            <a:endParaRPr sz="1400">
              <a:solidFill>
                <a:srgbClr val="1251AC"/>
              </a:solidFill>
              <a:latin typeface="Calibri"/>
              <a:ea typeface="Calibri"/>
              <a:cs typeface="Calibri"/>
              <a:sym typeface="Calibri"/>
            </a:endParaRPr>
          </a:p>
        </p:txBody>
      </p:sp>
      <p:sp>
        <p:nvSpPr>
          <p:cNvPr id="299" name="Google Shape;299;p32"/>
          <p:cNvSpPr txBox="1"/>
          <p:nvPr/>
        </p:nvSpPr>
        <p:spPr>
          <a:xfrm>
            <a:off x="689108" y="1862237"/>
            <a:ext cx="633113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251AC"/>
                </a:solidFill>
                <a:latin typeface="Roboto"/>
                <a:ea typeface="Roboto"/>
                <a:cs typeface="Roboto"/>
                <a:sym typeface="Roboto"/>
              </a:rPr>
              <a:t>Based on 16,538 salary profiles (last updated Jul 26’2023)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nvSpPr>
        <p:spPr>
          <a:xfrm>
            <a:off x="531223" y="1310719"/>
            <a:ext cx="7663543" cy="235147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Open Sans"/>
                <a:ea typeface="Open Sans"/>
                <a:cs typeface="Open Sans"/>
                <a:sym typeface="Open Sans"/>
              </a:rPr>
              <a:t>BE ON TIME</a:t>
            </a:r>
            <a:endParaRPr/>
          </a:p>
          <a:p>
            <a:pPr indent="-342900" lvl="0" marL="342900" marR="0" rtl="0" algn="l">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Open Sans"/>
                <a:ea typeface="Open Sans"/>
                <a:cs typeface="Open Sans"/>
                <a:sym typeface="Open Sans"/>
              </a:rPr>
              <a:t>BE A GOOD LISTENER</a:t>
            </a:r>
            <a:endParaRPr/>
          </a:p>
          <a:p>
            <a:pPr indent="-342900" lvl="0" marL="342900" marR="0" rtl="0" algn="l">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Open Sans"/>
                <a:ea typeface="Open Sans"/>
                <a:cs typeface="Open Sans"/>
                <a:sym typeface="Open Sans"/>
              </a:rPr>
              <a:t>ASK QUESTIONS</a:t>
            </a:r>
            <a:endParaRPr/>
          </a:p>
          <a:p>
            <a:pPr indent="-342900" lvl="0" marL="342900" marR="0" rtl="0" algn="l">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Open Sans"/>
                <a:ea typeface="Open Sans"/>
                <a:cs typeface="Open Sans"/>
                <a:sym typeface="Open Sans"/>
              </a:rPr>
              <a:t>SHARE NEW IDEAS</a:t>
            </a:r>
            <a:endParaRPr/>
          </a:p>
          <a:p>
            <a:pPr indent="-342900" lvl="0" marL="342900" marR="0" rtl="0" algn="l">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Open Sans"/>
                <a:ea typeface="Open Sans"/>
                <a:cs typeface="Open Sans"/>
                <a:sym typeface="Open Sans"/>
              </a:rPr>
              <a:t>CONTRIBUTE TO DISCUSSIONS</a:t>
            </a:r>
            <a:endParaRPr/>
          </a:p>
        </p:txBody>
      </p:sp>
      <p:sp>
        <p:nvSpPr>
          <p:cNvPr id="158" name="Google Shape;158;p15"/>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Classroom Rules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Key Difference</a:t>
            </a:r>
            <a:endParaRPr/>
          </a:p>
        </p:txBody>
      </p:sp>
      <p:sp>
        <p:nvSpPr>
          <p:cNvPr id="305" name="Google Shape;305;p33"/>
          <p:cNvSpPr/>
          <p:nvPr/>
        </p:nvSpPr>
        <p:spPr>
          <a:xfrm>
            <a:off x="346208" y="1028343"/>
            <a:ext cx="11429781" cy="5262979"/>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Software Engineer applies the principles of software engineering for designing, development, maintenance, testing, and evaluation of computer software whereas Software Developer builds software which runs across various types of computer.</a:t>
            </a:r>
            <a:endParaRPr/>
          </a:p>
          <a:p>
            <a:pPr indent="-133350" lvl="0" marL="285750" marR="0" rtl="0" algn="just">
              <a:spcBef>
                <a:spcPts val="0"/>
              </a:spcBef>
              <a:spcAft>
                <a:spcPts val="0"/>
              </a:spcAft>
              <a:buClr>
                <a:schemeClr val="dk1"/>
              </a:buClr>
              <a:buSzPts val="2400"/>
              <a:buFont typeface="Noto Sans Symbols"/>
              <a:buNone/>
            </a:pPr>
            <a:r>
              <a:t/>
            </a:r>
            <a:endParaRPr sz="2400">
              <a:solidFill>
                <a:srgbClr val="222222"/>
              </a:solidFill>
              <a:latin typeface="arial"/>
              <a:ea typeface="arial"/>
              <a:cs typeface="arial"/>
              <a:sym typeface="arial"/>
            </a:endParaRPr>
          </a:p>
          <a:p>
            <a:pPr indent="-285750" lvl="0" marL="285750" marR="0" rtl="0" algn="just">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Software Engineer works with other components of the hardware system whereas Software Developers write a complete program.</a:t>
            </a:r>
            <a:endParaRPr/>
          </a:p>
          <a:p>
            <a:pPr indent="-133350" lvl="0" marL="285750" marR="0" rtl="0" algn="just">
              <a:spcBef>
                <a:spcPts val="0"/>
              </a:spcBef>
              <a:spcAft>
                <a:spcPts val="0"/>
              </a:spcAft>
              <a:buClr>
                <a:schemeClr val="dk1"/>
              </a:buClr>
              <a:buSzPts val="2400"/>
              <a:buFont typeface="Noto Sans Symbols"/>
              <a:buNone/>
            </a:pPr>
            <a:r>
              <a:t/>
            </a:r>
            <a:endParaRPr sz="2400">
              <a:solidFill>
                <a:srgbClr val="222222"/>
              </a:solidFill>
              <a:latin typeface="arial"/>
              <a:ea typeface="arial"/>
              <a:cs typeface="arial"/>
              <a:sym typeface="arial"/>
            </a:endParaRPr>
          </a:p>
          <a:p>
            <a:pPr indent="-285750" lvl="0" marL="285750" marR="0" rtl="0" algn="just">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Software Engineer creates the tools to develop software while Software Developers use readymade tools to build apps.</a:t>
            </a:r>
            <a:endParaRPr/>
          </a:p>
          <a:p>
            <a:pPr indent="-133350" lvl="0" marL="285750" marR="0" rtl="0" algn="just">
              <a:spcBef>
                <a:spcPts val="0"/>
              </a:spcBef>
              <a:spcAft>
                <a:spcPts val="0"/>
              </a:spcAft>
              <a:buClr>
                <a:schemeClr val="dk1"/>
              </a:buClr>
              <a:buSzPts val="2400"/>
              <a:buFont typeface="Noto Sans Symbols"/>
              <a:buNone/>
            </a:pPr>
            <a:r>
              <a:t/>
            </a:r>
            <a:endParaRPr sz="2400">
              <a:solidFill>
                <a:srgbClr val="222222"/>
              </a:solidFill>
              <a:latin typeface="arial"/>
              <a:ea typeface="arial"/>
              <a:cs typeface="arial"/>
              <a:sym typeface="arial"/>
            </a:endParaRPr>
          </a:p>
          <a:p>
            <a:pPr indent="-285750" lvl="0" marL="285750" marR="0" rtl="0" algn="just">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Software Engineer tends to solve issues on a much larger scale whereas Software Developers tend to do everything that engineers do but on a limited scale.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descr="সম্পর্কিত ছবি" id="310" name="Google Shape;310;p34"/>
          <p:cNvPicPr preferRelativeResize="0"/>
          <p:nvPr/>
        </p:nvPicPr>
        <p:blipFill rotWithShape="1">
          <a:blip r:embed="rId3">
            <a:alphaModFix/>
          </a:blip>
          <a:srcRect b="0" l="0" r="0" t="0"/>
          <a:stretch/>
        </p:blipFill>
        <p:spPr>
          <a:xfrm>
            <a:off x="4568001" y="1000545"/>
            <a:ext cx="3028110" cy="3028110"/>
          </a:xfrm>
          <a:prstGeom prst="rect">
            <a:avLst/>
          </a:prstGeom>
          <a:noFill/>
          <a:ln>
            <a:noFill/>
          </a:ln>
        </p:spPr>
      </p:pic>
      <p:sp>
        <p:nvSpPr>
          <p:cNvPr id="311" name="Google Shape;311;p34"/>
          <p:cNvSpPr/>
          <p:nvPr/>
        </p:nvSpPr>
        <p:spPr>
          <a:xfrm>
            <a:off x="506846" y="4131964"/>
            <a:ext cx="11071435"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arial"/>
                <a:ea typeface="arial"/>
                <a:cs typeface="arial"/>
                <a:sym typeface="arial"/>
              </a:rPr>
              <a:t>What is Industry demand?</a:t>
            </a:r>
            <a:endParaRPr/>
          </a:p>
        </p:txBody>
      </p:sp>
      <p:sp>
        <p:nvSpPr>
          <p:cNvPr id="312" name="Google Shape;312;p34"/>
          <p:cNvSpPr/>
          <p:nvPr/>
        </p:nvSpPr>
        <p:spPr>
          <a:xfrm>
            <a:off x="3297209" y="4776572"/>
            <a:ext cx="5371984"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arial"/>
                <a:ea typeface="arial"/>
                <a:cs typeface="arial"/>
                <a:sym typeface="arial"/>
              </a:rPr>
              <a:t>SW Developer or SW Engineer</a:t>
            </a:r>
            <a:endParaRPr b="1" sz="2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5"/>
          <p:cNvSpPr txBox="1"/>
          <p:nvPr>
            <p:ph type="title"/>
          </p:nvPr>
        </p:nvSpPr>
        <p:spPr>
          <a:xfrm>
            <a:off x="346208" y="243001"/>
            <a:ext cx="10229850" cy="997196"/>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Challenges of Software Engineering</a:t>
            </a:r>
            <a:br>
              <a:rPr b="1" lang="en-US"/>
            </a:br>
            <a:endParaRPr/>
          </a:p>
        </p:txBody>
      </p:sp>
      <p:sp>
        <p:nvSpPr>
          <p:cNvPr id="318" name="Google Shape;318;p35"/>
          <p:cNvSpPr/>
          <p:nvPr/>
        </p:nvSpPr>
        <p:spPr>
          <a:xfrm>
            <a:off x="292443" y="1053808"/>
            <a:ext cx="11491565" cy="502002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Open Sans"/>
                <a:ea typeface="Open Sans"/>
                <a:cs typeface="Open Sans"/>
                <a:sym typeface="Open Sans"/>
              </a:rPr>
              <a:t>In safety-critical areas such as space, aviation, nuclear power plants, etc. the cost of software failure can be massive because lives are at risk.</a:t>
            </a:r>
            <a:endParaRPr/>
          </a:p>
          <a:p>
            <a:pPr indent="-190500" lvl="0" marL="342900" marR="0" rtl="0" algn="l">
              <a:lnSpc>
                <a:spcPct val="150000"/>
              </a:lnSpc>
              <a:spcBef>
                <a:spcPts val="0"/>
              </a:spcBef>
              <a:spcAft>
                <a:spcPts val="0"/>
              </a:spcAft>
              <a:buClr>
                <a:schemeClr val="dk1"/>
              </a:buClr>
              <a:buSzPts val="2400"/>
              <a:buFont typeface="Noto Sans Symbols"/>
              <a:buNone/>
            </a:pPr>
            <a:r>
              <a:t/>
            </a:r>
            <a:endParaRPr sz="2400">
              <a:solidFill>
                <a:srgbClr val="222222"/>
              </a:solidFill>
              <a:latin typeface="Open Sans"/>
              <a:ea typeface="Open Sans"/>
              <a:cs typeface="Open Sans"/>
              <a:sym typeface="Open Sans"/>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Open Sans"/>
                <a:ea typeface="Open Sans"/>
                <a:cs typeface="Open Sans"/>
                <a:sym typeface="Open Sans"/>
              </a:rPr>
              <a:t>Increased market demands for fast turnaround time.</a:t>
            </a:r>
            <a:endParaRPr/>
          </a:p>
          <a:p>
            <a:pPr indent="-190500" lvl="0" marL="342900" marR="0" rtl="0" algn="l">
              <a:lnSpc>
                <a:spcPct val="150000"/>
              </a:lnSpc>
              <a:spcBef>
                <a:spcPts val="0"/>
              </a:spcBef>
              <a:spcAft>
                <a:spcPts val="0"/>
              </a:spcAft>
              <a:buClr>
                <a:schemeClr val="dk1"/>
              </a:buClr>
              <a:buSzPts val="2400"/>
              <a:buFont typeface="Noto Sans Symbols"/>
              <a:buNone/>
            </a:pPr>
            <a:r>
              <a:t/>
            </a:r>
            <a:endParaRPr sz="2400">
              <a:solidFill>
                <a:srgbClr val="222222"/>
              </a:solidFill>
              <a:latin typeface="Open Sans"/>
              <a:ea typeface="Open Sans"/>
              <a:cs typeface="Open Sans"/>
              <a:sym typeface="Open Sans"/>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Open Sans"/>
                <a:ea typeface="Open Sans"/>
                <a:cs typeface="Open Sans"/>
                <a:sym typeface="Open Sans"/>
              </a:rPr>
              <a:t>Dealing with the increased complexity of software and need for new applications.</a:t>
            </a:r>
            <a:endParaRPr/>
          </a:p>
          <a:p>
            <a:pPr indent="0" lvl="0" marL="0" marR="0" rtl="0" algn="l">
              <a:lnSpc>
                <a:spcPct val="150000"/>
              </a:lnSpc>
              <a:spcBef>
                <a:spcPts val="0"/>
              </a:spcBef>
              <a:spcAft>
                <a:spcPts val="0"/>
              </a:spcAft>
              <a:buNone/>
            </a:pPr>
            <a:r>
              <a:t/>
            </a:r>
            <a:endParaRPr sz="2400">
              <a:solidFill>
                <a:srgbClr val="222222"/>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rgbClr val="222222"/>
              </a:solidFill>
              <a:latin typeface="Arial"/>
              <a:ea typeface="Arial"/>
              <a:cs typeface="Arial"/>
              <a:sym typeface="Arial"/>
            </a:endParaRPr>
          </a:p>
          <a:p>
            <a:pPr indent="0" lvl="0" marL="0" marR="0" rtl="0" algn="l">
              <a:lnSpc>
                <a:spcPct val="150000"/>
              </a:lnSpc>
              <a:spcBef>
                <a:spcPts val="0"/>
              </a:spcBef>
              <a:spcAft>
                <a:spcPts val="0"/>
              </a:spcAft>
              <a:buNone/>
            </a:pPr>
            <a:r>
              <a:t/>
            </a:r>
            <a:endParaRPr sz="2400">
              <a:solidFill>
                <a:srgbClr val="222222"/>
              </a:solidFill>
              <a:latin typeface="Arial"/>
              <a:ea typeface="Arial"/>
              <a:cs typeface="Arial"/>
              <a:sym typeface="Arial"/>
            </a:endParaRPr>
          </a:p>
        </p:txBody>
      </p:sp>
      <p:sp>
        <p:nvSpPr>
          <p:cNvPr id="319" name="Google Shape;319;p35"/>
          <p:cNvSpPr txBox="1"/>
          <p:nvPr/>
        </p:nvSpPr>
        <p:spPr>
          <a:xfrm>
            <a:off x="1027612" y="5798561"/>
            <a:ext cx="1040674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rgbClr val="000000"/>
                </a:solidFill>
                <a:latin typeface="Merriweather Sans"/>
                <a:ea typeface="Merriweather Sans"/>
                <a:cs typeface="Merriweather Sans"/>
                <a:sym typeface="Merriweather Sans"/>
              </a:rPr>
              <a:t>"The complexity of software is an essential property, not an accidental one" </a:t>
            </a:r>
            <a:endParaRPr sz="2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6"/>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Software engineering ethics</a:t>
            </a:r>
            <a:endParaRPr/>
          </a:p>
        </p:txBody>
      </p:sp>
      <p:sp>
        <p:nvSpPr>
          <p:cNvPr id="325" name="Google Shape;325;p36"/>
          <p:cNvSpPr/>
          <p:nvPr/>
        </p:nvSpPr>
        <p:spPr>
          <a:xfrm>
            <a:off x="205946" y="962842"/>
            <a:ext cx="11570043" cy="53399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Open Sans"/>
                <a:ea typeface="Open Sans"/>
                <a:cs typeface="Open Sans"/>
                <a:sym typeface="Open Sans"/>
              </a:rPr>
              <a:t>ACM/IEEE-CS Joint Task Force on Software Engineering Ethics and Professional Practices.</a:t>
            </a:r>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The Ethical Principles are:</a:t>
            </a:r>
            <a:endParaRPr sz="1800">
              <a:solidFill>
                <a:schemeClr val="dk1"/>
              </a:solidFill>
              <a:latin typeface="Open Sans"/>
              <a:ea typeface="Open Sans"/>
              <a:cs typeface="Open Sans"/>
              <a:sym typeface="Open Sans"/>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1. </a:t>
            </a:r>
            <a:r>
              <a:rPr b="1" lang="en-US" sz="1800">
                <a:solidFill>
                  <a:schemeClr val="dk1"/>
                </a:solidFill>
                <a:latin typeface="Open Sans"/>
                <a:ea typeface="Open Sans"/>
                <a:cs typeface="Open Sans"/>
                <a:sym typeface="Open Sans"/>
              </a:rPr>
              <a:t>PUBLIC </a:t>
            </a:r>
            <a:r>
              <a:rPr lang="en-US" sz="1800">
                <a:solidFill>
                  <a:schemeClr val="dk1"/>
                </a:solidFill>
                <a:latin typeface="Open Sans"/>
                <a:ea typeface="Open Sans"/>
                <a:cs typeface="Open Sans"/>
                <a:sym typeface="Open Sans"/>
              </a:rPr>
              <a:t>- Software engineers shall act </a:t>
            </a:r>
            <a:r>
              <a:rPr b="1" lang="en-US" sz="1800">
                <a:solidFill>
                  <a:schemeClr val="dk1"/>
                </a:solidFill>
                <a:latin typeface="Open Sans"/>
                <a:ea typeface="Open Sans"/>
                <a:cs typeface="Open Sans"/>
                <a:sym typeface="Open Sans"/>
              </a:rPr>
              <a:t>consistently</a:t>
            </a:r>
            <a:r>
              <a:rPr lang="en-US" sz="1800">
                <a:solidFill>
                  <a:schemeClr val="dk1"/>
                </a:solidFill>
                <a:latin typeface="Open Sans"/>
                <a:ea typeface="Open Sans"/>
                <a:cs typeface="Open Sans"/>
                <a:sym typeface="Open Sans"/>
              </a:rPr>
              <a:t> with the </a:t>
            </a:r>
            <a:r>
              <a:rPr b="1" lang="en-US" sz="1800">
                <a:solidFill>
                  <a:schemeClr val="dk1"/>
                </a:solidFill>
                <a:latin typeface="Open Sans"/>
                <a:ea typeface="Open Sans"/>
                <a:cs typeface="Open Sans"/>
                <a:sym typeface="Open Sans"/>
              </a:rPr>
              <a:t>public interest</a:t>
            </a:r>
            <a:r>
              <a:rPr lang="en-US" sz="1800">
                <a:solidFill>
                  <a:schemeClr val="dk1"/>
                </a:solidFill>
                <a:latin typeface="Open Sans"/>
                <a:ea typeface="Open Sans"/>
                <a:cs typeface="Open Sans"/>
                <a:sym typeface="Open Sans"/>
              </a:rPr>
              <a:t>.</a:t>
            </a:r>
            <a:endParaRPr sz="1800">
              <a:solidFill>
                <a:schemeClr val="dk1"/>
              </a:solidFill>
              <a:latin typeface="Open Sans"/>
              <a:ea typeface="Open Sans"/>
              <a:cs typeface="Open Sans"/>
              <a:sym typeface="Open Sans"/>
            </a:endParaRPr>
          </a:p>
          <a:p>
            <a:pPr indent="0" lvl="0" marL="0" marR="0" rtl="0" algn="l">
              <a:spcBef>
                <a:spcPts val="600"/>
              </a:spcBef>
              <a:spcAft>
                <a:spcPts val="0"/>
              </a:spcAft>
              <a:buNone/>
            </a:pPr>
            <a:r>
              <a:rPr lang="en-US" sz="1800">
                <a:solidFill>
                  <a:schemeClr val="dk1"/>
                </a:solidFill>
                <a:latin typeface="Open Sans"/>
                <a:ea typeface="Open Sans"/>
                <a:cs typeface="Open Sans"/>
                <a:sym typeface="Open Sans"/>
              </a:rPr>
              <a:t>2. </a:t>
            </a:r>
            <a:r>
              <a:rPr b="1" lang="en-US" sz="1800">
                <a:solidFill>
                  <a:schemeClr val="dk1"/>
                </a:solidFill>
                <a:latin typeface="Open Sans"/>
                <a:ea typeface="Open Sans"/>
                <a:cs typeface="Open Sans"/>
                <a:sym typeface="Open Sans"/>
              </a:rPr>
              <a:t>CLIENT AND EMPLOYER </a:t>
            </a:r>
            <a:r>
              <a:rPr lang="en-US" sz="1800">
                <a:solidFill>
                  <a:schemeClr val="dk1"/>
                </a:solidFill>
                <a:latin typeface="Open Sans"/>
                <a:ea typeface="Open Sans"/>
                <a:cs typeface="Open Sans"/>
                <a:sym typeface="Open Sans"/>
              </a:rPr>
              <a:t>- Software engineers shall act in a manner that is in the </a:t>
            </a:r>
            <a:r>
              <a:rPr b="1" lang="en-US" sz="1800">
                <a:solidFill>
                  <a:schemeClr val="dk1"/>
                </a:solidFill>
                <a:latin typeface="Open Sans"/>
                <a:ea typeface="Open Sans"/>
                <a:cs typeface="Open Sans"/>
                <a:sym typeface="Open Sans"/>
              </a:rPr>
              <a:t>best interests of their client and employer </a:t>
            </a:r>
            <a:r>
              <a:rPr lang="en-US" sz="1800">
                <a:solidFill>
                  <a:schemeClr val="dk1"/>
                </a:solidFill>
                <a:latin typeface="Open Sans"/>
                <a:ea typeface="Open Sans"/>
                <a:cs typeface="Open Sans"/>
                <a:sym typeface="Open Sans"/>
              </a:rPr>
              <a:t>consistent with the public interest.</a:t>
            </a:r>
            <a:endParaRPr/>
          </a:p>
          <a:p>
            <a:pPr indent="0" lvl="0" marL="0" marR="0" rtl="0" algn="l">
              <a:spcBef>
                <a:spcPts val="600"/>
              </a:spcBef>
              <a:spcAft>
                <a:spcPts val="0"/>
              </a:spcAft>
              <a:buNone/>
            </a:pPr>
            <a:r>
              <a:rPr lang="en-US" sz="1800">
                <a:solidFill>
                  <a:schemeClr val="dk1"/>
                </a:solidFill>
                <a:latin typeface="Open Sans"/>
                <a:ea typeface="Open Sans"/>
                <a:cs typeface="Open Sans"/>
                <a:sym typeface="Open Sans"/>
              </a:rPr>
              <a:t>3. </a:t>
            </a:r>
            <a:r>
              <a:rPr b="1" lang="en-US" sz="1800">
                <a:solidFill>
                  <a:schemeClr val="dk1"/>
                </a:solidFill>
                <a:latin typeface="Open Sans"/>
                <a:ea typeface="Open Sans"/>
                <a:cs typeface="Open Sans"/>
                <a:sym typeface="Open Sans"/>
              </a:rPr>
              <a:t>PRODUCT</a:t>
            </a:r>
            <a:r>
              <a:rPr lang="en-US" sz="1800">
                <a:solidFill>
                  <a:schemeClr val="dk1"/>
                </a:solidFill>
                <a:latin typeface="Open Sans"/>
                <a:ea typeface="Open Sans"/>
                <a:cs typeface="Open Sans"/>
                <a:sym typeface="Open Sans"/>
              </a:rPr>
              <a:t> - Software engineers shall ensure that their products and related modifications meet the </a:t>
            </a:r>
            <a:r>
              <a:rPr b="1" lang="en-US" sz="1800">
                <a:solidFill>
                  <a:schemeClr val="dk1"/>
                </a:solidFill>
                <a:latin typeface="Open Sans"/>
                <a:ea typeface="Open Sans"/>
                <a:cs typeface="Open Sans"/>
                <a:sym typeface="Open Sans"/>
              </a:rPr>
              <a:t>highest professional standards</a:t>
            </a:r>
            <a:r>
              <a:rPr lang="en-US" sz="1800">
                <a:solidFill>
                  <a:schemeClr val="dk1"/>
                </a:solidFill>
                <a:latin typeface="Open Sans"/>
                <a:ea typeface="Open Sans"/>
                <a:cs typeface="Open Sans"/>
                <a:sym typeface="Open Sans"/>
              </a:rPr>
              <a:t> possible.</a:t>
            </a:r>
            <a:endParaRPr sz="1800">
              <a:solidFill>
                <a:schemeClr val="dk1"/>
              </a:solidFill>
              <a:latin typeface="Open Sans"/>
              <a:ea typeface="Open Sans"/>
              <a:cs typeface="Open Sans"/>
              <a:sym typeface="Open Sans"/>
            </a:endParaRPr>
          </a:p>
          <a:p>
            <a:pPr indent="0" lvl="0" marL="0" marR="0" rtl="0" algn="l">
              <a:spcBef>
                <a:spcPts val="600"/>
              </a:spcBef>
              <a:spcAft>
                <a:spcPts val="0"/>
              </a:spcAft>
              <a:buNone/>
            </a:pPr>
            <a:r>
              <a:rPr lang="en-US" sz="1800">
                <a:solidFill>
                  <a:schemeClr val="dk1"/>
                </a:solidFill>
                <a:latin typeface="Open Sans"/>
                <a:ea typeface="Open Sans"/>
                <a:cs typeface="Open Sans"/>
                <a:sym typeface="Open Sans"/>
              </a:rPr>
              <a:t>4. </a:t>
            </a:r>
            <a:r>
              <a:rPr b="1" lang="en-US" sz="1800">
                <a:solidFill>
                  <a:schemeClr val="dk1"/>
                </a:solidFill>
                <a:latin typeface="Open Sans"/>
                <a:ea typeface="Open Sans"/>
                <a:cs typeface="Open Sans"/>
                <a:sym typeface="Open Sans"/>
              </a:rPr>
              <a:t>JUDGMENT</a:t>
            </a:r>
            <a:r>
              <a:rPr lang="en-US" sz="1800">
                <a:solidFill>
                  <a:schemeClr val="dk1"/>
                </a:solidFill>
                <a:latin typeface="Open Sans"/>
                <a:ea typeface="Open Sans"/>
                <a:cs typeface="Open Sans"/>
                <a:sym typeface="Open Sans"/>
              </a:rPr>
              <a:t> - Software engineers shall maintain </a:t>
            </a:r>
            <a:r>
              <a:rPr b="1" lang="en-US" sz="1800">
                <a:solidFill>
                  <a:schemeClr val="dk1"/>
                </a:solidFill>
                <a:latin typeface="Open Sans"/>
                <a:ea typeface="Open Sans"/>
                <a:cs typeface="Open Sans"/>
                <a:sym typeface="Open Sans"/>
              </a:rPr>
              <a:t>integrity and independence </a:t>
            </a:r>
            <a:r>
              <a:rPr lang="en-US" sz="1800">
                <a:solidFill>
                  <a:schemeClr val="dk1"/>
                </a:solidFill>
                <a:latin typeface="Open Sans"/>
                <a:ea typeface="Open Sans"/>
                <a:cs typeface="Open Sans"/>
                <a:sym typeface="Open Sans"/>
              </a:rPr>
              <a:t>in their professional judgment.</a:t>
            </a:r>
            <a:endParaRPr sz="1800">
              <a:solidFill>
                <a:schemeClr val="dk1"/>
              </a:solidFill>
              <a:latin typeface="Open Sans"/>
              <a:ea typeface="Open Sans"/>
              <a:cs typeface="Open Sans"/>
              <a:sym typeface="Open Sans"/>
            </a:endParaRPr>
          </a:p>
          <a:p>
            <a:pPr indent="0" lvl="0" marL="0" marR="0" rtl="0" algn="l">
              <a:spcBef>
                <a:spcPts val="600"/>
              </a:spcBef>
              <a:spcAft>
                <a:spcPts val="0"/>
              </a:spcAft>
              <a:buNone/>
            </a:pPr>
            <a:r>
              <a:rPr lang="en-US" sz="1800">
                <a:solidFill>
                  <a:schemeClr val="dk1"/>
                </a:solidFill>
                <a:latin typeface="Open Sans"/>
                <a:ea typeface="Open Sans"/>
                <a:cs typeface="Open Sans"/>
                <a:sym typeface="Open Sans"/>
              </a:rPr>
              <a:t>5. </a:t>
            </a:r>
            <a:r>
              <a:rPr b="1" lang="en-US" sz="1800">
                <a:solidFill>
                  <a:schemeClr val="dk1"/>
                </a:solidFill>
                <a:latin typeface="Open Sans"/>
                <a:ea typeface="Open Sans"/>
                <a:cs typeface="Open Sans"/>
                <a:sym typeface="Open Sans"/>
              </a:rPr>
              <a:t>MANAGEMENT</a:t>
            </a:r>
            <a:r>
              <a:rPr lang="en-US" sz="1800">
                <a:solidFill>
                  <a:schemeClr val="dk1"/>
                </a:solidFill>
                <a:latin typeface="Open Sans"/>
                <a:ea typeface="Open Sans"/>
                <a:cs typeface="Open Sans"/>
                <a:sym typeface="Open Sans"/>
              </a:rPr>
              <a:t> - Software engineering managers and leaders shall subscribe to and </a:t>
            </a:r>
            <a:r>
              <a:rPr b="1" lang="en-US" sz="1800">
                <a:solidFill>
                  <a:schemeClr val="dk1"/>
                </a:solidFill>
                <a:latin typeface="Open Sans"/>
                <a:ea typeface="Open Sans"/>
                <a:cs typeface="Open Sans"/>
                <a:sym typeface="Open Sans"/>
              </a:rPr>
              <a:t>promote an ethical approach </a:t>
            </a:r>
            <a:r>
              <a:rPr lang="en-US" sz="1800">
                <a:solidFill>
                  <a:schemeClr val="dk1"/>
                </a:solidFill>
                <a:latin typeface="Open Sans"/>
                <a:ea typeface="Open Sans"/>
                <a:cs typeface="Open Sans"/>
                <a:sym typeface="Open Sans"/>
              </a:rPr>
              <a:t>to the management of software development and maintenance.</a:t>
            </a:r>
            <a:endParaRPr sz="1800">
              <a:solidFill>
                <a:schemeClr val="dk1"/>
              </a:solidFill>
              <a:latin typeface="Open Sans"/>
              <a:ea typeface="Open Sans"/>
              <a:cs typeface="Open Sans"/>
              <a:sym typeface="Open Sans"/>
            </a:endParaRPr>
          </a:p>
          <a:p>
            <a:pPr indent="0" lvl="0" marL="0" marR="0" rtl="0" algn="l">
              <a:spcBef>
                <a:spcPts val="600"/>
              </a:spcBef>
              <a:spcAft>
                <a:spcPts val="0"/>
              </a:spcAft>
              <a:buNone/>
            </a:pPr>
            <a:r>
              <a:rPr lang="en-US" sz="1800">
                <a:solidFill>
                  <a:schemeClr val="dk1"/>
                </a:solidFill>
                <a:latin typeface="Open Sans"/>
                <a:ea typeface="Open Sans"/>
                <a:cs typeface="Open Sans"/>
                <a:sym typeface="Open Sans"/>
              </a:rPr>
              <a:t>6. </a:t>
            </a:r>
            <a:r>
              <a:rPr b="1" lang="en-US" sz="1800">
                <a:solidFill>
                  <a:schemeClr val="dk1"/>
                </a:solidFill>
                <a:latin typeface="Open Sans"/>
                <a:ea typeface="Open Sans"/>
                <a:cs typeface="Open Sans"/>
                <a:sym typeface="Open Sans"/>
              </a:rPr>
              <a:t>PROFESSION </a:t>
            </a:r>
            <a:r>
              <a:rPr lang="en-US" sz="1800">
                <a:solidFill>
                  <a:schemeClr val="dk1"/>
                </a:solidFill>
                <a:latin typeface="Open Sans"/>
                <a:ea typeface="Open Sans"/>
                <a:cs typeface="Open Sans"/>
                <a:sym typeface="Open Sans"/>
              </a:rPr>
              <a:t>- Software engineers shall advance the </a:t>
            </a:r>
            <a:r>
              <a:rPr b="1" lang="en-US" sz="1800">
                <a:solidFill>
                  <a:schemeClr val="dk1"/>
                </a:solidFill>
                <a:latin typeface="Open Sans"/>
                <a:ea typeface="Open Sans"/>
                <a:cs typeface="Open Sans"/>
                <a:sym typeface="Open Sans"/>
              </a:rPr>
              <a:t>integrity and reputation </a:t>
            </a:r>
            <a:r>
              <a:rPr lang="en-US" sz="1800">
                <a:solidFill>
                  <a:schemeClr val="dk1"/>
                </a:solidFill>
                <a:latin typeface="Open Sans"/>
                <a:ea typeface="Open Sans"/>
                <a:cs typeface="Open Sans"/>
                <a:sym typeface="Open Sans"/>
              </a:rPr>
              <a:t>of the profession consistent with the public interest.</a:t>
            </a:r>
            <a:endParaRPr sz="1800">
              <a:solidFill>
                <a:schemeClr val="dk1"/>
              </a:solidFill>
              <a:latin typeface="Open Sans"/>
              <a:ea typeface="Open Sans"/>
              <a:cs typeface="Open Sans"/>
              <a:sym typeface="Open Sans"/>
            </a:endParaRPr>
          </a:p>
          <a:p>
            <a:pPr indent="0" lvl="0" marL="0" marR="0" rtl="0" algn="l">
              <a:spcBef>
                <a:spcPts val="600"/>
              </a:spcBef>
              <a:spcAft>
                <a:spcPts val="0"/>
              </a:spcAft>
              <a:buNone/>
            </a:pPr>
            <a:r>
              <a:rPr lang="en-US" sz="1800">
                <a:solidFill>
                  <a:schemeClr val="dk1"/>
                </a:solidFill>
                <a:latin typeface="Open Sans"/>
                <a:ea typeface="Open Sans"/>
                <a:cs typeface="Open Sans"/>
                <a:sym typeface="Open Sans"/>
              </a:rPr>
              <a:t>7. </a:t>
            </a:r>
            <a:r>
              <a:rPr b="1" lang="en-US" sz="1800">
                <a:solidFill>
                  <a:schemeClr val="dk1"/>
                </a:solidFill>
                <a:latin typeface="Open Sans"/>
                <a:ea typeface="Open Sans"/>
                <a:cs typeface="Open Sans"/>
                <a:sym typeface="Open Sans"/>
              </a:rPr>
              <a:t>COLLEAGUES</a:t>
            </a:r>
            <a:r>
              <a:rPr lang="en-US" sz="1800">
                <a:solidFill>
                  <a:schemeClr val="dk1"/>
                </a:solidFill>
                <a:latin typeface="Open Sans"/>
                <a:ea typeface="Open Sans"/>
                <a:cs typeface="Open Sans"/>
                <a:sym typeface="Open Sans"/>
              </a:rPr>
              <a:t> - Software engineers shall be </a:t>
            </a:r>
            <a:r>
              <a:rPr b="1" lang="en-US" sz="1800">
                <a:solidFill>
                  <a:schemeClr val="dk1"/>
                </a:solidFill>
                <a:latin typeface="Open Sans"/>
                <a:ea typeface="Open Sans"/>
                <a:cs typeface="Open Sans"/>
                <a:sym typeface="Open Sans"/>
              </a:rPr>
              <a:t>fair to and supportive </a:t>
            </a:r>
            <a:r>
              <a:rPr lang="en-US" sz="1800">
                <a:solidFill>
                  <a:schemeClr val="dk1"/>
                </a:solidFill>
                <a:latin typeface="Open Sans"/>
                <a:ea typeface="Open Sans"/>
                <a:cs typeface="Open Sans"/>
                <a:sym typeface="Open Sans"/>
              </a:rPr>
              <a:t>of their colleagues.</a:t>
            </a:r>
            <a:endParaRPr sz="1800">
              <a:solidFill>
                <a:schemeClr val="dk1"/>
              </a:solidFill>
              <a:latin typeface="Open Sans"/>
              <a:ea typeface="Open Sans"/>
              <a:cs typeface="Open Sans"/>
              <a:sym typeface="Open Sans"/>
            </a:endParaRPr>
          </a:p>
          <a:p>
            <a:pPr indent="0" lvl="0" marL="0" marR="0" rtl="0" algn="l">
              <a:spcBef>
                <a:spcPts val="600"/>
              </a:spcBef>
              <a:spcAft>
                <a:spcPts val="0"/>
              </a:spcAft>
              <a:buNone/>
            </a:pPr>
            <a:r>
              <a:rPr lang="en-US" sz="1800">
                <a:solidFill>
                  <a:schemeClr val="dk1"/>
                </a:solidFill>
                <a:latin typeface="Open Sans"/>
                <a:ea typeface="Open Sans"/>
                <a:cs typeface="Open Sans"/>
                <a:sym typeface="Open Sans"/>
              </a:rPr>
              <a:t>8. </a:t>
            </a:r>
            <a:r>
              <a:rPr b="1" lang="en-US" sz="1800">
                <a:solidFill>
                  <a:schemeClr val="dk1"/>
                </a:solidFill>
                <a:latin typeface="Open Sans"/>
                <a:ea typeface="Open Sans"/>
                <a:cs typeface="Open Sans"/>
                <a:sym typeface="Open Sans"/>
              </a:rPr>
              <a:t>SELF -</a:t>
            </a:r>
            <a:r>
              <a:rPr lang="en-US" sz="1800">
                <a:solidFill>
                  <a:schemeClr val="dk1"/>
                </a:solidFill>
                <a:latin typeface="Open Sans"/>
                <a:ea typeface="Open Sans"/>
                <a:cs typeface="Open Sans"/>
                <a:sym typeface="Open Sans"/>
              </a:rPr>
              <a:t> Software engineers shall participate in </a:t>
            </a:r>
            <a:r>
              <a:rPr b="1" lang="en-US" sz="1800">
                <a:solidFill>
                  <a:schemeClr val="dk1"/>
                </a:solidFill>
                <a:latin typeface="Open Sans"/>
                <a:ea typeface="Open Sans"/>
                <a:cs typeface="Open Sans"/>
                <a:sym typeface="Open Sans"/>
              </a:rPr>
              <a:t>lifelong learning</a:t>
            </a:r>
            <a:r>
              <a:rPr lang="en-US" sz="1800">
                <a:solidFill>
                  <a:schemeClr val="dk1"/>
                </a:solidFill>
                <a:latin typeface="Open Sans"/>
                <a:ea typeface="Open Sans"/>
                <a:cs typeface="Open Sans"/>
                <a:sym typeface="Open Sans"/>
              </a:rPr>
              <a:t> regarding the practice of their profession and shall promote an ethical approach to the practice of the profession.</a:t>
            </a:r>
            <a:endParaRPr sz="2000">
              <a:solidFill>
                <a:schemeClr val="dk1"/>
              </a:solidFill>
              <a:latin typeface="Open Sans"/>
              <a:ea typeface="Open Sans"/>
              <a:cs typeface="Open Sans"/>
              <a:sym typeface="Open Sans"/>
            </a:endParaRPr>
          </a:p>
        </p:txBody>
      </p:sp>
      <p:sp>
        <p:nvSpPr>
          <p:cNvPr id="326" name="Google Shape;326;p36"/>
          <p:cNvSpPr/>
          <p:nvPr/>
        </p:nvSpPr>
        <p:spPr>
          <a:xfrm>
            <a:off x="2887362" y="6373998"/>
            <a:ext cx="6441989" cy="369332"/>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3"/>
              </a:rPr>
              <a:t>https://ethics.acm.org/code-of-ethics/software-engineering-code/</a:t>
            </a:r>
            <a:endParaRPr sz="1800">
              <a:solidFill>
                <a:srgbClr val="FF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7"/>
          <p:cNvSpPr/>
          <p:nvPr/>
        </p:nvSpPr>
        <p:spPr>
          <a:xfrm>
            <a:off x="4309231" y="2947772"/>
            <a:ext cx="2260555"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arial"/>
                <a:ea typeface="arial"/>
                <a:cs typeface="arial"/>
                <a:sym typeface="arial"/>
              </a:rPr>
              <a:t>SW Process</a:t>
            </a:r>
            <a:endParaRPr b="1" sz="2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Process</a:t>
            </a:r>
            <a:endParaRPr/>
          </a:p>
        </p:txBody>
      </p:sp>
      <p:sp>
        <p:nvSpPr>
          <p:cNvPr id="337" name="Google Shape;337;p38"/>
          <p:cNvSpPr txBox="1"/>
          <p:nvPr>
            <p:ph idx="1" type="body"/>
          </p:nvPr>
        </p:nvSpPr>
        <p:spPr>
          <a:xfrm>
            <a:off x="346208" y="1015821"/>
            <a:ext cx="11457930" cy="5369457"/>
          </a:xfrm>
          <a:prstGeom prst="rect">
            <a:avLst/>
          </a:prstGeom>
          <a:noFill/>
          <a:ln>
            <a:noFill/>
          </a:ln>
        </p:spPr>
        <p:txBody>
          <a:bodyPr anchorCtr="0" anchor="t" bIns="45700" lIns="91425" spcFirstLastPara="1" rIns="91425" wrap="square" tIns="45700">
            <a:normAutofit fontScale="92500" lnSpcReduction="10000"/>
          </a:bodyPr>
          <a:lstStyle/>
          <a:p>
            <a:pPr indent="-401638" lvl="0" marL="401638" rtl="0" algn="just">
              <a:lnSpc>
                <a:spcPct val="90000"/>
              </a:lnSpc>
              <a:spcBef>
                <a:spcPts val="0"/>
              </a:spcBef>
              <a:spcAft>
                <a:spcPts val="0"/>
              </a:spcAft>
              <a:buClr>
                <a:schemeClr val="dk1"/>
              </a:buClr>
              <a:buSzPct val="100000"/>
              <a:buFont typeface="Noto Sans Symbols"/>
              <a:buChar char="✔"/>
            </a:pPr>
            <a:r>
              <a:rPr lang="en-US" sz="2800"/>
              <a:t>software process is a set of activities that leads to the production of a software product.</a:t>
            </a:r>
            <a:endParaRPr/>
          </a:p>
          <a:p>
            <a:pPr indent="-401638" lvl="0" marL="401638" rtl="0" algn="just">
              <a:lnSpc>
                <a:spcPct val="90000"/>
              </a:lnSpc>
              <a:spcBef>
                <a:spcPts val="1000"/>
              </a:spcBef>
              <a:spcAft>
                <a:spcPts val="0"/>
              </a:spcAft>
              <a:buClr>
                <a:schemeClr val="dk1"/>
              </a:buClr>
              <a:buSzPct val="100000"/>
              <a:buFont typeface="Noto Sans Symbols"/>
              <a:buChar char="✔"/>
            </a:pPr>
            <a:r>
              <a:rPr lang="en-US" sz="2800"/>
              <a:t>There is no ideal process, and many organizations have developed their own approach to software development. </a:t>
            </a:r>
            <a:endParaRPr/>
          </a:p>
          <a:p>
            <a:pPr indent="-401638" lvl="0" marL="401638" rtl="0" algn="just">
              <a:lnSpc>
                <a:spcPct val="90000"/>
              </a:lnSpc>
              <a:spcBef>
                <a:spcPts val="1000"/>
              </a:spcBef>
              <a:spcAft>
                <a:spcPts val="0"/>
              </a:spcAft>
              <a:buClr>
                <a:schemeClr val="dk1"/>
              </a:buClr>
              <a:buSzPct val="100000"/>
              <a:buFont typeface="Noto Sans Symbols"/>
              <a:buChar char="✔"/>
            </a:pPr>
            <a:r>
              <a:rPr lang="en-US" sz="2800"/>
              <a:t>For some systems, such as critical systems, a very structured development process is required. For business systems, with rapidly changing requirements, a flexible, agile process is likely to be more effective.</a:t>
            </a:r>
            <a:endParaRPr/>
          </a:p>
          <a:p>
            <a:pPr indent="-401638" lvl="0" marL="401638" rtl="0" algn="just">
              <a:lnSpc>
                <a:spcPct val="90000"/>
              </a:lnSpc>
              <a:spcBef>
                <a:spcPts val="1000"/>
              </a:spcBef>
              <a:spcAft>
                <a:spcPts val="0"/>
              </a:spcAft>
              <a:buClr>
                <a:schemeClr val="dk1"/>
              </a:buClr>
              <a:buSzPct val="100000"/>
              <a:buFont typeface="Noto Sans Symbols"/>
              <a:buChar char="✔"/>
            </a:pPr>
            <a:r>
              <a:rPr lang="en-US" sz="2800"/>
              <a:t>fundamental activities that are common to all software processes:</a:t>
            </a:r>
            <a:endParaRPr/>
          </a:p>
          <a:p>
            <a:pPr indent="0" lvl="2" marL="914309" rtl="0" algn="just">
              <a:lnSpc>
                <a:spcPct val="90000"/>
              </a:lnSpc>
              <a:spcBef>
                <a:spcPts val="500"/>
              </a:spcBef>
              <a:spcAft>
                <a:spcPts val="0"/>
              </a:spcAft>
              <a:buClr>
                <a:schemeClr val="dk1"/>
              </a:buClr>
              <a:buSzPct val="100000"/>
              <a:buNone/>
            </a:pPr>
            <a:r>
              <a:rPr lang="en-US" sz="2400"/>
              <a:t>1. </a:t>
            </a:r>
            <a:r>
              <a:rPr b="1" lang="en-US" sz="2400"/>
              <a:t>Software specification </a:t>
            </a:r>
            <a:r>
              <a:rPr lang="en-US" sz="2400"/>
              <a:t>The functionality of the software and constraints on its operation must be defined.</a:t>
            </a:r>
            <a:endParaRPr/>
          </a:p>
          <a:p>
            <a:pPr indent="0" lvl="2" marL="914309" rtl="0" algn="just">
              <a:lnSpc>
                <a:spcPct val="90000"/>
              </a:lnSpc>
              <a:spcBef>
                <a:spcPts val="500"/>
              </a:spcBef>
              <a:spcAft>
                <a:spcPts val="0"/>
              </a:spcAft>
              <a:buClr>
                <a:schemeClr val="dk1"/>
              </a:buClr>
              <a:buSzPct val="100000"/>
              <a:buNone/>
            </a:pPr>
            <a:r>
              <a:rPr lang="en-US" sz="2400"/>
              <a:t>2. </a:t>
            </a:r>
            <a:r>
              <a:rPr b="1" lang="en-US" sz="2400"/>
              <a:t>Software design </a:t>
            </a:r>
            <a:r>
              <a:rPr lang="en-US" sz="2400"/>
              <a:t>and implementation The software to meet the specification must be produced.</a:t>
            </a:r>
            <a:endParaRPr/>
          </a:p>
          <a:p>
            <a:pPr indent="0" lvl="2" marL="914309" rtl="0" algn="just">
              <a:lnSpc>
                <a:spcPct val="90000"/>
              </a:lnSpc>
              <a:spcBef>
                <a:spcPts val="500"/>
              </a:spcBef>
              <a:spcAft>
                <a:spcPts val="0"/>
              </a:spcAft>
              <a:buClr>
                <a:schemeClr val="dk1"/>
              </a:buClr>
              <a:buSzPct val="100000"/>
              <a:buNone/>
            </a:pPr>
            <a:r>
              <a:rPr lang="en-US" sz="2400"/>
              <a:t>3. </a:t>
            </a:r>
            <a:r>
              <a:rPr b="1" lang="en-US" sz="2400"/>
              <a:t>Software validation </a:t>
            </a:r>
            <a:r>
              <a:rPr lang="en-US" sz="2400"/>
              <a:t>The software must be validated to ensure that it does what the customer wants.</a:t>
            </a:r>
            <a:endParaRPr/>
          </a:p>
          <a:p>
            <a:pPr indent="0" lvl="2" marL="914309" rtl="0" algn="just">
              <a:lnSpc>
                <a:spcPct val="90000"/>
              </a:lnSpc>
              <a:spcBef>
                <a:spcPts val="500"/>
              </a:spcBef>
              <a:spcAft>
                <a:spcPts val="0"/>
              </a:spcAft>
              <a:buClr>
                <a:schemeClr val="dk1"/>
              </a:buClr>
              <a:buSzPct val="100000"/>
              <a:buNone/>
            </a:pPr>
            <a:r>
              <a:rPr lang="en-US" sz="2400"/>
              <a:t>4. </a:t>
            </a:r>
            <a:r>
              <a:rPr b="1" lang="en-US" sz="2400"/>
              <a:t>Software evolution </a:t>
            </a:r>
            <a:r>
              <a:rPr lang="en-US" sz="2400"/>
              <a:t>- The software must evolve to meet changing customer needs.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p:nvPr/>
        </p:nvSpPr>
        <p:spPr>
          <a:xfrm>
            <a:off x="3681659" y="2947772"/>
            <a:ext cx="3515706"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arial"/>
                <a:ea typeface="arial"/>
                <a:cs typeface="arial"/>
                <a:sym typeface="arial"/>
              </a:rPr>
              <a:t>SW Size Estimation</a:t>
            </a:r>
            <a:endParaRPr b="1" sz="2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0"/>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Size Estimation</a:t>
            </a:r>
            <a:endParaRPr/>
          </a:p>
        </p:txBody>
      </p:sp>
      <p:sp>
        <p:nvSpPr>
          <p:cNvPr id="348" name="Google Shape;348;p40"/>
          <p:cNvSpPr txBox="1"/>
          <p:nvPr/>
        </p:nvSpPr>
        <p:spPr>
          <a:xfrm>
            <a:off x="286825" y="1027726"/>
            <a:ext cx="11496858" cy="27714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Software size is an important metric to be used for various purposes during SE dev projects </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Difficult to Measure</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Various approaches are used to measure SW size</a:t>
            </a:r>
            <a:endParaRPr/>
          </a:p>
          <a:p>
            <a:pPr indent="-285750" lvl="2" marL="1200197" marR="0" rtl="0" algn="l">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Helvetica Neue"/>
                <a:ea typeface="Helvetica Neue"/>
                <a:cs typeface="Helvetica Neue"/>
                <a:sym typeface="Helvetica Neue"/>
              </a:rPr>
              <a:t>LINE OF CODE ( LOC)</a:t>
            </a:r>
            <a:endParaRPr/>
          </a:p>
          <a:p>
            <a:pPr indent="-285750" lvl="2" marL="1200197" marR="0" rtl="0" algn="l">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Helvetica Neue"/>
                <a:ea typeface="Helvetica Neue"/>
                <a:cs typeface="Helvetica Neue"/>
                <a:sym typeface="Helvetica Neue"/>
              </a:rPr>
              <a:t>TOKEN COUNT ( HALSTEAD PRODUCT METRICS)</a:t>
            </a:r>
            <a:endParaRPr/>
          </a:p>
          <a:p>
            <a:pPr indent="-285750" lvl="2" marL="1200197" marR="0" rtl="0" algn="l">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Helvetica Neue"/>
                <a:ea typeface="Helvetica Neue"/>
                <a:cs typeface="Helvetica Neue"/>
                <a:sym typeface="Helvetica Neue"/>
              </a:rPr>
              <a:t>FUNCTION POINT ANALYSIS (FPA)</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Size Estimation</a:t>
            </a:r>
            <a:endParaRPr/>
          </a:p>
        </p:txBody>
      </p:sp>
      <p:sp>
        <p:nvSpPr>
          <p:cNvPr id="354" name="Google Shape;354;p41"/>
          <p:cNvSpPr txBox="1"/>
          <p:nvPr/>
        </p:nvSpPr>
        <p:spPr>
          <a:xfrm>
            <a:off x="0" y="1395185"/>
            <a:ext cx="11496858" cy="2251065"/>
          </a:xfrm>
          <a:prstGeom prst="rect">
            <a:avLst/>
          </a:prstGeom>
          <a:noFill/>
          <a:ln>
            <a:noFill/>
          </a:ln>
        </p:spPr>
        <p:txBody>
          <a:bodyPr anchorCtr="0" anchor="t" bIns="45700" lIns="91425" spcFirstLastPara="1" rIns="91425" wrap="square" tIns="45700">
            <a:spAutoFit/>
          </a:bodyPr>
          <a:lstStyle/>
          <a:p>
            <a:pPr indent="-342900" lvl="1" marL="800124"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This metric is based on the number of lines of code present in the program.</a:t>
            </a:r>
            <a:endParaRPr/>
          </a:p>
          <a:p>
            <a:pPr indent="-342900" lvl="1" marL="800124"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lines of code are counted to measure the size of a program. </a:t>
            </a:r>
            <a:endParaRPr/>
          </a:p>
          <a:p>
            <a:pPr indent="-342900" lvl="1" marL="800124"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comments and blank lines are ignored during this measurement. </a:t>
            </a:r>
            <a:endParaRPr/>
          </a:p>
          <a:p>
            <a:pPr indent="-342900" lvl="1" marL="800124"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LOC metric is often presented on thousands of lines of code ( KLOC). </a:t>
            </a:r>
            <a:endParaRPr/>
          </a:p>
        </p:txBody>
      </p:sp>
      <p:sp>
        <p:nvSpPr>
          <p:cNvPr id="355" name="Google Shape;355;p41"/>
          <p:cNvSpPr txBox="1"/>
          <p:nvPr/>
        </p:nvSpPr>
        <p:spPr>
          <a:xfrm>
            <a:off x="286825" y="979687"/>
            <a:ext cx="6094562"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9CDA"/>
                </a:solidFill>
                <a:latin typeface="Helvetica Neue"/>
                <a:ea typeface="Helvetica Neue"/>
                <a:cs typeface="Helvetica Neue"/>
                <a:sym typeface="Helvetica Neue"/>
              </a:rPr>
              <a:t>LINE OF CODE ( LOC)</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2"/>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Size Estimation</a:t>
            </a:r>
            <a:endParaRPr/>
          </a:p>
        </p:txBody>
      </p:sp>
      <p:sp>
        <p:nvSpPr>
          <p:cNvPr id="361" name="Google Shape;361;p42"/>
          <p:cNvSpPr txBox="1"/>
          <p:nvPr/>
        </p:nvSpPr>
        <p:spPr>
          <a:xfrm>
            <a:off x="0" y="1395185"/>
            <a:ext cx="11496858" cy="2251065"/>
          </a:xfrm>
          <a:prstGeom prst="rect">
            <a:avLst/>
          </a:prstGeom>
          <a:noFill/>
          <a:ln>
            <a:noFill/>
          </a:ln>
        </p:spPr>
        <p:txBody>
          <a:bodyPr anchorCtr="0" anchor="t" bIns="45700" lIns="91425" spcFirstLastPara="1" rIns="91425" wrap="square" tIns="45700">
            <a:spAutoFit/>
          </a:bodyPr>
          <a:lstStyle/>
          <a:p>
            <a:pPr indent="-342900" lvl="1" marL="800124"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This metric is based on the number of lines of code present in the program.</a:t>
            </a:r>
            <a:endParaRPr/>
          </a:p>
          <a:p>
            <a:pPr indent="-342900" lvl="1" marL="800124"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lines of code are counted to measure the size of a program. </a:t>
            </a:r>
            <a:endParaRPr/>
          </a:p>
          <a:p>
            <a:pPr indent="-342900" lvl="1" marL="800124"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comments and blank lines are ignored during this measurement. </a:t>
            </a:r>
            <a:endParaRPr/>
          </a:p>
          <a:p>
            <a:pPr indent="-342900" lvl="1" marL="800124"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LOC metric is often presented on thousands of lines of code ( KLOC). </a:t>
            </a:r>
            <a:endParaRPr/>
          </a:p>
        </p:txBody>
      </p:sp>
      <p:sp>
        <p:nvSpPr>
          <p:cNvPr id="362" name="Google Shape;362;p42"/>
          <p:cNvSpPr txBox="1"/>
          <p:nvPr/>
        </p:nvSpPr>
        <p:spPr>
          <a:xfrm>
            <a:off x="286825" y="979687"/>
            <a:ext cx="6094562"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9CDA"/>
                </a:solidFill>
                <a:latin typeface="Helvetica Neue"/>
                <a:ea typeface="Helvetica Neue"/>
                <a:cs typeface="Helvetica Neue"/>
                <a:sym typeface="Helvetica Neue"/>
              </a:rPr>
              <a:t>LINE OF CODE ( LOC)</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a:hlinkClick r:id="rId3"/>
          </p:cNvPr>
          <p:cNvSpPr txBox="1"/>
          <p:nvPr/>
        </p:nvSpPr>
        <p:spPr>
          <a:xfrm>
            <a:off x="346208" y="3570447"/>
            <a:ext cx="11515592"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dk1"/>
                </a:solidFill>
                <a:latin typeface="Calibri"/>
                <a:ea typeface="Calibri"/>
                <a:cs typeface="Calibri"/>
                <a:sym typeface="Calibri"/>
              </a:rPr>
              <a:t>https://classroom.google.com/c/NjE2Njg2ODQ4MTQ1?cjc=ik43qgo</a:t>
            </a:r>
            <a:endParaRPr/>
          </a:p>
        </p:txBody>
      </p:sp>
      <p:sp>
        <p:nvSpPr>
          <p:cNvPr id="164" name="Google Shape;164;p16"/>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Google Classroom Info</a:t>
            </a:r>
            <a:endParaRPr/>
          </a:p>
        </p:txBody>
      </p:sp>
      <p:sp>
        <p:nvSpPr>
          <p:cNvPr id="165" name="Google Shape;165;p16"/>
          <p:cNvSpPr/>
          <p:nvPr/>
        </p:nvSpPr>
        <p:spPr>
          <a:xfrm>
            <a:off x="346208" y="924038"/>
            <a:ext cx="11515592" cy="16004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0070C0"/>
                </a:solidFill>
                <a:latin typeface="Calibri"/>
                <a:ea typeface="Calibri"/>
                <a:cs typeface="Calibri"/>
                <a:sym typeface="Calibri"/>
              </a:rPr>
              <a:t>Join using Class Code</a:t>
            </a:r>
            <a:endParaRPr/>
          </a:p>
          <a:p>
            <a:pPr indent="0" lvl="0" marL="0" marR="0" rtl="0" algn="ctr">
              <a:spcBef>
                <a:spcPts val="0"/>
              </a:spcBef>
              <a:spcAft>
                <a:spcPts val="0"/>
              </a:spcAft>
              <a:buNone/>
            </a:pPr>
            <a:r>
              <a:rPr b="1" lang="en-US" sz="6600">
                <a:solidFill>
                  <a:srgbClr val="FF0000"/>
                </a:solidFill>
                <a:latin typeface="Calibri"/>
                <a:ea typeface="Calibri"/>
                <a:cs typeface="Calibri"/>
                <a:sym typeface="Calibri"/>
              </a:rPr>
              <a:t>ik43qgo</a:t>
            </a:r>
            <a:endParaRPr/>
          </a:p>
        </p:txBody>
      </p:sp>
      <p:sp>
        <p:nvSpPr>
          <p:cNvPr id="166" name="Google Shape;166;p16"/>
          <p:cNvSpPr txBox="1"/>
          <p:nvPr/>
        </p:nvSpPr>
        <p:spPr>
          <a:xfrm>
            <a:off x="3056004" y="2815753"/>
            <a:ext cx="6096000" cy="75469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3200">
                <a:solidFill>
                  <a:srgbClr val="0070C0"/>
                </a:solidFill>
                <a:latin typeface="Calibri"/>
                <a:ea typeface="Calibri"/>
                <a:cs typeface="Calibri"/>
                <a:sym typeface="Calibri"/>
              </a:rPr>
              <a:t>Join using Invitation link</a:t>
            </a:r>
            <a:endParaRPr/>
          </a:p>
        </p:txBody>
      </p:sp>
      <p:sp>
        <p:nvSpPr>
          <p:cNvPr id="167" name="Google Shape;167;p16"/>
          <p:cNvSpPr txBox="1"/>
          <p:nvPr/>
        </p:nvSpPr>
        <p:spPr>
          <a:xfrm>
            <a:off x="3056004" y="4921498"/>
            <a:ext cx="6096000" cy="75469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3200">
                <a:solidFill>
                  <a:srgbClr val="FF0000"/>
                </a:solidFill>
                <a:latin typeface="Calibri"/>
                <a:ea typeface="Calibri"/>
                <a:cs typeface="Calibri"/>
                <a:sym typeface="Calibri"/>
              </a:rPr>
              <a:t>Use only IUT email to join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3"/>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Size Estimation</a:t>
            </a:r>
            <a:endParaRPr/>
          </a:p>
        </p:txBody>
      </p:sp>
      <p:sp>
        <p:nvSpPr>
          <p:cNvPr id="368" name="Google Shape;368;p43"/>
          <p:cNvSpPr txBox="1"/>
          <p:nvPr/>
        </p:nvSpPr>
        <p:spPr>
          <a:xfrm>
            <a:off x="0" y="1395185"/>
            <a:ext cx="11496858" cy="3359061"/>
          </a:xfrm>
          <a:prstGeom prst="rect">
            <a:avLst/>
          </a:prstGeom>
          <a:noFill/>
          <a:ln>
            <a:noFill/>
          </a:ln>
        </p:spPr>
        <p:txBody>
          <a:bodyPr anchorCtr="0" anchor="t" bIns="45700" lIns="91425" spcFirstLastPara="1" rIns="91425" wrap="square" tIns="45700">
            <a:spAutoFit/>
          </a:bodyPr>
          <a:lstStyle/>
          <a:p>
            <a:pPr indent="-342900" lvl="1" marL="800124"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LOC is not consistent, because all lines of code are not at the same level..</a:t>
            </a:r>
            <a:endParaRPr/>
          </a:p>
          <a:p>
            <a:pPr indent="-342900" lvl="1" marL="800124"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Some lines are more difficult to code than others.</a:t>
            </a:r>
            <a:endParaRPr/>
          </a:p>
          <a:p>
            <a:pPr indent="-342900" lvl="1" marL="800124" marR="0" rtl="0" algn="l">
              <a:lnSpc>
                <a:spcPct val="15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Halstead</a:t>
            </a:r>
            <a:r>
              <a:rPr b="0" i="0" lang="en-US" sz="2400" u="none" cap="none" strike="noStrike">
                <a:solidFill>
                  <a:schemeClr val="dk1"/>
                </a:solidFill>
                <a:latin typeface="Calibri"/>
                <a:ea typeface="Calibri"/>
                <a:cs typeface="Calibri"/>
                <a:sym typeface="Calibri"/>
              </a:rPr>
              <a:t> stated that any software program could be measured by counting the number of </a:t>
            </a:r>
            <a:r>
              <a:rPr b="1" i="0" lang="en-US" sz="2400" u="none" cap="none" strike="noStrike">
                <a:solidFill>
                  <a:schemeClr val="dk1"/>
                </a:solidFill>
                <a:latin typeface="Calibri"/>
                <a:ea typeface="Calibri"/>
                <a:cs typeface="Calibri"/>
                <a:sym typeface="Calibri"/>
              </a:rPr>
              <a:t>operators</a:t>
            </a:r>
            <a:r>
              <a:rPr b="0" i="0" lang="en-US" sz="2400" u="none" cap="none" strike="noStrike">
                <a:solidFill>
                  <a:schemeClr val="dk1"/>
                </a:solidFill>
                <a:latin typeface="Calibri"/>
                <a:ea typeface="Calibri"/>
                <a:cs typeface="Calibri"/>
                <a:sym typeface="Calibri"/>
              </a:rPr>
              <a:t> and </a:t>
            </a:r>
            <a:r>
              <a:rPr b="1" i="0" lang="en-US" sz="2400" u="none" cap="none" strike="noStrike">
                <a:solidFill>
                  <a:schemeClr val="dk1"/>
                </a:solidFill>
                <a:latin typeface="Calibri"/>
                <a:ea typeface="Calibri"/>
                <a:cs typeface="Calibri"/>
                <a:sym typeface="Calibri"/>
              </a:rPr>
              <a:t>operands</a:t>
            </a:r>
            <a:r>
              <a:rPr b="0" i="0" lang="en-US" sz="2400" u="none" cap="none" strike="noStrike">
                <a:solidFill>
                  <a:schemeClr val="dk1"/>
                </a:solidFill>
                <a:latin typeface="Calibri"/>
                <a:ea typeface="Calibri"/>
                <a:cs typeface="Calibri"/>
                <a:sym typeface="Calibri"/>
              </a:rPr>
              <a:t>. </a:t>
            </a:r>
            <a:endParaRPr/>
          </a:p>
          <a:p>
            <a:pPr indent="-342900" lvl="1" marL="800124"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From these set of operators and operands, he defined several formulae to calculate the </a:t>
            </a:r>
            <a:r>
              <a:rPr b="1" i="0" lang="en-US" sz="2400" u="none" cap="none" strike="noStrike">
                <a:solidFill>
                  <a:schemeClr val="dk1"/>
                </a:solidFill>
                <a:latin typeface="Calibri"/>
                <a:ea typeface="Calibri"/>
                <a:cs typeface="Calibri"/>
                <a:sym typeface="Calibri"/>
              </a:rPr>
              <a:t>vocabulary</a:t>
            </a:r>
            <a:r>
              <a:rPr b="0" i="0" lang="en-US" sz="2400" u="none" cap="none" strike="noStrike">
                <a:solidFill>
                  <a:schemeClr val="dk1"/>
                </a:solidFill>
                <a:latin typeface="Calibri"/>
                <a:ea typeface="Calibri"/>
                <a:cs typeface="Calibri"/>
                <a:sym typeface="Calibri"/>
              </a:rPr>
              <a:t>, the</a:t>
            </a:r>
            <a:r>
              <a:rPr b="1" i="0" lang="en-US" sz="2400" u="none" cap="none" strike="noStrike">
                <a:solidFill>
                  <a:schemeClr val="dk1"/>
                </a:solidFill>
                <a:latin typeface="Calibri"/>
                <a:ea typeface="Calibri"/>
                <a:cs typeface="Calibri"/>
                <a:sym typeface="Calibri"/>
              </a:rPr>
              <a:t> length</a:t>
            </a:r>
            <a:r>
              <a:rPr b="0" i="0" lang="en-US" sz="2400" u="none" cap="none" strike="noStrike">
                <a:solidFill>
                  <a:schemeClr val="dk1"/>
                </a:solidFill>
                <a:latin typeface="Calibri"/>
                <a:ea typeface="Calibri"/>
                <a:cs typeface="Calibri"/>
                <a:sym typeface="Calibri"/>
              </a:rPr>
              <a:t>, and the </a:t>
            </a:r>
            <a:r>
              <a:rPr b="1" i="0" lang="en-US" sz="2400" u="none" cap="none" strike="noStrike">
                <a:solidFill>
                  <a:schemeClr val="dk1"/>
                </a:solidFill>
                <a:latin typeface="Calibri"/>
                <a:ea typeface="Calibri"/>
                <a:cs typeface="Calibri"/>
                <a:sym typeface="Calibri"/>
              </a:rPr>
              <a:t>volume</a:t>
            </a:r>
            <a:r>
              <a:rPr b="0" i="0" lang="en-US" sz="2400" u="none" cap="none" strike="noStrike">
                <a:solidFill>
                  <a:schemeClr val="dk1"/>
                </a:solidFill>
                <a:latin typeface="Calibri"/>
                <a:ea typeface="Calibri"/>
                <a:cs typeface="Calibri"/>
                <a:sym typeface="Calibri"/>
              </a:rPr>
              <a:t> of the software program. </a:t>
            </a:r>
            <a:endParaRPr/>
          </a:p>
        </p:txBody>
      </p:sp>
      <p:sp>
        <p:nvSpPr>
          <p:cNvPr id="369" name="Google Shape;369;p43"/>
          <p:cNvSpPr txBox="1"/>
          <p:nvPr/>
        </p:nvSpPr>
        <p:spPr>
          <a:xfrm>
            <a:off x="286825" y="979687"/>
            <a:ext cx="84276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9CDA"/>
                </a:solidFill>
                <a:latin typeface="Helvetica Neue"/>
                <a:ea typeface="Helvetica Neue"/>
                <a:cs typeface="Helvetica Neue"/>
                <a:sym typeface="Helvetica Neue"/>
              </a:rPr>
              <a:t>TOKEN COUNT ( HALSTEAD PRODUCT METRICS)</a:t>
            </a:r>
            <a:endParaRPr b="1" sz="24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Size Estimation</a:t>
            </a:r>
            <a:endParaRPr/>
          </a:p>
        </p:txBody>
      </p:sp>
      <p:sp>
        <p:nvSpPr>
          <p:cNvPr id="375" name="Google Shape;375;p44"/>
          <p:cNvSpPr txBox="1"/>
          <p:nvPr/>
        </p:nvSpPr>
        <p:spPr>
          <a:xfrm>
            <a:off x="0" y="1395185"/>
            <a:ext cx="11496858" cy="4467057"/>
          </a:xfrm>
          <a:prstGeom prst="rect">
            <a:avLst/>
          </a:prstGeom>
          <a:noFill/>
          <a:ln>
            <a:noFill/>
          </a:ln>
        </p:spPr>
        <p:txBody>
          <a:bodyPr anchorCtr="0" anchor="t" bIns="45700" lIns="91425" spcFirstLastPara="1" rIns="91425" wrap="square" tIns="45700">
            <a:spAutoFit/>
          </a:bodyPr>
          <a:lstStyle/>
          <a:p>
            <a:pPr indent="-342900" lvl="1" marL="800124" marR="0" rtl="0" algn="l">
              <a:lnSpc>
                <a:spcPct val="15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Halstead Metric</a:t>
            </a:r>
            <a:endParaRPr/>
          </a:p>
          <a:p>
            <a:pPr indent="0" lvl="2" marL="914447" marR="0" rtl="0" algn="l">
              <a:lnSpc>
                <a:spcPct val="150000"/>
              </a:lnSpc>
              <a:spcBef>
                <a:spcPts val="0"/>
              </a:spcBef>
              <a:spcAft>
                <a:spcPts val="0"/>
              </a:spcAft>
              <a:buNone/>
            </a:pPr>
            <a:r>
              <a:rPr b="1" i="0" lang="en-US" sz="2400" u="none" cap="none" strike="noStrike">
                <a:solidFill>
                  <a:schemeClr val="dk1"/>
                </a:solidFill>
                <a:latin typeface="Calibri"/>
                <a:ea typeface="Calibri"/>
                <a:cs typeface="Calibri"/>
                <a:sym typeface="Calibri"/>
              </a:rPr>
              <a:t> Program Vocabulary</a:t>
            </a:r>
            <a:endParaRPr/>
          </a:p>
          <a:p>
            <a:pPr indent="-342900" lvl="2" marL="1257347"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It is the number of </a:t>
            </a:r>
            <a:r>
              <a:rPr b="1" i="0" lang="en-US" sz="2400" u="none" cap="none" strike="noStrike">
                <a:solidFill>
                  <a:schemeClr val="dk1"/>
                </a:solidFill>
                <a:latin typeface="Calibri"/>
                <a:ea typeface="Calibri"/>
                <a:cs typeface="Calibri"/>
                <a:sym typeface="Calibri"/>
              </a:rPr>
              <a:t>unique</a:t>
            </a:r>
            <a:r>
              <a:rPr b="0" i="0" lang="en-US" sz="2400" u="none" cap="none" strike="noStrike">
                <a:solidFill>
                  <a:schemeClr val="dk1"/>
                </a:solidFill>
                <a:latin typeface="Calibri"/>
                <a:ea typeface="Calibri"/>
                <a:cs typeface="Calibri"/>
                <a:sym typeface="Calibri"/>
              </a:rPr>
              <a:t> operators plus the number of unique operands as given below:</a:t>
            </a:r>
            <a:endParaRPr/>
          </a:p>
          <a:p>
            <a:pPr indent="0" lvl="3" marL="1371671" marR="0" rtl="0" algn="l">
              <a:lnSpc>
                <a:spcPct val="150000"/>
              </a:lnSpc>
              <a:spcBef>
                <a:spcPts val="0"/>
              </a:spcBef>
              <a:spcAft>
                <a:spcPts val="0"/>
              </a:spcAft>
              <a:buNone/>
            </a:pPr>
            <a:r>
              <a:rPr b="0" i="0" lang="en-US" sz="2400" u="none" cap="none" strike="noStrike">
                <a:solidFill>
                  <a:srgbClr val="FF0000"/>
                </a:solidFill>
                <a:latin typeface="Calibri"/>
                <a:ea typeface="Calibri"/>
                <a:cs typeface="Calibri"/>
                <a:sym typeface="Calibri"/>
              </a:rPr>
              <a:t>n = n1 + n2</a:t>
            </a:r>
            <a:endParaRPr/>
          </a:p>
          <a:p>
            <a:pPr indent="0" lvl="3" marL="1371671" marR="0" rtl="0" algn="l">
              <a:lnSpc>
                <a:spcPct val="150000"/>
              </a:lnSpc>
              <a:spcBef>
                <a:spcPts val="0"/>
              </a:spcBef>
              <a:spcAft>
                <a:spcPts val="0"/>
              </a:spcAft>
              <a:buNone/>
            </a:pPr>
            <a:r>
              <a:rPr b="0" i="0" lang="en-US" sz="2400" u="none" cap="none" strike="noStrike">
                <a:solidFill>
                  <a:schemeClr val="dk1"/>
                </a:solidFill>
                <a:latin typeface="Calibri"/>
                <a:ea typeface="Calibri"/>
                <a:cs typeface="Calibri"/>
                <a:sym typeface="Calibri"/>
              </a:rPr>
              <a:t>where n = program vocabulary</a:t>
            </a:r>
            <a:endParaRPr/>
          </a:p>
          <a:p>
            <a:pPr indent="0" lvl="3" marL="1371671" marR="0" rtl="0" algn="l">
              <a:lnSpc>
                <a:spcPct val="150000"/>
              </a:lnSpc>
              <a:spcBef>
                <a:spcPts val="0"/>
              </a:spcBef>
              <a:spcAft>
                <a:spcPts val="0"/>
              </a:spcAft>
              <a:buNone/>
            </a:pPr>
            <a:r>
              <a:rPr b="0" i="0" lang="en-US" sz="2400" u="none" cap="none" strike="noStrike">
                <a:solidFill>
                  <a:schemeClr val="dk1"/>
                </a:solidFill>
                <a:latin typeface="Calibri"/>
                <a:ea typeface="Calibri"/>
                <a:cs typeface="Calibri"/>
                <a:sym typeface="Calibri"/>
              </a:rPr>
              <a:t>n1 = number of unique operators</a:t>
            </a:r>
            <a:endParaRPr/>
          </a:p>
          <a:p>
            <a:pPr indent="0" lvl="3" marL="1371671" marR="0" rtl="0" algn="l">
              <a:lnSpc>
                <a:spcPct val="150000"/>
              </a:lnSpc>
              <a:spcBef>
                <a:spcPts val="0"/>
              </a:spcBef>
              <a:spcAft>
                <a:spcPts val="0"/>
              </a:spcAft>
              <a:buNone/>
            </a:pPr>
            <a:r>
              <a:rPr b="0" i="0" lang="en-US" sz="2400" u="none" cap="none" strike="noStrike">
                <a:solidFill>
                  <a:schemeClr val="dk1"/>
                </a:solidFill>
                <a:latin typeface="Calibri"/>
                <a:ea typeface="Calibri"/>
                <a:cs typeface="Calibri"/>
                <a:sym typeface="Calibri"/>
              </a:rPr>
              <a:t>n2 = number of unique operands</a:t>
            </a:r>
            <a:endParaRPr/>
          </a:p>
        </p:txBody>
      </p:sp>
      <p:sp>
        <p:nvSpPr>
          <p:cNvPr id="376" name="Google Shape;376;p44"/>
          <p:cNvSpPr txBox="1"/>
          <p:nvPr/>
        </p:nvSpPr>
        <p:spPr>
          <a:xfrm>
            <a:off x="286825" y="994021"/>
            <a:ext cx="84276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9CDA"/>
                </a:solidFill>
                <a:latin typeface="Helvetica Neue"/>
                <a:ea typeface="Helvetica Neue"/>
                <a:cs typeface="Helvetica Neue"/>
                <a:sym typeface="Helvetica Neue"/>
              </a:rPr>
              <a:t>TOKEN COUNT ( HALSTEAD PRODUCT METRICS)</a:t>
            </a:r>
            <a:endParaRPr b="1" sz="24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Size Estimation</a:t>
            </a:r>
            <a:endParaRPr/>
          </a:p>
        </p:txBody>
      </p:sp>
      <p:sp>
        <p:nvSpPr>
          <p:cNvPr id="382" name="Google Shape;382;p45"/>
          <p:cNvSpPr txBox="1"/>
          <p:nvPr/>
        </p:nvSpPr>
        <p:spPr>
          <a:xfrm>
            <a:off x="0" y="1395185"/>
            <a:ext cx="11496858" cy="4467057"/>
          </a:xfrm>
          <a:prstGeom prst="rect">
            <a:avLst/>
          </a:prstGeom>
          <a:noFill/>
          <a:ln>
            <a:noFill/>
          </a:ln>
        </p:spPr>
        <p:txBody>
          <a:bodyPr anchorCtr="0" anchor="t" bIns="45700" lIns="91425" spcFirstLastPara="1" rIns="91425" wrap="square" tIns="45700">
            <a:spAutoFit/>
          </a:bodyPr>
          <a:lstStyle/>
          <a:p>
            <a:pPr indent="-342900" lvl="1" marL="800124" marR="0" rtl="0" algn="l">
              <a:lnSpc>
                <a:spcPct val="15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Halstead Metric</a:t>
            </a:r>
            <a:endParaRPr/>
          </a:p>
          <a:p>
            <a:pPr indent="0" lvl="2" marL="914447" marR="0" rtl="0" algn="l">
              <a:lnSpc>
                <a:spcPct val="150000"/>
              </a:lnSpc>
              <a:spcBef>
                <a:spcPts val="0"/>
              </a:spcBef>
              <a:spcAft>
                <a:spcPts val="0"/>
              </a:spcAft>
              <a:buNone/>
            </a:pPr>
            <a:r>
              <a:rPr b="1" i="0" lang="en-US" sz="2400" u="none" cap="none" strike="noStrike">
                <a:solidFill>
                  <a:schemeClr val="dk1"/>
                </a:solidFill>
                <a:latin typeface="Calibri"/>
                <a:ea typeface="Calibri"/>
                <a:cs typeface="Calibri"/>
                <a:sym typeface="Calibri"/>
              </a:rPr>
              <a:t> Program Length</a:t>
            </a:r>
            <a:endParaRPr/>
          </a:p>
          <a:p>
            <a:pPr indent="-342900" lvl="2" marL="1257347"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It is the </a:t>
            </a:r>
            <a:r>
              <a:rPr b="1" i="0" lang="en-US" sz="2400" u="none" cap="none" strike="noStrike">
                <a:solidFill>
                  <a:schemeClr val="dk1"/>
                </a:solidFill>
                <a:latin typeface="Calibri"/>
                <a:ea typeface="Calibri"/>
                <a:cs typeface="Calibri"/>
                <a:sym typeface="Calibri"/>
              </a:rPr>
              <a:t>total usage of all </a:t>
            </a:r>
            <a:r>
              <a:rPr b="0" i="0" lang="en-US" sz="2400" u="none" cap="none" strike="noStrike">
                <a:solidFill>
                  <a:schemeClr val="dk1"/>
                </a:solidFill>
                <a:latin typeface="Calibri"/>
                <a:ea typeface="Calibri"/>
                <a:cs typeface="Calibri"/>
                <a:sym typeface="Calibri"/>
              </a:rPr>
              <a:t>the operators and operands appearing in the implementation.</a:t>
            </a:r>
            <a:endParaRPr/>
          </a:p>
          <a:p>
            <a:pPr indent="0" lvl="3" marL="1371671" marR="0" rtl="0" algn="l">
              <a:lnSpc>
                <a:spcPct val="150000"/>
              </a:lnSpc>
              <a:spcBef>
                <a:spcPts val="0"/>
              </a:spcBef>
              <a:spcAft>
                <a:spcPts val="0"/>
              </a:spcAft>
              <a:buNone/>
            </a:pPr>
            <a:r>
              <a:rPr b="0" i="0" lang="en-US" sz="2400" u="none" cap="none" strike="noStrike">
                <a:solidFill>
                  <a:srgbClr val="FF0000"/>
                </a:solidFill>
                <a:latin typeface="Calibri"/>
                <a:ea typeface="Calibri"/>
                <a:cs typeface="Calibri"/>
                <a:sym typeface="Calibri"/>
              </a:rPr>
              <a:t>N = N1 + N 2</a:t>
            </a:r>
            <a:endParaRPr/>
          </a:p>
          <a:p>
            <a:pPr indent="0" lvl="3" marL="1371671" marR="0" rtl="0" algn="l">
              <a:lnSpc>
                <a:spcPct val="150000"/>
              </a:lnSpc>
              <a:spcBef>
                <a:spcPts val="0"/>
              </a:spcBef>
              <a:spcAft>
                <a:spcPts val="0"/>
              </a:spcAft>
              <a:buNone/>
            </a:pPr>
            <a:r>
              <a:rPr b="0" i="0" lang="en-US" sz="2400" u="none" cap="none" strike="noStrike">
                <a:solidFill>
                  <a:schemeClr val="dk1"/>
                </a:solidFill>
                <a:latin typeface="Calibri"/>
                <a:ea typeface="Calibri"/>
                <a:cs typeface="Calibri"/>
                <a:sym typeface="Calibri"/>
              </a:rPr>
              <a:t>where N = program length</a:t>
            </a:r>
            <a:endParaRPr/>
          </a:p>
          <a:p>
            <a:pPr indent="0" lvl="3" marL="1371671" marR="0" rtl="0" algn="l">
              <a:lnSpc>
                <a:spcPct val="150000"/>
              </a:lnSpc>
              <a:spcBef>
                <a:spcPts val="0"/>
              </a:spcBef>
              <a:spcAft>
                <a:spcPts val="0"/>
              </a:spcAft>
              <a:buNone/>
            </a:pPr>
            <a:r>
              <a:rPr b="0" i="0" lang="en-US" sz="2400" u="none" cap="none" strike="noStrike">
                <a:solidFill>
                  <a:schemeClr val="dk1"/>
                </a:solidFill>
                <a:latin typeface="Calibri"/>
                <a:ea typeface="Calibri"/>
                <a:cs typeface="Calibri"/>
                <a:sym typeface="Calibri"/>
              </a:rPr>
              <a:t>N1 = all operators appearing in the implementation</a:t>
            </a:r>
            <a:endParaRPr/>
          </a:p>
          <a:p>
            <a:pPr indent="0" lvl="3" marL="1371671" marR="0" rtl="0" algn="l">
              <a:lnSpc>
                <a:spcPct val="150000"/>
              </a:lnSpc>
              <a:spcBef>
                <a:spcPts val="0"/>
              </a:spcBef>
              <a:spcAft>
                <a:spcPts val="0"/>
              </a:spcAft>
              <a:buNone/>
            </a:pPr>
            <a:r>
              <a:rPr b="0" i="0" lang="en-US" sz="2400" u="none" cap="none" strike="noStrike">
                <a:solidFill>
                  <a:schemeClr val="dk1"/>
                </a:solidFill>
                <a:latin typeface="Calibri"/>
                <a:ea typeface="Calibri"/>
                <a:cs typeface="Calibri"/>
                <a:sym typeface="Calibri"/>
              </a:rPr>
              <a:t>N2 = all operands appearing in the implementation</a:t>
            </a:r>
            <a:endParaRPr/>
          </a:p>
        </p:txBody>
      </p:sp>
      <p:sp>
        <p:nvSpPr>
          <p:cNvPr id="383" name="Google Shape;383;p45"/>
          <p:cNvSpPr txBox="1"/>
          <p:nvPr/>
        </p:nvSpPr>
        <p:spPr>
          <a:xfrm>
            <a:off x="286825" y="994021"/>
            <a:ext cx="84276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9CDA"/>
                </a:solidFill>
                <a:latin typeface="Helvetica Neue"/>
                <a:ea typeface="Helvetica Neue"/>
                <a:cs typeface="Helvetica Neue"/>
                <a:sym typeface="Helvetica Neue"/>
              </a:rPr>
              <a:t>TOKEN COUNT ( HALSTEAD PRODUCT METRICS)</a:t>
            </a:r>
            <a:endParaRPr b="1" sz="24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6"/>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Size Estimation</a:t>
            </a:r>
            <a:endParaRPr/>
          </a:p>
        </p:txBody>
      </p:sp>
      <p:sp>
        <p:nvSpPr>
          <p:cNvPr id="389" name="Google Shape;389;p46"/>
          <p:cNvSpPr txBox="1"/>
          <p:nvPr/>
        </p:nvSpPr>
        <p:spPr>
          <a:xfrm>
            <a:off x="0" y="1395185"/>
            <a:ext cx="11496858" cy="4467057"/>
          </a:xfrm>
          <a:prstGeom prst="rect">
            <a:avLst/>
          </a:prstGeom>
          <a:noFill/>
          <a:ln>
            <a:noFill/>
          </a:ln>
        </p:spPr>
        <p:txBody>
          <a:bodyPr anchorCtr="0" anchor="t" bIns="45700" lIns="91425" spcFirstLastPara="1" rIns="91425" wrap="square" tIns="45700">
            <a:spAutoFit/>
          </a:bodyPr>
          <a:lstStyle/>
          <a:p>
            <a:pPr indent="-342900" lvl="1" marL="800124" marR="0" rtl="0" algn="l">
              <a:lnSpc>
                <a:spcPct val="15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Few Halstead Metric</a:t>
            </a:r>
            <a:endParaRPr/>
          </a:p>
          <a:p>
            <a:pPr indent="0" lvl="2" marL="914447" marR="0" rtl="0" algn="l">
              <a:lnSpc>
                <a:spcPct val="150000"/>
              </a:lnSpc>
              <a:spcBef>
                <a:spcPts val="0"/>
              </a:spcBef>
              <a:spcAft>
                <a:spcPts val="0"/>
              </a:spcAft>
              <a:buNone/>
            </a:pPr>
            <a:r>
              <a:rPr b="1" i="0" lang="en-US" sz="2400" u="none" cap="none" strike="noStrike">
                <a:solidFill>
                  <a:schemeClr val="dk1"/>
                </a:solidFill>
                <a:latin typeface="Calibri"/>
                <a:ea typeface="Calibri"/>
                <a:cs typeface="Calibri"/>
                <a:sym typeface="Calibri"/>
              </a:rPr>
              <a:t> Program Volume</a:t>
            </a:r>
            <a:endParaRPr/>
          </a:p>
          <a:p>
            <a:pPr indent="-342900" lvl="2" marL="1257347"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volume refers to the size of the program and it is defined as the program length times the logarithmic base 2 of the program vocabulary.</a:t>
            </a:r>
            <a:endParaRPr/>
          </a:p>
          <a:p>
            <a:pPr indent="0" lvl="3" marL="1371671" marR="0" rtl="0" algn="l">
              <a:lnSpc>
                <a:spcPct val="150000"/>
              </a:lnSpc>
              <a:spcBef>
                <a:spcPts val="0"/>
              </a:spcBef>
              <a:spcAft>
                <a:spcPts val="0"/>
              </a:spcAft>
              <a:buNone/>
            </a:pPr>
            <a:r>
              <a:rPr b="0" i="0" lang="en-US" sz="2400" u="none" cap="none" strike="noStrike">
                <a:solidFill>
                  <a:srgbClr val="FF0000"/>
                </a:solidFill>
                <a:latin typeface="Calibri"/>
                <a:ea typeface="Calibri"/>
                <a:cs typeface="Calibri"/>
                <a:sym typeface="Calibri"/>
              </a:rPr>
              <a:t>V = N log</a:t>
            </a:r>
            <a:r>
              <a:rPr b="0" baseline="-25000" i="0" lang="en-US" sz="2400" u="none" cap="none" strike="noStrike">
                <a:solidFill>
                  <a:srgbClr val="FF0000"/>
                </a:solidFill>
                <a:latin typeface="Calibri"/>
                <a:ea typeface="Calibri"/>
                <a:cs typeface="Calibri"/>
                <a:sym typeface="Calibri"/>
              </a:rPr>
              <a:t>2</a:t>
            </a:r>
            <a:r>
              <a:rPr b="0" i="0" lang="en-US" sz="2400" u="none" cap="none" strike="noStrike">
                <a:solidFill>
                  <a:srgbClr val="FF0000"/>
                </a:solidFill>
                <a:latin typeface="Calibri"/>
                <a:ea typeface="Calibri"/>
                <a:cs typeface="Calibri"/>
                <a:sym typeface="Calibri"/>
              </a:rPr>
              <a:t> n</a:t>
            </a:r>
            <a:endParaRPr/>
          </a:p>
          <a:p>
            <a:pPr indent="0" lvl="3" marL="1371671" marR="0" rtl="0" algn="l">
              <a:lnSpc>
                <a:spcPct val="150000"/>
              </a:lnSpc>
              <a:spcBef>
                <a:spcPts val="0"/>
              </a:spcBef>
              <a:spcAft>
                <a:spcPts val="0"/>
              </a:spcAft>
              <a:buNone/>
            </a:pPr>
            <a:r>
              <a:rPr b="0" i="0" lang="en-US" sz="2400" u="none" cap="none" strike="noStrike">
                <a:solidFill>
                  <a:schemeClr val="dk1"/>
                </a:solidFill>
                <a:latin typeface="Calibri"/>
                <a:ea typeface="Calibri"/>
                <a:cs typeface="Calibri"/>
                <a:sym typeface="Calibri"/>
              </a:rPr>
              <a:t>where V = program volume</a:t>
            </a:r>
            <a:endParaRPr/>
          </a:p>
          <a:p>
            <a:pPr indent="0" lvl="3" marL="1371671" marR="0" rtl="0" algn="l">
              <a:lnSpc>
                <a:spcPct val="150000"/>
              </a:lnSpc>
              <a:spcBef>
                <a:spcPts val="0"/>
              </a:spcBef>
              <a:spcAft>
                <a:spcPts val="0"/>
              </a:spcAft>
              <a:buNone/>
            </a:pPr>
            <a:r>
              <a:rPr b="0" i="0" lang="en-US" sz="2400" u="none" cap="none" strike="noStrike">
                <a:solidFill>
                  <a:schemeClr val="dk1"/>
                </a:solidFill>
                <a:latin typeface="Calibri"/>
                <a:ea typeface="Calibri"/>
                <a:cs typeface="Calibri"/>
                <a:sym typeface="Calibri"/>
              </a:rPr>
              <a:t>N = program length</a:t>
            </a:r>
            <a:endParaRPr/>
          </a:p>
          <a:p>
            <a:pPr indent="0" lvl="3" marL="1371671" marR="0" rtl="0" algn="l">
              <a:lnSpc>
                <a:spcPct val="150000"/>
              </a:lnSpc>
              <a:spcBef>
                <a:spcPts val="0"/>
              </a:spcBef>
              <a:spcAft>
                <a:spcPts val="0"/>
              </a:spcAft>
              <a:buNone/>
            </a:pPr>
            <a:r>
              <a:rPr b="0" i="0" lang="en-US" sz="2400" u="none" cap="none" strike="noStrike">
                <a:solidFill>
                  <a:schemeClr val="dk1"/>
                </a:solidFill>
                <a:latin typeface="Calibri"/>
                <a:ea typeface="Calibri"/>
                <a:cs typeface="Calibri"/>
                <a:sym typeface="Calibri"/>
              </a:rPr>
              <a:t>n = program vocabulary</a:t>
            </a:r>
            <a:endParaRPr/>
          </a:p>
        </p:txBody>
      </p:sp>
      <p:sp>
        <p:nvSpPr>
          <p:cNvPr id="390" name="Google Shape;390;p46"/>
          <p:cNvSpPr txBox="1"/>
          <p:nvPr/>
        </p:nvSpPr>
        <p:spPr>
          <a:xfrm>
            <a:off x="286825" y="994021"/>
            <a:ext cx="84276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9CDA"/>
                </a:solidFill>
                <a:latin typeface="Helvetica Neue"/>
                <a:ea typeface="Helvetica Neue"/>
                <a:cs typeface="Helvetica Neue"/>
                <a:sym typeface="Helvetica Neue"/>
              </a:rPr>
              <a:t>TOKEN COUNT ( HALSTEAD PRODUCT METRICS)</a:t>
            </a:r>
            <a:endParaRPr b="1" sz="24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7"/>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Size Estimation</a:t>
            </a:r>
            <a:endParaRPr/>
          </a:p>
        </p:txBody>
      </p:sp>
      <p:sp>
        <p:nvSpPr>
          <p:cNvPr id="396" name="Google Shape;396;p47"/>
          <p:cNvSpPr txBox="1"/>
          <p:nvPr/>
        </p:nvSpPr>
        <p:spPr>
          <a:xfrm>
            <a:off x="0" y="1395185"/>
            <a:ext cx="11496858" cy="2805063"/>
          </a:xfrm>
          <a:prstGeom prst="rect">
            <a:avLst/>
          </a:prstGeom>
          <a:noFill/>
          <a:ln>
            <a:noFill/>
          </a:ln>
        </p:spPr>
        <p:txBody>
          <a:bodyPr anchorCtr="0" anchor="t" bIns="45700" lIns="91425" spcFirstLastPara="1" rIns="91425" wrap="square" tIns="45700">
            <a:spAutoFit/>
          </a:bodyPr>
          <a:lstStyle/>
          <a:p>
            <a:pPr indent="-342900" lvl="2" marL="623888"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It is based on the idea that the software size should be measured according to the functionalities specified by the user. </a:t>
            </a:r>
            <a:endParaRPr/>
          </a:p>
          <a:p>
            <a:pPr indent="-342900" lvl="2" marL="623888"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Therefore, FPA is a standardized methodology for measuring various functions of a software from the user’s point of view.</a:t>
            </a:r>
            <a:endParaRPr/>
          </a:p>
          <a:p>
            <a:pPr indent="-342900" lvl="2" marL="623888"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size of an application is measured in </a:t>
            </a:r>
            <a:r>
              <a:rPr b="1" i="0" lang="en-US" sz="2400" u="none" cap="none" strike="noStrike">
                <a:solidFill>
                  <a:schemeClr val="dk1"/>
                </a:solidFill>
                <a:latin typeface="Calibri"/>
                <a:ea typeface="Calibri"/>
                <a:cs typeface="Calibri"/>
                <a:sym typeface="Calibri"/>
              </a:rPr>
              <a:t>function points</a:t>
            </a:r>
            <a:r>
              <a:rPr b="0" i="0" lang="en-US" sz="2400" u="none" cap="none" strike="noStrike">
                <a:solidFill>
                  <a:schemeClr val="dk1"/>
                </a:solidFill>
                <a:latin typeface="Calibri"/>
                <a:ea typeface="Calibri"/>
                <a:cs typeface="Calibri"/>
                <a:sym typeface="Calibri"/>
              </a:rPr>
              <a:t>. </a:t>
            </a:r>
            <a:endParaRPr/>
          </a:p>
        </p:txBody>
      </p:sp>
      <p:sp>
        <p:nvSpPr>
          <p:cNvPr id="397" name="Google Shape;397;p47"/>
          <p:cNvSpPr txBox="1"/>
          <p:nvPr/>
        </p:nvSpPr>
        <p:spPr>
          <a:xfrm>
            <a:off x="286825" y="994021"/>
            <a:ext cx="84276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9CDA"/>
                </a:solidFill>
                <a:latin typeface="Helvetica Neue"/>
                <a:ea typeface="Helvetica Neue"/>
                <a:cs typeface="Helvetica Neue"/>
                <a:sym typeface="Helvetica Neue"/>
              </a:rPr>
              <a:t>FUNCTION POINT ANALYSIS (FPA)</a:t>
            </a:r>
            <a:endParaRPr b="1" sz="24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8"/>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Size Estimation</a:t>
            </a:r>
            <a:endParaRPr/>
          </a:p>
        </p:txBody>
      </p:sp>
      <p:sp>
        <p:nvSpPr>
          <p:cNvPr id="403" name="Google Shape;403;p48"/>
          <p:cNvSpPr txBox="1"/>
          <p:nvPr/>
        </p:nvSpPr>
        <p:spPr>
          <a:xfrm>
            <a:off x="0" y="1395185"/>
            <a:ext cx="11496858" cy="589072"/>
          </a:xfrm>
          <a:prstGeom prst="rect">
            <a:avLst/>
          </a:prstGeom>
          <a:noFill/>
          <a:ln>
            <a:noFill/>
          </a:ln>
        </p:spPr>
        <p:txBody>
          <a:bodyPr anchorCtr="0" anchor="t" bIns="45700" lIns="91425" spcFirstLastPara="1" rIns="91425" wrap="square" tIns="45700">
            <a:spAutoFit/>
          </a:bodyPr>
          <a:lstStyle/>
          <a:p>
            <a:pPr indent="-342900" lvl="2" marL="623888"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What do Function Point measure?</a:t>
            </a:r>
            <a:endParaRPr/>
          </a:p>
        </p:txBody>
      </p:sp>
      <p:sp>
        <p:nvSpPr>
          <p:cNvPr id="404" name="Google Shape;404;p48"/>
          <p:cNvSpPr txBox="1"/>
          <p:nvPr/>
        </p:nvSpPr>
        <p:spPr>
          <a:xfrm>
            <a:off x="286825" y="994021"/>
            <a:ext cx="84276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9CDA"/>
                </a:solidFill>
                <a:latin typeface="Helvetica Neue"/>
                <a:ea typeface="Helvetica Neue"/>
                <a:cs typeface="Helvetica Neue"/>
                <a:sym typeface="Helvetica Neue"/>
              </a:rPr>
              <a:t>FUNCTION POINT ANALYSIS (FPA)</a:t>
            </a:r>
            <a:endParaRPr b="1" sz="2400">
              <a:solidFill>
                <a:schemeClr val="dk1"/>
              </a:solidFill>
              <a:latin typeface="Calibri"/>
              <a:ea typeface="Calibri"/>
              <a:cs typeface="Calibri"/>
              <a:sym typeface="Calibri"/>
            </a:endParaRPr>
          </a:p>
        </p:txBody>
      </p:sp>
      <p:sp>
        <p:nvSpPr>
          <p:cNvPr id="405" name="Google Shape;405;p48"/>
          <p:cNvSpPr/>
          <p:nvPr/>
        </p:nvSpPr>
        <p:spPr>
          <a:xfrm>
            <a:off x="4722990" y="3059408"/>
            <a:ext cx="2136422" cy="2136422"/>
          </a:xfrm>
          <a:prstGeom prst="roundRect">
            <a:avLst>
              <a:gd fmla="val 16667" name="adj"/>
            </a:avLst>
          </a:prstGeom>
          <a:solidFill>
            <a:srgbClr val="2C4A5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406" name="Google Shape;406;p48"/>
          <p:cNvSpPr/>
          <p:nvPr/>
        </p:nvSpPr>
        <p:spPr>
          <a:xfrm>
            <a:off x="4722990" y="2565519"/>
            <a:ext cx="2136422" cy="2136422"/>
          </a:xfrm>
          <a:prstGeom prst="roundRect">
            <a:avLst>
              <a:gd fmla="val 16667" name="adj"/>
            </a:avLst>
          </a:prstGeom>
          <a:solidFill>
            <a:srgbClr val="5373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407" name="Google Shape;407;p48"/>
          <p:cNvSpPr/>
          <p:nvPr/>
        </p:nvSpPr>
        <p:spPr>
          <a:xfrm>
            <a:off x="4722990" y="2071629"/>
            <a:ext cx="2136422" cy="2136422"/>
          </a:xfrm>
          <a:prstGeom prst="roundRect">
            <a:avLst>
              <a:gd fmla="val 16667" name="adj"/>
            </a:avLst>
          </a:prstGeom>
          <a:solidFill>
            <a:srgbClr val="97AE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408" name="Google Shape;408;p48"/>
          <p:cNvSpPr/>
          <p:nvPr/>
        </p:nvSpPr>
        <p:spPr>
          <a:xfrm>
            <a:off x="3519792" y="3384850"/>
            <a:ext cx="593598" cy="593598"/>
          </a:xfrm>
          <a:prstGeom prst="ellipse">
            <a:avLst/>
          </a:prstGeom>
          <a:solidFill>
            <a:srgbClr val="496A7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57565A"/>
              </a:solidFill>
              <a:latin typeface="Open Sans Light"/>
              <a:ea typeface="Open Sans Light"/>
              <a:cs typeface="Open Sans Light"/>
              <a:sym typeface="Open Sans Light"/>
            </a:endParaRPr>
          </a:p>
        </p:txBody>
      </p:sp>
      <p:cxnSp>
        <p:nvCxnSpPr>
          <p:cNvPr id="409" name="Google Shape;409;p48"/>
          <p:cNvCxnSpPr/>
          <p:nvPr/>
        </p:nvCxnSpPr>
        <p:spPr>
          <a:xfrm rot="10800000">
            <a:off x="6451311" y="2566331"/>
            <a:ext cx="1106894" cy="0"/>
          </a:xfrm>
          <a:prstGeom prst="straightConnector1">
            <a:avLst/>
          </a:prstGeom>
          <a:noFill/>
          <a:ln cap="flat" cmpd="sng" w="9525">
            <a:solidFill>
              <a:srgbClr val="97AEA0"/>
            </a:solidFill>
            <a:prstDash val="solid"/>
            <a:round/>
            <a:headEnd len="sm" w="sm" type="none"/>
            <a:tailEnd len="sm" w="sm" type="none"/>
          </a:ln>
        </p:spPr>
      </p:cxnSp>
      <p:cxnSp>
        <p:nvCxnSpPr>
          <p:cNvPr id="410" name="Google Shape;410;p48"/>
          <p:cNvCxnSpPr/>
          <p:nvPr/>
        </p:nvCxnSpPr>
        <p:spPr>
          <a:xfrm rot="10800000">
            <a:off x="4113391" y="3681649"/>
            <a:ext cx="312148" cy="0"/>
          </a:xfrm>
          <a:prstGeom prst="straightConnector1">
            <a:avLst/>
          </a:prstGeom>
          <a:noFill/>
          <a:ln cap="flat" cmpd="sng" w="9525">
            <a:solidFill>
              <a:srgbClr val="53737B"/>
            </a:solidFill>
            <a:prstDash val="solid"/>
            <a:round/>
            <a:headEnd len="sm" w="sm" type="none"/>
            <a:tailEnd len="sm" w="sm" type="none"/>
          </a:ln>
        </p:spPr>
      </p:cxnSp>
      <p:sp>
        <p:nvSpPr>
          <p:cNvPr id="411" name="Google Shape;411;p48"/>
          <p:cNvSpPr/>
          <p:nvPr/>
        </p:nvSpPr>
        <p:spPr>
          <a:xfrm>
            <a:off x="185351" y="3290830"/>
            <a:ext cx="3315951" cy="1325171"/>
          </a:xfrm>
          <a:prstGeom prst="rect">
            <a:avLst/>
          </a:prstGeom>
          <a:noFill/>
          <a:ln>
            <a:noFill/>
          </a:ln>
        </p:spPr>
        <p:txBody>
          <a:bodyPr anchorCtr="0" anchor="t" bIns="73150" lIns="182875" spcFirstLastPara="1" rIns="182875" wrap="square" tIns="45700">
            <a:noAutofit/>
          </a:bodyPr>
          <a:lstStyle/>
          <a:p>
            <a:pPr indent="0" lvl="0" marL="0" marR="0" rtl="0" algn="r">
              <a:lnSpc>
                <a:spcPct val="89000"/>
              </a:lnSpc>
              <a:spcBef>
                <a:spcPts val="0"/>
              </a:spcBef>
              <a:spcAft>
                <a:spcPts val="0"/>
              </a:spcAft>
              <a:buNone/>
            </a:pPr>
            <a:r>
              <a:rPr b="1" lang="en-US" sz="1800">
                <a:solidFill>
                  <a:schemeClr val="dk1"/>
                </a:solidFill>
                <a:latin typeface="Arial"/>
                <a:ea typeface="Arial"/>
                <a:cs typeface="Arial"/>
                <a:sym typeface="Arial"/>
              </a:rPr>
              <a:t>Nonfunctional Requirements</a:t>
            </a:r>
            <a:endParaRPr sz="1600">
              <a:solidFill>
                <a:srgbClr val="222222"/>
              </a:solidFill>
              <a:latin typeface="Arial"/>
              <a:ea typeface="Arial"/>
              <a:cs typeface="Arial"/>
              <a:sym typeface="Arial"/>
            </a:endParaRPr>
          </a:p>
          <a:p>
            <a:pPr indent="-285750" lvl="0" marL="285750" marR="0" rtl="0" algn="r">
              <a:lnSpc>
                <a:spcPct val="89000"/>
              </a:lnSpc>
              <a:spcBef>
                <a:spcPts val="0"/>
              </a:spcBef>
              <a:spcAft>
                <a:spcPts val="0"/>
              </a:spcAft>
              <a:buClr>
                <a:srgbClr val="222222"/>
              </a:buClr>
              <a:buSzPts val="1400"/>
              <a:buFont typeface="Noto Sans Symbols"/>
              <a:buChar char="✔"/>
            </a:pPr>
            <a:r>
              <a:rPr lang="en-US" sz="1400">
                <a:solidFill>
                  <a:srgbClr val="222222"/>
                </a:solidFill>
                <a:latin typeface="Arial"/>
                <a:ea typeface="Arial"/>
                <a:cs typeface="Arial"/>
                <a:sym typeface="Arial"/>
              </a:rPr>
              <a:t>Quality</a:t>
            </a:r>
            <a:endParaRPr/>
          </a:p>
          <a:p>
            <a:pPr indent="-285750" lvl="0" marL="285750" marR="0" rtl="0" algn="r">
              <a:lnSpc>
                <a:spcPct val="89000"/>
              </a:lnSpc>
              <a:spcBef>
                <a:spcPts val="0"/>
              </a:spcBef>
              <a:spcAft>
                <a:spcPts val="0"/>
              </a:spcAft>
              <a:buClr>
                <a:srgbClr val="222222"/>
              </a:buClr>
              <a:buSzPts val="1400"/>
              <a:buFont typeface="Noto Sans Symbols"/>
              <a:buChar char="✔"/>
            </a:pPr>
            <a:r>
              <a:rPr lang="en-US" sz="1400">
                <a:solidFill>
                  <a:srgbClr val="222222"/>
                </a:solidFill>
                <a:latin typeface="Arial"/>
                <a:ea typeface="Arial"/>
                <a:cs typeface="Arial"/>
                <a:sym typeface="Arial"/>
              </a:rPr>
              <a:t>Reliability</a:t>
            </a:r>
            <a:endParaRPr/>
          </a:p>
          <a:p>
            <a:pPr indent="-285750" lvl="0" marL="285750" marR="0" rtl="0" algn="r">
              <a:lnSpc>
                <a:spcPct val="89000"/>
              </a:lnSpc>
              <a:spcBef>
                <a:spcPts val="0"/>
              </a:spcBef>
              <a:spcAft>
                <a:spcPts val="0"/>
              </a:spcAft>
              <a:buClr>
                <a:srgbClr val="222222"/>
              </a:buClr>
              <a:buSzPts val="1400"/>
              <a:buFont typeface="Noto Sans Symbols"/>
              <a:buChar char="✔"/>
            </a:pPr>
            <a:r>
              <a:rPr lang="en-US" sz="1400">
                <a:solidFill>
                  <a:srgbClr val="222222"/>
                </a:solidFill>
                <a:latin typeface="Arial"/>
                <a:ea typeface="Arial"/>
                <a:cs typeface="Arial"/>
                <a:sym typeface="Arial"/>
              </a:rPr>
              <a:t>Usability</a:t>
            </a:r>
            <a:endParaRPr/>
          </a:p>
          <a:p>
            <a:pPr indent="-285750" lvl="0" marL="285750" marR="0" rtl="0" algn="r">
              <a:lnSpc>
                <a:spcPct val="89000"/>
              </a:lnSpc>
              <a:spcBef>
                <a:spcPts val="0"/>
              </a:spcBef>
              <a:spcAft>
                <a:spcPts val="0"/>
              </a:spcAft>
              <a:buClr>
                <a:srgbClr val="222222"/>
              </a:buClr>
              <a:buSzPts val="1400"/>
              <a:buFont typeface="Noto Sans Symbols"/>
              <a:buChar char="✔"/>
            </a:pPr>
            <a:r>
              <a:rPr lang="en-US" sz="1400">
                <a:solidFill>
                  <a:srgbClr val="222222"/>
                </a:solidFill>
                <a:latin typeface="Arial"/>
                <a:ea typeface="Arial"/>
                <a:cs typeface="Arial"/>
                <a:sym typeface="Arial"/>
              </a:rPr>
              <a:t>Performance</a:t>
            </a:r>
            <a:endParaRPr/>
          </a:p>
          <a:p>
            <a:pPr indent="-285750" lvl="0" marL="285750" marR="0" rtl="0" algn="r">
              <a:lnSpc>
                <a:spcPct val="89000"/>
              </a:lnSpc>
              <a:spcBef>
                <a:spcPts val="0"/>
              </a:spcBef>
              <a:spcAft>
                <a:spcPts val="0"/>
              </a:spcAft>
              <a:buClr>
                <a:srgbClr val="222222"/>
              </a:buClr>
              <a:buSzPts val="1400"/>
              <a:buFont typeface="Noto Sans Symbols"/>
              <a:buChar char="✔"/>
            </a:pPr>
            <a:r>
              <a:rPr lang="en-US" sz="1400">
                <a:solidFill>
                  <a:srgbClr val="222222"/>
                </a:solidFill>
                <a:latin typeface="Arial"/>
                <a:ea typeface="Arial"/>
                <a:cs typeface="Arial"/>
                <a:sym typeface="Arial"/>
              </a:rPr>
              <a:t>Security</a:t>
            </a:r>
            <a:endParaRPr sz="1400">
              <a:solidFill>
                <a:srgbClr val="57565A"/>
              </a:solidFill>
              <a:latin typeface="Open Sans Light"/>
              <a:ea typeface="Open Sans Light"/>
              <a:cs typeface="Open Sans Light"/>
              <a:sym typeface="Open Sans Light"/>
            </a:endParaRPr>
          </a:p>
        </p:txBody>
      </p:sp>
      <p:cxnSp>
        <p:nvCxnSpPr>
          <p:cNvPr id="412" name="Google Shape;412;p48"/>
          <p:cNvCxnSpPr/>
          <p:nvPr/>
        </p:nvCxnSpPr>
        <p:spPr>
          <a:xfrm rot="10800000">
            <a:off x="6984711" y="4282136"/>
            <a:ext cx="573494" cy="0"/>
          </a:xfrm>
          <a:prstGeom prst="straightConnector1">
            <a:avLst/>
          </a:prstGeom>
          <a:noFill/>
          <a:ln cap="flat" cmpd="sng" w="9525">
            <a:solidFill>
              <a:srgbClr val="2C4A58"/>
            </a:solidFill>
            <a:prstDash val="solid"/>
            <a:round/>
            <a:headEnd len="sm" w="sm" type="none"/>
            <a:tailEnd len="sm" w="sm" type="none"/>
          </a:ln>
        </p:spPr>
      </p:cxnSp>
      <p:sp>
        <p:nvSpPr>
          <p:cNvPr id="413" name="Google Shape;413;p48"/>
          <p:cNvSpPr/>
          <p:nvPr/>
        </p:nvSpPr>
        <p:spPr>
          <a:xfrm>
            <a:off x="7876533" y="2187341"/>
            <a:ext cx="3837672" cy="1133452"/>
          </a:xfrm>
          <a:prstGeom prst="rect">
            <a:avLst/>
          </a:prstGeom>
          <a:noFill/>
          <a:ln>
            <a:noFill/>
          </a:ln>
        </p:spPr>
        <p:txBody>
          <a:bodyPr anchorCtr="0" anchor="t" bIns="73150" lIns="182875" spcFirstLastPara="1" rIns="182875" wrap="square" tIns="45700">
            <a:noAutofit/>
          </a:bodyPr>
          <a:lstStyle/>
          <a:p>
            <a:pPr indent="0" lvl="0" marL="0" marR="0" rtl="0" algn="l">
              <a:lnSpc>
                <a:spcPct val="89000"/>
              </a:lnSpc>
              <a:spcBef>
                <a:spcPts val="0"/>
              </a:spcBef>
              <a:spcAft>
                <a:spcPts val="0"/>
              </a:spcAft>
              <a:buNone/>
            </a:pPr>
            <a:r>
              <a:rPr b="1" lang="en-US" sz="1800">
                <a:solidFill>
                  <a:schemeClr val="dk1"/>
                </a:solidFill>
                <a:latin typeface="Arial"/>
                <a:ea typeface="Arial"/>
                <a:cs typeface="Arial"/>
                <a:sym typeface="Arial"/>
              </a:rPr>
              <a:t>Functional Requirements</a:t>
            </a:r>
            <a:endParaRPr/>
          </a:p>
          <a:p>
            <a:pPr indent="-285750" lvl="0" marL="285750" marR="0" rtl="0" algn="l">
              <a:lnSpc>
                <a:spcPct val="89000"/>
              </a:lnSpc>
              <a:spcBef>
                <a:spcPts val="0"/>
              </a:spcBef>
              <a:spcAft>
                <a:spcPts val="0"/>
              </a:spcAft>
              <a:buClr>
                <a:srgbClr val="222222"/>
              </a:buClr>
              <a:buSzPts val="1400"/>
              <a:buFont typeface="Noto Sans Symbols"/>
              <a:buChar char="✔"/>
            </a:pPr>
            <a:r>
              <a:rPr lang="en-US" sz="1400">
                <a:solidFill>
                  <a:srgbClr val="222222"/>
                </a:solidFill>
                <a:latin typeface="Arial"/>
                <a:ea typeface="Arial"/>
                <a:cs typeface="Arial"/>
                <a:sym typeface="Arial"/>
              </a:rPr>
              <a:t>Data Transfer</a:t>
            </a:r>
            <a:endParaRPr/>
          </a:p>
          <a:p>
            <a:pPr indent="-285750" lvl="0" marL="285750" marR="0" rtl="0" algn="l">
              <a:lnSpc>
                <a:spcPct val="89000"/>
              </a:lnSpc>
              <a:spcBef>
                <a:spcPts val="0"/>
              </a:spcBef>
              <a:spcAft>
                <a:spcPts val="0"/>
              </a:spcAft>
              <a:buClr>
                <a:srgbClr val="222222"/>
              </a:buClr>
              <a:buSzPts val="1400"/>
              <a:buFont typeface="Noto Sans Symbols"/>
              <a:buChar char="✔"/>
            </a:pPr>
            <a:r>
              <a:rPr lang="en-US" sz="1400">
                <a:solidFill>
                  <a:srgbClr val="222222"/>
                </a:solidFill>
                <a:latin typeface="Arial"/>
                <a:ea typeface="Arial"/>
                <a:cs typeface="Arial"/>
                <a:sym typeface="Arial"/>
              </a:rPr>
              <a:t>Storage</a:t>
            </a:r>
            <a:endParaRPr/>
          </a:p>
          <a:p>
            <a:pPr indent="-285750" lvl="0" marL="285750" marR="0" rtl="0" algn="l">
              <a:lnSpc>
                <a:spcPct val="89000"/>
              </a:lnSpc>
              <a:spcBef>
                <a:spcPts val="0"/>
              </a:spcBef>
              <a:spcAft>
                <a:spcPts val="0"/>
              </a:spcAft>
              <a:buClr>
                <a:srgbClr val="222222"/>
              </a:buClr>
              <a:buSzPts val="1400"/>
              <a:buFont typeface="Noto Sans Symbols"/>
              <a:buChar char="✔"/>
            </a:pPr>
            <a:r>
              <a:rPr lang="en-US" sz="1400">
                <a:solidFill>
                  <a:srgbClr val="222222"/>
                </a:solidFill>
                <a:latin typeface="Arial"/>
                <a:ea typeface="Arial"/>
                <a:cs typeface="Arial"/>
                <a:sym typeface="Arial"/>
              </a:rPr>
              <a:t>Data processing</a:t>
            </a:r>
            <a:endParaRPr/>
          </a:p>
          <a:p>
            <a:pPr indent="-285750" lvl="0" marL="285750" marR="0" rtl="0" algn="l">
              <a:lnSpc>
                <a:spcPct val="89000"/>
              </a:lnSpc>
              <a:spcBef>
                <a:spcPts val="0"/>
              </a:spcBef>
              <a:spcAft>
                <a:spcPts val="0"/>
              </a:spcAft>
              <a:buClr>
                <a:srgbClr val="222222"/>
              </a:buClr>
              <a:buSzPts val="1400"/>
              <a:buFont typeface="Noto Sans Symbols"/>
              <a:buChar char="✔"/>
            </a:pPr>
            <a:r>
              <a:rPr lang="en-US" sz="1400">
                <a:solidFill>
                  <a:srgbClr val="222222"/>
                </a:solidFill>
                <a:latin typeface="Arial"/>
                <a:ea typeface="Arial"/>
                <a:cs typeface="Arial"/>
                <a:sym typeface="Arial"/>
              </a:rPr>
              <a:t>Retrieval and representation</a:t>
            </a:r>
            <a:endParaRPr sz="1400">
              <a:solidFill>
                <a:srgbClr val="57565A"/>
              </a:solidFill>
              <a:latin typeface="Open Sans Light"/>
              <a:ea typeface="Open Sans Light"/>
              <a:cs typeface="Open Sans Light"/>
              <a:sym typeface="Open Sans Light"/>
            </a:endParaRPr>
          </a:p>
        </p:txBody>
      </p:sp>
      <p:sp>
        <p:nvSpPr>
          <p:cNvPr id="414" name="Google Shape;414;p48"/>
          <p:cNvSpPr/>
          <p:nvPr/>
        </p:nvSpPr>
        <p:spPr>
          <a:xfrm>
            <a:off x="7291213" y="2269532"/>
            <a:ext cx="593598" cy="593598"/>
          </a:xfrm>
          <a:prstGeom prst="ellipse">
            <a:avLst/>
          </a:prstGeom>
          <a:solidFill>
            <a:srgbClr val="97AE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57565A"/>
              </a:solidFill>
              <a:latin typeface="Open Sans Light"/>
              <a:ea typeface="Open Sans Light"/>
              <a:cs typeface="Open Sans Light"/>
              <a:sym typeface="Open Sans Light"/>
            </a:endParaRPr>
          </a:p>
        </p:txBody>
      </p:sp>
      <p:sp>
        <p:nvSpPr>
          <p:cNvPr id="415" name="Google Shape;415;p48"/>
          <p:cNvSpPr/>
          <p:nvPr/>
        </p:nvSpPr>
        <p:spPr>
          <a:xfrm>
            <a:off x="7291213" y="3985337"/>
            <a:ext cx="593598" cy="593598"/>
          </a:xfrm>
          <a:prstGeom prst="ellipse">
            <a:avLst/>
          </a:prstGeom>
          <a:solidFill>
            <a:srgbClr val="2C4A5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57565A"/>
              </a:solidFill>
              <a:latin typeface="Open Sans Light"/>
              <a:ea typeface="Open Sans Light"/>
              <a:cs typeface="Open Sans Light"/>
              <a:sym typeface="Open Sans Light"/>
            </a:endParaRPr>
          </a:p>
        </p:txBody>
      </p:sp>
      <p:sp>
        <p:nvSpPr>
          <p:cNvPr id="416" name="Google Shape;416;p48"/>
          <p:cNvSpPr/>
          <p:nvPr/>
        </p:nvSpPr>
        <p:spPr>
          <a:xfrm>
            <a:off x="7423447" y="4117858"/>
            <a:ext cx="329130" cy="328558"/>
          </a:xfrm>
          <a:custGeom>
            <a:rect b="b" l="l" r="r" t="t"/>
            <a:pathLst>
              <a:path extrusionOk="0" h="798" w="800">
                <a:moveTo>
                  <a:pt x="350" y="639"/>
                </a:moveTo>
                <a:cubicBezTo>
                  <a:pt x="306" y="639"/>
                  <a:pt x="270" y="675"/>
                  <a:pt x="270" y="719"/>
                </a:cubicBezTo>
                <a:cubicBezTo>
                  <a:pt x="270" y="763"/>
                  <a:pt x="306" y="798"/>
                  <a:pt x="350" y="798"/>
                </a:cubicBezTo>
                <a:cubicBezTo>
                  <a:pt x="394" y="798"/>
                  <a:pt x="430" y="763"/>
                  <a:pt x="430" y="719"/>
                </a:cubicBezTo>
                <a:cubicBezTo>
                  <a:pt x="430" y="675"/>
                  <a:pt x="394" y="639"/>
                  <a:pt x="350" y="639"/>
                </a:cubicBezTo>
                <a:close/>
                <a:moveTo>
                  <a:pt x="350" y="763"/>
                </a:moveTo>
                <a:cubicBezTo>
                  <a:pt x="325" y="763"/>
                  <a:pt x="306" y="743"/>
                  <a:pt x="306" y="719"/>
                </a:cubicBezTo>
                <a:cubicBezTo>
                  <a:pt x="306" y="694"/>
                  <a:pt x="325" y="674"/>
                  <a:pt x="350" y="674"/>
                </a:cubicBezTo>
                <a:cubicBezTo>
                  <a:pt x="374" y="674"/>
                  <a:pt x="394" y="694"/>
                  <a:pt x="394" y="719"/>
                </a:cubicBezTo>
                <a:cubicBezTo>
                  <a:pt x="394" y="743"/>
                  <a:pt x="374" y="763"/>
                  <a:pt x="350" y="763"/>
                </a:cubicBezTo>
                <a:close/>
                <a:moveTo>
                  <a:pt x="600" y="639"/>
                </a:moveTo>
                <a:cubicBezTo>
                  <a:pt x="556" y="639"/>
                  <a:pt x="520" y="675"/>
                  <a:pt x="520" y="719"/>
                </a:cubicBezTo>
                <a:cubicBezTo>
                  <a:pt x="520" y="763"/>
                  <a:pt x="556" y="798"/>
                  <a:pt x="600" y="798"/>
                </a:cubicBezTo>
                <a:cubicBezTo>
                  <a:pt x="644" y="798"/>
                  <a:pt x="680" y="763"/>
                  <a:pt x="680" y="719"/>
                </a:cubicBezTo>
                <a:cubicBezTo>
                  <a:pt x="680" y="675"/>
                  <a:pt x="644" y="639"/>
                  <a:pt x="600" y="639"/>
                </a:cubicBezTo>
                <a:close/>
                <a:moveTo>
                  <a:pt x="600" y="763"/>
                </a:moveTo>
                <a:cubicBezTo>
                  <a:pt x="576" y="763"/>
                  <a:pt x="556" y="743"/>
                  <a:pt x="556" y="719"/>
                </a:cubicBezTo>
                <a:cubicBezTo>
                  <a:pt x="556" y="694"/>
                  <a:pt x="576" y="674"/>
                  <a:pt x="600" y="674"/>
                </a:cubicBezTo>
                <a:cubicBezTo>
                  <a:pt x="625" y="674"/>
                  <a:pt x="645" y="694"/>
                  <a:pt x="645" y="719"/>
                </a:cubicBezTo>
                <a:cubicBezTo>
                  <a:pt x="645" y="743"/>
                  <a:pt x="625" y="763"/>
                  <a:pt x="600" y="763"/>
                </a:cubicBezTo>
                <a:close/>
                <a:moveTo>
                  <a:pt x="796" y="202"/>
                </a:moveTo>
                <a:cubicBezTo>
                  <a:pt x="793" y="197"/>
                  <a:pt x="787" y="195"/>
                  <a:pt x="782" y="195"/>
                </a:cubicBezTo>
                <a:cubicBezTo>
                  <a:pt x="182" y="195"/>
                  <a:pt x="182" y="195"/>
                  <a:pt x="182" y="195"/>
                </a:cubicBezTo>
                <a:cubicBezTo>
                  <a:pt x="132" y="13"/>
                  <a:pt x="132" y="13"/>
                  <a:pt x="132" y="13"/>
                </a:cubicBezTo>
                <a:cubicBezTo>
                  <a:pt x="132" y="12"/>
                  <a:pt x="132" y="12"/>
                  <a:pt x="132" y="12"/>
                </a:cubicBezTo>
                <a:cubicBezTo>
                  <a:pt x="131" y="10"/>
                  <a:pt x="131" y="9"/>
                  <a:pt x="130" y="8"/>
                </a:cubicBezTo>
                <a:cubicBezTo>
                  <a:pt x="130" y="7"/>
                  <a:pt x="129" y="6"/>
                  <a:pt x="128" y="6"/>
                </a:cubicBezTo>
                <a:cubicBezTo>
                  <a:pt x="128" y="5"/>
                  <a:pt x="127" y="4"/>
                  <a:pt x="126" y="3"/>
                </a:cubicBezTo>
                <a:cubicBezTo>
                  <a:pt x="125" y="3"/>
                  <a:pt x="124" y="2"/>
                  <a:pt x="123" y="2"/>
                </a:cubicBezTo>
                <a:cubicBezTo>
                  <a:pt x="122" y="1"/>
                  <a:pt x="121" y="1"/>
                  <a:pt x="120" y="0"/>
                </a:cubicBezTo>
                <a:cubicBezTo>
                  <a:pt x="119" y="0"/>
                  <a:pt x="118" y="0"/>
                  <a:pt x="116" y="0"/>
                </a:cubicBezTo>
                <a:cubicBezTo>
                  <a:pt x="116" y="0"/>
                  <a:pt x="116" y="0"/>
                  <a:pt x="115" y="0"/>
                </a:cubicBezTo>
                <a:cubicBezTo>
                  <a:pt x="17" y="0"/>
                  <a:pt x="17" y="0"/>
                  <a:pt x="17" y="0"/>
                </a:cubicBezTo>
                <a:cubicBezTo>
                  <a:pt x="8" y="0"/>
                  <a:pt x="0" y="8"/>
                  <a:pt x="0" y="17"/>
                </a:cubicBezTo>
                <a:cubicBezTo>
                  <a:pt x="0" y="27"/>
                  <a:pt x="8" y="35"/>
                  <a:pt x="17" y="35"/>
                </a:cubicBezTo>
                <a:cubicBezTo>
                  <a:pt x="102" y="35"/>
                  <a:pt x="102" y="35"/>
                  <a:pt x="102" y="35"/>
                </a:cubicBezTo>
                <a:cubicBezTo>
                  <a:pt x="151" y="217"/>
                  <a:pt x="151" y="217"/>
                  <a:pt x="151" y="217"/>
                </a:cubicBezTo>
                <a:cubicBezTo>
                  <a:pt x="240" y="576"/>
                  <a:pt x="240" y="576"/>
                  <a:pt x="240" y="576"/>
                </a:cubicBezTo>
                <a:cubicBezTo>
                  <a:pt x="242" y="584"/>
                  <a:pt x="249" y="590"/>
                  <a:pt x="257" y="590"/>
                </a:cubicBezTo>
                <a:cubicBezTo>
                  <a:pt x="693" y="590"/>
                  <a:pt x="693" y="590"/>
                  <a:pt x="693" y="590"/>
                </a:cubicBezTo>
                <a:cubicBezTo>
                  <a:pt x="701" y="590"/>
                  <a:pt x="708" y="584"/>
                  <a:pt x="710" y="576"/>
                </a:cubicBezTo>
                <a:cubicBezTo>
                  <a:pt x="799" y="217"/>
                  <a:pt x="799" y="217"/>
                  <a:pt x="799" y="217"/>
                </a:cubicBezTo>
                <a:cubicBezTo>
                  <a:pt x="800" y="212"/>
                  <a:pt x="799" y="206"/>
                  <a:pt x="796" y="202"/>
                </a:cubicBezTo>
                <a:close/>
                <a:moveTo>
                  <a:pt x="679" y="554"/>
                </a:moveTo>
                <a:cubicBezTo>
                  <a:pt x="271" y="554"/>
                  <a:pt x="271" y="554"/>
                  <a:pt x="271" y="554"/>
                </a:cubicBezTo>
                <a:cubicBezTo>
                  <a:pt x="191" y="230"/>
                  <a:pt x="191" y="230"/>
                  <a:pt x="191" y="230"/>
                </a:cubicBezTo>
                <a:cubicBezTo>
                  <a:pt x="759" y="230"/>
                  <a:pt x="759" y="230"/>
                  <a:pt x="759" y="230"/>
                </a:cubicBezTo>
                <a:lnTo>
                  <a:pt x="679" y="5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57565A"/>
              </a:solidFill>
              <a:latin typeface="Open Sans Light"/>
              <a:ea typeface="Open Sans Light"/>
              <a:cs typeface="Open Sans Light"/>
              <a:sym typeface="Open Sans Light"/>
            </a:endParaRPr>
          </a:p>
        </p:txBody>
      </p:sp>
      <p:sp>
        <p:nvSpPr>
          <p:cNvPr id="417" name="Google Shape;417;p48"/>
          <p:cNvSpPr/>
          <p:nvPr/>
        </p:nvSpPr>
        <p:spPr>
          <a:xfrm>
            <a:off x="7876533" y="3900430"/>
            <a:ext cx="3837672" cy="1133452"/>
          </a:xfrm>
          <a:prstGeom prst="rect">
            <a:avLst/>
          </a:prstGeom>
          <a:noFill/>
          <a:ln>
            <a:noFill/>
          </a:ln>
        </p:spPr>
        <p:txBody>
          <a:bodyPr anchorCtr="0" anchor="t" bIns="73150" lIns="182875" spcFirstLastPara="1" rIns="182875" wrap="square" tIns="45700">
            <a:noAutofit/>
          </a:bodyPr>
          <a:lstStyle/>
          <a:p>
            <a:pPr indent="0" lvl="0" marL="0" marR="0" rtl="0" algn="l">
              <a:lnSpc>
                <a:spcPct val="89000"/>
              </a:lnSpc>
              <a:spcBef>
                <a:spcPts val="0"/>
              </a:spcBef>
              <a:spcAft>
                <a:spcPts val="0"/>
              </a:spcAft>
              <a:buNone/>
            </a:pPr>
            <a:r>
              <a:rPr b="1" lang="en-US" sz="1800">
                <a:solidFill>
                  <a:schemeClr val="dk1"/>
                </a:solidFill>
                <a:latin typeface="Arial"/>
                <a:ea typeface="Arial"/>
                <a:cs typeface="Arial"/>
                <a:sym typeface="Arial"/>
              </a:rPr>
              <a:t>Project Requirements</a:t>
            </a:r>
            <a:endParaRPr/>
          </a:p>
          <a:p>
            <a:pPr indent="-285750" lvl="0" marL="285750" marR="0" rtl="0" algn="l">
              <a:lnSpc>
                <a:spcPct val="89000"/>
              </a:lnSpc>
              <a:spcBef>
                <a:spcPts val="0"/>
              </a:spcBef>
              <a:spcAft>
                <a:spcPts val="0"/>
              </a:spcAft>
              <a:buClr>
                <a:srgbClr val="222222"/>
              </a:buClr>
              <a:buSzPts val="1400"/>
              <a:buFont typeface="Noto Sans Symbols"/>
              <a:buChar char="✔"/>
            </a:pPr>
            <a:r>
              <a:rPr lang="en-US" sz="1400">
                <a:solidFill>
                  <a:srgbClr val="222222"/>
                </a:solidFill>
                <a:latin typeface="Arial"/>
                <a:ea typeface="Arial"/>
                <a:cs typeface="Arial"/>
                <a:sym typeface="Arial"/>
              </a:rPr>
              <a:t>Milestones</a:t>
            </a:r>
            <a:endParaRPr/>
          </a:p>
          <a:p>
            <a:pPr indent="-285750" lvl="0" marL="285750" marR="0" rtl="0" algn="l">
              <a:lnSpc>
                <a:spcPct val="89000"/>
              </a:lnSpc>
              <a:spcBef>
                <a:spcPts val="0"/>
              </a:spcBef>
              <a:spcAft>
                <a:spcPts val="0"/>
              </a:spcAft>
              <a:buClr>
                <a:srgbClr val="222222"/>
              </a:buClr>
              <a:buSzPts val="1400"/>
              <a:buFont typeface="Noto Sans Symbols"/>
              <a:buChar char="✔"/>
            </a:pPr>
            <a:r>
              <a:rPr lang="en-US" sz="1400">
                <a:solidFill>
                  <a:srgbClr val="222222"/>
                </a:solidFill>
                <a:latin typeface="Arial"/>
                <a:ea typeface="Arial"/>
                <a:cs typeface="Arial"/>
                <a:sym typeface="Arial"/>
              </a:rPr>
              <a:t>Budgets</a:t>
            </a:r>
            <a:endParaRPr/>
          </a:p>
          <a:p>
            <a:pPr indent="-285750" lvl="0" marL="285750" marR="0" rtl="0" algn="l">
              <a:lnSpc>
                <a:spcPct val="89000"/>
              </a:lnSpc>
              <a:spcBef>
                <a:spcPts val="0"/>
              </a:spcBef>
              <a:spcAft>
                <a:spcPts val="0"/>
              </a:spcAft>
              <a:buClr>
                <a:srgbClr val="222222"/>
              </a:buClr>
              <a:buSzPts val="1400"/>
              <a:buFont typeface="Noto Sans Symbols"/>
              <a:buChar char="✔"/>
            </a:pPr>
            <a:r>
              <a:rPr lang="en-US" sz="1400">
                <a:solidFill>
                  <a:srgbClr val="222222"/>
                </a:solidFill>
                <a:latin typeface="Arial"/>
                <a:ea typeface="Arial"/>
                <a:cs typeface="Arial"/>
                <a:sym typeface="Arial"/>
              </a:rPr>
              <a:t>Dependencies</a:t>
            </a:r>
            <a:endParaRPr/>
          </a:p>
          <a:p>
            <a:pPr indent="-285750" lvl="0" marL="285750" marR="0" rtl="0" algn="l">
              <a:lnSpc>
                <a:spcPct val="89000"/>
              </a:lnSpc>
              <a:spcBef>
                <a:spcPts val="0"/>
              </a:spcBef>
              <a:spcAft>
                <a:spcPts val="0"/>
              </a:spcAft>
              <a:buClr>
                <a:srgbClr val="222222"/>
              </a:buClr>
              <a:buSzPts val="1400"/>
              <a:buFont typeface="Noto Sans Symbols"/>
              <a:buChar char="✔"/>
            </a:pPr>
            <a:r>
              <a:rPr lang="en-US" sz="1400">
                <a:solidFill>
                  <a:srgbClr val="222222"/>
                </a:solidFill>
                <a:latin typeface="Arial"/>
                <a:ea typeface="Arial"/>
                <a:cs typeface="Arial"/>
                <a:sym typeface="Arial"/>
              </a:rPr>
              <a:t>resources</a:t>
            </a:r>
            <a:endParaRPr sz="1400">
              <a:solidFill>
                <a:srgbClr val="57565A"/>
              </a:solidFill>
              <a:latin typeface="Open Sans Light"/>
              <a:ea typeface="Open Sans Light"/>
              <a:cs typeface="Open Sans Light"/>
              <a:sym typeface="Open Sans Light"/>
            </a:endParaRPr>
          </a:p>
        </p:txBody>
      </p:sp>
      <p:sp>
        <p:nvSpPr>
          <p:cNvPr id="418" name="Google Shape;418;p48"/>
          <p:cNvSpPr/>
          <p:nvPr/>
        </p:nvSpPr>
        <p:spPr>
          <a:xfrm>
            <a:off x="3681590" y="3502642"/>
            <a:ext cx="272918" cy="344737"/>
          </a:xfrm>
          <a:custGeom>
            <a:rect b="b" l="l" r="r" t="t"/>
            <a:pathLst>
              <a:path extrusionOk="0" h="1011" w="800">
                <a:moveTo>
                  <a:pt x="779" y="0"/>
                </a:moveTo>
                <a:cubicBezTo>
                  <a:pt x="484" y="0"/>
                  <a:pt x="484" y="0"/>
                  <a:pt x="484" y="0"/>
                </a:cubicBezTo>
                <a:cubicBezTo>
                  <a:pt x="473" y="0"/>
                  <a:pt x="463" y="10"/>
                  <a:pt x="463" y="21"/>
                </a:cubicBezTo>
                <a:cubicBezTo>
                  <a:pt x="463" y="990"/>
                  <a:pt x="463" y="990"/>
                  <a:pt x="463" y="990"/>
                </a:cubicBezTo>
                <a:cubicBezTo>
                  <a:pt x="463" y="1001"/>
                  <a:pt x="473" y="1011"/>
                  <a:pt x="484" y="1011"/>
                </a:cubicBezTo>
                <a:cubicBezTo>
                  <a:pt x="779" y="1011"/>
                  <a:pt x="779" y="1011"/>
                  <a:pt x="779" y="1011"/>
                </a:cubicBezTo>
                <a:cubicBezTo>
                  <a:pt x="791" y="1011"/>
                  <a:pt x="800" y="1001"/>
                  <a:pt x="800" y="990"/>
                </a:cubicBezTo>
                <a:cubicBezTo>
                  <a:pt x="800" y="21"/>
                  <a:pt x="800" y="21"/>
                  <a:pt x="800" y="21"/>
                </a:cubicBezTo>
                <a:cubicBezTo>
                  <a:pt x="800" y="10"/>
                  <a:pt x="791" y="0"/>
                  <a:pt x="779" y="0"/>
                </a:cubicBezTo>
                <a:close/>
                <a:moveTo>
                  <a:pt x="758" y="969"/>
                </a:moveTo>
                <a:cubicBezTo>
                  <a:pt x="505" y="969"/>
                  <a:pt x="505" y="969"/>
                  <a:pt x="505" y="969"/>
                </a:cubicBezTo>
                <a:cubicBezTo>
                  <a:pt x="505" y="843"/>
                  <a:pt x="505" y="843"/>
                  <a:pt x="505" y="843"/>
                </a:cubicBezTo>
                <a:cubicBezTo>
                  <a:pt x="589" y="843"/>
                  <a:pt x="589" y="843"/>
                  <a:pt x="589" y="843"/>
                </a:cubicBezTo>
                <a:cubicBezTo>
                  <a:pt x="589" y="800"/>
                  <a:pt x="589" y="800"/>
                  <a:pt x="589" y="800"/>
                </a:cubicBezTo>
                <a:cubicBezTo>
                  <a:pt x="505" y="800"/>
                  <a:pt x="505" y="800"/>
                  <a:pt x="505" y="800"/>
                </a:cubicBezTo>
                <a:cubicBezTo>
                  <a:pt x="505" y="716"/>
                  <a:pt x="505" y="716"/>
                  <a:pt x="505" y="716"/>
                </a:cubicBezTo>
                <a:cubicBezTo>
                  <a:pt x="589" y="716"/>
                  <a:pt x="589" y="716"/>
                  <a:pt x="589" y="716"/>
                </a:cubicBezTo>
                <a:cubicBezTo>
                  <a:pt x="589" y="674"/>
                  <a:pt x="589" y="674"/>
                  <a:pt x="589" y="674"/>
                </a:cubicBezTo>
                <a:cubicBezTo>
                  <a:pt x="505" y="674"/>
                  <a:pt x="505" y="674"/>
                  <a:pt x="505" y="674"/>
                </a:cubicBezTo>
                <a:cubicBezTo>
                  <a:pt x="505" y="590"/>
                  <a:pt x="505" y="590"/>
                  <a:pt x="505" y="590"/>
                </a:cubicBezTo>
                <a:cubicBezTo>
                  <a:pt x="589" y="590"/>
                  <a:pt x="589" y="590"/>
                  <a:pt x="589" y="590"/>
                </a:cubicBezTo>
                <a:cubicBezTo>
                  <a:pt x="589" y="548"/>
                  <a:pt x="589" y="548"/>
                  <a:pt x="589" y="548"/>
                </a:cubicBezTo>
                <a:cubicBezTo>
                  <a:pt x="505" y="548"/>
                  <a:pt x="505" y="548"/>
                  <a:pt x="505" y="548"/>
                </a:cubicBezTo>
                <a:cubicBezTo>
                  <a:pt x="505" y="464"/>
                  <a:pt x="505" y="464"/>
                  <a:pt x="505" y="464"/>
                </a:cubicBezTo>
                <a:cubicBezTo>
                  <a:pt x="589" y="464"/>
                  <a:pt x="589" y="464"/>
                  <a:pt x="589" y="464"/>
                </a:cubicBezTo>
                <a:cubicBezTo>
                  <a:pt x="589" y="421"/>
                  <a:pt x="589" y="421"/>
                  <a:pt x="589" y="421"/>
                </a:cubicBezTo>
                <a:cubicBezTo>
                  <a:pt x="505" y="421"/>
                  <a:pt x="505" y="421"/>
                  <a:pt x="505" y="421"/>
                </a:cubicBezTo>
                <a:cubicBezTo>
                  <a:pt x="505" y="337"/>
                  <a:pt x="505" y="337"/>
                  <a:pt x="505" y="337"/>
                </a:cubicBezTo>
                <a:cubicBezTo>
                  <a:pt x="589" y="337"/>
                  <a:pt x="589" y="337"/>
                  <a:pt x="589" y="337"/>
                </a:cubicBezTo>
                <a:cubicBezTo>
                  <a:pt x="589" y="295"/>
                  <a:pt x="589" y="295"/>
                  <a:pt x="589" y="295"/>
                </a:cubicBezTo>
                <a:cubicBezTo>
                  <a:pt x="505" y="295"/>
                  <a:pt x="505" y="295"/>
                  <a:pt x="505" y="295"/>
                </a:cubicBezTo>
                <a:cubicBezTo>
                  <a:pt x="505" y="211"/>
                  <a:pt x="505" y="211"/>
                  <a:pt x="505" y="211"/>
                </a:cubicBezTo>
                <a:cubicBezTo>
                  <a:pt x="589" y="211"/>
                  <a:pt x="589" y="211"/>
                  <a:pt x="589" y="211"/>
                </a:cubicBezTo>
                <a:cubicBezTo>
                  <a:pt x="589" y="169"/>
                  <a:pt x="589" y="169"/>
                  <a:pt x="589" y="169"/>
                </a:cubicBezTo>
                <a:cubicBezTo>
                  <a:pt x="505" y="169"/>
                  <a:pt x="505" y="169"/>
                  <a:pt x="505" y="169"/>
                </a:cubicBezTo>
                <a:cubicBezTo>
                  <a:pt x="505" y="43"/>
                  <a:pt x="505" y="43"/>
                  <a:pt x="505" y="43"/>
                </a:cubicBezTo>
                <a:cubicBezTo>
                  <a:pt x="758" y="43"/>
                  <a:pt x="758" y="43"/>
                  <a:pt x="758" y="43"/>
                </a:cubicBezTo>
                <a:lnTo>
                  <a:pt x="758" y="969"/>
                </a:lnTo>
                <a:close/>
                <a:moveTo>
                  <a:pt x="165" y="52"/>
                </a:moveTo>
                <a:cubicBezTo>
                  <a:pt x="157" y="40"/>
                  <a:pt x="138" y="40"/>
                  <a:pt x="130" y="52"/>
                </a:cubicBezTo>
                <a:cubicBezTo>
                  <a:pt x="4" y="241"/>
                  <a:pt x="4" y="241"/>
                  <a:pt x="4" y="241"/>
                </a:cubicBezTo>
                <a:cubicBezTo>
                  <a:pt x="1" y="245"/>
                  <a:pt x="0" y="249"/>
                  <a:pt x="0" y="253"/>
                </a:cubicBezTo>
                <a:cubicBezTo>
                  <a:pt x="0" y="864"/>
                  <a:pt x="0" y="864"/>
                  <a:pt x="0" y="864"/>
                </a:cubicBezTo>
                <a:cubicBezTo>
                  <a:pt x="0" y="922"/>
                  <a:pt x="47" y="969"/>
                  <a:pt x="105" y="969"/>
                </a:cubicBezTo>
                <a:cubicBezTo>
                  <a:pt x="189" y="969"/>
                  <a:pt x="189" y="969"/>
                  <a:pt x="189" y="969"/>
                </a:cubicBezTo>
                <a:cubicBezTo>
                  <a:pt x="248" y="969"/>
                  <a:pt x="295" y="922"/>
                  <a:pt x="295" y="864"/>
                </a:cubicBezTo>
                <a:cubicBezTo>
                  <a:pt x="295" y="253"/>
                  <a:pt x="295" y="253"/>
                  <a:pt x="295" y="253"/>
                </a:cubicBezTo>
                <a:cubicBezTo>
                  <a:pt x="295" y="249"/>
                  <a:pt x="293" y="245"/>
                  <a:pt x="291" y="241"/>
                </a:cubicBezTo>
                <a:lnTo>
                  <a:pt x="165" y="52"/>
                </a:lnTo>
                <a:close/>
                <a:moveTo>
                  <a:pt x="147" y="102"/>
                </a:moveTo>
                <a:cubicBezTo>
                  <a:pt x="178" y="148"/>
                  <a:pt x="178" y="148"/>
                  <a:pt x="178" y="148"/>
                </a:cubicBezTo>
                <a:cubicBezTo>
                  <a:pt x="117" y="148"/>
                  <a:pt x="117" y="148"/>
                  <a:pt x="117" y="148"/>
                </a:cubicBezTo>
                <a:lnTo>
                  <a:pt x="147" y="102"/>
                </a:lnTo>
                <a:close/>
                <a:moveTo>
                  <a:pt x="42" y="347"/>
                </a:moveTo>
                <a:cubicBezTo>
                  <a:pt x="55" y="354"/>
                  <a:pt x="69" y="358"/>
                  <a:pt x="84" y="358"/>
                </a:cubicBezTo>
                <a:cubicBezTo>
                  <a:pt x="84" y="716"/>
                  <a:pt x="84" y="716"/>
                  <a:pt x="84" y="716"/>
                </a:cubicBezTo>
                <a:cubicBezTo>
                  <a:pt x="42" y="716"/>
                  <a:pt x="42" y="716"/>
                  <a:pt x="42" y="716"/>
                </a:cubicBezTo>
                <a:lnTo>
                  <a:pt x="42" y="347"/>
                </a:lnTo>
                <a:close/>
                <a:moveTo>
                  <a:pt x="253" y="864"/>
                </a:moveTo>
                <a:cubicBezTo>
                  <a:pt x="253" y="898"/>
                  <a:pt x="224" y="927"/>
                  <a:pt x="189" y="927"/>
                </a:cubicBezTo>
                <a:cubicBezTo>
                  <a:pt x="105" y="927"/>
                  <a:pt x="105" y="927"/>
                  <a:pt x="105" y="927"/>
                </a:cubicBezTo>
                <a:cubicBezTo>
                  <a:pt x="70" y="927"/>
                  <a:pt x="42" y="898"/>
                  <a:pt x="42" y="864"/>
                </a:cubicBezTo>
                <a:cubicBezTo>
                  <a:pt x="42" y="843"/>
                  <a:pt x="42" y="843"/>
                  <a:pt x="42" y="843"/>
                </a:cubicBezTo>
                <a:cubicBezTo>
                  <a:pt x="253" y="843"/>
                  <a:pt x="253" y="843"/>
                  <a:pt x="253" y="843"/>
                </a:cubicBezTo>
                <a:lnTo>
                  <a:pt x="253" y="864"/>
                </a:lnTo>
                <a:close/>
                <a:moveTo>
                  <a:pt x="253" y="800"/>
                </a:moveTo>
                <a:cubicBezTo>
                  <a:pt x="42" y="800"/>
                  <a:pt x="42" y="800"/>
                  <a:pt x="42" y="800"/>
                </a:cubicBezTo>
                <a:cubicBezTo>
                  <a:pt x="42" y="758"/>
                  <a:pt x="42" y="758"/>
                  <a:pt x="42" y="758"/>
                </a:cubicBezTo>
                <a:cubicBezTo>
                  <a:pt x="253" y="758"/>
                  <a:pt x="253" y="758"/>
                  <a:pt x="253" y="758"/>
                </a:cubicBezTo>
                <a:lnTo>
                  <a:pt x="253" y="800"/>
                </a:lnTo>
                <a:close/>
                <a:moveTo>
                  <a:pt x="126" y="716"/>
                </a:moveTo>
                <a:cubicBezTo>
                  <a:pt x="126" y="347"/>
                  <a:pt x="126" y="347"/>
                  <a:pt x="126" y="347"/>
                </a:cubicBezTo>
                <a:cubicBezTo>
                  <a:pt x="134" y="342"/>
                  <a:pt x="141" y="337"/>
                  <a:pt x="147" y="330"/>
                </a:cubicBezTo>
                <a:cubicBezTo>
                  <a:pt x="153" y="337"/>
                  <a:pt x="160" y="342"/>
                  <a:pt x="168" y="347"/>
                </a:cubicBezTo>
                <a:cubicBezTo>
                  <a:pt x="168" y="716"/>
                  <a:pt x="168" y="716"/>
                  <a:pt x="168" y="716"/>
                </a:cubicBezTo>
                <a:lnTo>
                  <a:pt x="126" y="716"/>
                </a:lnTo>
                <a:close/>
                <a:moveTo>
                  <a:pt x="253" y="716"/>
                </a:moveTo>
                <a:cubicBezTo>
                  <a:pt x="211" y="716"/>
                  <a:pt x="211" y="716"/>
                  <a:pt x="211" y="716"/>
                </a:cubicBezTo>
                <a:cubicBezTo>
                  <a:pt x="211" y="358"/>
                  <a:pt x="211" y="358"/>
                  <a:pt x="211" y="358"/>
                </a:cubicBezTo>
                <a:cubicBezTo>
                  <a:pt x="226" y="358"/>
                  <a:pt x="240" y="354"/>
                  <a:pt x="253" y="347"/>
                </a:cubicBezTo>
                <a:lnTo>
                  <a:pt x="253" y="716"/>
                </a:lnTo>
                <a:close/>
                <a:moveTo>
                  <a:pt x="253" y="274"/>
                </a:moveTo>
                <a:cubicBezTo>
                  <a:pt x="253" y="297"/>
                  <a:pt x="234" y="316"/>
                  <a:pt x="211" y="316"/>
                </a:cubicBezTo>
                <a:cubicBezTo>
                  <a:pt x="187" y="316"/>
                  <a:pt x="168" y="297"/>
                  <a:pt x="168" y="274"/>
                </a:cubicBezTo>
                <a:cubicBezTo>
                  <a:pt x="168" y="262"/>
                  <a:pt x="159" y="253"/>
                  <a:pt x="147" y="253"/>
                </a:cubicBezTo>
                <a:cubicBezTo>
                  <a:pt x="136" y="253"/>
                  <a:pt x="126" y="262"/>
                  <a:pt x="126" y="274"/>
                </a:cubicBezTo>
                <a:cubicBezTo>
                  <a:pt x="126" y="297"/>
                  <a:pt x="107" y="316"/>
                  <a:pt x="84" y="316"/>
                </a:cubicBezTo>
                <a:cubicBezTo>
                  <a:pt x="61" y="316"/>
                  <a:pt x="42" y="297"/>
                  <a:pt x="42" y="274"/>
                </a:cubicBezTo>
                <a:cubicBezTo>
                  <a:pt x="42" y="259"/>
                  <a:pt x="42" y="259"/>
                  <a:pt x="42" y="259"/>
                </a:cubicBezTo>
                <a:cubicBezTo>
                  <a:pt x="88" y="190"/>
                  <a:pt x="88" y="190"/>
                  <a:pt x="88" y="190"/>
                </a:cubicBezTo>
                <a:cubicBezTo>
                  <a:pt x="206" y="190"/>
                  <a:pt x="206" y="190"/>
                  <a:pt x="206" y="190"/>
                </a:cubicBezTo>
                <a:cubicBezTo>
                  <a:pt x="253" y="259"/>
                  <a:pt x="253" y="259"/>
                  <a:pt x="253" y="259"/>
                </a:cubicBezTo>
                <a:lnTo>
                  <a:pt x="253" y="27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48"/>
          <p:cNvSpPr txBox="1"/>
          <p:nvPr/>
        </p:nvSpPr>
        <p:spPr>
          <a:xfrm>
            <a:off x="5029200" y="2863130"/>
            <a:ext cx="15875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cap="small">
                <a:solidFill>
                  <a:srgbClr val="002060"/>
                </a:solidFill>
                <a:latin typeface="Calibri"/>
                <a:ea typeface="Calibri"/>
                <a:cs typeface="Calibri"/>
                <a:sym typeface="Calibri"/>
              </a:rPr>
              <a:t>Requirements</a:t>
            </a:r>
            <a:endParaRPr/>
          </a:p>
        </p:txBody>
      </p:sp>
      <p:sp>
        <p:nvSpPr>
          <p:cNvPr id="420" name="Google Shape;420;p48"/>
          <p:cNvSpPr txBox="1"/>
          <p:nvPr/>
        </p:nvSpPr>
        <p:spPr>
          <a:xfrm>
            <a:off x="1699840" y="2233508"/>
            <a:ext cx="3077505"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0">
                <a:solidFill>
                  <a:srgbClr val="FF0000"/>
                </a:solidFill>
                <a:latin typeface="Calibri"/>
                <a:ea typeface="Calibri"/>
                <a:cs typeface="Calibri"/>
                <a:sym typeface="Calibri"/>
              </a:rPr>
              <a:t>X</a:t>
            </a:r>
            <a:endParaRPr/>
          </a:p>
        </p:txBody>
      </p:sp>
      <p:sp>
        <p:nvSpPr>
          <p:cNvPr id="421" name="Google Shape;421;p48"/>
          <p:cNvSpPr/>
          <p:nvPr/>
        </p:nvSpPr>
        <p:spPr>
          <a:xfrm>
            <a:off x="7409261" y="2375278"/>
            <a:ext cx="357502" cy="347270"/>
          </a:xfrm>
          <a:custGeom>
            <a:rect b="b" l="l" r="r" t="t"/>
            <a:pathLst>
              <a:path extrusionOk="0" h="802" w="826">
                <a:moveTo>
                  <a:pt x="791" y="677"/>
                </a:moveTo>
                <a:cubicBezTo>
                  <a:pt x="637" y="523"/>
                  <a:pt x="637" y="523"/>
                  <a:pt x="637" y="523"/>
                </a:cubicBezTo>
                <a:cubicBezTo>
                  <a:pt x="663" y="498"/>
                  <a:pt x="663" y="498"/>
                  <a:pt x="663" y="498"/>
                </a:cubicBezTo>
                <a:cubicBezTo>
                  <a:pt x="670" y="490"/>
                  <a:pt x="670" y="479"/>
                  <a:pt x="663" y="472"/>
                </a:cubicBezTo>
                <a:cubicBezTo>
                  <a:pt x="656" y="465"/>
                  <a:pt x="644" y="465"/>
                  <a:pt x="637" y="472"/>
                </a:cubicBezTo>
                <a:cubicBezTo>
                  <a:pt x="573" y="536"/>
                  <a:pt x="573" y="536"/>
                  <a:pt x="573" y="536"/>
                </a:cubicBezTo>
                <a:cubicBezTo>
                  <a:pt x="477" y="440"/>
                  <a:pt x="477" y="440"/>
                  <a:pt x="477" y="440"/>
                </a:cubicBezTo>
                <a:cubicBezTo>
                  <a:pt x="597" y="320"/>
                  <a:pt x="597" y="320"/>
                  <a:pt x="597" y="320"/>
                </a:cubicBezTo>
                <a:cubicBezTo>
                  <a:pt x="614" y="326"/>
                  <a:pt x="631" y="329"/>
                  <a:pt x="649" y="329"/>
                </a:cubicBezTo>
                <a:cubicBezTo>
                  <a:pt x="693" y="329"/>
                  <a:pt x="734" y="312"/>
                  <a:pt x="765" y="281"/>
                </a:cubicBezTo>
                <a:cubicBezTo>
                  <a:pt x="812" y="234"/>
                  <a:pt x="826" y="163"/>
                  <a:pt x="800" y="102"/>
                </a:cubicBezTo>
                <a:cubicBezTo>
                  <a:pt x="797" y="96"/>
                  <a:pt x="792" y="92"/>
                  <a:pt x="786" y="91"/>
                </a:cubicBezTo>
                <a:cubicBezTo>
                  <a:pt x="780" y="90"/>
                  <a:pt x="774" y="92"/>
                  <a:pt x="770" y="96"/>
                </a:cubicBezTo>
                <a:cubicBezTo>
                  <a:pt x="706" y="160"/>
                  <a:pt x="706" y="160"/>
                  <a:pt x="706" y="160"/>
                </a:cubicBezTo>
                <a:cubicBezTo>
                  <a:pt x="654" y="160"/>
                  <a:pt x="654" y="160"/>
                  <a:pt x="654" y="160"/>
                </a:cubicBezTo>
                <a:cubicBezTo>
                  <a:pt x="654" y="109"/>
                  <a:pt x="654" y="109"/>
                  <a:pt x="654" y="109"/>
                </a:cubicBezTo>
                <a:cubicBezTo>
                  <a:pt x="719" y="44"/>
                  <a:pt x="719" y="44"/>
                  <a:pt x="719" y="44"/>
                </a:cubicBezTo>
                <a:cubicBezTo>
                  <a:pt x="723" y="40"/>
                  <a:pt x="725" y="34"/>
                  <a:pt x="724" y="28"/>
                </a:cubicBezTo>
                <a:cubicBezTo>
                  <a:pt x="722" y="22"/>
                  <a:pt x="718" y="17"/>
                  <a:pt x="713" y="15"/>
                </a:cubicBezTo>
                <a:cubicBezTo>
                  <a:pt x="692" y="6"/>
                  <a:pt x="671" y="2"/>
                  <a:pt x="649" y="2"/>
                </a:cubicBezTo>
                <a:cubicBezTo>
                  <a:pt x="605" y="2"/>
                  <a:pt x="564" y="19"/>
                  <a:pt x="533" y="50"/>
                </a:cubicBezTo>
                <a:cubicBezTo>
                  <a:pt x="489" y="94"/>
                  <a:pt x="474" y="159"/>
                  <a:pt x="494" y="218"/>
                </a:cubicBezTo>
                <a:cubicBezTo>
                  <a:pt x="374" y="337"/>
                  <a:pt x="374" y="337"/>
                  <a:pt x="374" y="337"/>
                </a:cubicBezTo>
                <a:cubicBezTo>
                  <a:pt x="185" y="148"/>
                  <a:pt x="185" y="148"/>
                  <a:pt x="185" y="148"/>
                </a:cubicBezTo>
                <a:cubicBezTo>
                  <a:pt x="198" y="136"/>
                  <a:pt x="198" y="136"/>
                  <a:pt x="198" y="136"/>
                </a:cubicBezTo>
                <a:cubicBezTo>
                  <a:pt x="201" y="132"/>
                  <a:pt x="203" y="128"/>
                  <a:pt x="203" y="123"/>
                </a:cubicBezTo>
                <a:cubicBezTo>
                  <a:pt x="203" y="118"/>
                  <a:pt x="201" y="113"/>
                  <a:pt x="198" y="110"/>
                </a:cubicBezTo>
                <a:cubicBezTo>
                  <a:pt x="95" y="7"/>
                  <a:pt x="95" y="7"/>
                  <a:pt x="95" y="7"/>
                </a:cubicBezTo>
                <a:cubicBezTo>
                  <a:pt x="88" y="0"/>
                  <a:pt x="77" y="0"/>
                  <a:pt x="70" y="7"/>
                </a:cubicBezTo>
                <a:cubicBezTo>
                  <a:pt x="18" y="58"/>
                  <a:pt x="18" y="58"/>
                  <a:pt x="18" y="58"/>
                </a:cubicBezTo>
                <a:cubicBezTo>
                  <a:pt x="15" y="62"/>
                  <a:pt x="13" y="66"/>
                  <a:pt x="13" y="71"/>
                </a:cubicBezTo>
                <a:cubicBezTo>
                  <a:pt x="13" y="76"/>
                  <a:pt x="15" y="81"/>
                  <a:pt x="18" y="84"/>
                </a:cubicBezTo>
                <a:cubicBezTo>
                  <a:pt x="121" y="187"/>
                  <a:pt x="121" y="187"/>
                  <a:pt x="121" y="187"/>
                </a:cubicBezTo>
                <a:cubicBezTo>
                  <a:pt x="124" y="191"/>
                  <a:pt x="129" y="192"/>
                  <a:pt x="134" y="192"/>
                </a:cubicBezTo>
                <a:cubicBezTo>
                  <a:pt x="138" y="192"/>
                  <a:pt x="143" y="191"/>
                  <a:pt x="147" y="187"/>
                </a:cubicBezTo>
                <a:cubicBezTo>
                  <a:pt x="160" y="174"/>
                  <a:pt x="160" y="174"/>
                  <a:pt x="160" y="174"/>
                </a:cubicBezTo>
                <a:cubicBezTo>
                  <a:pt x="348" y="363"/>
                  <a:pt x="348" y="363"/>
                  <a:pt x="348" y="363"/>
                </a:cubicBezTo>
                <a:cubicBezTo>
                  <a:pt x="228" y="483"/>
                  <a:pt x="228" y="483"/>
                  <a:pt x="228" y="483"/>
                </a:cubicBezTo>
                <a:cubicBezTo>
                  <a:pt x="212" y="477"/>
                  <a:pt x="194" y="475"/>
                  <a:pt x="176" y="475"/>
                </a:cubicBezTo>
                <a:cubicBezTo>
                  <a:pt x="133" y="475"/>
                  <a:pt x="91" y="492"/>
                  <a:pt x="61" y="522"/>
                </a:cubicBezTo>
                <a:cubicBezTo>
                  <a:pt x="13" y="570"/>
                  <a:pt x="0" y="640"/>
                  <a:pt x="26" y="702"/>
                </a:cubicBezTo>
                <a:cubicBezTo>
                  <a:pt x="28" y="707"/>
                  <a:pt x="33" y="711"/>
                  <a:pt x="39" y="713"/>
                </a:cubicBezTo>
                <a:cubicBezTo>
                  <a:pt x="45" y="714"/>
                  <a:pt x="51" y="712"/>
                  <a:pt x="55" y="708"/>
                </a:cubicBezTo>
                <a:cubicBezTo>
                  <a:pt x="120" y="643"/>
                  <a:pt x="120" y="643"/>
                  <a:pt x="120" y="643"/>
                </a:cubicBezTo>
                <a:cubicBezTo>
                  <a:pt x="171" y="643"/>
                  <a:pt x="171" y="643"/>
                  <a:pt x="171" y="643"/>
                </a:cubicBezTo>
                <a:cubicBezTo>
                  <a:pt x="171" y="695"/>
                  <a:pt x="171" y="695"/>
                  <a:pt x="171" y="695"/>
                </a:cubicBezTo>
                <a:cubicBezTo>
                  <a:pt x="107" y="759"/>
                  <a:pt x="107" y="759"/>
                  <a:pt x="107" y="759"/>
                </a:cubicBezTo>
                <a:cubicBezTo>
                  <a:pt x="102" y="763"/>
                  <a:pt x="101" y="769"/>
                  <a:pt x="102" y="775"/>
                </a:cubicBezTo>
                <a:cubicBezTo>
                  <a:pt x="103" y="781"/>
                  <a:pt x="107" y="786"/>
                  <a:pt x="113" y="789"/>
                </a:cubicBezTo>
                <a:cubicBezTo>
                  <a:pt x="133" y="797"/>
                  <a:pt x="154" y="802"/>
                  <a:pt x="176" y="802"/>
                </a:cubicBezTo>
                <a:cubicBezTo>
                  <a:pt x="220" y="802"/>
                  <a:pt x="261" y="785"/>
                  <a:pt x="292" y="754"/>
                </a:cubicBezTo>
                <a:cubicBezTo>
                  <a:pt x="336" y="709"/>
                  <a:pt x="351" y="645"/>
                  <a:pt x="331" y="586"/>
                </a:cubicBezTo>
                <a:cubicBezTo>
                  <a:pt x="451" y="466"/>
                  <a:pt x="451" y="466"/>
                  <a:pt x="451" y="466"/>
                </a:cubicBezTo>
                <a:cubicBezTo>
                  <a:pt x="547" y="562"/>
                  <a:pt x="547" y="562"/>
                  <a:pt x="547" y="562"/>
                </a:cubicBezTo>
                <a:cubicBezTo>
                  <a:pt x="483" y="626"/>
                  <a:pt x="483" y="626"/>
                  <a:pt x="483" y="626"/>
                </a:cubicBezTo>
                <a:cubicBezTo>
                  <a:pt x="476" y="633"/>
                  <a:pt x="476" y="645"/>
                  <a:pt x="483" y="652"/>
                </a:cubicBezTo>
                <a:cubicBezTo>
                  <a:pt x="486" y="655"/>
                  <a:pt x="491" y="657"/>
                  <a:pt x="496" y="657"/>
                </a:cubicBezTo>
                <a:cubicBezTo>
                  <a:pt x="500" y="657"/>
                  <a:pt x="505" y="655"/>
                  <a:pt x="509" y="652"/>
                </a:cubicBezTo>
                <a:cubicBezTo>
                  <a:pt x="534" y="626"/>
                  <a:pt x="534" y="626"/>
                  <a:pt x="534" y="626"/>
                </a:cubicBezTo>
                <a:cubicBezTo>
                  <a:pt x="689" y="780"/>
                  <a:pt x="689" y="780"/>
                  <a:pt x="689" y="780"/>
                </a:cubicBezTo>
                <a:cubicBezTo>
                  <a:pt x="702" y="794"/>
                  <a:pt x="721" y="802"/>
                  <a:pt x="740" y="802"/>
                </a:cubicBezTo>
                <a:cubicBezTo>
                  <a:pt x="759" y="802"/>
                  <a:pt x="778" y="794"/>
                  <a:pt x="791" y="780"/>
                </a:cubicBezTo>
                <a:cubicBezTo>
                  <a:pt x="805" y="767"/>
                  <a:pt x="813" y="748"/>
                  <a:pt x="813" y="729"/>
                </a:cubicBezTo>
                <a:cubicBezTo>
                  <a:pt x="813" y="709"/>
                  <a:pt x="805" y="691"/>
                  <a:pt x="791" y="677"/>
                </a:cubicBezTo>
                <a:close/>
                <a:moveTo>
                  <a:pt x="134" y="148"/>
                </a:moveTo>
                <a:cubicBezTo>
                  <a:pt x="57" y="71"/>
                  <a:pt x="57" y="71"/>
                  <a:pt x="57" y="71"/>
                </a:cubicBezTo>
                <a:cubicBezTo>
                  <a:pt x="82" y="46"/>
                  <a:pt x="82" y="46"/>
                  <a:pt x="82" y="46"/>
                </a:cubicBezTo>
                <a:cubicBezTo>
                  <a:pt x="160" y="123"/>
                  <a:pt x="160" y="123"/>
                  <a:pt x="160" y="123"/>
                </a:cubicBezTo>
                <a:lnTo>
                  <a:pt x="134" y="148"/>
                </a:lnTo>
                <a:close/>
                <a:moveTo>
                  <a:pt x="297" y="568"/>
                </a:moveTo>
                <a:cubicBezTo>
                  <a:pt x="292" y="574"/>
                  <a:pt x="291" y="582"/>
                  <a:pt x="293" y="588"/>
                </a:cubicBezTo>
                <a:cubicBezTo>
                  <a:pt x="314" y="636"/>
                  <a:pt x="303" y="691"/>
                  <a:pt x="266" y="728"/>
                </a:cubicBezTo>
                <a:cubicBezTo>
                  <a:pt x="242" y="752"/>
                  <a:pt x="210" y="765"/>
                  <a:pt x="176" y="765"/>
                </a:cubicBezTo>
                <a:cubicBezTo>
                  <a:pt x="169" y="765"/>
                  <a:pt x="161" y="765"/>
                  <a:pt x="154" y="763"/>
                </a:cubicBezTo>
                <a:cubicBezTo>
                  <a:pt x="202" y="715"/>
                  <a:pt x="202" y="715"/>
                  <a:pt x="202" y="715"/>
                </a:cubicBezTo>
                <a:cubicBezTo>
                  <a:pt x="205" y="712"/>
                  <a:pt x="207" y="707"/>
                  <a:pt x="207" y="702"/>
                </a:cubicBezTo>
                <a:cubicBezTo>
                  <a:pt x="207" y="625"/>
                  <a:pt x="207" y="625"/>
                  <a:pt x="207" y="625"/>
                </a:cubicBezTo>
                <a:cubicBezTo>
                  <a:pt x="207" y="615"/>
                  <a:pt x="199" y="607"/>
                  <a:pt x="189" y="607"/>
                </a:cubicBezTo>
                <a:cubicBezTo>
                  <a:pt x="112" y="607"/>
                  <a:pt x="112" y="607"/>
                  <a:pt x="112" y="607"/>
                </a:cubicBezTo>
                <a:cubicBezTo>
                  <a:pt x="107" y="607"/>
                  <a:pt x="103" y="609"/>
                  <a:pt x="99" y="612"/>
                </a:cubicBezTo>
                <a:cubicBezTo>
                  <a:pt x="51" y="661"/>
                  <a:pt x="51" y="661"/>
                  <a:pt x="51" y="661"/>
                </a:cubicBezTo>
                <a:cubicBezTo>
                  <a:pt x="44" y="620"/>
                  <a:pt x="56" y="578"/>
                  <a:pt x="86" y="548"/>
                </a:cubicBezTo>
                <a:cubicBezTo>
                  <a:pt x="110" y="524"/>
                  <a:pt x="142" y="511"/>
                  <a:pt x="176" y="511"/>
                </a:cubicBezTo>
                <a:cubicBezTo>
                  <a:pt x="193" y="511"/>
                  <a:pt x="210" y="514"/>
                  <a:pt x="226" y="521"/>
                </a:cubicBezTo>
                <a:cubicBezTo>
                  <a:pt x="233" y="524"/>
                  <a:pt x="241" y="522"/>
                  <a:pt x="246" y="517"/>
                </a:cubicBezTo>
                <a:cubicBezTo>
                  <a:pt x="528" y="235"/>
                  <a:pt x="528" y="235"/>
                  <a:pt x="528" y="235"/>
                </a:cubicBezTo>
                <a:cubicBezTo>
                  <a:pt x="533" y="230"/>
                  <a:pt x="535" y="222"/>
                  <a:pt x="532" y="215"/>
                </a:cubicBezTo>
                <a:cubicBezTo>
                  <a:pt x="512" y="167"/>
                  <a:pt x="522" y="112"/>
                  <a:pt x="559" y="75"/>
                </a:cubicBezTo>
                <a:cubicBezTo>
                  <a:pt x="583" y="51"/>
                  <a:pt x="615" y="38"/>
                  <a:pt x="649" y="38"/>
                </a:cubicBezTo>
                <a:cubicBezTo>
                  <a:pt x="657" y="38"/>
                  <a:pt x="664" y="39"/>
                  <a:pt x="671" y="40"/>
                </a:cubicBezTo>
                <a:cubicBezTo>
                  <a:pt x="623" y="88"/>
                  <a:pt x="623" y="88"/>
                  <a:pt x="623" y="88"/>
                </a:cubicBezTo>
                <a:cubicBezTo>
                  <a:pt x="620" y="92"/>
                  <a:pt x="618" y="96"/>
                  <a:pt x="618" y="101"/>
                </a:cubicBezTo>
                <a:cubicBezTo>
                  <a:pt x="618" y="178"/>
                  <a:pt x="618" y="178"/>
                  <a:pt x="618" y="178"/>
                </a:cubicBezTo>
                <a:cubicBezTo>
                  <a:pt x="618" y="188"/>
                  <a:pt x="626" y="196"/>
                  <a:pt x="636" y="196"/>
                </a:cubicBezTo>
                <a:cubicBezTo>
                  <a:pt x="713" y="196"/>
                  <a:pt x="713" y="196"/>
                  <a:pt x="713" y="196"/>
                </a:cubicBezTo>
                <a:cubicBezTo>
                  <a:pt x="718" y="196"/>
                  <a:pt x="723" y="195"/>
                  <a:pt x="726" y="191"/>
                </a:cubicBezTo>
                <a:cubicBezTo>
                  <a:pt x="774" y="143"/>
                  <a:pt x="774" y="143"/>
                  <a:pt x="774" y="143"/>
                </a:cubicBezTo>
                <a:cubicBezTo>
                  <a:pt x="782" y="183"/>
                  <a:pt x="769" y="225"/>
                  <a:pt x="739" y="255"/>
                </a:cubicBezTo>
                <a:cubicBezTo>
                  <a:pt x="715" y="279"/>
                  <a:pt x="683" y="293"/>
                  <a:pt x="649" y="293"/>
                </a:cubicBezTo>
                <a:cubicBezTo>
                  <a:pt x="632" y="293"/>
                  <a:pt x="615" y="289"/>
                  <a:pt x="599" y="283"/>
                </a:cubicBezTo>
                <a:cubicBezTo>
                  <a:pt x="593" y="280"/>
                  <a:pt x="585" y="281"/>
                  <a:pt x="579" y="286"/>
                </a:cubicBezTo>
                <a:lnTo>
                  <a:pt x="297" y="568"/>
                </a:lnTo>
                <a:close/>
                <a:moveTo>
                  <a:pt x="766" y="755"/>
                </a:moveTo>
                <a:cubicBezTo>
                  <a:pt x="752" y="768"/>
                  <a:pt x="728" y="768"/>
                  <a:pt x="714" y="755"/>
                </a:cubicBezTo>
                <a:cubicBezTo>
                  <a:pt x="560" y="600"/>
                  <a:pt x="560" y="600"/>
                  <a:pt x="560" y="600"/>
                </a:cubicBezTo>
                <a:cubicBezTo>
                  <a:pt x="611" y="549"/>
                  <a:pt x="611" y="549"/>
                  <a:pt x="611" y="549"/>
                </a:cubicBezTo>
                <a:cubicBezTo>
                  <a:pt x="766" y="703"/>
                  <a:pt x="766" y="703"/>
                  <a:pt x="766" y="703"/>
                </a:cubicBezTo>
                <a:cubicBezTo>
                  <a:pt x="773" y="710"/>
                  <a:pt x="776" y="719"/>
                  <a:pt x="776" y="729"/>
                </a:cubicBezTo>
                <a:cubicBezTo>
                  <a:pt x="776" y="739"/>
                  <a:pt x="773" y="748"/>
                  <a:pt x="766" y="75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57565A"/>
              </a:solidFill>
              <a:latin typeface="Open Sans Light"/>
              <a:ea typeface="Open Sans Light"/>
              <a:cs typeface="Open Sans Light"/>
              <a:sym typeface="Open Sans Light"/>
            </a:endParaRPr>
          </a:p>
        </p:txBody>
      </p:sp>
      <p:sp>
        <p:nvSpPr>
          <p:cNvPr id="422" name="Google Shape;422;p48"/>
          <p:cNvSpPr txBox="1"/>
          <p:nvPr/>
        </p:nvSpPr>
        <p:spPr>
          <a:xfrm>
            <a:off x="8256616" y="2841297"/>
            <a:ext cx="3077505"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0">
                <a:solidFill>
                  <a:srgbClr val="FF0000"/>
                </a:solidFill>
                <a:latin typeface="Calibri"/>
                <a:ea typeface="Calibri"/>
                <a:cs typeface="Calibri"/>
                <a:sym typeface="Calibri"/>
              </a:rPr>
              <a:t>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400"/>
                                        <p:tgtEl>
                                          <p:spTgt spid="406"/>
                                        </p:tgtEl>
                                      </p:cBhvr>
                                    </p:animEffect>
                                  </p:childTnLst>
                                </p:cTn>
                              </p:par>
                              <p:par>
                                <p:cTn fill="hold" nodeType="withEffect" presetClass="entr" presetID="10" presetSubtype="0">
                                  <p:stCondLst>
                                    <p:cond delay="600"/>
                                  </p:stCondLst>
                                  <p:childTnLst>
                                    <p:set>
                                      <p:cBhvr>
                                        <p:cTn dur="1" fill="hold">
                                          <p:stCondLst>
                                            <p:cond delay="0"/>
                                          </p:stCondLst>
                                        </p:cTn>
                                        <p:tgtEl>
                                          <p:spTgt spid="407"/>
                                        </p:tgtEl>
                                        <p:attrNameLst>
                                          <p:attrName>style.visibility</p:attrName>
                                        </p:attrNameLst>
                                      </p:cBhvr>
                                      <p:to>
                                        <p:strVal val="visible"/>
                                      </p:to>
                                    </p:set>
                                    <p:animEffect filter="fade" transition="in">
                                      <p:cBhvr>
                                        <p:cTn dur="400"/>
                                        <p:tgtEl>
                                          <p:spTgt spid="407"/>
                                        </p:tgtEl>
                                      </p:cBhvr>
                                    </p:animEffect>
                                  </p:childTnLst>
                                </p:cTn>
                              </p:par>
                            </p:childTnLst>
                          </p:cTn>
                        </p:par>
                        <p:par>
                          <p:cTn fill="hold">
                            <p:stCondLst>
                              <p:cond delay="400"/>
                            </p:stCondLst>
                            <p:childTnLst>
                              <p:par>
                                <p:cTn fill="hold" nodeType="afterEffect" presetClass="entr" presetID="10" presetSubtype="0">
                                  <p:stCondLst>
                                    <p:cond delay="300"/>
                                  </p:stCondLst>
                                  <p:childTnLst>
                                    <p:set>
                                      <p:cBhvr>
                                        <p:cTn dur="1" fill="hold">
                                          <p:stCondLst>
                                            <p:cond delay="0"/>
                                          </p:stCondLst>
                                        </p:cTn>
                                        <p:tgtEl>
                                          <p:spTgt spid="412"/>
                                        </p:tgtEl>
                                        <p:attrNameLst>
                                          <p:attrName>style.visibility</p:attrName>
                                        </p:attrNameLst>
                                      </p:cBhvr>
                                      <p:to>
                                        <p:strVal val="visible"/>
                                      </p:to>
                                    </p:set>
                                    <p:animEffect filter="fade" transition="in">
                                      <p:cBhvr>
                                        <p:cTn dur="200"/>
                                        <p:tgtEl>
                                          <p:spTgt spid="412"/>
                                        </p:tgtEl>
                                      </p:cBhvr>
                                    </p:animEffect>
                                  </p:childTnLst>
                                </p:cTn>
                              </p:par>
                              <p:par>
                                <p:cTn fill="hold" nodeType="withEffect" presetClass="entr" presetID="10" presetSubtype="0">
                                  <p:stCondLst>
                                    <p:cond delay="500"/>
                                  </p:stCondLst>
                                  <p:childTnLst>
                                    <p:set>
                                      <p:cBhvr>
                                        <p:cTn dur="1" fill="hold">
                                          <p:stCondLst>
                                            <p:cond delay="0"/>
                                          </p:stCondLst>
                                        </p:cTn>
                                        <p:tgtEl>
                                          <p:spTgt spid="415"/>
                                        </p:tgtEl>
                                        <p:attrNameLst>
                                          <p:attrName>style.visibility</p:attrName>
                                        </p:attrNameLst>
                                      </p:cBhvr>
                                      <p:to>
                                        <p:strVal val="visible"/>
                                      </p:to>
                                    </p:set>
                                    <p:animEffect filter="fade" transition="in">
                                      <p:cBhvr>
                                        <p:cTn dur="200"/>
                                        <p:tgtEl>
                                          <p:spTgt spid="415"/>
                                        </p:tgtEl>
                                      </p:cBhvr>
                                    </p:animEffect>
                                  </p:childTnLst>
                                </p:cTn>
                              </p:par>
                              <p:par>
                                <p:cTn fill="hold" nodeType="withEffect" presetClass="entr" presetID="10" presetSubtype="0">
                                  <p:stCondLst>
                                    <p:cond delay="500"/>
                                  </p:stCondLst>
                                  <p:childTnLst>
                                    <p:set>
                                      <p:cBhvr>
                                        <p:cTn dur="1" fill="hold">
                                          <p:stCondLst>
                                            <p:cond delay="0"/>
                                          </p:stCondLst>
                                        </p:cTn>
                                        <p:tgtEl>
                                          <p:spTgt spid="416"/>
                                        </p:tgtEl>
                                        <p:attrNameLst>
                                          <p:attrName>style.visibility</p:attrName>
                                        </p:attrNameLst>
                                      </p:cBhvr>
                                      <p:to>
                                        <p:strVal val="visible"/>
                                      </p:to>
                                    </p:set>
                                    <p:animEffect filter="fade" transition="in">
                                      <p:cBhvr>
                                        <p:cTn dur="200"/>
                                        <p:tgtEl>
                                          <p:spTgt spid="416"/>
                                        </p:tgtEl>
                                      </p:cBhvr>
                                    </p:animEffect>
                                  </p:childTnLst>
                                </p:cTn>
                              </p:par>
                              <p:par>
                                <p:cTn fill="hold" nodeType="withEffect" presetClass="entr" presetID="10" presetSubtype="0">
                                  <p:stCondLst>
                                    <p:cond delay="500"/>
                                  </p:stCondLst>
                                  <p:childTnLst>
                                    <p:set>
                                      <p:cBhvr>
                                        <p:cTn dur="1" fill="hold">
                                          <p:stCondLst>
                                            <p:cond delay="0"/>
                                          </p:stCondLst>
                                        </p:cTn>
                                        <p:tgtEl>
                                          <p:spTgt spid="417"/>
                                        </p:tgtEl>
                                        <p:attrNameLst>
                                          <p:attrName>style.visibility</p:attrName>
                                        </p:attrNameLst>
                                      </p:cBhvr>
                                      <p:to>
                                        <p:strVal val="visible"/>
                                      </p:to>
                                    </p:set>
                                    <p:animEffect filter="fade" transition="in">
                                      <p:cBhvr>
                                        <p:cTn dur="200"/>
                                        <p:tgtEl>
                                          <p:spTgt spid="417"/>
                                        </p:tgtEl>
                                      </p:cBhvr>
                                    </p:animEffect>
                                  </p:childTnLst>
                                </p:cTn>
                              </p:par>
                              <p:par>
                                <p:cTn fill="hold" nodeType="withEffect" presetClass="entr" presetID="10" presetSubtype="0">
                                  <p:stCondLst>
                                    <p:cond delay="700"/>
                                  </p:stCondLst>
                                  <p:childTnLst>
                                    <p:set>
                                      <p:cBhvr>
                                        <p:cTn dur="1" fill="hold">
                                          <p:stCondLst>
                                            <p:cond delay="0"/>
                                          </p:stCondLst>
                                        </p:cTn>
                                        <p:tgtEl>
                                          <p:spTgt spid="408"/>
                                        </p:tgtEl>
                                        <p:attrNameLst>
                                          <p:attrName>style.visibility</p:attrName>
                                        </p:attrNameLst>
                                      </p:cBhvr>
                                      <p:to>
                                        <p:strVal val="visible"/>
                                      </p:to>
                                    </p:set>
                                    <p:animEffect filter="fade" transition="in">
                                      <p:cBhvr>
                                        <p:cTn dur="200"/>
                                        <p:tgtEl>
                                          <p:spTgt spid="408"/>
                                        </p:tgtEl>
                                      </p:cBhvr>
                                    </p:animEffect>
                                  </p:childTnLst>
                                </p:cTn>
                              </p:par>
                              <p:par>
                                <p:cTn fill="hold" nodeType="withEffect" presetClass="entr" presetID="10" presetSubtype="0">
                                  <p:stCondLst>
                                    <p:cond delay="900"/>
                                  </p:stCondLst>
                                  <p:childTnLst>
                                    <p:set>
                                      <p:cBhvr>
                                        <p:cTn dur="1" fill="hold">
                                          <p:stCondLst>
                                            <p:cond delay="0"/>
                                          </p:stCondLst>
                                        </p:cTn>
                                        <p:tgtEl>
                                          <p:spTgt spid="421"/>
                                        </p:tgtEl>
                                        <p:attrNameLst>
                                          <p:attrName>style.visibility</p:attrName>
                                        </p:attrNameLst>
                                      </p:cBhvr>
                                      <p:to>
                                        <p:strVal val="visible"/>
                                      </p:to>
                                    </p:set>
                                    <p:animEffect filter="fade" transition="in">
                                      <p:cBhvr>
                                        <p:cTn dur="200"/>
                                        <p:tgtEl>
                                          <p:spTgt spid="421"/>
                                        </p:tgtEl>
                                      </p:cBhvr>
                                    </p:animEffect>
                                  </p:childTnLst>
                                </p:cTn>
                              </p:par>
                              <p:par>
                                <p:cTn fill="hold" nodeType="withEffect" presetClass="entr" presetID="10" presetSubtype="0">
                                  <p:stCondLst>
                                    <p:cond delay="900"/>
                                  </p:stCondLst>
                                  <p:childTnLst>
                                    <p:set>
                                      <p:cBhvr>
                                        <p:cTn dur="1" fill="hold">
                                          <p:stCondLst>
                                            <p:cond delay="0"/>
                                          </p:stCondLst>
                                        </p:cTn>
                                        <p:tgtEl>
                                          <p:spTgt spid="410"/>
                                        </p:tgtEl>
                                        <p:attrNameLst>
                                          <p:attrName>style.visibility</p:attrName>
                                        </p:attrNameLst>
                                      </p:cBhvr>
                                      <p:to>
                                        <p:strVal val="visible"/>
                                      </p:to>
                                    </p:set>
                                    <p:animEffect filter="fade" transition="in">
                                      <p:cBhvr>
                                        <p:cTn dur="200"/>
                                        <p:tgtEl>
                                          <p:spTgt spid="410"/>
                                        </p:tgtEl>
                                      </p:cBhvr>
                                    </p:animEffect>
                                  </p:childTnLst>
                                </p:cTn>
                              </p:par>
                              <p:par>
                                <p:cTn fill="hold" nodeType="withEffect" presetClass="entr" presetID="10" presetSubtype="0">
                                  <p:stCondLst>
                                    <p:cond delay="900"/>
                                  </p:stCondLst>
                                  <p:childTnLst>
                                    <p:set>
                                      <p:cBhvr>
                                        <p:cTn dur="1" fill="hold">
                                          <p:stCondLst>
                                            <p:cond delay="0"/>
                                          </p:stCondLst>
                                        </p:cTn>
                                        <p:tgtEl>
                                          <p:spTgt spid="411"/>
                                        </p:tgtEl>
                                        <p:attrNameLst>
                                          <p:attrName>style.visibility</p:attrName>
                                        </p:attrNameLst>
                                      </p:cBhvr>
                                      <p:to>
                                        <p:strVal val="visible"/>
                                      </p:to>
                                    </p:set>
                                    <p:animEffect filter="fade" transition="in">
                                      <p:cBhvr>
                                        <p:cTn dur="200"/>
                                        <p:tgtEl>
                                          <p:spTgt spid="411"/>
                                        </p:tgtEl>
                                      </p:cBhvr>
                                    </p:animEffect>
                                  </p:childTnLst>
                                </p:cTn>
                              </p:par>
                              <p:par>
                                <p:cTn fill="hold" nodeType="withEffect" presetClass="entr" presetID="10" presetSubtype="0">
                                  <p:stCondLst>
                                    <p:cond delay="1100"/>
                                  </p:stCondLst>
                                  <p:childTnLst>
                                    <p:set>
                                      <p:cBhvr>
                                        <p:cTn dur="1" fill="hold">
                                          <p:stCondLst>
                                            <p:cond delay="0"/>
                                          </p:stCondLst>
                                        </p:cTn>
                                        <p:tgtEl>
                                          <p:spTgt spid="409"/>
                                        </p:tgtEl>
                                        <p:attrNameLst>
                                          <p:attrName>style.visibility</p:attrName>
                                        </p:attrNameLst>
                                      </p:cBhvr>
                                      <p:to>
                                        <p:strVal val="visible"/>
                                      </p:to>
                                    </p:set>
                                    <p:animEffect filter="fade" transition="in">
                                      <p:cBhvr>
                                        <p:cTn dur="200"/>
                                        <p:tgtEl>
                                          <p:spTgt spid="409"/>
                                        </p:tgtEl>
                                      </p:cBhvr>
                                    </p:animEffect>
                                  </p:childTnLst>
                                </p:cTn>
                              </p:par>
                              <p:par>
                                <p:cTn fill="hold" nodeType="withEffect" presetClass="entr" presetID="10" presetSubtype="0">
                                  <p:stCondLst>
                                    <p:cond delay="1300"/>
                                  </p:stCondLst>
                                  <p:childTnLst>
                                    <p:set>
                                      <p:cBhvr>
                                        <p:cTn dur="1" fill="hold">
                                          <p:stCondLst>
                                            <p:cond delay="0"/>
                                          </p:stCondLst>
                                        </p:cTn>
                                        <p:tgtEl>
                                          <p:spTgt spid="413"/>
                                        </p:tgtEl>
                                        <p:attrNameLst>
                                          <p:attrName>style.visibility</p:attrName>
                                        </p:attrNameLst>
                                      </p:cBhvr>
                                      <p:to>
                                        <p:strVal val="visible"/>
                                      </p:to>
                                    </p:set>
                                    <p:animEffect filter="fade" transition="in">
                                      <p:cBhvr>
                                        <p:cTn dur="200"/>
                                        <p:tgtEl>
                                          <p:spTgt spid="413"/>
                                        </p:tgtEl>
                                      </p:cBhvr>
                                    </p:animEffect>
                                  </p:childTnLst>
                                </p:cTn>
                              </p:par>
                              <p:par>
                                <p:cTn fill="hold" nodeType="withEffect" presetClass="entr" presetID="10" presetSubtype="0">
                                  <p:stCondLst>
                                    <p:cond delay="1300"/>
                                  </p:stCondLst>
                                  <p:childTnLst>
                                    <p:set>
                                      <p:cBhvr>
                                        <p:cTn dur="1" fill="hold">
                                          <p:stCondLst>
                                            <p:cond delay="0"/>
                                          </p:stCondLst>
                                        </p:cTn>
                                        <p:tgtEl>
                                          <p:spTgt spid="414"/>
                                        </p:tgtEl>
                                        <p:attrNameLst>
                                          <p:attrName>style.visibility</p:attrName>
                                        </p:attrNameLst>
                                      </p:cBhvr>
                                      <p:to>
                                        <p:strVal val="visible"/>
                                      </p:to>
                                    </p:set>
                                    <p:animEffect filter="fade" transition="in">
                                      <p:cBhvr>
                                        <p:cTn dur="2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
                                        <p:tgtEl>
                                          <p:spTgt spid="418"/>
                                        </p:tgtEl>
                                      </p:cBhvr>
                                    </p:animEffect>
                                  </p:childTnLst>
                                </p:cTn>
                              </p:par>
                            </p:childTnLst>
                          </p:cTn>
                        </p:par>
                        <p:par>
                          <p:cTn fill="hold">
                            <p:stCondLst>
                              <p:cond delay="600"/>
                            </p:stCondLst>
                            <p:childTnLst>
                              <p:par>
                                <p:cTn fill="hold" nodeType="after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9"/>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Size Estimation</a:t>
            </a:r>
            <a:endParaRPr/>
          </a:p>
        </p:txBody>
      </p:sp>
      <p:sp>
        <p:nvSpPr>
          <p:cNvPr id="428" name="Google Shape;428;p49"/>
          <p:cNvSpPr txBox="1"/>
          <p:nvPr/>
        </p:nvSpPr>
        <p:spPr>
          <a:xfrm>
            <a:off x="0" y="1395185"/>
            <a:ext cx="11496858" cy="4969053"/>
          </a:xfrm>
          <a:prstGeom prst="rect">
            <a:avLst/>
          </a:prstGeom>
          <a:noFill/>
          <a:ln>
            <a:noFill/>
          </a:ln>
        </p:spPr>
        <p:txBody>
          <a:bodyPr anchorCtr="0" anchor="t" bIns="45700" lIns="91425" spcFirstLastPara="1" rIns="91425" wrap="square" tIns="45700">
            <a:spAutoFit/>
          </a:bodyPr>
          <a:lstStyle/>
          <a:p>
            <a:pPr indent="0" lvl="2" marL="280988" marR="0" rtl="0" algn="l">
              <a:spcBef>
                <a:spcPts val="0"/>
              </a:spcBef>
              <a:spcAft>
                <a:spcPts val="0"/>
              </a:spcAft>
              <a:buNone/>
            </a:pPr>
            <a:r>
              <a:rPr b="1" i="0" lang="en-US" sz="2000" u="none" cap="none" strike="noStrike">
                <a:solidFill>
                  <a:schemeClr val="dk1"/>
                </a:solidFill>
                <a:latin typeface="Calibri"/>
                <a:ea typeface="Calibri"/>
                <a:cs typeface="Calibri"/>
                <a:sym typeface="Calibri"/>
              </a:rPr>
              <a:t>Process used to calculate the function points</a:t>
            </a:r>
            <a:endParaRPr/>
          </a:p>
          <a:p>
            <a:pPr indent="0" lvl="3" marL="738212" marR="0" rtl="0" algn="l">
              <a:lnSpc>
                <a:spcPct val="150000"/>
              </a:lnSpc>
              <a:spcBef>
                <a:spcPts val="0"/>
              </a:spcBef>
              <a:spcAft>
                <a:spcPts val="0"/>
              </a:spcAft>
              <a:buNone/>
            </a:pPr>
            <a:r>
              <a:rPr b="0" i="0" lang="en-US" sz="2000" u="none" cap="none" strike="noStrike">
                <a:solidFill>
                  <a:schemeClr val="dk1"/>
                </a:solidFill>
                <a:latin typeface="Calibri"/>
                <a:ea typeface="Calibri"/>
                <a:cs typeface="Calibri"/>
                <a:sym typeface="Calibri"/>
              </a:rPr>
              <a:t>1. Determine the type of project for which the function point count is to be calculated. For example, development project (a new project) or enhancement project.</a:t>
            </a:r>
            <a:endParaRPr/>
          </a:p>
          <a:p>
            <a:pPr indent="0" lvl="3" marL="738212" marR="0" rtl="0" algn="l">
              <a:lnSpc>
                <a:spcPct val="150000"/>
              </a:lnSpc>
              <a:spcBef>
                <a:spcPts val="0"/>
              </a:spcBef>
              <a:spcAft>
                <a:spcPts val="0"/>
              </a:spcAft>
              <a:buNone/>
            </a:pPr>
            <a:r>
              <a:rPr b="0" i="0" lang="en-US" sz="2000" u="none" cap="none" strike="noStrike">
                <a:solidFill>
                  <a:schemeClr val="dk1"/>
                </a:solidFill>
                <a:latin typeface="Calibri"/>
                <a:ea typeface="Calibri"/>
                <a:cs typeface="Calibri"/>
                <a:sym typeface="Calibri"/>
              </a:rPr>
              <a:t>2. Identify the counting scope and the </a:t>
            </a:r>
            <a:r>
              <a:rPr b="1" i="0" lang="en-US" sz="2000" u="none" cap="none" strike="noStrike">
                <a:solidFill>
                  <a:schemeClr val="dk1"/>
                </a:solidFill>
                <a:latin typeface="Calibri"/>
                <a:ea typeface="Calibri"/>
                <a:cs typeface="Calibri"/>
                <a:sym typeface="Calibri"/>
              </a:rPr>
              <a:t>application boundary.</a:t>
            </a:r>
            <a:endParaRPr/>
          </a:p>
          <a:p>
            <a:pPr indent="0" lvl="3" marL="738212" marR="0" rtl="0" algn="l">
              <a:lnSpc>
                <a:spcPct val="150000"/>
              </a:lnSpc>
              <a:spcBef>
                <a:spcPts val="0"/>
              </a:spcBef>
              <a:spcAft>
                <a:spcPts val="0"/>
              </a:spcAft>
              <a:buNone/>
            </a:pPr>
            <a:r>
              <a:rPr b="0" i="0" lang="en-US" sz="2000" u="none" cap="none" strike="noStrike">
                <a:solidFill>
                  <a:schemeClr val="dk1"/>
                </a:solidFill>
                <a:latin typeface="Calibri"/>
                <a:ea typeface="Calibri"/>
                <a:cs typeface="Calibri"/>
                <a:sym typeface="Calibri"/>
              </a:rPr>
              <a:t>3. Identify </a:t>
            </a:r>
            <a:r>
              <a:rPr b="1" i="0" lang="en-US" sz="2000" u="none" cap="none" strike="noStrike">
                <a:solidFill>
                  <a:schemeClr val="dk1"/>
                </a:solidFill>
                <a:latin typeface="Calibri"/>
                <a:ea typeface="Calibri"/>
                <a:cs typeface="Calibri"/>
                <a:sym typeface="Calibri"/>
              </a:rPr>
              <a:t>data functions </a:t>
            </a:r>
            <a:r>
              <a:rPr b="0" i="0" lang="en-US" sz="2000" u="none" cap="none" strike="noStrike">
                <a:solidFill>
                  <a:schemeClr val="dk1"/>
                </a:solidFill>
                <a:latin typeface="Calibri"/>
                <a:ea typeface="Calibri"/>
                <a:cs typeface="Calibri"/>
                <a:sym typeface="Calibri"/>
              </a:rPr>
              <a:t>(internal logical file and external interface files) and their </a:t>
            </a:r>
            <a:r>
              <a:rPr b="1" i="0" lang="en-US" sz="2000" u="none" cap="none" strike="noStrike">
                <a:solidFill>
                  <a:schemeClr val="dk1"/>
                </a:solidFill>
                <a:latin typeface="Calibri"/>
                <a:ea typeface="Calibri"/>
                <a:cs typeface="Calibri"/>
                <a:sym typeface="Calibri"/>
              </a:rPr>
              <a:t>complexity.</a:t>
            </a:r>
            <a:endParaRPr/>
          </a:p>
          <a:p>
            <a:pPr indent="0" lvl="3" marL="738212" marR="0" rtl="0" algn="l">
              <a:lnSpc>
                <a:spcPct val="150000"/>
              </a:lnSpc>
              <a:spcBef>
                <a:spcPts val="0"/>
              </a:spcBef>
              <a:spcAft>
                <a:spcPts val="0"/>
              </a:spcAft>
              <a:buNone/>
            </a:pPr>
            <a:r>
              <a:rPr b="0" i="0" lang="en-US" sz="2000" u="none" cap="none" strike="noStrike">
                <a:solidFill>
                  <a:schemeClr val="dk1"/>
                </a:solidFill>
                <a:latin typeface="Calibri"/>
                <a:ea typeface="Calibri"/>
                <a:cs typeface="Calibri"/>
                <a:sym typeface="Calibri"/>
              </a:rPr>
              <a:t>4. Identify </a:t>
            </a:r>
            <a:r>
              <a:rPr b="1" i="0" lang="en-US" sz="2000" u="none" cap="none" strike="noStrike">
                <a:solidFill>
                  <a:schemeClr val="dk1"/>
                </a:solidFill>
                <a:latin typeface="Calibri"/>
                <a:ea typeface="Calibri"/>
                <a:cs typeface="Calibri"/>
                <a:sym typeface="Calibri"/>
              </a:rPr>
              <a:t>transactional functions </a:t>
            </a:r>
            <a:r>
              <a:rPr b="0" i="0" lang="en-US" sz="2000" u="none" cap="none" strike="noStrike">
                <a:solidFill>
                  <a:schemeClr val="dk1"/>
                </a:solidFill>
                <a:latin typeface="Calibri"/>
                <a:ea typeface="Calibri"/>
                <a:cs typeface="Calibri"/>
                <a:sym typeface="Calibri"/>
              </a:rPr>
              <a:t>(external inputs, external outputs, and external queries) and their </a:t>
            </a:r>
            <a:r>
              <a:rPr b="1" i="0" lang="en-US" sz="2000" u="none" cap="none" strike="noStrike">
                <a:solidFill>
                  <a:schemeClr val="dk1"/>
                </a:solidFill>
                <a:latin typeface="Calibri"/>
                <a:ea typeface="Calibri"/>
                <a:cs typeface="Calibri"/>
                <a:sym typeface="Calibri"/>
              </a:rPr>
              <a:t>complexity.</a:t>
            </a:r>
            <a:endParaRPr/>
          </a:p>
          <a:p>
            <a:pPr indent="0" lvl="3" marL="738212" marR="0" rtl="0" algn="l">
              <a:lnSpc>
                <a:spcPct val="150000"/>
              </a:lnSpc>
              <a:spcBef>
                <a:spcPts val="0"/>
              </a:spcBef>
              <a:spcAft>
                <a:spcPts val="0"/>
              </a:spcAft>
              <a:buNone/>
            </a:pPr>
            <a:r>
              <a:rPr b="0" i="0" lang="en-US" sz="2000" u="none" cap="none" strike="noStrike">
                <a:solidFill>
                  <a:schemeClr val="dk1"/>
                </a:solidFill>
                <a:latin typeface="Calibri"/>
                <a:ea typeface="Calibri"/>
                <a:cs typeface="Calibri"/>
                <a:sym typeface="Calibri"/>
              </a:rPr>
              <a:t>5. Determine the </a:t>
            </a:r>
            <a:r>
              <a:rPr b="1" i="0" lang="en-US" sz="2000" u="none" cap="none" strike="noStrike">
                <a:solidFill>
                  <a:schemeClr val="dk1"/>
                </a:solidFill>
                <a:latin typeface="Calibri"/>
                <a:ea typeface="Calibri"/>
                <a:cs typeface="Calibri"/>
                <a:sym typeface="Calibri"/>
              </a:rPr>
              <a:t>unadjusted function point count (UFP).</a:t>
            </a:r>
            <a:endParaRPr/>
          </a:p>
          <a:p>
            <a:pPr indent="0" lvl="3" marL="738212" marR="0" rtl="0" algn="l">
              <a:lnSpc>
                <a:spcPct val="150000"/>
              </a:lnSpc>
              <a:spcBef>
                <a:spcPts val="0"/>
              </a:spcBef>
              <a:spcAft>
                <a:spcPts val="0"/>
              </a:spcAft>
              <a:buNone/>
            </a:pPr>
            <a:r>
              <a:rPr b="0" i="0" lang="en-US" sz="2000" u="none" cap="none" strike="noStrike">
                <a:solidFill>
                  <a:schemeClr val="dk1"/>
                </a:solidFill>
                <a:latin typeface="Calibri"/>
                <a:ea typeface="Calibri"/>
                <a:cs typeface="Calibri"/>
                <a:sym typeface="Calibri"/>
              </a:rPr>
              <a:t>6. Determine the </a:t>
            </a:r>
            <a:r>
              <a:rPr b="1" i="0" lang="en-US" sz="2000" u="none" cap="none" strike="noStrike">
                <a:solidFill>
                  <a:schemeClr val="dk1"/>
                </a:solidFill>
                <a:latin typeface="Calibri"/>
                <a:ea typeface="Calibri"/>
                <a:cs typeface="Calibri"/>
                <a:sym typeface="Calibri"/>
              </a:rPr>
              <a:t>value adjustment factor (VAF)</a:t>
            </a:r>
            <a:r>
              <a:rPr b="0" i="0" lang="en-US" sz="2000" u="none" cap="none" strike="noStrike">
                <a:solidFill>
                  <a:schemeClr val="dk1"/>
                </a:solidFill>
                <a:latin typeface="Calibri"/>
                <a:ea typeface="Calibri"/>
                <a:cs typeface="Calibri"/>
                <a:sym typeface="Calibri"/>
              </a:rPr>
              <a:t>, which is based on </a:t>
            </a:r>
            <a:r>
              <a:rPr b="1" i="0" lang="en-US" sz="2000" u="none" cap="none" strike="noStrike">
                <a:solidFill>
                  <a:schemeClr val="dk1"/>
                </a:solidFill>
                <a:latin typeface="Calibri"/>
                <a:ea typeface="Calibri"/>
                <a:cs typeface="Calibri"/>
                <a:sym typeface="Calibri"/>
              </a:rPr>
              <a:t>14 general system characteristics (GSCs).</a:t>
            </a:r>
            <a:endParaRPr/>
          </a:p>
          <a:p>
            <a:pPr indent="0" lvl="3" marL="738212" marR="0" rtl="0" algn="l">
              <a:lnSpc>
                <a:spcPct val="150000"/>
              </a:lnSpc>
              <a:spcBef>
                <a:spcPts val="0"/>
              </a:spcBef>
              <a:spcAft>
                <a:spcPts val="0"/>
              </a:spcAft>
              <a:buNone/>
            </a:pPr>
            <a:r>
              <a:rPr b="0" i="0" lang="en-US" sz="2000" u="none" cap="none" strike="noStrike">
                <a:solidFill>
                  <a:schemeClr val="dk1"/>
                </a:solidFill>
                <a:latin typeface="Calibri"/>
                <a:ea typeface="Calibri"/>
                <a:cs typeface="Calibri"/>
                <a:sym typeface="Calibri"/>
              </a:rPr>
              <a:t>7. Calculate the </a:t>
            </a:r>
            <a:r>
              <a:rPr b="1" i="0" lang="en-US" sz="2000" u="none" cap="none" strike="noStrike">
                <a:solidFill>
                  <a:schemeClr val="dk1"/>
                </a:solidFill>
                <a:latin typeface="Calibri"/>
                <a:ea typeface="Calibri"/>
                <a:cs typeface="Calibri"/>
                <a:sym typeface="Calibri"/>
              </a:rPr>
              <a:t>adjusted function point count (AFP).</a:t>
            </a:r>
            <a:endParaRPr/>
          </a:p>
        </p:txBody>
      </p:sp>
      <p:sp>
        <p:nvSpPr>
          <p:cNvPr id="429" name="Google Shape;429;p49"/>
          <p:cNvSpPr txBox="1"/>
          <p:nvPr/>
        </p:nvSpPr>
        <p:spPr>
          <a:xfrm>
            <a:off x="286825" y="994021"/>
            <a:ext cx="84276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9CDA"/>
                </a:solidFill>
                <a:latin typeface="Helvetica Neue"/>
                <a:ea typeface="Helvetica Neue"/>
                <a:cs typeface="Helvetica Neue"/>
                <a:sym typeface="Helvetica Neue"/>
              </a:rPr>
              <a:t>FUNCTION POINT ANALYSIS (FPA)</a:t>
            </a:r>
            <a:endParaRPr b="1" sz="24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50"/>
          <p:cNvPicPr preferRelativeResize="0"/>
          <p:nvPr/>
        </p:nvPicPr>
        <p:blipFill rotWithShape="1">
          <a:blip r:embed="rId3">
            <a:alphaModFix/>
          </a:blip>
          <a:srcRect b="0" l="0" r="0" t="0"/>
          <a:stretch/>
        </p:blipFill>
        <p:spPr>
          <a:xfrm>
            <a:off x="10883455" y="4082012"/>
            <a:ext cx="1038225" cy="1495425"/>
          </a:xfrm>
          <a:prstGeom prst="rect">
            <a:avLst/>
          </a:prstGeom>
          <a:noFill/>
          <a:ln>
            <a:noFill/>
          </a:ln>
        </p:spPr>
      </p:pic>
      <p:sp>
        <p:nvSpPr>
          <p:cNvPr id="435" name="Google Shape;435;p50"/>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Size Estimation</a:t>
            </a:r>
            <a:endParaRPr/>
          </a:p>
        </p:txBody>
      </p:sp>
      <p:sp>
        <p:nvSpPr>
          <p:cNvPr id="436" name="Google Shape;436;p50"/>
          <p:cNvSpPr txBox="1"/>
          <p:nvPr/>
        </p:nvSpPr>
        <p:spPr>
          <a:xfrm>
            <a:off x="-108547" y="1467886"/>
            <a:ext cx="4781131" cy="5122941"/>
          </a:xfrm>
          <a:prstGeom prst="rect">
            <a:avLst/>
          </a:prstGeom>
          <a:noFill/>
          <a:ln>
            <a:noFill/>
          </a:ln>
        </p:spPr>
        <p:txBody>
          <a:bodyPr anchorCtr="0" anchor="t" bIns="45700" lIns="91425" spcFirstLastPara="1" rIns="91425" wrap="square" tIns="45700">
            <a:spAutoFit/>
          </a:bodyPr>
          <a:lstStyle/>
          <a:p>
            <a:pPr indent="-342900" lvl="2" marL="623888" marR="0" rtl="0" algn="l">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The first step in calculating FP is to identify the </a:t>
            </a:r>
            <a:r>
              <a:rPr b="1" i="0" lang="en-US" sz="2000" u="none" cap="none" strike="noStrike">
                <a:solidFill>
                  <a:schemeClr val="dk1"/>
                </a:solidFill>
                <a:latin typeface="Calibri"/>
                <a:ea typeface="Calibri"/>
                <a:cs typeface="Calibri"/>
                <a:sym typeface="Calibri"/>
              </a:rPr>
              <a:t>counting boundary</a:t>
            </a:r>
            <a:r>
              <a:rPr b="0" i="0" lang="en-US" sz="2000" u="none" cap="none" strike="noStrike">
                <a:solidFill>
                  <a:schemeClr val="dk1"/>
                </a:solidFill>
                <a:latin typeface="Calibri"/>
                <a:ea typeface="Calibri"/>
                <a:cs typeface="Calibri"/>
                <a:sym typeface="Calibri"/>
              </a:rPr>
              <a:t>.</a:t>
            </a:r>
            <a:endParaRPr/>
          </a:p>
          <a:p>
            <a:pPr indent="-215900" lvl="2" marL="623888" marR="0" rtl="0" algn="l">
              <a:lnSpc>
                <a:spcPct val="15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342900" lvl="2" marL="623888" marR="0" rtl="0" algn="l">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Counting boundary: The border between the application or project being measured and external applications or the user domain.</a:t>
            </a:r>
            <a:endParaRPr/>
          </a:p>
          <a:p>
            <a:pPr indent="-215900" lvl="2" marL="623888" marR="0" rtl="0" algn="l">
              <a:lnSpc>
                <a:spcPct val="15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342900" lvl="2" marL="623888" marR="0" rtl="0" algn="l">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 boundary establishes which functions are included in the </a:t>
            </a:r>
            <a:r>
              <a:rPr b="0" i="0" lang="en-US" sz="1800" u="none" cap="none" strike="noStrike">
                <a:solidFill>
                  <a:schemeClr val="dk1"/>
                </a:solidFill>
                <a:latin typeface="Calibri"/>
                <a:ea typeface="Calibri"/>
                <a:cs typeface="Calibri"/>
                <a:sym typeface="Calibri"/>
              </a:rPr>
              <a:t>function</a:t>
            </a:r>
            <a:r>
              <a:rPr b="0" i="0" lang="en-US" sz="2000" u="none" cap="none" strike="noStrike">
                <a:solidFill>
                  <a:schemeClr val="dk1"/>
                </a:solidFill>
                <a:latin typeface="Calibri"/>
                <a:ea typeface="Calibri"/>
                <a:cs typeface="Calibri"/>
                <a:sym typeface="Calibri"/>
              </a:rPr>
              <a:t> point count</a:t>
            </a:r>
            <a:endParaRPr/>
          </a:p>
        </p:txBody>
      </p:sp>
      <p:sp>
        <p:nvSpPr>
          <p:cNvPr id="437" name="Google Shape;437;p50"/>
          <p:cNvSpPr txBox="1"/>
          <p:nvPr/>
        </p:nvSpPr>
        <p:spPr>
          <a:xfrm>
            <a:off x="286825" y="994021"/>
            <a:ext cx="84276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9CDA"/>
                </a:solidFill>
                <a:latin typeface="Helvetica Neue"/>
                <a:ea typeface="Helvetica Neue"/>
                <a:cs typeface="Helvetica Neue"/>
                <a:sym typeface="Helvetica Neue"/>
              </a:rPr>
              <a:t>FUNCTION POINT ANALYSIS (FPA)</a:t>
            </a:r>
            <a:endParaRPr b="1" sz="2400">
              <a:solidFill>
                <a:schemeClr val="dk1"/>
              </a:solidFill>
              <a:latin typeface="Calibri"/>
              <a:ea typeface="Calibri"/>
              <a:cs typeface="Calibri"/>
              <a:sym typeface="Calibri"/>
            </a:endParaRPr>
          </a:p>
        </p:txBody>
      </p:sp>
      <p:pic>
        <p:nvPicPr>
          <p:cNvPr id="438" name="Google Shape;438;p50"/>
          <p:cNvPicPr preferRelativeResize="0"/>
          <p:nvPr/>
        </p:nvPicPr>
        <p:blipFill rotWithShape="1">
          <a:blip r:embed="rId4">
            <a:alphaModFix/>
          </a:blip>
          <a:srcRect b="0" l="0" r="0" t="0"/>
          <a:stretch/>
        </p:blipFill>
        <p:spPr>
          <a:xfrm>
            <a:off x="7318597" y="1529367"/>
            <a:ext cx="1467201" cy="3051778"/>
          </a:xfrm>
          <a:prstGeom prst="rect">
            <a:avLst/>
          </a:prstGeom>
          <a:noFill/>
          <a:ln>
            <a:noFill/>
          </a:ln>
        </p:spPr>
      </p:pic>
      <p:sp>
        <p:nvSpPr>
          <p:cNvPr id="439" name="Google Shape;439;p50"/>
          <p:cNvSpPr/>
          <p:nvPr/>
        </p:nvSpPr>
        <p:spPr>
          <a:xfrm>
            <a:off x="7159752" y="1353312"/>
            <a:ext cx="1755648" cy="3401568"/>
          </a:xfrm>
          <a:prstGeom prst="roundRect">
            <a:avLst>
              <a:gd fmla="val 16667" name="adj"/>
            </a:avLst>
          </a:prstGeom>
          <a:noFill/>
          <a:ln cap="flat" cmpd="sng" w="28575">
            <a:solidFill>
              <a:schemeClr val="accent3"/>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440" name="Google Shape;440;p50"/>
          <p:cNvSpPr txBox="1"/>
          <p:nvPr/>
        </p:nvSpPr>
        <p:spPr>
          <a:xfrm>
            <a:off x="6789831" y="4754880"/>
            <a:ext cx="14672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Application boundary</a:t>
            </a:r>
            <a:endParaRPr/>
          </a:p>
        </p:txBody>
      </p:sp>
      <p:sp>
        <p:nvSpPr>
          <p:cNvPr id="441" name="Google Shape;441;p50"/>
          <p:cNvSpPr/>
          <p:nvPr/>
        </p:nvSpPr>
        <p:spPr>
          <a:xfrm>
            <a:off x="7608085" y="2515562"/>
            <a:ext cx="956064" cy="1363391"/>
          </a:xfrm>
          <a:prstGeom prst="flowChartMagneticDisk">
            <a:avLst/>
          </a:prstGeom>
          <a:solidFill>
            <a:srgbClr val="BFBFBF">
              <a:alpha val="80000"/>
            </a:srgbClr>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Internal data</a:t>
            </a:r>
            <a:endParaRPr/>
          </a:p>
        </p:txBody>
      </p:sp>
      <p:sp>
        <p:nvSpPr>
          <p:cNvPr id="442" name="Google Shape;442;p50"/>
          <p:cNvSpPr/>
          <p:nvPr/>
        </p:nvSpPr>
        <p:spPr>
          <a:xfrm>
            <a:off x="7872054" y="5252600"/>
            <a:ext cx="1130625" cy="1061273"/>
          </a:xfrm>
          <a:prstGeom prst="flowChartMagneticDisk">
            <a:avLst/>
          </a:prstGeom>
          <a:solidFill>
            <a:srgbClr val="BFBFBF">
              <a:alpha val="80000"/>
            </a:srgbClr>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External data</a:t>
            </a:r>
            <a:endParaRPr/>
          </a:p>
        </p:txBody>
      </p:sp>
      <p:pic>
        <p:nvPicPr>
          <p:cNvPr id="443" name="Google Shape;443;p50"/>
          <p:cNvPicPr preferRelativeResize="0"/>
          <p:nvPr/>
        </p:nvPicPr>
        <p:blipFill rotWithShape="1">
          <a:blip r:embed="rId5">
            <a:alphaModFix/>
          </a:blip>
          <a:srcRect b="0" l="0" r="0" t="0"/>
          <a:stretch/>
        </p:blipFill>
        <p:spPr>
          <a:xfrm>
            <a:off x="11045102" y="2728278"/>
            <a:ext cx="895350" cy="933450"/>
          </a:xfrm>
          <a:prstGeom prst="rect">
            <a:avLst/>
          </a:prstGeom>
          <a:noFill/>
          <a:ln>
            <a:noFill/>
          </a:ln>
        </p:spPr>
      </p:pic>
      <p:sp>
        <p:nvSpPr>
          <p:cNvPr id="444" name="Google Shape;444;p50"/>
          <p:cNvSpPr/>
          <p:nvPr/>
        </p:nvSpPr>
        <p:spPr>
          <a:xfrm flipH="1">
            <a:off x="8542914" y="2836258"/>
            <a:ext cx="2502188" cy="717490"/>
          </a:xfrm>
          <a:prstGeom prst="rightArrow">
            <a:avLst>
              <a:gd fmla="val 50000" name="adj1"/>
              <a:gd fmla="val 50000" name="adj2"/>
            </a:avLst>
          </a:prstGeom>
          <a:solidFill>
            <a:schemeClr val="lt1"/>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Inputs </a:t>
            </a:r>
            <a:endParaRPr/>
          </a:p>
        </p:txBody>
      </p:sp>
      <p:sp>
        <p:nvSpPr>
          <p:cNvPr id="445" name="Google Shape;445;p50"/>
          <p:cNvSpPr/>
          <p:nvPr/>
        </p:nvSpPr>
        <p:spPr>
          <a:xfrm flipH="1">
            <a:off x="5188895" y="2907213"/>
            <a:ext cx="2382821" cy="717490"/>
          </a:xfrm>
          <a:prstGeom prst="rightArrow">
            <a:avLst>
              <a:gd fmla="val 50000" name="adj1"/>
              <a:gd fmla="val 50000" name="adj2"/>
            </a:avLst>
          </a:prstGeom>
          <a:solidFill>
            <a:schemeClr val="lt1"/>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Outputs </a:t>
            </a:r>
            <a:endParaRPr/>
          </a:p>
        </p:txBody>
      </p:sp>
      <p:pic>
        <p:nvPicPr>
          <p:cNvPr id="446" name="Google Shape;446;p50"/>
          <p:cNvPicPr preferRelativeResize="0"/>
          <p:nvPr/>
        </p:nvPicPr>
        <p:blipFill rotWithShape="1">
          <a:blip r:embed="rId6">
            <a:alphaModFix/>
          </a:blip>
          <a:srcRect b="0" l="0" r="0" t="0"/>
          <a:stretch/>
        </p:blipFill>
        <p:spPr>
          <a:xfrm>
            <a:off x="4708953" y="2939602"/>
            <a:ext cx="447675" cy="781050"/>
          </a:xfrm>
          <a:prstGeom prst="rect">
            <a:avLst/>
          </a:prstGeom>
          <a:noFill/>
          <a:ln>
            <a:noFill/>
          </a:ln>
        </p:spPr>
      </p:pic>
      <p:cxnSp>
        <p:nvCxnSpPr>
          <p:cNvPr id="447" name="Google Shape;447;p50"/>
          <p:cNvCxnSpPr/>
          <p:nvPr/>
        </p:nvCxnSpPr>
        <p:spPr>
          <a:xfrm>
            <a:off x="8105367" y="3869328"/>
            <a:ext cx="0" cy="1412147"/>
          </a:xfrm>
          <a:prstGeom prst="straightConnector1">
            <a:avLst/>
          </a:prstGeom>
          <a:noFill/>
          <a:ln cap="flat" cmpd="sng" w="28575">
            <a:solidFill>
              <a:schemeClr val="accent3"/>
            </a:solidFill>
            <a:prstDash val="solid"/>
            <a:miter lim="800000"/>
            <a:headEnd len="sm" w="sm" type="none"/>
            <a:tailEnd len="sm" w="sm" type="none"/>
          </a:ln>
        </p:spPr>
      </p:cxnSp>
      <p:cxnSp>
        <p:nvCxnSpPr>
          <p:cNvPr id="448" name="Google Shape;448;p50"/>
          <p:cNvCxnSpPr/>
          <p:nvPr/>
        </p:nvCxnSpPr>
        <p:spPr>
          <a:xfrm>
            <a:off x="8334769" y="3850077"/>
            <a:ext cx="0" cy="1412147"/>
          </a:xfrm>
          <a:prstGeom prst="straightConnector1">
            <a:avLst/>
          </a:prstGeom>
          <a:noFill/>
          <a:ln cap="flat" cmpd="sng" w="28575">
            <a:solidFill>
              <a:schemeClr val="accent3"/>
            </a:solidFill>
            <a:prstDash val="solid"/>
            <a:miter lim="800000"/>
            <a:headEnd len="sm" w="sm" type="none"/>
            <a:tailEnd len="sm" w="sm" type="none"/>
          </a:ln>
        </p:spPr>
      </p:cxnSp>
      <p:sp>
        <p:nvSpPr>
          <p:cNvPr id="449" name="Google Shape;449;p50"/>
          <p:cNvSpPr/>
          <p:nvPr/>
        </p:nvSpPr>
        <p:spPr>
          <a:xfrm>
            <a:off x="8334769" y="4387598"/>
            <a:ext cx="2710333" cy="640705"/>
          </a:xfrm>
          <a:prstGeom prst="leftRightArrow">
            <a:avLst>
              <a:gd fmla="val 50000" name="adj1"/>
              <a:gd fmla="val 50000" name="adj2"/>
            </a:avLst>
          </a:prstGeom>
          <a:solidFill>
            <a:schemeClr val="lt1"/>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Queries</a:t>
            </a:r>
            <a:endParaRPr/>
          </a:p>
        </p:txBody>
      </p:sp>
      <p:sp>
        <p:nvSpPr>
          <p:cNvPr id="450" name="Google Shape;450;p50"/>
          <p:cNvSpPr txBox="1"/>
          <p:nvPr/>
        </p:nvSpPr>
        <p:spPr>
          <a:xfrm>
            <a:off x="11202204" y="5453491"/>
            <a:ext cx="85540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Other System</a:t>
            </a:r>
            <a:endParaRPr/>
          </a:p>
        </p:txBody>
      </p:sp>
      <p:grpSp>
        <p:nvGrpSpPr>
          <p:cNvPr id="451" name="Google Shape;451;p50"/>
          <p:cNvGrpSpPr/>
          <p:nvPr/>
        </p:nvGrpSpPr>
        <p:grpSpPr>
          <a:xfrm>
            <a:off x="4708953" y="1362456"/>
            <a:ext cx="7348687" cy="4960561"/>
            <a:chOff x="4708953" y="1353312"/>
            <a:chExt cx="7348687" cy="4960561"/>
          </a:xfrm>
        </p:grpSpPr>
        <p:pic>
          <p:nvPicPr>
            <p:cNvPr id="452" name="Google Shape;452;p50"/>
            <p:cNvPicPr preferRelativeResize="0"/>
            <p:nvPr/>
          </p:nvPicPr>
          <p:blipFill rotWithShape="1">
            <a:blip r:embed="rId3">
              <a:alphaModFix/>
            </a:blip>
            <a:srcRect b="0" l="0" r="0" t="0"/>
            <a:stretch/>
          </p:blipFill>
          <p:spPr>
            <a:xfrm>
              <a:off x="10883455" y="4082012"/>
              <a:ext cx="1038225" cy="1495425"/>
            </a:xfrm>
            <a:prstGeom prst="rect">
              <a:avLst/>
            </a:prstGeom>
            <a:noFill/>
            <a:ln>
              <a:noFill/>
            </a:ln>
          </p:spPr>
        </p:pic>
        <p:pic>
          <p:nvPicPr>
            <p:cNvPr id="453" name="Google Shape;453;p50"/>
            <p:cNvPicPr preferRelativeResize="0"/>
            <p:nvPr/>
          </p:nvPicPr>
          <p:blipFill rotWithShape="1">
            <a:blip r:embed="rId4">
              <a:alphaModFix/>
            </a:blip>
            <a:srcRect b="0" l="0" r="0" t="0"/>
            <a:stretch/>
          </p:blipFill>
          <p:spPr>
            <a:xfrm>
              <a:off x="7318597" y="1529367"/>
              <a:ext cx="1467201" cy="3051778"/>
            </a:xfrm>
            <a:prstGeom prst="rect">
              <a:avLst/>
            </a:prstGeom>
            <a:noFill/>
            <a:ln>
              <a:noFill/>
            </a:ln>
          </p:spPr>
        </p:pic>
        <p:sp>
          <p:nvSpPr>
            <p:cNvPr id="454" name="Google Shape;454;p50"/>
            <p:cNvSpPr/>
            <p:nvPr/>
          </p:nvSpPr>
          <p:spPr>
            <a:xfrm>
              <a:off x="7159752" y="1353312"/>
              <a:ext cx="1755648" cy="3401568"/>
            </a:xfrm>
            <a:prstGeom prst="roundRect">
              <a:avLst>
                <a:gd fmla="val 16667" name="adj"/>
              </a:avLst>
            </a:prstGeom>
            <a:noFill/>
            <a:ln cap="flat" cmpd="sng" w="28575">
              <a:solidFill>
                <a:schemeClr val="accent3"/>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3"/>
                </a:solidFill>
                <a:latin typeface="Calibri"/>
                <a:ea typeface="Calibri"/>
                <a:cs typeface="Calibri"/>
                <a:sym typeface="Calibri"/>
              </a:endParaRPr>
            </a:p>
          </p:txBody>
        </p:sp>
        <p:sp>
          <p:nvSpPr>
            <p:cNvPr id="455" name="Google Shape;455;p50"/>
            <p:cNvSpPr txBox="1"/>
            <p:nvPr/>
          </p:nvSpPr>
          <p:spPr>
            <a:xfrm>
              <a:off x="6789831" y="4754880"/>
              <a:ext cx="14672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Application boundary</a:t>
              </a:r>
              <a:endParaRPr/>
            </a:p>
          </p:txBody>
        </p:sp>
        <p:sp>
          <p:nvSpPr>
            <p:cNvPr id="456" name="Google Shape;456;p50"/>
            <p:cNvSpPr/>
            <p:nvPr/>
          </p:nvSpPr>
          <p:spPr>
            <a:xfrm>
              <a:off x="7608085" y="2515562"/>
              <a:ext cx="956064" cy="1363391"/>
            </a:xfrm>
            <a:prstGeom prst="flowChartMagneticDisk">
              <a:avLst/>
            </a:prstGeom>
            <a:solidFill>
              <a:srgbClr val="BFBFBF">
                <a:alpha val="80000"/>
              </a:srgbClr>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Internal logical files (ILFs)</a:t>
              </a:r>
              <a:endParaRPr/>
            </a:p>
          </p:txBody>
        </p:sp>
        <p:sp>
          <p:nvSpPr>
            <p:cNvPr id="457" name="Google Shape;457;p50"/>
            <p:cNvSpPr/>
            <p:nvPr/>
          </p:nvSpPr>
          <p:spPr>
            <a:xfrm>
              <a:off x="7872054" y="5252600"/>
              <a:ext cx="1130625" cy="1061273"/>
            </a:xfrm>
            <a:prstGeom prst="flowChartMagneticDisk">
              <a:avLst/>
            </a:prstGeom>
            <a:solidFill>
              <a:srgbClr val="BFBFBF">
                <a:alpha val="80000"/>
              </a:srgbClr>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External Interface files (EIFs)</a:t>
              </a:r>
              <a:endParaRPr/>
            </a:p>
          </p:txBody>
        </p:sp>
        <p:pic>
          <p:nvPicPr>
            <p:cNvPr id="458" name="Google Shape;458;p50"/>
            <p:cNvPicPr preferRelativeResize="0"/>
            <p:nvPr/>
          </p:nvPicPr>
          <p:blipFill rotWithShape="1">
            <a:blip r:embed="rId5">
              <a:alphaModFix/>
            </a:blip>
            <a:srcRect b="0" l="0" r="0" t="0"/>
            <a:stretch/>
          </p:blipFill>
          <p:spPr>
            <a:xfrm>
              <a:off x="11045102" y="2728278"/>
              <a:ext cx="895350" cy="933450"/>
            </a:xfrm>
            <a:prstGeom prst="rect">
              <a:avLst/>
            </a:prstGeom>
            <a:noFill/>
            <a:ln>
              <a:noFill/>
            </a:ln>
          </p:spPr>
        </p:pic>
        <p:sp>
          <p:nvSpPr>
            <p:cNvPr id="459" name="Google Shape;459;p50"/>
            <p:cNvSpPr/>
            <p:nvPr/>
          </p:nvSpPr>
          <p:spPr>
            <a:xfrm flipH="1">
              <a:off x="8542914" y="2836258"/>
              <a:ext cx="2502188" cy="717490"/>
            </a:xfrm>
            <a:prstGeom prst="rightArrow">
              <a:avLst>
                <a:gd fmla="val 50000" name="adj1"/>
                <a:gd fmla="val 50000" name="adj2"/>
              </a:avLst>
            </a:prstGeom>
            <a:solidFill>
              <a:schemeClr val="lt1"/>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External Inputs(EIs) </a:t>
              </a:r>
              <a:endParaRPr/>
            </a:p>
          </p:txBody>
        </p:sp>
        <p:sp>
          <p:nvSpPr>
            <p:cNvPr id="460" name="Google Shape;460;p50"/>
            <p:cNvSpPr/>
            <p:nvPr/>
          </p:nvSpPr>
          <p:spPr>
            <a:xfrm flipH="1">
              <a:off x="5188895" y="2907213"/>
              <a:ext cx="2382821" cy="717490"/>
            </a:xfrm>
            <a:prstGeom prst="rightArrow">
              <a:avLst>
                <a:gd fmla="val 50000" name="adj1"/>
                <a:gd fmla="val 50000" name="adj2"/>
              </a:avLst>
            </a:prstGeom>
            <a:solidFill>
              <a:schemeClr val="lt1"/>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External Outputs(EOs)</a:t>
              </a:r>
              <a:endParaRPr/>
            </a:p>
          </p:txBody>
        </p:sp>
        <p:pic>
          <p:nvPicPr>
            <p:cNvPr id="461" name="Google Shape;461;p50"/>
            <p:cNvPicPr preferRelativeResize="0"/>
            <p:nvPr/>
          </p:nvPicPr>
          <p:blipFill rotWithShape="1">
            <a:blip r:embed="rId6">
              <a:alphaModFix/>
            </a:blip>
            <a:srcRect b="0" l="0" r="0" t="0"/>
            <a:stretch/>
          </p:blipFill>
          <p:spPr>
            <a:xfrm>
              <a:off x="4708953" y="2939602"/>
              <a:ext cx="447675" cy="781050"/>
            </a:xfrm>
            <a:prstGeom prst="rect">
              <a:avLst/>
            </a:prstGeom>
            <a:noFill/>
            <a:ln>
              <a:noFill/>
            </a:ln>
          </p:spPr>
        </p:pic>
        <p:cxnSp>
          <p:nvCxnSpPr>
            <p:cNvPr id="462" name="Google Shape;462;p50"/>
            <p:cNvCxnSpPr/>
            <p:nvPr/>
          </p:nvCxnSpPr>
          <p:spPr>
            <a:xfrm>
              <a:off x="8105367" y="3869328"/>
              <a:ext cx="0" cy="1412147"/>
            </a:xfrm>
            <a:prstGeom prst="straightConnector1">
              <a:avLst/>
            </a:prstGeom>
            <a:noFill/>
            <a:ln cap="flat" cmpd="sng" w="28575">
              <a:solidFill>
                <a:schemeClr val="accent3"/>
              </a:solidFill>
              <a:prstDash val="solid"/>
              <a:miter lim="800000"/>
              <a:headEnd len="sm" w="sm" type="none"/>
              <a:tailEnd len="sm" w="sm" type="none"/>
            </a:ln>
          </p:spPr>
        </p:cxnSp>
        <p:cxnSp>
          <p:nvCxnSpPr>
            <p:cNvPr id="463" name="Google Shape;463;p50"/>
            <p:cNvCxnSpPr/>
            <p:nvPr/>
          </p:nvCxnSpPr>
          <p:spPr>
            <a:xfrm>
              <a:off x="8334769" y="3850077"/>
              <a:ext cx="0" cy="1412147"/>
            </a:xfrm>
            <a:prstGeom prst="straightConnector1">
              <a:avLst/>
            </a:prstGeom>
            <a:noFill/>
            <a:ln cap="flat" cmpd="sng" w="28575">
              <a:solidFill>
                <a:schemeClr val="accent3"/>
              </a:solidFill>
              <a:prstDash val="solid"/>
              <a:miter lim="800000"/>
              <a:headEnd len="sm" w="sm" type="none"/>
              <a:tailEnd len="sm" w="sm" type="none"/>
            </a:ln>
          </p:spPr>
        </p:cxnSp>
        <p:sp>
          <p:nvSpPr>
            <p:cNvPr id="464" name="Google Shape;464;p50"/>
            <p:cNvSpPr/>
            <p:nvPr/>
          </p:nvSpPr>
          <p:spPr>
            <a:xfrm>
              <a:off x="8334769" y="4387598"/>
              <a:ext cx="2710333" cy="640705"/>
            </a:xfrm>
            <a:prstGeom prst="leftRightArrow">
              <a:avLst>
                <a:gd fmla="val 50000" name="adj1"/>
                <a:gd fmla="val 50000" name="adj2"/>
              </a:avLst>
            </a:prstGeom>
            <a:solidFill>
              <a:schemeClr val="lt1"/>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External Queries(EQs</a:t>
              </a:r>
              <a:r>
                <a:rPr lang="en-US" sz="1800">
                  <a:solidFill>
                    <a:schemeClr val="dk1"/>
                  </a:solidFill>
                  <a:latin typeface="Calibri"/>
                  <a:ea typeface="Calibri"/>
                  <a:cs typeface="Calibri"/>
                  <a:sym typeface="Calibri"/>
                </a:rPr>
                <a:t>)</a:t>
              </a:r>
              <a:endParaRPr/>
            </a:p>
          </p:txBody>
        </p:sp>
        <p:sp>
          <p:nvSpPr>
            <p:cNvPr id="465" name="Google Shape;465;p50"/>
            <p:cNvSpPr txBox="1"/>
            <p:nvPr/>
          </p:nvSpPr>
          <p:spPr>
            <a:xfrm>
              <a:off x="11202233" y="5443557"/>
              <a:ext cx="85540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Other System</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1"/>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Size Estimation</a:t>
            </a:r>
            <a:endParaRPr/>
          </a:p>
        </p:txBody>
      </p:sp>
      <p:sp>
        <p:nvSpPr>
          <p:cNvPr id="471" name="Google Shape;471;p51"/>
          <p:cNvSpPr txBox="1"/>
          <p:nvPr/>
        </p:nvSpPr>
        <p:spPr>
          <a:xfrm>
            <a:off x="0" y="1395185"/>
            <a:ext cx="6747164" cy="3297506"/>
          </a:xfrm>
          <a:prstGeom prst="rect">
            <a:avLst/>
          </a:prstGeom>
          <a:noFill/>
          <a:ln>
            <a:noFill/>
          </a:ln>
        </p:spPr>
        <p:txBody>
          <a:bodyPr anchorCtr="0" anchor="t" bIns="45700" lIns="91425" spcFirstLastPara="1" rIns="91425" wrap="square" tIns="45700">
            <a:spAutoFit/>
          </a:bodyPr>
          <a:lstStyle/>
          <a:p>
            <a:pPr indent="-342900" lvl="2" marL="623888" marR="0" rtl="0" algn="l">
              <a:lnSpc>
                <a:spcPct val="15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Two data files/function types:</a:t>
            </a:r>
            <a:endParaRPr/>
          </a:p>
          <a:p>
            <a:pPr indent="-277813" lvl="3" marL="623888" marR="0" rtl="0" algn="l">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Internal Logical Files (ILF): </a:t>
            </a:r>
            <a:r>
              <a:rPr b="0" i="0" lang="en-US" sz="2000" u="none" cap="none" strike="noStrike">
                <a:solidFill>
                  <a:schemeClr val="dk1"/>
                </a:solidFill>
                <a:latin typeface="Calibri"/>
                <a:ea typeface="Calibri"/>
                <a:cs typeface="Calibri"/>
                <a:sym typeface="Calibri"/>
              </a:rPr>
              <a:t>This is the set of data present within the system. The majority of the data will be interrelated and are captured via the inputs received from the external sources.</a:t>
            </a:r>
            <a:endParaRPr/>
          </a:p>
          <a:p>
            <a:pPr indent="-277813" lvl="3" marL="623888" marR="0" rtl="0" algn="l">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External Interface Files(EIF): </a:t>
            </a:r>
            <a:r>
              <a:rPr b="0" i="0" lang="en-US" sz="2000" u="none" cap="none" strike="noStrike">
                <a:solidFill>
                  <a:schemeClr val="dk1"/>
                </a:solidFill>
                <a:latin typeface="Calibri"/>
                <a:ea typeface="Calibri"/>
                <a:cs typeface="Calibri"/>
                <a:sym typeface="Calibri"/>
              </a:rPr>
              <a:t>represent the data that your application will use/reference, but data that is not maintained by your application.</a:t>
            </a:r>
            <a:endParaRPr/>
          </a:p>
          <a:p>
            <a:pPr indent="-190500" lvl="2" marL="623888" marR="0" rtl="0" algn="l">
              <a:lnSpc>
                <a:spcPct val="150000"/>
              </a:lnSpc>
              <a:spcBef>
                <a:spcPts val="0"/>
              </a:spcBef>
              <a:spcAft>
                <a:spcPts val="0"/>
              </a:spcAft>
              <a:buClr>
                <a:schemeClr val="dk1"/>
              </a:buClr>
              <a:buSzPts val="2400"/>
              <a:buFont typeface="Noto Sans Symbols"/>
              <a:buNone/>
            </a:pPr>
            <a:r>
              <a:t/>
            </a:r>
            <a:endParaRPr b="1" i="0" sz="2400" u="none" cap="none" strike="noStrike">
              <a:solidFill>
                <a:schemeClr val="dk1"/>
              </a:solidFill>
              <a:latin typeface="Calibri"/>
              <a:ea typeface="Calibri"/>
              <a:cs typeface="Calibri"/>
              <a:sym typeface="Calibri"/>
            </a:endParaRPr>
          </a:p>
        </p:txBody>
      </p:sp>
      <p:sp>
        <p:nvSpPr>
          <p:cNvPr id="472" name="Google Shape;472;p51"/>
          <p:cNvSpPr txBox="1"/>
          <p:nvPr/>
        </p:nvSpPr>
        <p:spPr>
          <a:xfrm>
            <a:off x="286825" y="994021"/>
            <a:ext cx="84276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Size Metric: </a:t>
            </a:r>
            <a:r>
              <a:rPr b="1" i="0" lang="en-US" sz="1800" u="none" strike="noStrike">
                <a:solidFill>
                  <a:srgbClr val="009CDA"/>
                </a:solidFill>
                <a:latin typeface="Helvetica Neue"/>
                <a:ea typeface="Helvetica Neue"/>
                <a:cs typeface="Helvetica Neue"/>
                <a:sym typeface="Helvetica Neue"/>
              </a:rPr>
              <a:t>FUNCTION POINT ANALYSIS (FPA)</a:t>
            </a:r>
            <a:endParaRPr b="1" sz="2400">
              <a:solidFill>
                <a:schemeClr val="dk1"/>
              </a:solidFill>
              <a:latin typeface="Calibri"/>
              <a:ea typeface="Calibri"/>
              <a:cs typeface="Calibri"/>
              <a:sym typeface="Calibri"/>
            </a:endParaRPr>
          </a:p>
        </p:txBody>
      </p:sp>
      <p:sp>
        <p:nvSpPr>
          <p:cNvPr id="473" name="Google Shape;473;p51"/>
          <p:cNvSpPr txBox="1"/>
          <p:nvPr/>
        </p:nvSpPr>
        <p:spPr>
          <a:xfrm>
            <a:off x="286825" y="4543758"/>
            <a:ext cx="11169298" cy="1938992"/>
          </a:xfrm>
          <a:prstGeom prst="rect">
            <a:avLst/>
          </a:prstGeom>
          <a:noFill/>
          <a:ln>
            <a:noFill/>
          </a:ln>
        </p:spPr>
        <p:txBody>
          <a:bodyPr anchorCtr="0" anchor="t" bIns="45700" lIns="91425" spcFirstLastPara="1" rIns="91425" wrap="square" tIns="45700">
            <a:spAutoFit/>
          </a:bodyPr>
          <a:lstStyle/>
          <a:p>
            <a:pPr indent="-342900" lvl="3" marL="342900" marR="0" rtl="0" algn="l">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External Inputs (EI)</a:t>
            </a:r>
            <a:r>
              <a:rPr b="0" i="0" lang="en-US" sz="2000" u="none" cap="none" strike="noStrike">
                <a:solidFill>
                  <a:schemeClr val="dk1"/>
                </a:solidFill>
                <a:latin typeface="Calibri"/>
                <a:ea typeface="Calibri"/>
                <a:cs typeface="Calibri"/>
                <a:sym typeface="Calibri"/>
              </a:rPr>
              <a:t>: these are end-user actions such as putting in a login or executing a mouse click.</a:t>
            </a:r>
            <a:endParaRPr/>
          </a:p>
          <a:p>
            <a:pPr indent="-342900" lvl="3" marL="342900" marR="0" rtl="0" algn="l">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External Outputs (EO): </a:t>
            </a:r>
            <a:r>
              <a:rPr b="0" i="0" lang="en-US" sz="2000" u="none" cap="none" strike="noStrike">
                <a:solidFill>
                  <a:schemeClr val="dk1"/>
                </a:solidFill>
                <a:latin typeface="Calibri"/>
                <a:ea typeface="Calibri"/>
                <a:cs typeface="Calibri"/>
                <a:sym typeface="Calibri"/>
              </a:rPr>
              <a:t>the system provides the end-user output or interface such as a GUI display or items in a report.</a:t>
            </a:r>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External Inquiries (EQ): </a:t>
            </a:r>
            <a:r>
              <a:rPr lang="en-US" sz="2000">
                <a:solidFill>
                  <a:schemeClr val="dk1"/>
                </a:solidFill>
                <a:latin typeface="Calibri"/>
                <a:ea typeface="Calibri"/>
                <a:cs typeface="Calibri"/>
                <a:sym typeface="Calibri"/>
              </a:rPr>
              <a:t>this function is initiated by the end-user. For example, the end-user wishes to submit a query to a database or requests on-line help. In any case the developer provides a means for the end-user to "search" for answers.</a:t>
            </a:r>
            <a:endParaRPr/>
          </a:p>
        </p:txBody>
      </p:sp>
      <p:sp>
        <p:nvSpPr>
          <p:cNvPr id="474" name="Google Shape;474;p51"/>
          <p:cNvSpPr txBox="1"/>
          <p:nvPr/>
        </p:nvSpPr>
        <p:spPr>
          <a:xfrm>
            <a:off x="-47848" y="3954192"/>
            <a:ext cx="6096000" cy="589072"/>
          </a:xfrm>
          <a:prstGeom prst="rect">
            <a:avLst/>
          </a:prstGeom>
          <a:noFill/>
          <a:ln>
            <a:noFill/>
          </a:ln>
        </p:spPr>
        <p:txBody>
          <a:bodyPr anchorCtr="0" anchor="t" bIns="45700" lIns="91425" spcFirstLastPara="1" rIns="91425" wrap="square" tIns="45700">
            <a:spAutoFit/>
          </a:bodyPr>
          <a:lstStyle/>
          <a:p>
            <a:pPr indent="-342900" lvl="2" marL="623888" marR="0" rtl="0" algn="l">
              <a:lnSpc>
                <a:spcPct val="15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Three Transaction types:</a:t>
            </a:r>
            <a:endParaRPr/>
          </a:p>
        </p:txBody>
      </p:sp>
      <p:pic>
        <p:nvPicPr>
          <p:cNvPr id="475" name="Google Shape;475;p51"/>
          <p:cNvPicPr preferRelativeResize="0"/>
          <p:nvPr/>
        </p:nvPicPr>
        <p:blipFill rotWithShape="1">
          <a:blip r:embed="rId3">
            <a:alphaModFix/>
          </a:blip>
          <a:srcRect b="0" l="0" r="0" t="0"/>
          <a:stretch/>
        </p:blipFill>
        <p:spPr>
          <a:xfrm>
            <a:off x="6629531" y="994021"/>
            <a:ext cx="5552475" cy="329750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2"/>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Size Estimation</a:t>
            </a:r>
            <a:endParaRPr/>
          </a:p>
        </p:txBody>
      </p:sp>
      <p:sp>
        <p:nvSpPr>
          <p:cNvPr id="481" name="Google Shape;481;p52"/>
          <p:cNvSpPr txBox="1"/>
          <p:nvPr/>
        </p:nvSpPr>
        <p:spPr>
          <a:xfrm>
            <a:off x="11442" y="1412628"/>
            <a:ext cx="11418558" cy="461665"/>
          </a:xfrm>
          <a:prstGeom prst="rect">
            <a:avLst/>
          </a:prstGeom>
          <a:noFill/>
          <a:ln>
            <a:noFill/>
          </a:ln>
        </p:spPr>
        <p:txBody>
          <a:bodyPr anchorCtr="0" anchor="t" bIns="45700" lIns="91425" spcFirstLastPara="1" rIns="91425" wrap="square" tIns="45700">
            <a:spAutoFit/>
          </a:bodyPr>
          <a:lstStyle/>
          <a:p>
            <a:pPr indent="-342900" lvl="2" marL="623888"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Based on the data function complexity weight is assigned to each data function</a:t>
            </a:r>
            <a:endParaRPr/>
          </a:p>
        </p:txBody>
      </p:sp>
      <p:sp>
        <p:nvSpPr>
          <p:cNvPr id="482" name="Google Shape;482;p52"/>
          <p:cNvSpPr txBox="1"/>
          <p:nvPr/>
        </p:nvSpPr>
        <p:spPr>
          <a:xfrm>
            <a:off x="286825" y="994021"/>
            <a:ext cx="84276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Size Metric: </a:t>
            </a:r>
            <a:r>
              <a:rPr b="1" i="0" lang="en-US" sz="1800" u="none" strike="noStrike">
                <a:solidFill>
                  <a:srgbClr val="009CDA"/>
                </a:solidFill>
                <a:latin typeface="Helvetica Neue"/>
                <a:ea typeface="Helvetica Neue"/>
                <a:cs typeface="Helvetica Neue"/>
                <a:sym typeface="Helvetica Neue"/>
              </a:rPr>
              <a:t>FUNCTION POINT ANALYSIS (FPA)</a:t>
            </a:r>
            <a:endParaRPr b="1" sz="2400">
              <a:solidFill>
                <a:schemeClr val="dk1"/>
              </a:solidFill>
              <a:latin typeface="Calibri"/>
              <a:ea typeface="Calibri"/>
              <a:cs typeface="Calibri"/>
              <a:sym typeface="Calibri"/>
            </a:endParaRPr>
          </a:p>
        </p:txBody>
      </p:sp>
      <p:graphicFrame>
        <p:nvGraphicFramePr>
          <p:cNvPr id="483" name="Google Shape;483;p52"/>
          <p:cNvGraphicFramePr/>
          <p:nvPr/>
        </p:nvGraphicFramePr>
        <p:xfrm>
          <a:off x="715686" y="1926793"/>
          <a:ext cx="3000000" cy="3000000"/>
        </p:xfrm>
        <a:graphic>
          <a:graphicData uri="http://schemas.openxmlformats.org/drawingml/2006/table">
            <a:tbl>
              <a:tblPr>
                <a:noFill/>
                <a:tableStyleId>{587D4980-CB3E-47FA-A4D2-99C87267B1E4}</a:tableStyleId>
              </a:tblPr>
              <a:tblGrid>
                <a:gridCol w="5401850"/>
                <a:gridCol w="1908325"/>
                <a:gridCol w="1689650"/>
                <a:gridCol w="1401425"/>
              </a:tblGrid>
              <a:tr h="598375">
                <a:tc>
                  <a:txBody>
                    <a:bodyPr/>
                    <a:lstStyle/>
                    <a:p>
                      <a:pPr indent="0" lvl="0" marL="0" marR="0" rtl="0" algn="l">
                        <a:spcBef>
                          <a:spcPts val="0"/>
                        </a:spcBef>
                        <a:spcAft>
                          <a:spcPts val="0"/>
                        </a:spcAft>
                        <a:buNone/>
                      </a:pPr>
                      <a:r>
                        <a:rPr b="1" lang="en-US" sz="1600" u="none" cap="none" strike="noStrike">
                          <a:solidFill>
                            <a:srgbClr val="000000"/>
                          </a:solidFill>
                          <a:latin typeface="times new roman"/>
                          <a:ea typeface="times new roman"/>
                          <a:cs typeface="times new roman"/>
                          <a:sym typeface="times new roman"/>
                        </a:rPr>
                        <a:t>Measurement Parameter</a:t>
                      </a:r>
                      <a:endParaRPr/>
                    </a:p>
                  </a:txBody>
                  <a:tcPr marT="88000" marB="88000" marR="88000" marL="88000">
                    <a:lnL cap="flat" cmpd="sng" w="9525">
                      <a:solidFill>
                        <a:srgbClr val="18C370"/>
                      </a:solidFill>
                      <a:prstDash val="solid"/>
                      <a:round/>
                      <a:headEnd len="sm" w="sm" type="none"/>
                      <a:tailEnd len="sm" w="sm" type="none"/>
                    </a:lnL>
                    <a:lnR cap="flat" cmpd="sng" w="9525">
                      <a:solidFill>
                        <a:srgbClr val="18C370"/>
                      </a:solidFill>
                      <a:prstDash val="solid"/>
                      <a:round/>
                      <a:headEnd len="sm" w="sm" type="none"/>
                      <a:tailEnd len="sm" w="sm" type="none"/>
                    </a:lnR>
                    <a:lnT cap="flat" cmpd="sng" w="9525">
                      <a:solidFill>
                        <a:srgbClr val="18C370"/>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600" u="none" cap="none" strike="noStrike">
                          <a:solidFill>
                            <a:srgbClr val="000000"/>
                          </a:solidFill>
                          <a:latin typeface="times new roman"/>
                          <a:ea typeface="times new roman"/>
                          <a:cs typeface="times new roman"/>
                          <a:sym typeface="times new roman"/>
                        </a:rPr>
                        <a:t>Low</a:t>
                      </a:r>
                      <a:endParaRPr/>
                    </a:p>
                  </a:txBody>
                  <a:tcPr marT="88000" marB="88000" marR="88000" marL="88000">
                    <a:lnL cap="flat" cmpd="sng" w="9525">
                      <a:solidFill>
                        <a:srgbClr val="18C370"/>
                      </a:solidFill>
                      <a:prstDash val="solid"/>
                      <a:round/>
                      <a:headEnd len="sm" w="sm" type="none"/>
                      <a:tailEnd len="sm" w="sm" type="none"/>
                    </a:lnL>
                    <a:lnR cap="flat" cmpd="sng" w="9525">
                      <a:solidFill>
                        <a:srgbClr val="18C370"/>
                      </a:solidFill>
                      <a:prstDash val="solid"/>
                      <a:round/>
                      <a:headEnd len="sm" w="sm" type="none"/>
                      <a:tailEnd len="sm" w="sm" type="none"/>
                    </a:lnR>
                    <a:lnT cap="flat" cmpd="sng" w="9525">
                      <a:solidFill>
                        <a:srgbClr val="18C370"/>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600" u="none" cap="none" strike="noStrike">
                          <a:solidFill>
                            <a:srgbClr val="000000"/>
                          </a:solidFill>
                          <a:latin typeface="times new roman"/>
                          <a:ea typeface="times new roman"/>
                          <a:cs typeface="times new roman"/>
                          <a:sym typeface="times new roman"/>
                        </a:rPr>
                        <a:t>Average</a:t>
                      </a:r>
                      <a:endParaRPr/>
                    </a:p>
                  </a:txBody>
                  <a:tcPr marT="88000" marB="88000" marR="88000" marL="88000">
                    <a:lnL cap="flat" cmpd="sng" w="9525">
                      <a:solidFill>
                        <a:srgbClr val="18C370"/>
                      </a:solidFill>
                      <a:prstDash val="solid"/>
                      <a:round/>
                      <a:headEnd len="sm" w="sm" type="none"/>
                      <a:tailEnd len="sm" w="sm" type="none"/>
                    </a:lnL>
                    <a:lnR cap="flat" cmpd="sng" w="9525">
                      <a:solidFill>
                        <a:srgbClr val="18C370"/>
                      </a:solidFill>
                      <a:prstDash val="solid"/>
                      <a:round/>
                      <a:headEnd len="sm" w="sm" type="none"/>
                      <a:tailEnd len="sm" w="sm" type="none"/>
                    </a:lnR>
                    <a:lnT cap="flat" cmpd="sng" w="9525">
                      <a:solidFill>
                        <a:srgbClr val="18C370"/>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600" u="none" cap="none" strike="noStrike">
                          <a:solidFill>
                            <a:srgbClr val="000000"/>
                          </a:solidFill>
                          <a:latin typeface="times new roman"/>
                          <a:ea typeface="times new roman"/>
                          <a:cs typeface="times new roman"/>
                          <a:sym typeface="times new roman"/>
                        </a:rPr>
                        <a:t>High</a:t>
                      </a:r>
                      <a:endParaRPr/>
                    </a:p>
                  </a:txBody>
                  <a:tcPr marT="88000" marB="88000" marR="88000" marL="88000">
                    <a:lnL cap="flat" cmpd="sng" w="9525">
                      <a:solidFill>
                        <a:srgbClr val="18C370"/>
                      </a:solidFill>
                      <a:prstDash val="solid"/>
                      <a:round/>
                      <a:headEnd len="sm" w="sm" type="none"/>
                      <a:tailEnd len="sm" w="sm" type="none"/>
                    </a:lnL>
                    <a:lnR cap="flat" cmpd="sng" w="9525">
                      <a:solidFill>
                        <a:srgbClr val="18C370"/>
                      </a:solidFill>
                      <a:prstDash val="solid"/>
                      <a:round/>
                      <a:headEnd len="sm" w="sm" type="none"/>
                      <a:tailEnd len="sm" w="sm" type="none"/>
                    </a:lnR>
                    <a:lnT cap="flat" cmpd="sng" w="9525">
                      <a:solidFill>
                        <a:srgbClr val="18C370"/>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446950">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1. external inputs (EI)</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3</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4</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6</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427375">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2. external outputs (EO)</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4</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5</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7</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427375">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3. external inquiries (EQ)</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3</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4</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6</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407500">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4. internal files (ILF)</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7</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10</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15</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397250">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5. external interfaces (EIF)</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5</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7</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solidFill>
                            <a:srgbClr val="000000"/>
                          </a:solidFill>
                          <a:latin typeface="verdana"/>
                          <a:ea typeface="verdana"/>
                          <a:cs typeface="verdana"/>
                          <a:sym typeface="verdana"/>
                        </a:rPr>
                        <a:t>10</a:t>
                      </a:r>
                      <a:endParaRPr/>
                    </a:p>
                  </a:txBody>
                  <a:tcPr marT="58675" marB="58675" marR="58675" marL="586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bl>
          </a:graphicData>
        </a:graphic>
      </p:graphicFrame>
      <p:sp>
        <p:nvSpPr>
          <p:cNvPr id="484" name="Google Shape;484;p52"/>
          <p:cNvSpPr txBox="1"/>
          <p:nvPr/>
        </p:nvSpPr>
        <p:spPr>
          <a:xfrm>
            <a:off x="417443" y="4825952"/>
            <a:ext cx="10699474" cy="1477328"/>
          </a:xfrm>
          <a:prstGeom prst="rect">
            <a:avLst/>
          </a:prstGeom>
          <a:noFill/>
          <a:ln>
            <a:noFill/>
          </a:ln>
        </p:spPr>
        <p:txBody>
          <a:bodyPr anchorCtr="0" anchor="t" bIns="45700" lIns="91425" spcFirstLastPara="1" rIns="91425" wrap="square" tIns="45700">
            <a:spAutoFit/>
          </a:bodyPr>
          <a:lstStyle/>
          <a:p>
            <a:pPr indent="-517525" lvl="3" marL="6858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Count the number of all five components. The sum of each count is multiplied   by an appropriate weight using Table above</a:t>
            </a:r>
            <a:endParaRPr/>
          </a:p>
          <a:p>
            <a:pPr indent="-509588" lvl="3" marL="738188"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Add all the five results calculated in the previous step. This is the final </a:t>
            </a:r>
            <a:r>
              <a:rPr b="1" i="0" lang="en-US" sz="2400" u="none" cap="none" strike="noStrike">
                <a:solidFill>
                  <a:schemeClr val="dk1"/>
                </a:solidFill>
                <a:latin typeface="Calibri"/>
                <a:ea typeface="Calibri"/>
                <a:cs typeface="Calibri"/>
                <a:sym typeface="Calibri"/>
              </a:rPr>
              <a:t>UFP.</a:t>
            </a:r>
            <a:endParaRPr/>
          </a:p>
          <a:p>
            <a:pPr indent="-395288" lvl="3" marL="738188"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Important For you </a:t>
            </a:r>
            <a:endParaRPr/>
          </a:p>
        </p:txBody>
      </p:sp>
      <p:sp>
        <p:nvSpPr>
          <p:cNvPr id="173" name="Google Shape;173;p17"/>
          <p:cNvSpPr txBox="1"/>
          <p:nvPr>
            <p:ph idx="1" type="body"/>
          </p:nvPr>
        </p:nvSpPr>
        <p:spPr>
          <a:xfrm>
            <a:off x="346208" y="965579"/>
            <a:ext cx="10514231" cy="270246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US" sz="2000"/>
              <a:t>Course Code: CSE 4513</a:t>
            </a:r>
            <a:endParaRPr/>
          </a:p>
          <a:p>
            <a:pPr indent="0" lvl="0" marL="0" rtl="0" algn="l">
              <a:lnSpc>
                <a:spcPct val="90000"/>
              </a:lnSpc>
              <a:spcBef>
                <a:spcPts val="1000"/>
              </a:spcBef>
              <a:spcAft>
                <a:spcPts val="0"/>
              </a:spcAft>
              <a:buClr>
                <a:schemeClr val="dk1"/>
              </a:buClr>
              <a:buSzPct val="100000"/>
              <a:buNone/>
            </a:pPr>
            <a:r>
              <a:rPr lang="en-US" sz="2000"/>
              <a:t>Course Name:  Software Engineering and Object-Oriented Design</a:t>
            </a:r>
            <a:endParaRPr/>
          </a:p>
          <a:p>
            <a:pPr indent="0" lvl="0" marL="0" rtl="0" algn="l">
              <a:lnSpc>
                <a:spcPct val="90000"/>
              </a:lnSpc>
              <a:spcBef>
                <a:spcPts val="1000"/>
              </a:spcBef>
              <a:spcAft>
                <a:spcPts val="0"/>
              </a:spcAft>
              <a:buClr>
                <a:schemeClr val="dk1"/>
              </a:buClr>
              <a:buSzPct val="100000"/>
              <a:buNone/>
            </a:pPr>
            <a:r>
              <a:rPr lang="en-US" sz="2000"/>
              <a:t>Textbook: </a:t>
            </a:r>
            <a:endParaRPr/>
          </a:p>
          <a:p>
            <a:pPr indent="-342900" lvl="1" marL="800054" rtl="0" algn="l">
              <a:lnSpc>
                <a:spcPct val="90000"/>
              </a:lnSpc>
              <a:spcBef>
                <a:spcPts val="500"/>
              </a:spcBef>
              <a:spcAft>
                <a:spcPts val="0"/>
              </a:spcAft>
              <a:buClr>
                <a:schemeClr val="dk1"/>
              </a:buClr>
              <a:buSzPct val="100000"/>
              <a:buFont typeface="Calibri"/>
              <a:buAutoNum type="arabicPeriod"/>
            </a:pPr>
            <a:r>
              <a:rPr lang="en-US" sz="2000"/>
              <a:t>Software Engineering a practitioner’s approach, Author: Roger S. Pressman Fourth edition, McGraw-Hill Book Company </a:t>
            </a:r>
            <a:endParaRPr/>
          </a:p>
          <a:p>
            <a:pPr indent="-342900" lvl="1" marL="800054" rtl="0" algn="l">
              <a:lnSpc>
                <a:spcPct val="90000"/>
              </a:lnSpc>
              <a:spcBef>
                <a:spcPts val="500"/>
              </a:spcBef>
              <a:spcAft>
                <a:spcPts val="0"/>
              </a:spcAft>
              <a:buClr>
                <a:schemeClr val="dk1"/>
              </a:buClr>
              <a:buSzPct val="100000"/>
              <a:buFont typeface="Calibri"/>
              <a:buAutoNum type="arabicPeriod"/>
            </a:pPr>
            <a:r>
              <a:rPr lang="en-US" sz="2000"/>
              <a:t>Object Oriented Modeling and Design, Author: Raumbugh </a:t>
            </a:r>
            <a:endParaRPr/>
          </a:p>
          <a:p>
            <a:pPr indent="-342900" lvl="1" marL="800054" rtl="0" algn="l">
              <a:lnSpc>
                <a:spcPct val="90000"/>
              </a:lnSpc>
              <a:spcBef>
                <a:spcPts val="500"/>
              </a:spcBef>
              <a:spcAft>
                <a:spcPts val="0"/>
              </a:spcAft>
              <a:buClr>
                <a:schemeClr val="dk1"/>
              </a:buClr>
              <a:buSzPct val="100000"/>
              <a:buFont typeface="Calibri"/>
              <a:buAutoNum type="arabicPeriod"/>
            </a:pPr>
            <a:r>
              <a:rPr lang="en-US" sz="2000"/>
              <a:t>Unified Modeling system, Author: Raumbugh </a:t>
            </a:r>
            <a:endParaRPr/>
          </a:p>
          <a:p>
            <a:pPr indent="-342900" lvl="1" marL="800054" rtl="0" algn="l">
              <a:lnSpc>
                <a:spcPct val="90000"/>
              </a:lnSpc>
              <a:spcBef>
                <a:spcPts val="500"/>
              </a:spcBef>
              <a:spcAft>
                <a:spcPts val="0"/>
              </a:spcAft>
              <a:buClr>
                <a:schemeClr val="dk1"/>
              </a:buClr>
              <a:buSzPct val="100000"/>
              <a:buFont typeface="Calibri"/>
              <a:buAutoNum type="arabicPeriod"/>
            </a:pPr>
            <a:r>
              <a:rPr lang="en-US" sz="2000"/>
              <a:t>Applying UML and Patterns, Author: Craig larman </a:t>
            </a:r>
            <a:endParaRPr/>
          </a:p>
          <a:p>
            <a:pPr indent="-342900" lvl="1" marL="800054" rtl="0" algn="l">
              <a:lnSpc>
                <a:spcPct val="90000"/>
              </a:lnSpc>
              <a:spcBef>
                <a:spcPts val="500"/>
              </a:spcBef>
              <a:spcAft>
                <a:spcPts val="0"/>
              </a:spcAft>
              <a:buClr>
                <a:schemeClr val="dk1"/>
              </a:buClr>
              <a:buSzPct val="100000"/>
              <a:buFont typeface="Calibri"/>
              <a:buAutoNum type="arabicPeriod"/>
            </a:pPr>
            <a:r>
              <a:rPr lang="en-US" sz="2000"/>
              <a:t>Object oriented analysis and design Using UML Author: Bennet Farmer </a:t>
            </a:r>
            <a:endParaRPr/>
          </a:p>
          <a:p>
            <a:pPr indent="-342900" lvl="1" marL="800054" rtl="0" algn="l">
              <a:lnSpc>
                <a:spcPct val="90000"/>
              </a:lnSpc>
              <a:spcBef>
                <a:spcPts val="500"/>
              </a:spcBef>
              <a:spcAft>
                <a:spcPts val="0"/>
              </a:spcAft>
              <a:buClr>
                <a:schemeClr val="dk1"/>
              </a:buClr>
              <a:buSzPct val="100000"/>
              <a:buFont typeface="Calibri"/>
              <a:buAutoNum type="arabicPeriod"/>
            </a:pPr>
            <a:r>
              <a:rPr lang="en-US" sz="2000"/>
              <a:t>Design Pattern, Author: Gamma, Helm &amp; Jhonson </a:t>
            </a:r>
            <a:endParaRPr/>
          </a:p>
        </p:txBody>
      </p:sp>
      <p:pic>
        <p:nvPicPr>
          <p:cNvPr descr="software engineering sommerville এর ছবির ফলাফল" id="174" name="Google Shape;174;p17"/>
          <p:cNvPicPr preferRelativeResize="0"/>
          <p:nvPr/>
        </p:nvPicPr>
        <p:blipFill rotWithShape="1">
          <a:blip r:embed="rId3">
            <a:alphaModFix/>
          </a:blip>
          <a:srcRect b="0" l="0" r="0" t="0"/>
          <a:stretch/>
        </p:blipFill>
        <p:spPr>
          <a:xfrm>
            <a:off x="7841674" y="2747850"/>
            <a:ext cx="3087252" cy="3832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53"/>
          <p:cNvPicPr preferRelativeResize="0"/>
          <p:nvPr/>
        </p:nvPicPr>
        <p:blipFill rotWithShape="1">
          <a:blip r:embed="rId3">
            <a:alphaModFix/>
          </a:blip>
          <a:srcRect b="0" l="0" r="0" t="0"/>
          <a:stretch/>
        </p:blipFill>
        <p:spPr>
          <a:xfrm>
            <a:off x="3196648" y="61275"/>
            <a:ext cx="4783570" cy="674289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4"/>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Size Estimation</a:t>
            </a:r>
            <a:endParaRPr/>
          </a:p>
        </p:txBody>
      </p:sp>
      <p:sp>
        <p:nvSpPr>
          <p:cNvPr id="495" name="Google Shape;495;p54"/>
          <p:cNvSpPr txBox="1"/>
          <p:nvPr/>
        </p:nvSpPr>
        <p:spPr>
          <a:xfrm>
            <a:off x="11441" y="1412628"/>
            <a:ext cx="5184014" cy="2139047"/>
          </a:xfrm>
          <a:prstGeom prst="rect">
            <a:avLst/>
          </a:prstGeom>
          <a:noFill/>
          <a:ln>
            <a:noFill/>
          </a:ln>
        </p:spPr>
        <p:txBody>
          <a:bodyPr anchorCtr="0" anchor="t" bIns="45700" lIns="91425" spcFirstLastPara="1" rIns="91425" wrap="square" tIns="45700">
            <a:spAutoFit/>
          </a:bodyPr>
          <a:lstStyle/>
          <a:p>
            <a:pPr indent="-342900" lvl="2" marL="623888"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Calculating </a:t>
            </a:r>
            <a:r>
              <a:rPr b="1" i="0" lang="en-US" sz="2200" u="none" cap="none" strike="noStrike">
                <a:solidFill>
                  <a:schemeClr val="dk1"/>
                </a:solidFill>
                <a:latin typeface="Calibri"/>
                <a:ea typeface="Calibri"/>
                <a:cs typeface="Calibri"/>
                <a:sym typeface="Calibri"/>
              </a:rPr>
              <a:t>Adjusted Function Point</a:t>
            </a:r>
            <a:r>
              <a:rPr b="0" i="0" lang="en-US" sz="2200" u="none" cap="none" strike="noStrike">
                <a:solidFill>
                  <a:schemeClr val="dk1"/>
                </a:solidFill>
                <a:latin typeface="Calibri"/>
                <a:ea typeface="Calibri"/>
                <a:cs typeface="Calibri"/>
                <a:sym typeface="Calibri"/>
              </a:rPr>
              <a:t>:</a:t>
            </a:r>
            <a:endParaRPr/>
          </a:p>
          <a:p>
            <a:pPr indent="-342900" lvl="3" marL="1081112" marR="0" rtl="0" algn="l">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 </a:t>
            </a:r>
            <a:r>
              <a:rPr b="1" i="0" lang="en-US" sz="2000" u="none" cap="none" strike="noStrike">
                <a:solidFill>
                  <a:schemeClr val="dk1"/>
                </a:solidFill>
                <a:latin typeface="Calibri"/>
                <a:ea typeface="Calibri"/>
                <a:cs typeface="Calibri"/>
                <a:sym typeface="Calibri"/>
              </a:rPr>
              <a:t>value adjustment factor ( VAF) </a:t>
            </a:r>
            <a:r>
              <a:rPr b="0" i="0" lang="en-US" sz="2000" u="none" cap="none" strike="noStrike">
                <a:solidFill>
                  <a:schemeClr val="dk1"/>
                </a:solidFill>
                <a:latin typeface="Calibri"/>
                <a:ea typeface="Calibri"/>
                <a:cs typeface="Calibri"/>
                <a:sym typeface="Calibri"/>
              </a:rPr>
              <a:t>is used as a multiplier of the unadjusted function point </a:t>
            </a:r>
            <a:r>
              <a:rPr b="1" i="0" lang="en-US" sz="2000" u="none" cap="none" strike="noStrike">
                <a:solidFill>
                  <a:schemeClr val="dk1"/>
                </a:solidFill>
                <a:latin typeface="Calibri"/>
                <a:ea typeface="Calibri"/>
                <a:cs typeface="Calibri"/>
                <a:sym typeface="Calibri"/>
              </a:rPr>
              <a:t>(UFP) </a:t>
            </a:r>
            <a:r>
              <a:rPr b="0" i="0" lang="en-US" sz="2000" u="none" cap="none" strike="noStrike">
                <a:solidFill>
                  <a:schemeClr val="dk1"/>
                </a:solidFill>
                <a:latin typeface="Calibri"/>
                <a:ea typeface="Calibri"/>
                <a:cs typeface="Calibri"/>
                <a:sym typeface="Calibri"/>
              </a:rPr>
              <a:t>count in order to calculate the adjusted function point </a:t>
            </a:r>
            <a:r>
              <a:rPr b="1" i="0" lang="en-US" sz="2000" u="none" cap="none" strike="noStrike">
                <a:solidFill>
                  <a:schemeClr val="dk1"/>
                </a:solidFill>
                <a:latin typeface="Calibri"/>
                <a:ea typeface="Calibri"/>
                <a:cs typeface="Calibri"/>
                <a:sym typeface="Calibri"/>
              </a:rPr>
              <a:t>( AFP) </a:t>
            </a:r>
            <a:r>
              <a:rPr b="0" i="0" lang="en-US" sz="2000" u="none" cap="none" strike="noStrike">
                <a:solidFill>
                  <a:schemeClr val="dk1"/>
                </a:solidFill>
                <a:latin typeface="Calibri"/>
                <a:ea typeface="Calibri"/>
                <a:cs typeface="Calibri"/>
                <a:sym typeface="Calibri"/>
              </a:rPr>
              <a:t>count of an application.</a:t>
            </a:r>
            <a:endParaRPr/>
          </a:p>
        </p:txBody>
      </p:sp>
      <p:sp>
        <p:nvSpPr>
          <p:cNvPr id="496" name="Google Shape;496;p54"/>
          <p:cNvSpPr txBox="1"/>
          <p:nvPr/>
        </p:nvSpPr>
        <p:spPr>
          <a:xfrm>
            <a:off x="286825" y="994021"/>
            <a:ext cx="84276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Size Metric: </a:t>
            </a:r>
            <a:r>
              <a:rPr b="1" i="0" lang="en-US" sz="1800" u="none" strike="noStrike">
                <a:solidFill>
                  <a:srgbClr val="009CDA"/>
                </a:solidFill>
                <a:latin typeface="Helvetica Neue"/>
                <a:ea typeface="Helvetica Neue"/>
                <a:cs typeface="Helvetica Neue"/>
                <a:sym typeface="Helvetica Neue"/>
              </a:rPr>
              <a:t>FUNCTION POINT ANALYSIS (FPA)</a:t>
            </a:r>
            <a:endParaRPr b="1" sz="2400">
              <a:solidFill>
                <a:schemeClr val="dk1"/>
              </a:solidFill>
              <a:latin typeface="Calibri"/>
              <a:ea typeface="Calibri"/>
              <a:cs typeface="Calibri"/>
              <a:sym typeface="Calibri"/>
            </a:endParaRPr>
          </a:p>
        </p:txBody>
      </p:sp>
      <p:pic>
        <p:nvPicPr>
          <p:cNvPr id="497" name="Google Shape;497;p54"/>
          <p:cNvPicPr preferRelativeResize="0"/>
          <p:nvPr/>
        </p:nvPicPr>
        <p:blipFill rotWithShape="1">
          <a:blip r:embed="rId3">
            <a:alphaModFix/>
          </a:blip>
          <a:srcRect b="0" l="0" r="0" t="0"/>
          <a:stretch/>
        </p:blipFill>
        <p:spPr>
          <a:xfrm>
            <a:off x="8041507" y="1412627"/>
            <a:ext cx="4041222" cy="5203959"/>
          </a:xfrm>
          <a:prstGeom prst="rect">
            <a:avLst/>
          </a:prstGeom>
          <a:noFill/>
          <a:ln>
            <a:noFill/>
          </a:ln>
        </p:spPr>
      </p:pic>
      <p:sp>
        <p:nvSpPr>
          <p:cNvPr id="498" name="Google Shape;498;p54"/>
          <p:cNvSpPr txBox="1"/>
          <p:nvPr/>
        </p:nvSpPr>
        <p:spPr>
          <a:xfrm>
            <a:off x="771863" y="3551478"/>
            <a:ext cx="7083664"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To calculate the VAF, we  evaluate the 14 GSCs(General system Characteristics) on a scale of 0–5 to determine the degree of influence(DI) for each GSC description.</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Add the DIs for all 14 GSCs to produce the </a:t>
            </a:r>
            <a:r>
              <a:rPr b="1" lang="en-US" sz="2000">
                <a:solidFill>
                  <a:schemeClr val="dk1"/>
                </a:solidFill>
                <a:latin typeface="Calibri"/>
                <a:ea typeface="Calibri"/>
                <a:cs typeface="Calibri"/>
                <a:sym typeface="Calibri"/>
              </a:rPr>
              <a:t>total degree of influence (TDI).</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Use the TDI in the following equation to compute VAF.</a:t>
            </a:r>
            <a:endParaRPr/>
          </a:p>
          <a:p>
            <a:pPr indent="0" lvl="2" marL="914447" marR="0" rtl="0" algn="l">
              <a:spcBef>
                <a:spcPts val="0"/>
              </a:spcBef>
              <a:spcAft>
                <a:spcPts val="0"/>
              </a:spcAft>
              <a:buNone/>
            </a:pPr>
            <a:r>
              <a:rPr b="0" i="0" lang="en-US" sz="2000" u="none" cap="none" strike="noStrike">
                <a:solidFill>
                  <a:srgbClr val="FF0000"/>
                </a:solidFill>
                <a:latin typeface="Calibri"/>
                <a:ea typeface="Calibri"/>
                <a:cs typeface="Calibri"/>
                <a:sym typeface="Calibri"/>
              </a:rPr>
              <a:t>VAF = (TDI × 0.01) + 0.065</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The final adjusted function point is calculated as,</a:t>
            </a:r>
            <a:endParaRPr/>
          </a:p>
          <a:p>
            <a:pPr indent="0" lvl="2" marL="914447" marR="0" rtl="0" algn="l">
              <a:spcBef>
                <a:spcPts val="0"/>
              </a:spcBef>
              <a:spcAft>
                <a:spcPts val="0"/>
              </a:spcAft>
              <a:buNone/>
            </a:pPr>
            <a:r>
              <a:rPr b="1" i="0" lang="en-US" sz="2000" u="none" cap="none" strike="noStrike">
                <a:solidFill>
                  <a:srgbClr val="FF0000"/>
                </a:solidFill>
                <a:latin typeface="Calibri"/>
                <a:ea typeface="Calibri"/>
                <a:cs typeface="Calibri"/>
                <a:sym typeface="Calibri"/>
              </a:rPr>
              <a:t>AFP = UFP × VAF</a:t>
            </a:r>
            <a:endParaRPr/>
          </a:p>
        </p:txBody>
      </p:sp>
      <p:pic>
        <p:nvPicPr>
          <p:cNvPr id="499" name="Google Shape;499;p54"/>
          <p:cNvPicPr preferRelativeResize="0"/>
          <p:nvPr/>
        </p:nvPicPr>
        <p:blipFill rotWithShape="1">
          <a:blip r:embed="rId4">
            <a:alphaModFix/>
          </a:blip>
          <a:srcRect b="0" l="0" r="0" t="0"/>
          <a:stretch/>
        </p:blipFill>
        <p:spPr>
          <a:xfrm>
            <a:off x="6095206" y="1412628"/>
            <a:ext cx="1868088" cy="181860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5"/>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Size Estimation</a:t>
            </a:r>
            <a:endParaRPr/>
          </a:p>
        </p:txBody>
      </p:sp>
      <p:pic>
        <p:nvPicPr>
          <p:cNvPr id="505" name="Google Shape;505;p55"/>
          <p:cNvPicPr preferRelativeResize="0"/>
          <p:nvPr/>
        </p:nvPicPr>
        <p:blipFill rotWithShape="1">
          <a:blip r:embed="rId3">
            <a:alphaModFix/>
          </a:blip>
          <a:srcRect b="0" l="0" r="0" t="0"/>
          <a:stretch/>
        </p:blipFill>
        <p:spPr>
          <a:xfrm>
            <a:off x="327813" y="2067718"/>
            <a:ext cx="10969059" cy="4333081"/>
          </a:xfrm>
          <a:prstGeom prst="rect">
            <a:avLst/>
          </a:prstGeom>
          <a:noFill/>
          <a:ln>
            <a:noFill/>
          </a:ln>
        </p:spPr>
      </p:pic>
      <p:sp>
        <p:nvSpPr>
          <p:cNvPr id="506" name="Google Shape;506;p55"/>
          <p:cNvSpPr txBox="1"/>
          <p:nvPr/>
        </p:nvSpPr>
        <p:spPr>
          <a:xfrm>
            <a:off x="3740727" y="1245331"/>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9CDA"/>
                </a:solidFill>
                <a:latin typeface="Helvetica Neue"/>
                <a:ea typeface="Helvetica Neue"/>
                <a:cs typeface="Helvetica Neue"/>
                <a:sym typeface="Helvetica Neue"/>
              </a:rPr>
              <a:t>FUNCTION POINT ANALYSIS (FPA)</a:t>
            </a:r>
            <a:endParaRPr sz="1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6"/>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Size Estimation</a:t>
            </a:r>
            <a:endParaRPr/>
          </a:p>
        </p:txBody>
      </p:sp>
      <p:sp>
        <p:nvSpPr>
          <p:cNvPr id="512" name="Google Shape;512;p56"/>
          <p:cNvSpPr txBox="1"/>
          <p:nvPr/>
        </p:nvSpPr>
        <p:spPr>
          <a:xfrm>
            <a:off x="11440" y="1412628"/>
            <a:ext cx="11778778" cy="2185214"/>
          </a:xfrm>
          <a:prstGeom prst="rect">
            <a:avLst/>
          </a:prstGeom>
          <a:noFill/>
          <a:ln>
            <a:noFill/>
          </a:ln>
        </p:spPr>
        <p:txBody>
          <a:bodyPr anchorCtr="0" anchor="t" bIns="45700" lIns="91425" spcFirstLastPara="1" rIns="91425" wrap="square" tIns="45700">
            <a:spAutoFit/>
          </a:bodyPr>
          <a:lstStyle/>
          <a:p>
            <a:pPr indent="-342900" lvl="2" marL="623888"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Example:</a:t>
            </a:r>
            <a:endParaRPr/>
          </a:p>
          <a:p>
            <a:pPr indent="0" lvl="2" marL="280988"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Consider a project with the following parameters: EI = 50, EO = 40, EQ = 35, ILF = 06, and ELF = 04. Assume all weighing factors are </a:t>
            </a:r>
            <a:r>
              <a:rPr b="1" i="0" lang="en-US" sz="2000" u="none" cap="none" strike="noStrike">
                <a:solidFill>
                  <a:schemeClr val="dk1"/>
                </a:solidFill>
                <a:latin typeface="Calibri"/>
                <a:ea typeface="Calibri"/>
                <a:cs typeface="Calibri"/>
                <a:sym typeface="Calibri"/>
              </a:rPr>
              <a:t>average</a:t>
            </a:r>
            <a:r>
              <a:rPr b="0" i="0" lang="en-US" sz="2000" u="none" cap="none" strike="noStrike">
                <a:solidFill>
                  <a:schemeClr val="dk1"/>
                </a:solidFill>
                <a:latin typeface="Calibri"/>
                <a:ea typeface="Calibri"/>
                <a:cs typeface="Calibri"/>
                <a:sym typeface="Calibri"/>
              </a:rPr>
              <a:t>. In addition, the system requires </a:t>
            </a:r>
            <a:r>
              <a:rPr b="1" i="0" lang="en-US" sz="2000" u="none" cap="none" strike="noStrike">
                <a:solidFill>
                  <a:schemeClr val="dk1"/>
                </a:solidFill>
                <a:latin typeface="Calibri"/>
                <a:ea typeface="Calibri"/>
                <a:cs typeface="Calibri"/>
                <a:sym typeface="Calibri"/>
              </a:rPr>
              <a:t>Significant</a:t>
            </a:r>
            <a:r>
              <a:rPr b="0" i="0" lang="en-US" sz="2000" u="none" cap="none" strike="noStrike">
                <a:solidFill>
                  <a:schemeClr val="dk1"/>
                </a:solidFill>
                <a:latin typeface="Calibri"/>
                <a:ea typeface="Calibri"/>
                <a:cs typeface="Calibri"/>
                <a:sym typeface="Calibri"/>
              </a:rPr>
              <a:t> performance, </a:t>
            </a:r>
            <a:r>
              <a:rPr b="1" i="0" lang="en-US" sz="2000" u="none" cap="none" strike="noStrike">
                <a:solidFill>
                  <a:schemeClr val="dk1"/>
                </a:solidFill>
                <a:latin typeface="Calibri"/>
                <a:ea typeface="Calibri"/>
                <a:cs typeface="Calibri"/>
                <a:sym typeface="Calibri"/>
              </a:rPr>
              <a:t>average</a:t>
            </a:r>
            <a:r>
              <a:rPr b="0" i="0" lang="en-US" sz="2000" u="none" cap="none" strike="noStrike">
                <a:solidFill>
                  <a:schemeClr val="dk1"/>
                </a:solidFill>
                <a:latin typeface="Calibri"/>
                <a:ea typeface="Calibri"/>
                <a:cs typeface="Calibri"/>
                <a:sym typeface="Calibri"/>
              </a:rPr>
              <a:t> end-user efficiency, </a:t>
            </a:r>
            <a:r>
              <a:rPr b="1" i="0" lang="en-US" sz="2000" u="none" cap="none" strike="noStrike">
                <a:solidFill>
                  <a:schemeClr val="dk1"/>
                </a:solidFill>
                <a:latin typeface="Calibri"/>
                <a:ea typeface="Calibri"/>
                <a:cs typeface="Calibri"/>
                <a:sym typeface="Calibri"/>
              </a:rPr>
              <a:t>moderate</a:t>
            </a:r>
            <a:r>
              <a:rPr b="0" i="0" lang="en-US" sz="2000" u="none" cap="none" strike="noStrike">
                <a:solidFill>
                  <a:schemeClr val="dk1"/>
                </a:solidFill>
                <a:latin typeface="Calibri"/>
                <a:ea typeface="Calibri"/>
                <a:cs typeface="Calibri"/>
                <a:sym typeface="Calibri"/>
              </a:rPr>
              <a:t> distributed data processing, and </a:t>
            </a:r>
            <a:r>
              <a:rPr b="1" i="0" lang="en-US" sz="2000" u="none" cap="none" strike="noStrike">
                <a:solidFill>
                  <a:schemeClr val="dk1"/>
                </a:solidFill>
                <a:latin typeface="Calibri"/>
                <a:ea typeface="Calibri"/>
                <a:cs typeface="Calibri"/>
                <a:sym typeface="Calibri"/>
              </a:rPr>
              <a:t>Significant </a:t>
            </a:r>
            <a:r>
              <a:rPr b="0" i="0" lang="en-US" sz="2000" u="none" cap="none" strike="noStrike">
                <a:solidFill>
                  <a:schemeClr val="dk1"/>
                </a:solidFill>
                <a:latin typeface="Calibri"/>
                <a:ea typeface="Calibri"/>
                <a:cs typeface="Calibri"/>
                <a:sym typeface="Calibri"/>
              </a:rPr>
              <a:t>data communication. Other GSCs are </a:t>
            </a:r>
            <a:r>
              <a:rPr b="1" i="0" lang="en-US" sz="2000" u="none" cap="none" strike="noStrike">
                <a:solidFill>
                  <a:schemeClr val="dk1"/>
                </a:solidFill>
                <a:latin typeface="Calibri"/>
                <a:ea typeface="Calibri"/>
                <a:cs typeface="Calibri"/>
                <a:sym typeface="Calibri"/>
              </a:rPr>
              <a:t>incidental</a:t>
            </a:r>
            <a:r>
              <a:rPr b="0" i="0" lang="en-US" sz="2000" u="none" cap="none" strike="noStrike">
                <a:solidFill>
                  <a:schemeClr val="dk1"/>
                </a:solidFill>
                <a:latin typeface="Calibri"/>
                <a:ea typeface="Calibri"/>
                <a:cs typeface="Calibri"/>
                <a:sym typeface="Calibri"/>
              </a:rPr>
              <a:t>. Compute the function points using FPA.</a:t>
            </a:r>
            <a:endParaRPr/>
          </a:p>
          <a:p>
            <a:pPr indent="0" lvl="2" marL="280988"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513" name="Google Shape;513;p56"/>
          <p:cNvSpPr txBox="1"/>
          <p:nvPr/>
        </p:nvSpPr>
        <p:spPr>
          <a:xfrm>
            <a:off x="286825" y="994021"/>
            <a:ext cx="84276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9CDA"/>
                </a:solidFill>
                <a:latin typeface="Helvetica Neue"/>
                <a:ea typeface="Helvetica Neue"/>
                <a:cs typeface="Helvetica Neue"/>
                <a:sym typeface="Helvetica Neue"/>
              </a:rPr>
              <a:t>FUNCTION POINT ANALYSIS (FPA)</a:t>
            </a:r>
            <a:endParaRPr b="1" sz="24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7"/>
          <p:cNvSpPr/>
          <p:nvPr/>
        </p:nvSpPr>
        <p:spPr>
          <a:xfrm>
            <a:off x="2321505" y="2947772"/>
            <a:ext cx="6236003"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arial"/>
                <a:ea typeface="arial"/>
                <a:cs typeface="arial"/>
                <a:sym typeface="arial"/>
              </a:rPr>
              <a:t>SW Development Life Cycle (SDLC)</a:t>
            </a:r>
            <a:endParaRPr b="1" sz="2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8"/>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SW Development Life Cycle (SDLC)</a:t>
            </a:r>
            <a:endParaRPr/>
          </a:p>
        </p:txBody>
      </p:sp>
      <p:sp>
        <p:nvSpPr>
          <p:cNvPr id="524" name="Google Shape;524;p58"/>
          <p:cNvSpPr/>
          <p:nvPr/>
        </p:nvSpPr>
        <p:spPr>
          <a:xfrm>
            <a:off x="346208" y="1287584"/>
            <a:ext cx="11515592" cy="3257174"/>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is a systematic process for building software that ensures the </a:t>
            </a:r>
            <a:r>
              <a:rPr b="1" lang="en-US" sz="2800">
                <a:solidFill>
                  <a:srgbClr val="1251AC"/>
                </a:solidFill>
                <a:latin typeface="Calibri"/>
                <a:ea typeface="Calibri"/>
                <a:cs typeface="Calibri"/>
                <a:sym typeface="Calibri"/>
              </a:rPr>
              <a:t>quality</a:t>
            </a:r>
            <a:r>
              <a:rPr lang="en-US" sz="2800">
                <a:solidFill>
                  <a:schemeClr val="dk1"/>
                </a:solidFill>
                <a:latin typeface="Calibri"/>
                <a:ea typeface="Calibri"/>
                <a:cs typeface="Calibri"/>
                <a:sym typeface="Calibri"/>
              </a:rPr>
              <a:t> and </a:t>
            </a:r>
            <a:r>
              <a:rPr b="1" lang="en-US" sz="2800">
                <a:solidFill>
                  <a:srgbClr val="1251AC"/>
                </a:solidFill>
                <a:latin typeface="Calibri"/>
                <a:ea typeface="Calibri"/>
                <a:cs typeface="Calibri"/>
                <a:sym typeface="Calibri"/>
              </a:rPr>
              <a:t>correctness</a:t>
            </a:r>
            <a:r>
              <a:rPr lang="en-US" sz="2800">
                <a:solidFill>
                  <a:schemeClr val="dk1"/>
                </a:solidFill>
                <a:latin typeface="Calibri"/>
                <a:ea typeface="Calibri"/>
                <a:cs typeface="Calibri"/>
                <a:sym typeface="Calibri"/>
              </a:rPr>
              <a:t> of the software built. </a:t>
            </a:r>
            <a:endParaRPr/>
          </a:p>
          <a:p>
            <a:pPr indent="-279400" lvl="0" marL="457200" marR="0" rtl="0" algn="l">
              <a:lnSpc>
                <a:spcPct val="150000"/>
              </a:lnSpc>
              <a:spcBef>
                <a:spcPts val="0"/>
              </a:spcBef>
              <a:spcAft>
                <a:spcPts val="0"/>
              </a:spcAft>
              <a:buClr>
                <a:schemeClr val="dk1"/>
              </a:buClr>
              <a:buSzPts val="2800"/>
              <a:buFont typeface="Noto Sans Symbols"/>
              <a:buNone/>
            </a:pPr>
            <a:r>
              <a:t/>
            </a:r>
            <a:endParaRPr sz="2800">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SDLC aims to produce </a:t>
            </a:r>
            <a:r>
              <a:rPr b="1" lang="en-US" sz="2800">
                <a:solidFill>
                  <a:srgbClr val="1251AC"/>
                </a:solidFill>
                <a:latin typeface="Calibri"/>
                <a:ea typeface="Calibri"/>
                <a:cs typeface="Calibri"/>
                <a:sym typeface="Calibri"/>
              </a:rPr>
              <a:t>high-quality</a:t>
            </a:r>
            <a:r>
              <a:rPr lang="en-US" sz="2800">
                <a:solidFill>
                  <a:schemeClr val="dk1"/>
                </a:solidFill>
                <a:latin typeface="Calibri"/>
                <a:ea typeface="Calibri"/>
                <a:cs typeface="Calibri"/>
                <a:sym typeface="Calibri"/>
              </a:rPr>
              <a:t> software that meets </a:t>
            </a:r>
            <a:r>
              <a:rPr b="1" lang="en-US" sz="2800">
                <a:solidFill>
                  <a:srgbClr val="1251AC"/>
                </a:solidFill>
                <a:latin typeface="Calibri"/>
                <a:ea typeface="Calibri"/>
                <a:cs typeface="Calibri"/>
                <a:sym typeface="Calibri"/>
              </a:rPr>
              <a:t>customer expectations</a:t>
            </a:r>
            <a:r>
              <a:rPr b="1" lang="en-US" sz="2800">
                <a:solidFill>
                  <a:schemeClr val="dk1"/>
                </a:solidFill>
                <a:latin typeface="Calibri"/>
                <a:ea typeface="Calibri"/>
                <a:cs typeface="Calibri"/>
                <a:sym typeface="Calibri"/>
              </a:rPr>
              <a:t>. </a:t>
            </a:r>
            <a:endParaRPr b="1" sz="2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9"/>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Why SDLC</a:t>
            </a:r>
            <a:endParaRPr/>
          </a:p>
        </p:txBody>
      </p:sp>
      <p:sp>
        <p:nvSpPr>
          <p:cNvPr id="530" name="Google Shape;530;p59"/>
          <p:cNvSpPr/>
          <p:nvPr/>
        </p:nvSpPr>
        <p:spPr>
          <a:xfrm>
            <a:off x="244608" y="995740"/>
            <a:ext cx="11401292" cy="446603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Open Sans"/>
                <a:ea typeface="Open Sans"/>
                <a:cs typeface="Open Sans"/>
                <a:sym typeface="Open Sans"/>
              </a:rPr>
              <a:t>It offers a basis for project planning, scheduling, and estimating</a:t>
            </a:r>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Open Sans"/>
                <a:ea typeface="Open Sans"/>
                <a:cs typeface="Open Sans"/>
                <a:sym typeface="Open Sans"/>
              </a:rPr>
              <a:t>Provides a framework for a standard set of activities and deliverables</a:t>
            </a:r>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Open Sans"/>
                <a:ea typeface="Open Sans"/>
                <a:cs typeface="Open Sans"/>
                <a:sym typeface="Open Sans"/>
              </a:rPr>
              <a:t>It is a mechanism for project tracking and control</a:t>
            </a:r>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Open Sans"/>
                <a:ea typeface="Open Sans"/>
                <a:cs typeface="Open Sans"/>
                <a:sym typeface="Open Sans"/>
              </a:rPr>
              <a:t>Increases visibility of project planning to all involved </a:t>
            </a:r>
            <a:r>
              <a:rPr b="1" lang="en-US" sz="2400">
                <a:solidFill>
                  <a:srgbClr val="222222"/>
                </a:solidFill>
                <a:latin typeface="Open Sans"/>
                <a:ea typeface="Open Sans"/>
                <a:cs typeface="Open Sans"/>
                <a:sym typeface="Open Sans"/>
              </a:rPr>
              <a:t>stakeholders</a:t>
            </a:r>
            <a:r>
              <a:rPr lang="en-US" sz="2400">
                <a:solidFill>
                  <a:srgbClr val="222222"/>
                </a:solidFill>
                <a:latin typeface="Open Sans"/>
                <a:ea typeface="Open Sans"/>
                <a:cs typeface="Open Sans"/>
                <a:sym typeface="Open Sans"/>
              </a:rPr>
              <a:t> of the development process</a:t>
            </a:r>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Open Sans"/>
                <a:ea typeface="Open Sans"/>
                <a:cs typeface="Open Sans"/>
                <a:sym typeface="Open Sans"/>
              </a:rPr>
              <a:t>Increased and enhance development speed</a:t>
            </a:r>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Open Sans"/>
                <a:ea typeface="Open Sans"/>
                <a:cs typeface="Open Sans"/>
                <a:sym typeface="Open Sans"/>
              </a:rPr>
              <a:t>Improved client relations</a:t>
            </a:r>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Open Sans"/>
                <a:ea typeface="Open Sans"/>
                <a:cs typeface="Open Sans"/>
                <a:sym typeface="Open Sans"/>
              </a:rPr>
              <a:t>Helps you to decrease project risk and project management plan overhead</a:t>
            </a:r>
            <a:endParaRPr b="0" i="0" sz="2400">
              <a:solidFill>
                <a:srgbClr val="222222"/>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0"/>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SDLC Phases</a:t>
            </a:r>
            <a:endParaRPr/>
          </a:p>
        </p:txBody>
      </p:sp>
      <p:grpSp>
        <p:nvGrpSpPr>
          <p:cNvPr id="536" name="Google Shape;536;p60"/>
          <p:cNvGrpSpPr/>
          <p:nvPr/>
        </p:nvGrpSpPr>
        <p:grpSpPr>
          <a:xfrm>
            <a:off x="447808" y="1439521"/>
            <a:ext cx="11208910" cy="604663"/>
            <a:chOff x="278918" y="4889088"/>
            <a:chExt cx="12329801" cy="665129"/>
          </a:xfrm>
        </p:grpSpPr>
        <p:sp>
          <p:nvSpPr>
            <p:cNvPr id="537" name="Google Shape;537;p60"/>
            <p:cNvSpPr/>
            <p:nvPr/>
          </p:nvSpPr>
          <p:spPr>
            <a:xfrm>
              <a:off x="1779717" y="4889088"/>
              <a:ext cx="1764208" cy="665129"/>
            </a:xfrm>
            <a:prstGeom prst="chevron">
              <a:avLst>
                <a:gd fmla="val 35094" name="adj"/>
              </a:avLst>
            </a:prstGeom>
            <a:solidFill>
              <a:srgbClr val="639CEF"/>
            </a:solidFill>
            <a:ln>
              <a:noFill/>
            </a:ln>
          </p:spPr>
          <p:txBody>
            <a:bodyPr anchorCtr="0" anchor="ctr" bIns="144000" lIns="108000" spcFirstLastPara="1" rIns="36000" wrap="square" tIns="144000">
              <a:noAutofit/>
            </a:bodyPr>
            <a:lstStyle/>
            <a:p>
              <a:pPr indent="0" lvl="0" marL="0" marR="0" rtl="0" algn="ctr">
                <a:lnSpc>
                  <a:spcPct val="90000"/>
                </a:lnSpc>
                <a:spcBef>
                  <a:spcPts val="0"/>
                </a:spcBef>
                <a:spcAft>
                  <a:spcPts val="0"/>
                </a:spcAft>
                <a:buNone/>
              </a:pPr>
              <a:r>
                <a:rPr b="1" lang="en-US" sz="1400">
                  <a:solidFill>
                    <a:srgbClr val="000000"/>
                  </a:solidFill>
                  <a:latin typeface="Century Gothic"/>
                  <a:ea typeface="Century Gothic"/>
                  <a:cs typeface="Century Gothic"/>
                  <a:sym typeface="Century Gothic"/>
                </a:rPr>
                <a:t>Feasibility</a:t>
              </a:r>
              <a:endParaRPr/>
            </a:p>
          </p:txBody>
        </p:sp>
        <p:sp>
          <p:nvSpPr>
            <p:cNvPr id="538" name="Google Shape;538;p60"/>
            <p:cNvSpPr/>
            <p:nvPr/>
          </p:nvSpPr>
          <p:spPr>
            <a:xfrm>
              <a:off x="3297615" y="4889088"/>
              <a:ext cx="1989326" cy="665129"/>
            </a:xfrm>
            <a:prstGeom prst="chevron">
              <a:avLst>
                <a:gd fmla="val 35094" name="adj"/>
              </a:avLst>
            </a:prstGeom>
            <a:solidFill>
              <a:srgbClr val="196AE4"/>
            </a:solidFill>
            <a:ln>
              <a:noFill/>
            </a:ln>
          </p:spPr>
          <p:txBody>
            <a:bodyPr anchorCtr="0" anchor="ctr" bIns="144000" lIns="108000" spcFirstLastPara="1" rIns="36000" wrap="square" tIns="144000">
              <a:noAutofit/>
            </a:bodyPr>
            <a:lstStyle/>
            <a:p>
              <a:pPr indent="0" lvl="0" marL="0" marR="0" rtl="0" algn="ctr">
                <a:lnSpc>
                  <a:spcPct val="90000"/>
                </a:lnSpc>
                <a:spcBef>
                  <a:spcPts val="0"/>
                </a:spcBef>
                <a:spcAft>
                  <a:spcPts val="0"/>
                </a:spcAft>
                <a:buNone/>
              </a:pPr>
              <a:r>
                <a:rPr b="1" lang="en-US" sz="1400">
                  <a:solidFill>
                    <a:srgbClr val="000000"/>
                  </a:solidFill>
                  <a:latin typeface="Century Gothic"/>
                  <a:ea typeface="Century Gothic"/>
                  <a:cs typeface="Century Gothic"/>
                  <a:sym typeface="Century Gothic"/>
                </a:rPr>
                <a:t>Design</a:t>
              </a:r>
              <a:endParaRPr/>
            </a:p>
          </p:txBody>
        </p:sp>
        <p:sp>
          <p:nvSpPr>
            <p:cNvPr id="539" name="Google Shape;539;p60"/>
            <p:cNvSpPr/>
            <p:nvPr/>
          </p:nvSpPr>
          <p:spPr>
            <a:xfrm>
              <a:off x="8943883" y="4889088"/>
              <a:ext cx="1988839" cy="665129"/>
            </a:xfrm>
            <a:prstGeom prst="chevron">
              <a:avLst>
                <a:gd fmla="val 35094" name="adj"/>
              </a:avLst>
            </a:prstGeom>
            <a:solidFill>
              <a:srgbClr val="639CEF"/>
            </a:solidFill>
            <a:ln>
              <a:noFill/>
            </a:ln>
          </p:spPr>
          <p:txBody>
            <a:bodyPr anchorCtr="0" anchor="ctr" bIns="144000" lIns="108000" spcFirstLastPara="1" rIns="36000" wrap="square" tIns="144000">
              <a:noAutofit/>
            </a:bodyPr>
            <a:lstStyle/>
            <a:p>
              <a:pPr indent="0" lvl="0" marL="0" marR="0" rtl="0" algn="ctr">
                <a:lnSpc>
                  <a:spcPct val="90000"/>
                </a:lnSpc>
                <a:spcBef>
                  <a:spcPts val="0"/>
                </a:spcBef>
                <a:spcAft>
                  <a:spcPts val="0"/>
                </a:spcAft>
                <a:buNone/>
              </a:pPr>
              <a:r>
                <a:rPr b="1" lang="en-US" sz="1400">
                  <a:solidFill>
                    <a:srgbClr val="000000"/>
                  </a:solidFill>
                  <a:latin typeface="Century Gothic"/>
                  <a:ea typeface="Century Gothic"/>
                  <a:cs typeface="Century Gothic"/>
                  <a:sym typeface="Century Gothic"/>
                </a:rPr>
                <a:t>Deploy</a:t>
              </a:r>
              <a:endParaRPr/>
            </a:p>
          </p:txBody>
        </p:sp>
        <p:sp>
          <p:nvSpPr>
            <p:cNvPr id="540" name="Google Shape;540;p60"/>
            <p:cNvSpPr/>
            <p:nvPr/>
          </p:nvSpPr>
          <p:spPr>
            <a:xfrm>
              <a:off x="10689246" y="4889088"/>
              <a:ext cx="1919473" cy="665129"/>
            </a:xfrm>
            <a:prstGeom prst="chevron">
              <a:avLst>
                <a:gd fmla="val 35094" name="adj"/>
              </a:avLst>
            </a:prstGeom>
            <a:solidFill>
              <a:srgbClr val="196AE4"/>
            </a:solidFill>
            <a:ln>
              <a:noFill/>
            </a:ln>
          </p:spPr>
          <p:txBody>
            <a:bodyPr anchorCtr="0" anchor="ctr" bIns="144000" lIns="108000" spcFirstLastPara="1" rIns="36000" wrap="square" tIns="144000">
              <a:noAutofit/>
            </a:bodyPr>
            <a:lstStyle/>
            <a:p>
              <a:pPr indent="0" lvl="0" marL="0" marR="0" rtl="0" algn="ctr">
                <a:lnSpc>
                  <a:spcPct val="90000"/>
                </a:lnSpc>
                <a:spcBef>
                  <a:spcPts val="0"/>
                </a:spcBef>
                <a:spcAft>
                  <a:spcPts val="0"/>
                </a:spcAft>
                <a:buNone/>
              </a:pPr>
              <a:r>
                <a:rPr b="1" lang="en-US" sz="1400">
                  <a:solidFill>
                    <a:srgbClr val="000000"/>
                  </a:solidFill>
                  <a:latin typeface="Century Gothic"/>
                  <a:ea typeface="Century Gothic"/>
                  <a:cs typeface="Century Gothic"/>
                  <a:sym typeface="Century Gothic"/>
                </a:rPr>
                <a:t>Maintenance</a:t>
              </a:r>
              <a:endParaRPr/>
            </a:p>
          </p:txBody>
        </p:sp>
        <p:sp>
          <p:nvSpPr>
            <p:cNvPr id="541" name="Google Shape;541;p60"/>
            <p:cNvSpPr/>
            <p:nvPr/>
          </p:nvSpPr>
          <p:spPr>
            <a:xfrm>
              <a:off x="278918" y="4889088"/>
              <a:ext cx="1739395" cy="665129"/>
            </a:xfrm>
            <a:prstGeom prst="homePlate">
              <a:avLst>
                <a:gd fmla="val 36314" name="adj"/>
              </a:avLst>
            </a:prstGeom>
            <a:solidFill>
              <a:srgbClr val="AECEF9"/>
            </a:solidFill>
            <a:ln>
              <a:noFill/>
            </a:ln>
          </p:spPr>
          <p:txBody>
            <a:bodyPr anchorCtr="0" anchor="ctr" bIns="144000" lIns="180000" spcFirstLastPara="1" rIns="0" wrap="square" tIns="144000">
              <a:noAutofit/>
            </a:bodyPr>
            <a:lstStyle/>
            <a:p>
              <a:pPr indent="0" lvl="0" marL="0" marR="0" rtl="0" algn="ctr">
                <a:lnSpc>
                  <a:spcPct val="90000"/>
                </a:lnSpc>
                <a:spcBef>
                  <a:spcPts val="0"/>
                </a:spcBef>
                <a:spcAft>
                  <a:spcPts val="0"/>
                </a:spcAft>
                <a:buNone/>
              </a:pPr>
              <a:r>
                <a:rPr b="1" lang="en-US" sz="1400">
                  <a:solidFill>
                    <a:srgbClr val="000000"/>
                  </a:solidFill>
                  <a:latin typeface="Century Gothic"/>
                  <a:ea typeface="Century Gothic"/>
                  <a:cs typeface="Century Gothic"/>
                  <a:sym typeface="Century Gothic"/>
                </a:rPr>
                <a:t>Requirement Analysis</a:t>
              </a:r>
              <a:endParaRPr/>
            </a:p>
          </p:txBody>
        </p:sp>
        <p:sp>
          <p:nvSpPr>
            <p:cNvPr id="542" name="Google Shape;542;p60"/>
            <p:cNvSpPr/>
            <p:nvPr/>
          </p:nvSpPr>
          <p:spPr>
            <a:xfrm>
              <a:off x="5046931" y="4889088"/>
              <a:ext cx="2238143" cy="665129"/>
            </a:xfrm>
            <a:prstGeom prst="chevron">
              <a:avLst>
                <a:gd fmla="val 35094" name="adj"/>
              </a:avLst>
            </a:prstGeom>
            <a:solidFill>
              <a:srgbClr val="EBEBEB"/>
            </a:solidFill>
            <a:ln>
              <a:noFill/>
            </a:ln>
          </p:spPr>
          <p:txBody>
            <a:bodyPr anchorCtr="0" anchor="ctr" bIns="144000" lIns="108000" spcFirstLastPara="1" rIns="36000" wrap="square" tIns="144000">
              <a:noAutofit/>
            </a:bodyPr>
            <a:lstStyle/>
            <a:p>
              <a:pPr indent="0" lvl="0" marL="0" marR="0" rtl="0" algn="ctr">
                <a:lnSpc>
                  <a:spcPct val="90000"/>
                </a:lnSpc>
                <a:spcBef>
                  <a:spcPts val="0"/>
                </a:spcBef>
                <a:spcAft>
                  <a:spcPts val="0"/>
                </a:spcAft>
                <a:buNone/>
              </a:pPr>
              <a:r>
                <a:rPr b="1" lang="en-US" sz="1400">
                  <a:solidFill>
                    <a:srgbClr val="000000"/>
                  </a:solidFill>
                  <a:latin typeface="Century Gothic"/>
                  <a:ea typeface="Century Gothic"/>
                  <a:cs typeface="Century Gothic"/>
                  <a:sym typeface="Century Gothic"/>
                </a:rPr>
                <a:t>Coding</a:t>
              </a:r>
              <a:endParaRPr/>
            </a:p>
          </p:txBody>
        </p:sp>
        <p:sp>
          <p:nvSpPr>
            <p:cNvPr id="543" name="Google Shape;543;p60"/>
            <p:cNvSpPr/>
            <p:nvPr/>
          </p:nvSpPr>
          <p:spPr>
            <a:xfrm>
              <a:off x="7050951" y="4889088"/>
              <a:ext cx="2130872" cy="665129"/>
            </a:xfrm>
            <a:prstGeom prst="chevron">
              <a:avLst>
                <a:gd fmla="val 35094" name="adj"/>
              </a:avLst>
            </a:prstGeom>
            <a:solidFill>
              <a:srgbClr val="E2E0E0"/>
            </a:solidFill>
            <a:ln>
              <a:noFill/>
            </a:ln>
          </p:spPr>
          <p:txBody>
            <a:bodyPr anchorCtr="0" anchor="ctr" bIns="144000" lIns="108000" spcFirstLastPara="1" rIns="36000" wrap="square" tIns="144000">
              <a:noAutofit/>
            </a:bodyPr>
            <a:lstStyle/>
            <a:p>
              <a:pPr indent="0" lvl="0" marL="0" marR="0" rtl="0" algn="ctr">
                <a:lnSpc>
                  <a:spcPct val="90000"/>
                </a:lnSpc>
                <a:spcBef>
                  <a:spcPts val="0"/>
                </a:spcBef>
                <a:spcAft>
                  <a:spcPts val="0"/>
                </a:spcAft>
                <a:buNone/>
              </a:pPr>
              <a:r>
                <a:rPr b="1" lang="en-US" sz="1400">
                  <a:solidFill>
                    <a:srgbClr val="000000"/>
                  </a:solidFill>
                  <a:latin typeface="Century Gothic"/>
                  <a:ea typeface="Century Gothic"/>
                  <a:cs typeface="Century Gothic"/>
                  <a:sym typeface="Century Gothic"/>
                </a:rPr>
                <a:t>Testing</a:t>
              </a:r>
              <a:endParaRPr/>
            </a:p>
          </p:txBody>
        </p:sp>
      </p:grpSp>
      <p:sp>
        <p:nvSpPr>
          <p:cNvPr id="544" name="Google Shape;544;p60"/>
          <p:cNvSpPr/>
          <p:nvPr/>
        </p:nvSpPr>
        <p:spPr>
          <a:xfrm>
            <a:off x="447808" y="2044184"/>
            <a:ext cx="7772267" cy="397031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rgbClr val="222222"/>
                </a:solidFill>
                <a:latin typeface="Open Sans"/>
                <a:ea typeface="Open Sans"/>
                <a:cs typeface="Open Sans"/>
                <a:sym typeface="Open Sans"/>
              </a:rPr>
              <a:t>Phase 1: Requirement gathering and analysis</a:t>
            </a:r>
            <a:endParaRPr/>
          </a:p>
          <a:p>
            <a:pPr indent="0" lvl="0" marL="0" marR="0" rtl="0" algn="l">
              <a:lnSpc>
                <a:spcPct val="150000"/>
              </a:lnSpc>
              <a:spcBef>
                <a:spcPts val="0"/>
              </a:spcBef>
              <a:spcAft>
                <a:spcPts val="0"/>
              </a:spcAft>
              <a:buNone/>
            </a:pPr>
            <a:r>
              <a:rPr lang="en-US" sz="2400">
                <a:solidFill>
                  <a:srgbClr val="222222"/>
                </a:solidFill>
                <a:latin typeface="Open Sans"/>
                <a:ea typeface="Open Sans"/>
                <a:cs typeface="Open Sans"/>
                <a:sym typeface="Open Sans"/>
              </a:rPr>
              <a:t>Phase 2: Feasibility </a:t>
            </a:r>
            <a:endParaRPr/>
          </a:p>
          <a:p>
            <a:pPr indent="0" lvl="0" marL="0" marR="0" rtl="0" algn="l">
              <a:lnSpc>
                <a:spcPct val="150000"/>
              </a:lnSpc>
              <a:spcBef>
                <a:spcPts val="0"/>
              </a:spcBef>
              <a:spcAft>
                <a:spcPts val="0"/>
              </a:spcAft>
              <a:buNone/>
            </a:pPr>
            <a:r>
              <a:rPr lang="en-US" sz="2400">
                <a:solidFill>
                  <a:srgbClr val="222222"/>
                </a:solidFill>
                <a:latin typeface="Open Sans"/>
                <a:ea typeface="Open Sans"/>
                <a:cs typeface="Open Sans"/>
                <a:sym typeface="Open Sans"/>
              </a:rPr>
              <a:t>Phase 3: Design</a:t>
            </a:r>
            <a:endParaRPr/>
          </a:p>
          <a:p>
            <a:pPr indent="0" lvl="0" marL="0" marR="0" rtl="0" algn="l">
              <a:lnSpc>
                <a:spcPct val="150000"/>
              </a:lnSpc>
              <a:spcBef>
                <a:spcPts val="0"/>
              </a:spcBef>
              <a:spcAft>
                <a:spcPts val="0"/>
              </a:spcAft>
              <a:buNone/>
            </a:pPr>
            <a:r>
              <a:rPr lang="en-US" sz="2400">
                <a:solidFill>
                  <a:srgbClr val="222222"/>
                </a:solidFill>
                <a:latin typeface="Open Sans"/>
                <a:ea typeface="Open Sans"/>
                <a:cs typeface="Open Sans"/>
                <a:sym typeface="Open Sans"/>
              </a:rPr>
              <a:t>Phase 4: Coding</a:t>
            </a:r>
            <a:endParaRPr/>
          </a:p>
          <a:p>
            <a:pPr indent="0" lvl="0" marL="0" marR="0" rtl="0" algn="l">
              <a:lnSpc>
                <a:spcPct val="150000"/>
              </a:lnSpc>
              <a:spcBef>
                <a:spcPts val="0"/>
              </a:spcBef>
              <a:spcAft>
                <a:spcPts val="0"/>
              </a:spcAft>
              <a:buNone/>
            </a:pPr>
            <a:r>
              <a:rPr lang="en-US" sz="2400">
                <a:solidFill>
                  <a:srgbClr val="222222"/>
                </a:solidFill>
                <a:latin typeface="Open Sans"/>
                <a:ea typeface="Open Sans"/>
                <a:cs typeface="Open Sans"/>
                <a:sym typeface="Open Sans"/>
              </a:rPr>
              <a:t>Phase 5: Testing</a:t>
            </a:r>
            <a:endParaRPr/>
          </a:p>
          <a:p>
            <a:pPr indent="0" lvl="0" marL="0" marR="0" rtl="0" algn="l">
              <a:lnSpc>
                <a:spcPct val="150000"/>
              </a:lnSpc>
              <a:spcBef>
                <a:spcPts val="0"/>
              </a:spcBef>
              <a:spcAft>
                <a:spcPts val="0"/>
              </a:spcAft>
              <a:buNone/>
            </a:pPr>
            <a:r>
              <a:rPr lang="en-US" sz="2400">
                <a:solidFill>
                  <a:srgbClr val="222222"/>
                </a:solidFill>
                <a:latin typeface="Open Sans"/>
                <a:ea typeface="Open Sans"/>
                <a:cs typeface="Open Sans"/>
                <a:sym typeface="Open Sans"/>
              </a:rPr>
              <a:t>Phase 6: Installation/Deployment</a:t>
            </a:r>
            <a:endParaRPr/>
          </a:p>
          <a:p>
            <a:pPr indent="0" lvl="0" marL="0" marR="0" rtl="0" algn="l">
              <a:lnSpc>
                <a:spcPct val="150000"/>
              </a:lnSpc>
              <a:spcBef>
                <a:spcPts val="0"/>
              </a:spcBef>
              <a:spcAft>
                <a:spcPts val="0"/>
              </a:spcAft>
              <a:buNone/>
            </a:pPr>
            <a:r>
              <a:rPr lang="en-US" sz="2400">
                <a:solidFill>
                  <a:srgbClr val="222222"/>
                </a:solidFill>
                <a:latin typeface="Open Sans"/>
                <a:ea typeface="Open Sans"/>
                <a:cs typeface="Open Sans"/>
                <a:sym typeface="Open Sans"/>
              </a:rPr>
              <a:t>Phase 7: Maintenance</a:t>
            </a:r>
            <a:endParaRPr b="0" i="0" sz="2400">
              <a:solidFill>
                <a:srgbClr val="222222"/>
              </a:solidFill>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1"/>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Requirement gathering and analysis</a:t>
            </a:r>
            <a:endParaRPr/>
          </a:p>
        </p:txBody>
      </p:sp>
      <p:sp>
        <p:nvSpPr>
          <p:cNvPr id="550" name="Google Shape;550;p61"/>
          <p:cNvSpPr/>
          <p:nvPr/>
        </p:nvSpPr>
        <p:spPr>
          <a:xfrm>
            <a:off x="234998" y="1042776"/>
            <a:ext cx="11071435" cy="3724096"/>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50000"/>
              </a:lnSpc>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is one of the most critical phases of SDLC. </a:t>
            </a:r>
            <a:endParaRPr/>
          </a:p>
          <a:p>
            <a:pPr indent="-457200" lvl="0" marL="457200" marR="0" rtl="0" algn="just">
              <a:lnSpc>
                <a:spcPct val="150000"/>
              </a:lnSpc>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the basis of the whole software development process. </a:t>
            </a:r>
            <a:endParaRPr/>
          </a:p>
          <a:p>
            <a:pPr indent="-457200" lvl="0" marL="457200" marR="0" rtl="0" algn="just">
              <a:lnSpc>
                <a:spcPct val="150000"/>
              </a:lnSpc>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All the business requirements are gathered from the client in this phase. </a:t>
            </a:r>
            <a:endParaRPr/>
          </a:p>
          <a:p>
            <a:pPr indent="-457200" lvl="0" marL="457200" marR="0" rtl="0" algn="just">
              <a:lnSpc>
                <a:spcPct val="150000"/>
              </a:lnSpc>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Requirements are analyzed to prepare SW specification, A well defined document known as Software Requirement Specification (SRS).</a:t>
            </a:r>
            <a:endParaRPr/>
          </a:p>
          <a:p>
            <a:pPr indent="0" lvl="0" marL="0" marR="0" rtl="0" algn="just">
              <a:spcBef>
                <a:spcPts val="0"/>
              </a:spcBef>
              <a:spcAft>
                <a:spcPts val="0"/>
              </a:spcAft>
              <a:buNone/>
            </a:pPr>
            <a:r>
              <a:t/>
            </a:r>
            <a:endParaRPr sz="2800">
              <a:solidFill>
                <a:srgbClr val="222222"/>
              </a:solidFill>
              <a:latin typeface="arial"/>
              <a:ea typeface="arial"/>
              <a:cs typeface="arial"/>
              <a:sym typeface="arial"/>
            </a:endParaRPr>
          </a:p>
          <a:p>
            <a:pPr indent="-279400" lvl="0" marL="457200" marR="0" rtl="0" algn="just">
              <a:spcBef>
                <a:spcPts val="0"/>
              </a:spcBef>
              <a:spcAft>
                <a:spcPts val="0"/>
              </a:spcAft>
              <a:buClr>
                <a:schemeClr val="dk1"/>
              </a:buClr>
              <a:buSzPts val="2800"/>
              <a:buFont typeface="Noto Sans Symbols"/>
              <a:buNone/>
            </a:pPr>
            <a:r>
              <a:t/>
            </a:r>
            <a:endParaRPr b="1" sz="2800">
              <a:solidFill>
                <a:srgbClr val="0D3571"/>
              </a:solidFill>
              <a:latin typeface="Calibri"/>
              <a:ea typeface="Calibri"/>
              <a:cs typeface="Calibri"/>
              <a:sym typeface="Calibri"/>
            </a:endParaRPr>
          </a:p>
        </p:txBody>
      </p:sp>
      <p:sp>
        <p:nvSpPr>
          <p:cNvPr id="551" name="Google Shape;551;p61"/>
          <p:cNvSpPr/>
          <p:nvPr/>
        </p:nvSpPr>
        <p:spPr>
          <a:xfrm>
            <a:off x="667265" y="4210217"/>
            <a:ext cx="10861589" cy="2239844"/>
          </a:xfrm>
          <a:prstGeom prst="rect">
            <a:avLst/>
          </a:prstGeom>
          <a:noFill/>
          <a:ln cap="flat" cmpd="sng" w="57150">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rgbClr val="222222"/>
                </a:solidFill>
                <a:latin typeface="arial"/>
                <a:ea typeface="arial"/>
                <a:cs typeface="arial"/>
                <a:sym typeface="arial"/>
              </a:rPr>
              <a:t>is divided into two phases where </a:t>
            </a:r>
            <a:r>
              <a:rPr b="1" lang="en-US" sz="2400">
                <a:solidFill>
                  <a:srgbClr val="002060"/>
                </a:solidFill>
                <a:latin typeface="arial"/>
                <a:ea typeface="arial"/>
                <a:cs typeface="arial"/>
                <a:sym typeface="arial"/>
              </a:rPr>
              <a:t>requirement gathering </a:t>
            </a:r>
            <a:r>
              <a:rPr lang="en-US" sz="2400">
                <a:solidFill>
                  <a:srgbClr val="222222"/>
                </a:solidFill>
                <a:latin typeface="arial"/>
                <a:ea typeface="arial"/>
                <a:cs typeface="arial"/>
                <a:sym typeface="arial"/>
              </a:rPr>
              <a:t>is related to identify client’s projects technical requisites and the </a:t>
            </a:r>
            <a:r>
              <a:rPr b="1" lang="en-US" sz="2400">
                <a:solidFill>
                  <a:srgbClr val="002060"/>
                </a:solidFill>
                <a:latin typeface="arial"/>
                <a:ea typeface="arial"/>
                <a:cs typeface="arial"/>
                <a:sym typeface="arial"/>
              </a:rPr>
              <a:t>Analysis</a:t>
            </a:r>
            <a:r>
              <a:rPr lang="en-US" sz="2400">
                <a:solidFill>
                  <a:srgbClr val="222222"/>
                </a:solidFill>
                <a:latin typeface="arial"/>
                <a:ea typeface="arial"/>
                <a:cs typeface="arial"/>
                <a:sym typeface="arial"/>
              </a:rPr>
              <a:t> is to evaluate whether the accumulated information and facts are valuable enough to proceed with the project plan.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Requirement gathering and analysis</a:t>
            </a:r>
            <a:endParaRPr/>
          </a:p>
        </p:txBody>
      </p:sp>
      <p:sp>
        <p:nvSpPr>
          <p:cNvPr id="557" name="Google Shape;557;p62"/>
          <p:cNvSpPr/>
          <p:nvPr/>
        </p:nvSpPr>
        <p:spPr>
          <a:xfrm>
            <a:off x="234998" y="1042776"/>
            <a:ext cx="11071435" cy="5262979"/>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Why is the requirement gathering important?</a:t>
            </a:r>
            <a:endParaRPr/>
          </a:p>
          <a:p>
            <a:pPr indent="-457200" lvl="1" marL="914424"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is all about eliciting project requisites from client end so that they can get a full-fledged product embedded with all the specifications.</a:t>
            </a:r>
            <a:endParaRPr/>
          </a:p>
          <a:p>
            <a:pPr indent="-457200" lvl="1" marL="914424"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 it helps all the project associates communicate effortlessly with each other over defined clients needs.</a:t>
            </a:r>
            <a:endParaRPr/>
          </a:p>
          <a:p>
            <a:pPr indent="0" lvl="1" marL="457223" marR="0" rtl="0" algn="just">
              <a:lnSpc>
                <a:spcPct val="150000"/>
              </a:lnSpc>
              <a:spcBef>
                <a:spcPts val="0"/>
              </a:spcBef>
              <a:spcAft>
                <a:spcPts val="0"/>
              </a:spcAft>
              <a:buNone/>
            </a:pPr>
            <a:r>
              <a:t/>
            </a:r>
            <a:endParaRPr b="0" i="0" sz="2000" u="none" cap="none" strike="noStrike">
              <a:solidFill>
                <a:srgbClr val="222222"/>
              </a:solidFill>
              <a:latin typeface="arial"/>
              <a:ea typeface="arial"/>
              <a:cs typeface="arial"/>
              <a:sym typeface="arial"/>
            </a:endParaRPr>
          </a:p>
          <a:p>
            <a:pPr indent="-457200" lvl="0" marL="457200" marR="0" rtl="0" algn="just">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Who is responsible for requirements gathering?</a:t>
            </a:r>
            <a:endParaRPr/>
          </a:p>
          <a:p>
            <a:pPr indent="-457200" lvl="1" marL="914424"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Business Analysts are the professionals who efficiently carry out software requirement gathering by breaking down the critical technical specifications into effective documentation and user stories.</a:t>
            </a:r>
            <a:endParaRPr/>
          </a:p>
          <a:p>
            <a:pPr indent="0" lvl="0" marL="0" marR="0" rtl="0" algn="just">
              <a:spcBef>
                <a:spcPts val="0"/>
              </a:spcBef>
              <a:spcAft>
                <a:spcPts val="0"/>
              </a:spcAft>
              <a:buNone/>
            </a:pPr>
            <a:r>
              <a:t/>
            </a:r>
            <a:endParaRPr sz="2400">
              <a:solidFill>
                <a:srgbClr val="222222"/>
              </a:solidFill>
              <a:latin typeface="arial"/>
              <a:ea typeface="arial"/>
              <a:cs typeface="arial"/>
              <a:sym typeface="arial"/>
            </a:endParaRPr>
          </a:p>
          <a:p>
            <a:pPr indent="-304800" lvl="0" marL="457200" marR="0" rtl="0" algn="just">
              <a:spcBef>
                <a:spcPts val="0"/>
              </a:spcBef>
              <a:spcAft>
                <a:spcPts val="0"/>
              </a:spcAft>
              <a:buClr>
                <a:schemeClr val="dk1"/>
              </a:buClr>
              <a:buSzPts val="2400"/>
              <a:buFont typeface="Noto Sans Symbols"/>
              <a:buNone/>
            </a:pPr>
            <a:r>
              <a:t/>
            </a:r>
            <a:endParaRPr b="1" sz="2400">
              <a:solidFill>
                <a:srgbClr val="0D357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Assessment &amp; Grading Policy</a:t>
            </a:r>
            <a:endParaRPr/>
          </a:p>
        </p:txBody>
      </p:sp>
      <p:pic>
        <p:nvPicPr>
          <p:cNvPr id="180" name="Google Shape;180;p18"/>
          <p:cNvPicPr preferRelativeResize="0"/>
          <p:nvPr>
            <p:ph idx="1" type="body"/>
          </p:nvPr>
        </p:nvPicPr>
        <p:blipFill rotWithShape="1">
          <a:blip r:embed="rId3">
            <a:alphaModFix/>
          </a:blip>
          <a:srcRect b="0" l="0" r="0" t="0"/>
          <a:stretch/>
        </p:blipFill>
        <p:spPr>
          <a:xfrm>
            <a:off x="233940" y="3261411"/>
            <a:ext cx="11956473" cy="2187034"/>
          </a:xfrm>
          <a:prstGeom prst="rect">
            <a:avLst/>
          </a:prstGeom>
          <a:noFill/>
          <a:ln>
            <a:noFill/>
          </a:ln>
        </p:spPr>
      </p:pic>
      <p:graphicFrame>
        <p:nvGraphicFramePr>
          <p:cNvPr id="181" name="Google Shape;181;p18"/>
          <p:cNvGraphicFramePr/>
          <p:nvPr/>
        </p:nvGraphicFramePr>
        <p:xfrm>
          <a:off x="346207" y="1107200"/>
          <a:ext cx="3000000" cy="3000000"/>
        </p:xfrm>
        <a:graphic>
          <a:graphicData uri="http://schemas.openxmlformats.org/drawingml/2006/table">
            <a:tbl>
              <a:tblPr bandRow="1" firstCol="1" firstRow="1">
                <a:noFill/>
                <a:tableStyleId>{57A3F536-08F3-44B1-87B9-A6D5EFCA49ED}</a:tableStyleId>
              </a:tblPr>
              <a:tblGrid>
                <a:gridCol w="1424500"/>
                <a:gridCol w="7092025"/>
                <a:gridCol w="1507750"/>
                <a:gridCol w="1493675"/>
              </a:tblGrid>
              <a:tr h="349675">
                <a:tc gridSpan="4">
                  <a:txBody>
                    <a:bodyPr/>
                    <a:lstStyle/>
                    <a:p>
                      <a:pPr indent="0" lvl="0" marL="6350" marR="0" rtl="0" algn="ctr">
                        <a:lnSpc>
                          <a:spcPct val="111000"/>
                        </a:lnSpc>
                        <a:spcBef>
                          <a:spcPts val="0"/>
                        </a:spcBef>
                        <a:spcAft>
                          <a:spcPts val="0"/>
                        </a:spcAft>
                        <a:buNone/>
                      </a:pPr>
                      <a:r>
                        <a:rPr lang="en-US" sz="2000" u="none" cap="none" strike="noStrike"/>
                        <a:t>Course Assessment Method</a:t>
                      </a:r>
                      <a:endParaRPr sz="3600" u="none" cap="none" strike="noStrike">
                        <a:solidFill>
                          <a:srgbClr val="000000"/>
                        </a:solidFill>
                        <a:latin typeface="Times New Roman"/>
                        <a:ea typeface="Times New Roman"/>
                        <a:cs typeface="Times New Roman"/>
                        <a:sym typeface="Times New Roman"/>
                      </a:endParaRPr>
                    </a:p>
                  </a:txBody>
                  <a:tcPr marT="0" marB="0" marR="8900" marL="8900" anchor="ctr"/>
                </a:tc>
                <a:tc hMerge="1"/>
                <a:tc hMerge="1"/>
                <a:tc hMerge="1"/>
              </a:tr>
              <a:tr h="1129550">
                <a:tc>
                  <a:txBody>
                    <a:bodyPr/>
                    <a:lstStyle/>
                    <a:p>
                      <a:pPr indent="0" lvl="0" marL="0" marR="36830" rtl="0" algn="ctr">
                        <a:lnSpc>
                          <a:spcPct val="111000"/>
                        </a:lnSpc>
                        <a:spcBef>
                          <a:spcPts val="0"/>
                        </a:spcBef>
                        <a:spcAft>
                          <a:spcPts val="0"/>
                        </a:spcAft>
                        <a:buNone/>
                      </a:pPr>
                      <a:r>
                        <a:rPr lang="en-US" sz="2000" u="none" cap="none" strike="noStrike"/>
                        <a:t>Attendance (10%)</a:t>
                      </a:r>
                      <a:endParaRPr sz="3600" u="none" cap="none" strike="noStrike">
                        <a:solidFill>
                          <a:srgbClr val="000000"/>
                        </a:solidFill>
                        <a:latin typeface="Times New Roman"/>
                        <a:ea typeface="Times New Roman"/>
                        <a:cs typeface="Times New Roman"/>
                        <a:sym typeface="Times New Roman"/>
                      </a:endParaRPr>
                    </a:p>
                  </a:txBody>
                  <a:tcPr marT="0" marB="0" marR="8900" marL="8900" anchor="ctr"/>
                </a:tc>
                <a:tc>
                  <a:txBody>
                    <a:bodyPr/>
                    <a:lstStyle/>
                    <a:p>
                      <a:pPr indent="0" lvl="0" marL="6350" marR="0" rtl="0" algn="ctr">
                        <a:lnSpc>
                          <a:spcPct val="111000"/>
                        </a:lnSpc>
                        <a:spcBef>
                          <a:spcPts val="0"/>
                        </a:spcBef>
                        <a:spcAft>
                          <a:spcPts val="0"/>
                        </a:spcAft>
                        <a:buNone/>
                      </a:pPr>
                      <a:r>
                        <a:rPr b="1" lang="en-US" sz="2000" u="none" cap="none" strike="noStrike"/>
                        <a:t>Quiz 15% of Total Marks (Best 3 out of 4)</a:t>
                      </a:r>
                      <a:endParaRPr b="1" sz="3600" u="none" cap="none" strike="noStrike">
                        <a:solidFill>
                          <a:srgbClr val="000000"/>
                        </a:solidFill>
                        <a:latin typeface="Times New Roman"/>
                        <a:ea typeface="Times New Roman"/>
                        <a:cs typeface="Times New Roman"/>
                        <a:sym typeface="Times New Roman"/>
                      </a:endParaRPr>
                    </a:p>
                  </a:txBody>
                  <a:tcPr marT="0" marB="0" marR="8900" marL="8900" anchor="ctr"/>
                </a:tc>
                <a:tc>
                  <a:txBody>
                    <a:bodyPr/>
                    <a:lstStyle/>
                    <a:p>
                      <a:pPr indent="0" lvl="0" marL="0" marR="36830" rtl="0" algn="ctr">
                        <a:lnSpc>
                          <a:spcPct val="111000"/>
                        </a:lnSpc>
                        <a:spcBef>
                          <a:spcPts val="0"/>
                        </a:spcBef>
                        <a:spcAft>
                          <a:spcPts val="0"/>
                        </a:spcAft>
                        <a:buNone/>
                      </a:pPr>
                      <a:r>
                        <a:rPr b="1" lang="en-US" sz="2000" u="none" cap="none" strike="noStrike"/>
                        <a:t>Mid Semester (25%)</a:t>
                      </a:r>
                      <a:endParaRPr b="1" sz="3600" u="none" cap="none" strike="noStrike">
                        <a:solidFill>
                          <a:srgbClr val="000000"/>
                        </a:solidFill>
                        <a:latin typeface="Times New Roman"/>
                        <a:ea typeface="Times New Roman"/>
                        <a:cs typeface="Times New Roman"/>
                        <a:sym typeface="Times New Roman"/>
                      </a:endParaRPr>
                    </a:p>
                  </a:txBody>
                  <a:tcPr marT="0" marB="0" marR="8900" marL="8900" anchor="ctr"/>
                </a:tc>
                <a:tc>
                  <a:txBody>
                    <a:bodyPr/>
                    <a:lstStyle/>
                    <a:p>
                      <a:pPr indent="0" lvl="0" marL="0" marR="36830" rtl="0" algn="ctr">
                        <a:lnSpc>
                          <a:spcPct val="111000"/>
                        </a:lnSpc>
                        <a:spcBef>
                          <a:spcPts val="0"/>
                        </a:spcBef>
                        <a:spcAft>
                          <a:spcPts val="0"/>
                        </a:spcAft>
                        <a:buNone/>
                      </a:pPr>
                      <a:r>
                        <a:rPr b="1" lang="en-US" sz="2000" u="none" cap="none" strike="noStrike"/>
                        <a:t>Semester Final (50%)</a:t>
                      </a:r>
                      <a:endParaRPr b="1" sz="3600" u="none" cap="none" strike="noStrike">
                        <a:solidFill>
                          <a:srgbClr val="000000"/>
                        </a:solidFill>
                        <a:latin typeface="Times New Roman"/>
                        <a:ea typeface="Times New Roman"/>
                        <a:cs typeface="Times New Roman"/>
                        <a:sym typeface="Times New Roman"/>
                      </a:endParaRPr>
                    </a:p>
                  </a:txBody>
                  <a:tcPr marT="0" marB="0" marR="8900" marL="890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3"/>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Requirement gathering and analysis</a:t>
            </a:r>
            <a:endParaRPr/>
          </a:p>
        </p:txBody>
      </p:sp>
      <p:pic>
        <p:nvPicPr>
          <p:cNvPr descr="Some tools and techniques for Requirement Gathering" id="563" name="Google Shape;563;p63"/>
          <p:cNvPicPr preferRelativeResize="0"/>
          <p:nvPr/>
        </p:nvPicPr>
        <p:blipFill rotWithShape="1">
          <a:blip r:embed="rId3">
            <a:alphaModFix/>
          </a:blip>
          <a:srcRect b="0" l="0" r="0" t="0"/>
          <a:stretch/>
        </p:blipFill>
        <p:spPr>
          <a:xfrm>
            <a:off x="3165495" y="1581988"/>
            <a:ext cx="5389867" cy="5153711"/>
          </a:xfrm>
          <a:prstGeom prst="rect">
            <a:avLst/>
          </a:prstGeom>
          <a:noFill/>
          <a:ln>
            <a:noFill/>
          </a:ln>
        </p:spPr>
      </p:pic>
      <p:sp>
        <p:nvSpPr>
          <p:cNvPr id="564" name="Google Shape;564;p63"/>
          <p:cNvSpPr/>
          <p:nvPr/>
        </p:nvSpPr>
        <p:spPr>
          <a:xfrm>
            <a:off x="232799" y="1081902"/>
            <a:ext cx="11431979" cy="369332"/>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222222"/>
              </a:buClr>
              <a:buSzPts val="1800"/>
              <a:buFont typeface="Noto Sans Symbols"/>
              <a:buChar char="✔"/>
            </a:pPr>
            <a:r>
              <a:rPr b="1" lang="en-US" sz="1800">
                <a:solidFill>
                  <a:srgbClr val="222222"/>
                </a:solidFill>
                <a:latin typeface="arial"/>
                <a:ea typeface="arial"/>
                <a:cs typeface="arial"/>
                <a:sym typeface="arial"/>
              </a:rPr>
              <a:t>What are the tools and techniques of requirement gathering?</a:t>
            </a:r>
            <a:endParaRPr/>
          </a:p>
        </p:txBody>
      </p:sp>
      <p:sp>
        <p:nvSpPr>
          <p:cNvPr id="565" name="Google Shape;565;p63"/>
          <p:cNvSpPr/>
          <p:nvPr/>
        </p:nvSpPr>
        <p:spPr>
          <a:xfrm>
            <a:off x="7856367" y="974180"/>
            <a:ext cx="4203828" cy="954107"/>
          </a:xfrm>
          <a:prstGeom prst="rect">
            <a:avLst/>
          </a:prstGeom>
          <a:noFill/>
          <a:ln cap="flat" cmpd="sng" w="9525">
            <a:solidFill>
              <a:srgbClr val="09244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434242"/>
                </a:solidFill>
                <a:latin typeface="Georgia"/>
                <a:ea typeface="Georgia"/>
                <a:cs typeface="Georgia"/>
                <a:sym typeface="Georgia"/>
              </a:rPr>
              <a:t>the business analyst talks to the user and clients who are unable to give out detailed information as they are not aware of the system development and related functionalities.</a:t>
            </a:r>
            <a:endParaRPr sz="1400">
              <a:solidFill>
                <a:schemeClr val="dk1"/>
              </a:solidFill>
              <a:latin typeface="Calibri"/>
              <a:ea typeface="Calibri"/>
              <a:cs typeface="Calibri"/>
              <a:sym typeface="Calibri"/>
            </a:endParaRPr>
          </a:p>
        </p:txBody>
      </p:sp>
      <p:cxnSp>
        <p:nvCxnSpPr>
          <p:cNvPr id="566" name="Google Shape;566;p63"/>
          <p:cNvCxnSpPr/>
          <p:nvPr/>
        </p:nvCxnSpPr>
        <p:spPr>
          <a:xfrm flipH="1" rot="10800000">
            <a:off x="6598508" y="1451287"/>
            <a:ext cx="1257900" cy="477000"/>
          </a:xfrm>
          <a:prstGeom prst="bentConnector3">
            <a:avLst>
              <a:gd fmla="val 50000" name="adj1"/>
            </a:avLst>
          </a:prstGeom>
          <a:noFill/>
          <a:ln cap="flat" cmpd="sng" w="9525">
            <a:solidFill>
              <a:srgbClr val="09244C"/>
            </a:solidFill>
            <a:prstDash val="solid"/>
            <a:miter lim="800000"/>
            <a:headEnd len="sm" w="sm" type="none"/>
            <a:tailEnd len="sm" w="sm" type="none"/>
          </a:ln>
        </p:spPr>
      </p:cxnSp>
      <p:sp>
        <p:nvSpPr>
          <p:cNvPr id="567" name="Google Shape;567;p63"/>
          <p:cNvSpPr/>
          <p:nvPr/>
        </p:nvSpPr>
        <p:spPr>
          <a:xfrm>
            <a:off x="8818605" y="2179078"/>
            <a:ext cx="2846173" cy="738664"/>
          </a:xfrm>
          <a:prstGeom prst="rect">
            <a:avLst/>
          </a:prstGeom>
          <a:noFill/>
          <a:ln cap="flat" cmpd="sng" w="9525">
            <a:solidFill>
              <a:srgbClr val="09244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400">
                <a:solidFill>
                  <a:srgbClr val="434242"/>
                </a:solidFill>
                <a:latin typeface="Georgia"/>
                <a:ea typeface="Georgia"/>
                <a:cs typeface="Georgia"/>
                <a:sym typeface="Georgia"/>
              </a:rPr>
              <a:t>Questionnaire delivered to the user as well as the stakeholder for answers. </a:t>
            </a:r>
            <a:endParaRPr/>
          </a:p>
        </p:txBody>
      </p:sp>
      <p:cxnSp>
        <p:nvCxnSpPr>
          <p:cNvPr id="568" name="Google Shape;568;p63"/>
          <p:cNvCxnSpPr>
            <a:endCxn id="567" idx="1"/>
          </p:cNvCxnSpPr>
          <p:nvPr/>
        </p:nvCxnSpPr>
        <p:spPr>
          <a:xfrm>
            <a:off x="8056605" y="2545410"/>
            <a:ext cx="762000" cy="3000"/>
          </a:xfrm>
          <a:prstGeom prst="straightConnector1">
            <a:avLst/>
          </a:prstGeom>
          <a:noFill/>
          <a:ln cap="flat" cmpd="sng" w="9525">
            <a:solidFill>
              <a:srgbClr val="09244C"/>
            </a:solidFill>
            <a:prstDash val="solid"/>
            <a:miter lim="800000"/>
            <a:headEnd len="sm" w="sm" type="none"/>
            <a:tailEnd len="sm" w="sm" type="none"/>
          </a:ln>
        </p:spPr>
      </p:cxnSp>
      <p:sp>
        <p:nvSpPr>
          <p:cNvPr id="569" name="Google Shape;569;p63"/>
          <p:cNvSpPr/>
          <p:nvPr/>
        </p:nvSpPr>
        <p:spPr>
          <a:xfrm>
            <a:off x="12358" y="2744913"/>
            <a:ext cx="3373394" cy="954107"/>
          </a:xfrm>
          <a:prstGeom prst="rect">
            <a:avLst/>
          </a:prstGeom>
          <a:noFill/>
          <a:ln cap="flat" cmpd="sng" w="9525">
            <a:solidFill>
              <a:srgbClr val="09244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434242"/>
                </a:solidFill>
                <a:latin typeface="Georgia"/>
                <a:ea typeface="Georgia"/>
                <a:cs typeface="Georgia"/>
                <a:sym typeface="Georgia"/>
              </a:rPr>
              <a:t>subject matter experts are the responsible people to conduct brainstorming sessions. They discuss and find out solutions to complex issues.</a:t>
            </a:r>
            <a:endParaRPr/>
          </a:p>
        </p:txBody>
      </p:sp>
      <p:cxnSp>
        <p:nvCxnSpPr>
          <p:cNvPr id="570" name="Google Shape;570;p63"/>
          <p:cNvCxnSpPr>
            <a:stCxn id="569" idx="3"/>
          </p:cNvCxnSpPr>
          <p:nvPr/>
        </p:nvCxnSpPr>
        <p:spPr>
          <a:xfrm>
            <a:off x="3385752" y="3221967"/>
            <a:ext cx="395400" cy="0"/>
          </a:xfrm>
          <a:prstGeom prst="straightConnector1">
            <a:avLst/>
          </a:prstGeom>
          <a:noFill/>
          <a:ln cap="flat" cmpd="sng" w="9525">
            <a:solidFill>
              <a:srgbClr val="09244C"/>
            </a:solidFill>
            <a:prstDash val="solid"/>
            <a:miter lim="800000"/>
            <a:headEnd len="sm" w="sm" type="none"/>
            <a:tailEnd len="sm" w="sm" type="none"/>
          </a:ln>
        </p:spPr>
      </p:cxnSp>
      <p:sp>
        <p:nvSpPr>
          <p:cNvPr id="571" name="Google Shape;571;p63"/>
          <p:cNvSpPr/>
          <p:nvPr/>
        </p:nvSpPr>
        <p:spPr>
          <a:xfrm>
            <a:off x="8578029" y="3006522"/>
            <a:ext cx="3482166" cy="1169551"/>
          </a:xfrm>
          <a:prstGeom prst="rect">
            <a:avLst/>
          </a:prstGeom>
          <a:noFill/>
          <a:ln cap="flat" cmpd="sng" w="9525">
            <a:solidFill>
              <a:srgbClr val="09244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434242"/>
                </a:solidFill>
                <a:latin typeface="Georgia"/>
                <a:ea typeface="Georgia"/>
                <a:cs typeface="Georgia"/>
                <a:sym typeface="Georgia"/>
              </a:rPr>
              <a:t>all the stakeholders like developers, end users, business analysts and software engineers come together and attend workshops for working on a system in greater detail.</a:t>
            </a:r>
            <a:endParaRPr/>
          </a:p>
        </p:txBody>
      </p:sp>
      <p:cxnSp>
        <p:nvCxnSpPr>
          <p:cNvPr id="572" name="Google Shape;572;p63"/>
          <p:cNvCxnSpPr/>
          <p:nvPr/>
        </p:nvCxnSpPr>
        <p:spPr>
          <a:xfrm rot="10800000">
            <a:off x="8175004" y="3591298"/>
            <a:ext cx="395842" cy="0"/>
          </a:xfrm>
          <a:prstGeom prst="straightConnector1">
            <a:avLst/>
          </a:prstGeom>
          <a:noFill/>
          <a:ln cap="flat" cmpd="sng" w="9525">
            <a:solidFill>
              <a:schemeClr val="accent1"/>
            </a:solidFill>
            <a:prstDash val="solid"/>
            <a:miter lim="800000"/>
            <a:headEnd len="sm" w="sm" type="none"/>
            <a:tailEnd len="sm" w="sm" type="none"/>
          </a:ln>
        </p:spPr>
      </p:cxnSp>
      <p:sp>
        <p:nvSpPr>
          <p:cNvPr id="573" name="Google Shape;573;p63"/>
          <p:cNvSpPr/>
          <p:nvPr/>
        </p:nvSpPr>
        <p:spPr>
          <a:xfrm>
            <a:off x="171015" y="1645674"/>
            <a:ext cx="3795504" cy="954107"/>
          </a:xfrm>
          <a:prstGeom prst="rect">
            <a:avLst/>
          </a:prstGeom>
          <a:noFill/>
          <a:ln cap="flat" cmpd="sng" w="9525">
            <a:solidFill>
              <a:srgbClr val="09244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434242"/>
                </a:solidFill>
                <a:latin typeface="Georgia"/>
                <a:ea typeface="Georgia"/>
                <a:cs typeface="Georgia"/>
                <a:sym typeface="Georgia"/>
              </a:rPr>
              <a:t>the responsible person observes the team in working environment and gets ideas about the software and subsequently document the observation.</a:t>
            </a:r>
            <a:endParaRPr/>
          </a:p>
        </p:txBody>
      </p:sp>
      <p:cxnSp>
        <p:nvCxnSpPr>
          <p:cNvPr id="574" name="Google Shape;574;p63"/>
          <p:cNvCxnSpPr/>
          <p:nvPr/>
        </p:nvCxnSpPr>
        <p:spPr>
          <a:xfrm>
            <a:off x="3960340" y="2113642"/>
            <a:ext cx="370702" cy="0"/>
          </a:xfrm>
          <a:prstGeom prst="straightConnector1">
            <a:avLst/>
          </a:prstGeom>
          <a:noFill/>
          <a:ln cap="flat" cmpd="sng" w="9525">
            <a:solidFill>
              <a:schemeClr val="accent1"/>
            </a:solidFill>
            <a:prstDash val="solid"/>
            <a:miter lim="800000"/>
            <a:headEnd len="sm" w="sm" type="none"/>
            <a:tailEnd len="sm" w="sm" type="none"/>
          </a:ln>
        </p:spPr>
      </p:cxnSp>
      <p:sp>
        <p:nvSpPr>
          <p:cNvPr id="575" name="Google Shape;575;p63"/>
          <p:cNvSpPr/>
          <p:nvPr/>
        </p:nvSpPr>
        <p:spPr>
          <a:xfrm>
            <a:off x="49428" y="4224974"/>
            <a:ext cx="3627180" cy="738664"/>
          </a:xfrm>
          <a:prstGeom prst="rect">
            <a:avLst/>
          </a:prstGeom>
          <a:noFill/>
          <a:ln cap="flat" cmpd="sng" w="9525">
            <a:solidFill>
              <a:srgbClr val="09244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434242"/>
                </a:solidFill>
                <a:latin typeface="Georgia"/>
                <a:ea typeface="Georgia"/>
                <a:cs typeface="Georgia"/>
                <a:sym typeface="Georgia"/>
              </a:rPr>
              <a:t>the idea is to collect information from representatives of clients and users to understand the software idea clearly.</a:t>
            </a:r>
            <a:endParaRPr/>
          </a:p>
        </p:txBody>
      </p:sp>
      <p:cxnSp>
        <p:nvCxnSpPr>
          <p:cNvPr id="576" name="Google Shape;576;p63"/>
          <p:cNvCxnSpPr/>
          <p:nvPr/>
        </p:nvCxnSpPr>
        <p:spPr>
          <a:xfrm>
            <a:off x="3676608" y="4584359"/>
            <a:ext cx="499977" cy="0"/>
          </a:xfrm>
          <a:prstGeom prst="straightConnector1">
            <a:avLst/>
          </a:prstGeom>
          <a:noFill/>
          <a:ln cap="flat" cmpd="sng" w="9525">
            <a:solidFill>
              <a:schemeClr val="accent1"/>
            </a:solidFill>
            <a:prstDash val="solid"/>
            <a:miter lim="800000"/>
            <a:headEnd len="sm" w="sm" type="none"/>
            <a:tailEnd len="sm" w="sm" type="none"/>
          </a:ln>
        </p:spPr>
      </p:cxnSp>
      <p:sp>
        <p:nvSpPr>
          <p:cNvPr id="577" name="Google Shape;577;p63"/>
          <p:cNvSpPr/>
          <p:nvPr/>
        </p:nvSpPr>
        <p:spPr>
          <a:xfrm>
            <a:off x="8577652" y="4281381"/>
            <a:ext cx="3482543" cy="1169551"/>
          </a:xfrm>
          <a:prstGeom prst="rect">
            <a:avLst/>
          </a:prstGeom>
          <a:noFill/>
          <a:ln cap="flat" cmpd="sng" w="9525">
            <a:solidFill>
              <a:srgbClr val="09244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434242"/>
                </a:solidFill>
                <a:latin typeface="Georgia"/>
                <a:ea typeface="Georgia"/>
                <a:cs typeface="Georgia"/>
                <a:sym typeface="Georgia"/>
              </a:rPr>
              <a:t>Interface analysis is a specialized technique in which specific requirements related to application development are determined and their interaction with other software components is measured.</a:t>
            </a:r>
            <a:endParaRPr/>
          </a:p>
        </p:txBody>
      </p:sp>
      <p:cxnSp>
        <p:nvCxnSpPr>
          <p:cNvPr id="578" name="Google Shape;578;p63"/>
          <p:cNvCxnSpPr/>
          <p:nvPr/>
        </p:nvCxnSpPr>
        <p:spPr>
          <a:xfrm flipH="1" rot="5400000">
            <a:off x="8309677" y="4600357"/>
            <a:ext cx="281700" cy="249900"/>
          </a:xfrm>
          <a:prstGeom prst="bentConnector3">
            <a:avLst>
              <a:gd fmla="val 0" name="adj1"/>
            </a:avLst>
          </a:prstGeom>
          <a:noFill/>
          <a:ln cap="flat" cmpd="sng" w="9525">
            <a:solidFill>
              <a:schemeClr val="accent1"/>
            </a:solidFill>
            <a:prstDash val="solid"/>
            <a:miter lim="800000"/>
            <a:headEnd len="sm" w="sm" type="none"/>
            <a:tailEnd len="sm" w="sm" type="none"/>
          </a:ln>
        </p:spPr>
      </p:cxnSp>
      <p:sp>
        <p:nvSpPr>
          <p:cNvPr id="579" name="Google Shape;579;p63"/>
          <p:cNvSpPr/>
          <p:nvPr/>
        </p:nvSpPr>
        <p:spPr>
          <a:xfrm>
            <a:off x="8175003" y="5535370"/>
            <a:ext cx="3885191" cy="738664"/>
          </a:xfrm>
          <a:prstGeom prst="rect">
            <a:avLst/>
          </a:prstGeom>
          <a:noFill/>
          <a:ln cap="flat" cmpd="sng" w="9525">
            <a:solidFill>
              <a:srgbClr val="09244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434242"/>
                </a:solidFill>
                <a:latin typeface="Georgia"/>
                <a:ea typeface="Georgia"/>
                <a:cs typeface="Georgia"/>
                <a:sym typeface="Georgia"/>
              </a:rPr>
              <a:t>building a model of software which helps in uncovering and capturing software requirements from client.</a:t>
            </a:r>
            <a:endParaRPr/>
          </a:p>
        </p:txBody>
      </p:sp>
      <p:cxnSp>
        <p:nvCxnSpPr>
          <p:cNvPr id="580" name="Google Shape;580;p63"/>
          <p:cNvCxnSpPr/>
          <p:nvPr/>
        </p:nvCxnSpPr>
        <p:spPr>
          <a:xfrm rot="10800000">
            <a:off x="7760103" y="5659273"/>
            <a:ext cx="414900" cy="234900"/>
          </a:xfrm>
          <a:prstGeom prst="bentConnector3">
            <a:avLst>
              <a:gd fmla="val 50000" name="adj1"/>
            </a:avLst>
          </a:prstGeom>
          <a:noFill/>
          <a:ln cap="flat" cmpd="sng" w="9525">
            <a:solidFill>
              <a:schemeClr val="accent1"/>
            </a:solidFill>
            <a:prstDash val="solid"/>
            <a:miter lim="800000"/>
            <a:headEnd len="sm" w="sm" type="none"/>
            <a:tailEnd len="sm" w="sm" type="none"/>
          </a:ln>
        </p:spPr>
      </p:cxnSp>
      <p:sp>
        <p:nvSpPr>
          <p:cNvPr id="581" name="Google Shape;581;p63"/>
          <p:cNvSpPr/>
          <p:nvPr/>
        </p:nvSpPr>
        <p:spPr>
          <a:xfrm>
            <a:off x="171015" y="5543095"/>
            <a:ext cx="3214737" cy="738664"/>
          </a:xfrm>
          <a:prstGeom prst="rect">
            <a:avLst/>
          </a:prstGeom>
          <a:noFill/>
          <a:ln cap="flat" cmpd="sng" w="9525">
            <a:solidFill>
              <a:srgbClr val="09244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434242"/>
                </a:solidFill>
                <a:latin typeface="Georgia"/>
                <a:ea typeface="Georgia"/>
                <a:cs typeface="Georgia"/>
                <a:sym typeface="Georgia"/>
              </a:rPr>
              <a:t>Use case diagram is a technique that shows how people interact with software. It shows what a system does.</a:t>
            </a:r>
            <a:endParaRPr sz="1400">
              <a:solidFill>
                <a:schemeClr val="dk1"/>
              </a:solidFill>
              <a:latin typeface="Calibri"/>
              <a:ea typeface="Calibri"/>
              <a:cs typeface="Calibri"/>
              <a:sym typeface="Calibri"/>
            </a:endParaRPr>
          </a:p>
        </p:txBody>
      </p:sp>
      <p:cxnSp>
        <p:nvCxnSpPr>
          <p:cNvPr id="582" name="Google Shape;582;p63"/>
          <p:cNvCxnSpPr/>
          <p:nvPr/>
        </p:nvCxnSpPr>
        <p:spPr>
          <a:xfrm flipH="1" rot="10800000">
            <a:off x="3386616" y="5659274"/>
            <a:ext cx="264300" cy="234900"/>
          </a:xfrm>
          <a:prstGeom prst="bentConnector3">
            <a:avLst>
              <a:gd fmla="val 50000" name="adj1"/>
            </a:avLst>
          </a:prstGeom>
          <a:noFill/>
          <a:ln cap="flat" cmpd="sng" w="9525">
            <a:solidFill>
              <a:schemeClr val="accent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5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500"/>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500"/>
                                        <p:tgtEl>
                                          <p:spTgt spid="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5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500"/>
                                        <p:tgtEl>
                                          <p:spTgt spid="5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500"/>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500"/>
                                        <p:tgtEl>
                                          <p:spTgt spid="5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500"/>
                                        <p:tgtEl>
                                          <p:spTgt spid="5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500"/>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500"/>
                                        <p:tgtEl>
                                          <p:spTgt spid="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500"/>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500"/>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500"/>
                                        <p:tgtEl>
                                          <p:spTgt spid="579"/>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500"/>
                                        <p:tgtEl>
                                          <p:spTgt spid="5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5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500"/>
                                        <p:tgtEl>
                                          <p:spTgt spid="5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4"/>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Requirement gathering and analysis</a:t>
            </a:r>
            <a:endParaRPr/>
          </a:p>
        </p:txBody>
      </p:sp>
      <p:sp>
        <p:nvSpPr>
          <p:cNvPr id="588" name="Google Shape;588;p64"/>
          <p:cNvSpPr txBox="1"/>
          <p:nvPr/>
        </p:nvSpPr>
        <p:spPr>
          <a:xfrm>
            <a:off x="346208" y="1164114"/>
            <a:ext cx="11466851" cy="492443"/>
          </a:xfrm>
          <a:prstGeom prst="rect">
            <a:avLst/>
          </a:prstGeom>
          <a:solidFill>
            <a:srgbClr val="F2F2F2"/>
          </a:solidFill>
          <a:ln cap="flat" cmpd="sng" w="9525">
            <a:solidFill>
              <a:srgbClr val="666666"/>
            </a:solidFill>
            <a:prstDash val="solid"/>
            <a:round/>
            <a:headEnd len="sm" w="sm" type="none"/>
            <a:tailEnd len="sm" w="sm" type="none"/>
          </a:ln>
        </p:spPr>
        <p:txBody>
          <a:bodyPr anchorCtr="0" anchor="t" bIns="91425" lIns="182875" spcFirstLastPara="1" rIns="182875" wrap="square" tIns="91425">
            <a:spAutoFit/>
          </a:bodyPr>
          <a:lstStyle/>
          <a:p>
            <a:pPr indent="0" lvl="0" marL="0" marR="0" rtl="0" algn="ctr">
              <a:spcBef>
                <a:spcPts val="0"/>
              </a:spcBef>
              <a:spcAft>
                <a:spcPts val="0"/>
              </a:spcAft>
              <a:buNone/>
            </a:pPr>
            <a:r>
              <a:rPr lang="en-US" sz="2000">
                <a:solidFill>
                  <a:srgbClr val="222222"/>
                </a:solidFill>
                <a:latin typeface="arial"/>
                <a:ea typeface="arial"/>
                <a:cs typeface="arial"/>
                <a:sym typeface="arial"/>
              </a:rPr>
              <a:t>Challenges in Requirements Gathering</a:t>
            </a:r>
            <a:endParaRPr/>
          </a:p>
        </p:txBody>
      </p:sp>
      <p:sp>
        <p:nvSpPr>
          <p:cNvPr id="589" name="Google Shape;589;p64"/>
          <p:cNvSpPr/>
          <p:nvPr/>
        </p:nvSpPr>
        <p:spPr>
          <a:xfrm>
            <a:off x="324191" y="2310487"/>
            <a:ext cx="2301670" cy="2432342"/>
          </a:xfrm>
          <a:prstGeom prst="upArrow">
            <a:avLst>
              <a:gd fmla="val 70794" name="adj1"/>
              <a:gd fmla="val 37427" name="adj2"/>
            </a:avLst>
          </a:prstGeom>
          <a:solidFill>
            <a:srgbClr val="7F7F7F"/>
          </a:solidFill>
          <a:ln>
            <a:noFill/>
          </a:ln>
        </p:spPr>
        <p:txBody>
          <a:bodyPr anchorCtr="0" anchor="b" bIns="182875" lIns="91425" spcFirstLastPara="1" rIns="91425" wrap="square" tIns="182875">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Lack of Clarity in Defining Criteria for Success</a:t>
            </a:r>
            <a:endParaRPr i="1" sz="105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
        <p:nvSpPr>
          <p:cNvPr id="590" name="Google Shape;590;p64"/>
          <p:cNvSpPr/>
          <p:nvPr/>
        </p:nvSpPr>
        <p:spPr>
          <a:xfrm>
            <a:off x="2679596" y="2310487"/>
            <a:ext cx="2301670" cy="2432342"/>
          </a:xfrm>
          <a:prstGeom prst="upArrow">
            <a:avLst>
              <a:gd fmla="val 70794" name="adj1"/>
              <a:gd fmla="val 37427" name="adj2"/>
            </a:avLst>
          </a:prstGeom>
          <a:solidFill>
            <a:srgbClr val="A5A5A5"/>
          </a:solidFill>
          <a:ln>
            <a:noFill/>
          </a:ln>
        </p:spPr>
        <p:txBody>
          <a:bodyPr anchorCtr="0" anchor="b" bIns="182875" lIns="91425" spcFirstLastPara="1" rIns="91425" wrap="square" tIns="182875">
            <a:noAutofit/>
          </a:bodyPr>
          <a:lstStyle/>
          <a:p>
            <a:pPr indent="0" lvl="0" marL="0" marR="0" rtl="0" algn="ctr">
              <a:spcBef>
                <a:spcPts val="0"/>
              </a:spcBef>
              <a:spcAft>
                <a:spcPts val="0"/>
              </a:spcAft>
              <a:buNone/>
            </a:pPr>
            <a:r>
              <a:rPr lang="en-US" sz="21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Clients Change their Minds Often</a:t>
            </a:r>
            <a:endParaRPr i="1" sz="105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
        <p:nvSpPr>
          <p:cNvPr id="591" name="Google Shape;591;p64"/>
          <p:cNvSpPr/>
          <p:nvPr/>
        </p:nvSpPr>
        <p:spPr>
          <a:xfrm>
            <a:off x="5010280" y="2310487"/>
            <a:ext cx="2301670" cy="2432342"/>
          </a:xfrm>
          <a:prstGeom prst="upArrow">
            <a:avLst>
              <a:gd fmla="val 70794" name="adj1"/>
              <a:gd fmla="val 37427" name="adj2"/>
            </a:avLst>
          </a:prstGeom>
          <a:solidFill>
            <a:srgbClr val="92D050"/>
          </a:solidFill>
          <a:ln>
            <a:noFill/>
          </a:ln>
        </p:spPr>
        <p:txBody>
          <a:bodyPr anchorCtr="0" anchor="b" bIns="182875" lIns="91425" spcFirstLastPara="1" rIns="91425" wrap="square" tIns="182875">
            <a:noAutofit/>
          </a:bodyPr>
          <a:lstStyle/>
          <a:p>
            <a:pPr indent="0" lvl="0" marL="0" marR="0" rtl="0" algn="ctr">
              <a:spcBef>
                <a:spcPts val="0"/>
              </a:spcBef>
              <a:spcAft>
                <a:spcPts val="0"/>
              </a:spcAft>
              <a:buNone/>
            </a:pPr>
            <a:r>
              <a:rPr lang="en-US" sz="21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Lack of or Over Communication by Clients</a:t>
            </a:r>
            <a:endParaRPr/>
          </a:p>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
        <p:nvSpPr>
          <p:cNvPr id="592" name="Google Shape;592;p64"/>
          <p:cNvSpPr/>
          <p:nvPr/>
        </p:nvSpPr>
        <p:spPr>
          <a:xfrm>
            <a:off x="7340973" y="2310487"/>
            <a:ext cx="2301670" cy="2432342"/>
          </a:xfrm>
          <a:prstGeom prst="upArrow">
            <a:avLst>
              <a:gd fmla="val 70794" name="adj1"/>
              <a:gd fmla="val 37427" name="adj2"/>
            </a:avLst>
          </a:prstGeom>
          <a:solidFill>
            <a:srgbClr val="00B050"/>
          </a:solidFill>
          <a:ln>
            <a:noFill/>
          </a:ln>
        </p:spPr>
        <p:txBody>
          <a:bodyPr anchorCtr="0" anchor="b" bIns="182875" lIns="91425" spcFirstLastPara="1" rIns="91425" wrap="square" tIns="182875">
            <a:noAutofit/>
          </a:bodyPr>
          <a:lstStyle/>
          <a:p>
            <a:pPr indent="0" lvl="0" marL="0" marR="0" rtl="0" algn="ctr">
              <a:spcBef>
                <a:spcPts val="0"/>
              </a:spcBef>
              <a:spcAft>
                <a:spcPts val="0"/>
              </a:spcAft>
              <a:buNone/>
            </a:pPr>
            <a:r>
              <a:rPr lang="en-US" sz="21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Clients get stuck over certain Techniques/Solutions</a:t>
            </a:r>
            <a:endParaRPr/>
          </a:p>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
        <p:nvSpPr>
          <p:cNvPr id="593" name="Google Shape;593;p64"/>
          <p:cNvSpPr/>
          <p:nvPr/>
        </p:nvSpPr>
        <p:spPr>
          <a:xfrm>
            <a:off x="9655802" y="2326960"/>
            <a:ext cx="2301670" cy="2432342"/>
          </a:xfrm>
          <a:prstGeom prst="upArrow">
            <a:avLst>
              <a:gd fmla="val 70794" name="adj1"/>
              <a:gd fmla="val 37427" name="adj2"/>
            </a:avLst>
          </a:prstGeom>
          <a:solidFill>
            <a:srgbClr val="00B0F0"/>
          </a:solidFill>
          <a:ln>
            <a:noFill/>
          </a:ln>
        </p:spPr>
        <p:txBody>
          <a:bodyPr anchorCtr="0" anchor="b" bIns="182875" lIns="91425" spcFirstLastPara="1" rIns="91425" wrap="square" tIns="182875">
            <a:noAutofit/>
          </a:bodyPr>
          <a:lstStyle/>
          <a:p>
            <a:pPr indent="0" lvl="0" marL="0" marR="0" rtl="0" algn="ctr">
              <a:spcBef>
                <a:spcPts val="0"/>
              </a:spcBef>
              <a:spcAft>
                <a:spcPts val="0"/>
              </a:spcAft>
              <a:buNone/>
            </a:pPr>
            <a:r>
              <a:rPr lang="en-US" sz="21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Stakeholders can have Conflicting Priorities</a:t>
            </a:r>
            <a:endParaRPr/>
          </a:p>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588"/>
                                        </p:tgtEl>
                                        <p:attrNameLst>
                                          <p:attrName>style.visibility</p:attrName>
                                        </p:attrNameLst>
                                      </p:cBhvr>
                                      <p:to>
                                        <p:strVal val="visible"/>
                                      </p:to>
                                    </p:set>
                                    <p:animEffect filter="fade" transition="in">
                                      <p:cBhvr>
                                        <p:cTn dur="900"/>
                                        <p:tgtEl>
                                          <p:spTgt spid="588"/>
                                        </p:tgtEl>
                                      </p:cBhvr>
                                    </p:animEffect>
                                  </p:childTnLst>
                                </p:cTn>
                              </p:par>
                              <p:par>
                                <p:cTn fill="hold" nodeType="withEffect" presetClass="entr" presetID="2" presetSubtype="4">
                                  <p:stCondLst>
                                    <p:cond delay="200"/>
                                  </p:stCondLst>
                                  <p:childTnLst>
                                    <p:set>
                                      <p:cBhvr>
                                        <p:cTn dur="1" fill="hold">
                                          <p:stCondLst>
                                            <p:cond delay="0"/>
                                          </p:stCondLst>
                                        </p:cTn>
                                        <p:tgtEl>
                                          <p:spTgt spid="589"/>
                                        </p:tgtEl>
                                        <p:attrNameLst>
                                          <p:attrName>style.visibility</p:attrName>
                                        </p:attrNameLst>
                                      </p:cBhvr>
                                      <p:to>
                                        <p:strVal val="visible"/>
                                      </p:to>
                                    </p:set>
                                    <p:anim calcmode="lin" valueType="num">
                                      <p:cBhvr additive="base">
                                        <p:cTn dur="900"/>
                                        <p:tgtEl>
                                          <p:spTgt spid="5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400"/>
                                  </p:stCondLst>
                                  <p:childTnLst>
                                    <p:set>
                                      <p:cBhvr>
                                        <p:cTn dur="1" fill="hold">
                                          <p:stCondLst>
                                            <p:cond delay="0"/>
                                          </p:stCondLst>
                                        </p:cTn>
                                        <p:tgtEl>
                                          <p:spTgt spid="590"/>
                                        </p:tgtEl>
                                        <p:attrNameLst>
                                          <p:attrName>style.visibility</p:attrName>
                                        </p:attrNameLst>
                                      </p:cBhvr>
                                      <p:to>
                                        <p:strVal val="visible"/>
                                      </p:to>
                                    </p:set>
                                    <p:anim calcmode="lin" valueType="num">
                                      <p:cBhvr additive="base">
                                        <p:cTn dur="900"/>
                                        <p:tgtEl>
                                          <p:spTgt spid="5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600"/>
                                  </p:stCondLst>
                                  <p:childTnLst>
                                    <p:set>
                                      <p:cBhvr>
                                        <p:cTn dur="1" fill="hold">
                                          <p:stCondLst>
                                            <p:cond delay="0"/>
                                          </p:stCondLst>
                                        </p:cTn>
                                        <p:tgtEl>
                                          <p:spTgt spid="591"/>
                                        </p:tgtEl>
                                        <p:attrNameLst>
                                          <p:attrName>style.visibility</p:attrName>
                                        </p:attrNameLst>
                                      </p:cBhvr>
                                      <p:to>
                                        <p:strVal val="visible"/>
                                      </p:to>
                                    </p:set>
                                    <p:anim calcmode="lin" valueType="num">
                                      <p:cBhvr additive="base">
                                        <p:cTn dur="900"/>
                                        <p:tgtEl>
                                          <p:spTgt spid="5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800"/>
                                  </p:stCondLst>
                                  <p:childTnLst>
                                    <p:set>
                                      <p:cBhvr>
                                        <p:cTn dur="1" fill="hold">
                                          <p:stCondLst>
                                            <p:cond delay="0"/>
                                          </p:stCondLst>
                                        </p:cTn>
                                        <p:tgtEl>
                                          <p:spTgt spid="592"/>
                                        </p:tgtEl>
                                        <p:attrNameLst>
                                          <p:attrName>style.visibility</p:attrName>
                                        </p:attrNameLst>
                                      </p:cBhvr>
                                      <p:to>
                                        <p:strVal val="visible"/>
                                      </p:to>
                                    </p:set>
                                    <p:anim calcmode="lin" valueType="num">
                                      <p:cBhvr additive="base">
                                        <p:cTn dur="900"/>
                                        <p:tgtEl>
                                          <p:spTgt spid="5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800"/>
                                  </p:stCondLst>
                                  <p:childTnLst>
                                    <p:set>
                                      <p:cBhvr>
                                        <p:cTn dur="1" fill="hold">
                                          <p:stCondLst>
                                            <p:cond delay="0"/>
                                          </p:stCondLst>
                                        </p:cTn>
                                        <p:tgtEl>
                                          <p:spTgt spid="593"/>
                                        </p:tgtEl>
                                        <p:attrNameLst>
                                          <p:attrName>style.visibility</p:attrName>
                                        </p:attrNameLst>
                                      </p:cBhvr>
                                      <p:to>
                                        <p:strVal val="visible"/>
                                      </p:to>
                                    </p:set>
                                    <p:anim calcmode="lin" valueType="num">
                                      <p:cBhvr additive="base">
                                        <p:cTn dur="900"/>
                                        <p:tgtEl>
                                          <p:spTgt spid="5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5"/>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Requirement gathering and analysis</a:t>
            </a:r>
            <a:endParaRPr/>
          </a:p>
        </p:txBody>
      </p:sp>
      <p:pic>
        <p:nvPicPr>
          <p:cNvPr descr="Questions, Demand, Doubts, Psychology, Fear, Insecurity" id="599" name="Google Shape;599;p65"/>
          <p:cNvPicPr preferRelativeResize="0"/>
          <p:nvPr/>
        </p:nvPicPr>
        <p:blipFill rotWithShape="1">
          <a:blip r:embed="rId3">
            <a:alphaModFix/>
          </a:blip>
          <a:srcRect b="0" l="0" r="0" t="0"/>
          <a:stretch/>
        </p:blipFill>
        <p:spPr>
          <a:xfrm>
            <a:off x="182252" y="1471001"/>
            <a:ext cx="3722484" cy="4225464"/>
          </a:xfrm>
          <a:prstGeom prst="rect">
            <a:avLst/>
          </a:prstGeom>
          <a:noFill/>
          <a:ln>
            <a:noFill/>
          </a:ln>
        </p:spPr>
      </p:pic>
      <p:sp>
        <p:nvSpPr>
          <p:cNvPr id="600" name="Google Shape;600;p65"/>
          <p:cNvSpPr/>
          <p:nvPr/>
        </p:nvSpPr>
        <p:spPr>
          <a:xfrm>
            <a:off x="3052119" y="2348625"/>
            <a:ext cx="8859794" cy="3416320"/>
          </a:xfrm>
          <a:prstGeom prst="rect">
            <a:avLst/>
          </a:prstGeom>
          <a:noFill/>
          <a:ln cap="flat" cmpd="sng" w="57150">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400">
                <a:solidFill>
                  <a:srgbClr val="222222"/>
                </a:solidFill>
                <a:latin typeface="arial"/>
                <a:ea typeface="arial"/>
                <a:cs typeface="arial"/>
                <a:sym typeface="arial"/>
              </a:rPr>
              <a:t>You are business analyst of XYZ ltd. ABC bank wants to develop a mobile application of their banking products for their end users. Your company appointed you to collect the requirements for the mobile application from ABC Bank. </a:t>
            </a:r>
            <a:r>
              <a:rPr lang="en-US" sz="2400">
                <a:solidFill>
                  <a:srgbClr val="0070C0"/>
                </a:solidFill>
                <a:latin typeface="arial"/>
                <a:ea typeface="arial"/>
                <a:cs typeface="arial"/>
                <a:sym typeface="arial"/>
              </a:rPr>
              <a:t>What technique will you use to collect the requirement and what are the answers you need to get from your stakeholders??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9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6"/>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Feasibility</a:t>
            </a:r>
            <a:endParaRPr/>
          </a:p>
        </p:txBody>
      </p:sp>
      <p:sp>
        <p:nvSpPr>
          <p:cNvPr id="606" name="Google Shape;606;p66"/>
          <p:cNvSpPr/>
          <p:nvPr/>
        </p:nvSpPr>
        <p:spPr>
          <a:xfrm>
            <a:off x="6015982" y="2765888"/>
            <a:ext cx="719071" cy="2076904"/>
          </a:xfrm>
          <a:custGeom>
            <a:rect b="b" l="l" r="r" t="t"/>
            <a:pathLst>
              <a:path extrusionOk="0" h="4565302" w="1751018">
                <a:moveTo>
                  <a:pt x="0" y="4565302"/>
                </a:moveTo>
                <a:lnTo>
                  <a:pt x="0" y="260698"/>
                </a:lnTo>
                <a:cubicBezTo>
                  <a:pt x="0" y="116718"/>
                  <a:pt x="116718" y="0"/>
                  <a:pt x="260698" y="0"/>
                </a:cubicBezTo>
                <a:lnTo>
                  <a:pt x="1751018" y="0"/>
                </a:lnTo>
              </a:path>
            </a:pathLst>
          </a:custGeom>
          <a:noFill/>
          <a:ln cap="flat" cmpd="sng" w="355600">
            <a:solidFill>
              <a:srgbClr val="53737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607" name="Google Shape;607;p66"/>
          <p:cNvSpPr/>
          <p:nvPr/>
        </p:nvSpPr>
        <p:spPr>
          <a:xfrm>
            <a:off x="6265396" y="3932771"/>
            <a:ext cx="469658" cy="915548"/>
          </a:xfrm>
          <a:custGeom>
            <a:rect b="b" l="l" r="r" t="t"/>
            <a:pathLst>
              <a:path extrusionOk="0" h="4565302" w="1751018">
                <a:moveTo>
                  <a:pt x="0" y="4565302"/>
                </a:moveTo>
                <a:lnTo>
                  <a:pt x="0" y="260698"/>
                </a:lnTo>
                <a:cubicBezTo>
                  <a:pt x="0" y="116718"/>
                  <a:pt x="116718" y="0"/>
                  <a:pt x="260698" y="0"/>
                </a:cubicBezTo>
                <a:lnTo>
                  <a:pt x="1751018" y="0"/>
                </a:lnTo>
              </a:path>
            </a:pathLst>
          </a:custGeom>
          <a:noFill/>
          <a:ln cap="flat" cmpd="sng" w="355600">
            <a:solidFill>
              <a:srgbClr val="496A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608" name="Google Shape;608;p66"/>
          <p:cNvSpPr/>
          <p:nvPr/>
        </p:nvSpPr>
        <p:spPr>
          <a:xfrm flipH="1">
            <a:off x="4835273" y="2160563"/>
            <a:ext cx="927536" cy="2682228"/>
          </a:xfrm>
          <a:custGeom>
            <a:rect b="b" l="l" r="r" t="t"/>
            <a:pathLst>
              <a:path extrusionOk="0" h="4565302" w="1751018">
                <a:moveTo>
                  <a:pt x="0" y="4565302"/>
                </a:moveTo>
                <a:lnTo>
                  <a:pt x="0" y="260698"/>
                </a:lnTo>
                <a:cubicBezTo>
                  <a:pt x="0" y="116718"/>
                  <a:pt x="116718" y="0"/>
                  <a:pt x="260698" y="0"/>
                </a:cubicBezTo>
                <a:lnTo>
                  <a:pt x="1751018" y="0"/>
                </a:lnTo>
              </a:path>
            </a:pathLst>
          </a:custGeom>
          <a:noFill/>
          <a:ln cap="flat" cmpd="sng" w="355600">
            <a:solidFill>
              <a:srgbClr val="6886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609" name="Google Shape;609;p66"/>
          <p:cNvSpPr/>
          <p:nvPr/>
        </p:nvSpPr>
        <p:spPr>
          <a:xfrm flipH="1">
            <a:off x="4815782" y="3218899"/>
            <a:ext cx="694939" cy="1623893"/>
          </a:xfrm>
          <a:custGeom>
            <a:rect b="b" l="l" r="r" t="t"/>
            <a:pathLst>
              <a:path extrusionOk="0" h="4565302" w="1751018">
                <a:moveTo>
                  <a:pt x="0" y="4565302"/>
                </a:moveTo>
                <a:lnTo>
                  <a:pt x="0" y="260698"/>
                </a:lnTo>
                <a:cubicBezTo>
                  <a:pt x="0" y="116718"/>
                  <a:pt x="116718" y="0"/>
                  <a:pt x="260698" y="0"/>
                </a:cubicBezTo>
                <a:lnTo>
                  <a:pt x="1751018" y="0"/>
                </a:lnTo>
              </a:path>
            </a:pathLst>
          </a:custGeom>
          <a:noFill/>
          <a:ln cap="flat" cmpd="sng" w="355600">
            <a:solidFill>
              <a:srgbClr val="7D98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610" name="Google Shape;610;p66"/>
          <p:cNvSpPr/>
          <p:nvPr/>
        </p:nvSpPr>
        <p:spPr>
          <a:xfrm flipH="1">
            <a:off x="4809184" y="4334960"/>
            <a:ext cx="449651" cy="507832"/>
          </a:xfrm>
          <a:custGeom>
            <a:rect b="b" l="l" r="r" t="t"/>
            <a:pathLst>
              <a:path extrusionOk="0" h="4565302" w="1751018">
                <a:moveTo>
                  <a:pt x="0" y="4565302"/>
                </a:moveTo>
                <a:lnTo>
                  <a:pt x="0" y="260698"/>
                </a:lnTo>
                <a:cubicBezTo>
                  <a:pt x="0" y="116718"/>
                  <a:pt x="116718" y="0"/>
                  <a:pt x="260698" y="0"/>
                </a:cubicBezTo>
                <a:lnTo>
                  <a:pt x="1751018" y="0"/>
                </a:lnTo>
              </a:path>
            </a:pathLst>
          </a:custGeom>
          <a:noFill/>
          <a:ln cap="flat" cmpd="sng" w="355600">
            <a:solidFill>
              <a:srgbClr val="97AE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611" name="Google Shape;611;p66"/>
          <p:cNvSpPr/>
          <p:nvPr/>
        </p:nvSpPr>
        <p:spPr>
          <a:xfrm>
            <a:off x="4773557" y="5141147"/>
            <a:ext cx="633463" cy="1586049"/>
          </a:xfrm>
          <a:prstGeom prst="rect">
            <a:avLst/>
          </a:prstGeom>
          <a:solidFill>
            <a:srgbClr val="7D989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612" name="Google Shape;612;p66"/>
          <p:cNvSpPr/>
          <p:nvPr/>
        </p:nvSpPr>
        <p:spPr>
          <a:xfrm>
            <a:off x="5403939" y="5141147"/>
            <a:ext cx="698243" cy="1586049"/>
          </a:xfrm>
          <a:prstGeom prst="rect">
            <a:avLst/>
          </a:prstGeom>
          <a:solidFill>
            <a:srgbClr val="6886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613" name="Google Shape;613;p66"/>
          <p:cNvSpPr/>
          <p:nvPr/>
        </p:nvSpPr>
        <p:spPr>
          <a:xfrm>
            <a:off x="6099086" y="5136458"/>
            <a:ext cx="633463" cy="1586049"/>
          </a:xfrm>
          <a:prstGeom prst="rect">
            <a:avLst/>
          </a:prstGeom>
          <a:solidFill>
            <a:srgbClr val="5373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614" name="Google Shape;614;p66"/>
          <p:cNvSpPr/>
          <p:nvPr/>
        </p:nvSpPr>
        <p:spPr>
          <a:xfrm>
            <a:off x="4140884" y="5141147"/>
            <a:ext cx="633463" cy="1586049"/>
          </a:xfrm>
          <a:prstGeom prst="rect">
            <a:avLst/>
          </a:prstGeom>
          <a:solidFill>
            <a:srgbClr val="97AE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615" name="Google Shape;615;p66"/>
          <p:cNvSpPr/>
          <p:nvPr/>
        </p:nvSpPr>
        <p:spPr>
          <a:xfrm>
            <a:off x="6730349" y="5136458"/>
            <a:ext cx="633463" cy="1586049"/>
          </a:xfrm>
          <a:prstGeom prst="rect">
            <a:avLst/>
          </a:prstGeom>
          <a:solidFill>
            <a:srgbClr val="496A7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616" name="Google Shape;616;p66"/>
          <p:cNvSpPr/>
          <p:nvPr/>
        </p:nvSpPr>
        <p:spPr>
          <a:xfrm>
            <a:off x="4142474" y="4820624"/>
            <a:ext cx="1254369" cy="323084"/>
          </a:xfrm>
          <a:custGeom>
            <a:rect b="b" l="l" r="r" t="t"/>
            <a:pathLst>
              <a:path extrusionOk="0" h="323084" w="1254369">
                <a:moveTo>
                  <a:pt x="983443" y="0"/>
                </a:moveTo>
                <a:lnTo>
                  <a:pt x="986644" y="0"/>
                </a:lnTo>
                <a:lnTo>
                  <a:pt x="1058224" y="0"/>
                </a:lnTo>
                <a:lnTo>
                  <a:pt x="1063213" y="0"/>
                </a:lnTo>
                <a:lnTo>
                  <a:pt x="1174598" y="0"/>
                </a:lnTo>
                <a:lnTo>
                  <a:pt x="1226451" y="0"/>
                </a:lnTo>
                <a:lnTo>
                  <a:pt x="1254368" y="0"/>
                </a:lnTo>
                <a:lnTo>
                  <a:pt x="1254369" y="0"/>
                </a:lnTo>
                <a:lnTo>
                  <a:pt x="632881" y="323084"/>
                </a:lnTo>
                <a:lnTo>
                  <a:pt x="488294" y="323084"/>
                </a:lnTo>
                <a:lnTo>
                  <a:pt x="436736" y="323084"/>
                </a:lnTo>
                <a:lnTo>
                  <a:pt x="408524" y="323084"/>
                </a:lnTo>
                <a:lnTo>
                  <a:pt x="297139" y="323084"/>
                </a:lnTo>
                <a:lnTo>
                  <a:pt x="239807" y="323084"/>
                </a:lnTo>
                <a:lnTo>
                  <a:pt x="217369" y="323084"/>
                </a:lnTo>
                <a:lnTo>
                  <a:pt x="0" y="323084"/>
                </a:lnTo>
                <a:lnTo>
                  <a:pt x="972326" y="4689"/>
                </a:lnTo>
                <a:close/>
              </a:path>
            </a:pathLst>
          </a:custGeom>
          <a:solidFill>
            <a:srgbClr val="6A897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617" name="Google Shape;617;p66"/>
          <p:cNvSpPr/>
          <p:nvPr/>
        </p:nvSpPr>
        <p:spPr>
          <a:xfrm>
            <a:off x="4755982" y="4820624"/>
            <a:ext cx="885826" cy="323084"/>
          </a:xfrm>
          <a:custGeom>
            <a:rect b="b" l="l" r="r" t="t"/>
            <a:pathLst>
              <a:path extrusionOk="0" h="323084" w="885826">
                <a:moveTo>
                  <a:pt x="629306" y="0"/>
                </a:moveTo>
                <a:lnTo>
                  <a:pt x="629925" y="0"/>
                </a:lnTo>
                <a:lnTo>
                  <a:pt x="652708" y="0"/>
                </a:lnTo>
                <a:lnTo>
                  <a:pt x="668782" y="0"/>
                </a:lnTo>
                <a:lnTo>
                  <a:pt x="827277" y="0"/>
                </a:lnTo>
                <a:lnTo>
                  <a:pt x="859249" y="0"/>
                </a:lnTo>
                <a:lnTo>
                  <a:pt x="879231" y="0"/>
                </a:lnTo>
                <a:lnTo>
                  <a:pt x="885826" y="0"/>
                </a:lnTo>
                <a:lnTo>
                  <a:pt x="662921" y="323084"/>
                </a:lnTo>
                <a:lnTo>
                  <a:pt x="472220" y="323084"/>
                </a:lnTo>
                <a:lnTo>
                  <a:pt x="429803" y="323084"/>
                </a:lnTo>
                <a:lnTo>
                  <a:pt x="401174" y="323084"/>
                </a:lnTo>
                <a:lnTo>
                  <a:pt x="281753" y="323084"/>
                </a:lnTo>
                <a:lnTo>
                  <a:pt x="249925" y="323084"/>
                </a:lnTo>
                <a:lnTo>
                  <a:pt x="203822" y="323084"/>
                </a:lnTo>
                <a:lnTo>
                  <a:pt x="0" y="323084"/>
                </a:lnTo>
                <a:close/>
              </a:path>
            </a:pathLst>
          </a:custGeom>
          <a:solidFill>
            <a:srgbClr val="5B736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618" name="Google Shape;618;p66"/>
          <p:cNvSpPr/>
          <p:nvPr/>
        </p:nvSpPr>
        <p:spPr>
          <a:xfrm flipH="1">
            <a:off x="6120987" y="4820624"/>
            <a:ext cx="1254369" cy="323084"/>
          </a:xfrm>
          <a:custGeom>
            <a:rect b="b" l="l" r="r" t="t"/>
            <a:pathLst>
              <a:path extrusionOk="0" h="323084" w="1254369">
                <a:moveTo>
                  <a:pt x="1254369" y="0"/>
                </a:moveTo>
                <a:lnTo>
                  <a:pt x="1254368" y="0"/>
                </a:lnTo>
                <a:lnTo>
                  <a:pt x="1226451" y="0"/>
                </a:lnTo>
                <a:lnTo>
                  <a:pt x="1174598" y="0"/>
                </a:lnTo>
                <a:lnTo>
                  <a:pt x="1063213" y="0"/>
                </a:lnTo>
                <a:lnTo>
                  <a:pt x="1058224" y="0"/>
                </a:lnTo>
                <a:lnTo>
                  <a:pt x="986644" y="0"/>
                </a:lnTo>
                <a:lnTo>
                  <a:pt x="983443" y="0"/>
                </a:lnTo>
                <a:lnTo>
                  <a:pt x="972326" y="4689"/>
                </a:lnTo>
                <a:lnTo>
                  <a:pt x="0" y="323084"/>
                </a:lnTo>
                <a:lnTo>
                  <a:pt x="217369" y="323084"/>
                </a:lnTo>
                <a:lnTo>
                  <a:pt x="239807" y="323084"/>
                </a:lnTo>
                <a:lnTo>
                  <a:pt x="297139" y="323084"/>
                </a:lnTo>
                <a:lnTo>
                  <a:pt x="408524" y="323084"/>
                </a:lnTo>
                <a:lnTo>
                  <a:pt x="436736" y="323084"/>
                </a:lnTo>
                <a:lnTo>
                  <a:pt x="488294" y="323084"/>
                </a:lnTo>
                <a:lnTo>
                  <a:pt x="632881" y="323084"/>
                </a:lnTo>
                <a:close/>
              </a:path>
            </a:pathLst>
          </a:custGeom>
          <a:solidFill>
            <a:srgbClr val="364F5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619" name="Google Shape;619;p66"/>
          <p:cNvSpPr/>
          <p:nvPr/>
        </p:nvSpPr>
        <p:spPr>
          <a:xfrm flipH="1">
            <a:off x="5881892" y="4820624"/>
            <a:ext cx="879231" cy="323084"/>
          </a:xfrm>
          <a:custGeom>
            <a:rect b="b" l="l" r="r" t="t"/>
            <a:pathLst>
              <a:path extrusionOk="0" h="323084" w="879231">
                <a:moveTo>
                  <a:pt x="879231" y="0"/>
                </a:moveTo>
                <a:lnTo>
                  <a:pt x="871415" y="0"/>
                </a:lnTo>
                <a:lnTo>
                  <a:pt x="859249" y="0"/>
                </a:lnTo>
                <a:lnTo>
                  <a:pt x="827276" y="0"/>
                </a:lnTo>
                <a:lnTo>
                  <a:pt x="668782" y="0"/>
                </a:lnTo>
                <a:lnTo>
                  <a:pt x="652708" y="0"/>
                </a:lnTo>
                <a:lnTo>
                  <a:pt x="629924" y="0"/>
                </a:lnTo>
                <a:lnTo>
                  <a:pt x="629306" y="0"/>
                </a:lnTo>
                <a:lnTo>
                  <a:pt x="0" y="323084"/>
                </a:lnTo>
                <a:lnTo>
                  <a:pt x="203821" y="323084"/>
                </a:lnTo>
                <a:lnTo>
                  <a:pt x="249925" y="323084"/>
                </a:lnTo>
                <a:lnTo>
                  <a:pt x="281753" y="323084"/>
                </a:lnTo>
                <a:lnTo>
                  <a:pt x="401173" y="323084"/>
                </a:lnTo>
                <a:lnTo>
                  <a:pt x="429803" y="323084"/>
                </a:lnTo>
                <a:lnTo>
                  <a:pt x="472220" y="323084"/>
                </a:lnTo>
                <a:lnTo>
                  <a:pt x="648510" y="323084"/>
                </a:lnTo>
                <a:lnTo>
                  <a:pt x="867128" y="6214"/>
                </a:lnTo>
                <a:close/>
              </a:path>
            </a:pathLst>
          </a:custGeom>
          <a:solidFill>
            <a:srgbClr val="3E565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620" name="Google Shape;620;p66"/>
          <p:cNvSpPr/>
          <p:nvPr/>
        </p:nvSpPr>
        <p:spPr>
          <a:xfrm>
            <a:off x="5391531" y="4820624"/>
            <a:ext cx="726522" cy="323084"/>
          </a:xfrm>
          <a:custGeom>
            <a:rect b="b" l="l" r="r" t="t"/>
            <a:pathLst>
              <a:path extrusionOk="0" h="323084" w="726522">
                <a:moveTo>
                  <a:pt x="225425" y="0"/>
                </a:moveTo>
                <a:lnTo>
                  <a:pt x="247330" y="0"/>
                </a:lnTo>
                <a:lnTo>
                  <a:pt x="304861" y="0"/>
                </a:lnTo>
                <a:lnTo>
                  <a:pt x="448435" y="0"/>
                </a:lnTo>
                <a:lnTo>
                  <a:pt x="501097" y="0"/>
                </a:lnTo>
                <a:lnTo>
                  <a:pt x="504592" y="0"/>
                </a:lnTo>
                <a:lnTo>
                  <a:pt x="726522" y="323084"/>
                </a:lnTo>
                <a:lnTo>
                  <a:pt x="548998" y="323084"/>
                </a:lnTo>
                <a:lnTo>
                  <a:pt x="447355" y="323084"/>
                </a:lnTo>
                <a:lnTo>
                  <a:pt x="253767" y="323084"/>
                </a:lnTo>
                <a:lnTo>
                  <a:pt x="204298" y="323084"/>
                </a:lnTo>
                <a:lnTo>
                  <a:pt x="0" y="323084"/>
                </a:lnTo>
                <a:lnTo>
                  <a:pt x="235785" y="15082"/>
                </a:lnTo>
                <a:close/>
              </a:path>
            </a:pathLst>
          </a:custGeom>
          <a:solidFill>
            <a:srgbClr val="4E646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621" name="Google Shape;621;p66"/>
          <p:cNvSpPr/>
          <p:nvPr/>
        </p:nvSpPr>
        <p:spPr>
          <a:xfrm>
            <a:off x="4251406" y="1845684"/>
            <a:ext cx="635000" cy="635000"/>
          </a:xfrm>
          <a:prstGeom prst="ellipse">
            <a:avLst/>
          </a:prstGeom>
          <a:solidFill>
            <a:srgbClr val="6886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57565A"/>
              </a:solidFill>
              <a:latin typeface="Open Sans Light"/>
              <a:ea typeface="Open Sans Light"/>
              <a:cs typeface="Open Sans Light"/>
              <a:sym typeface="Open Sans Light"/>
            </a:endParaRPr>
          </a:p>
        </p:txBody>
      </p:sp>
      <p:sp>
        <p:nvSpPr>
          <p:cNvPr id="622" name="Google Shape;622;p66"/>
          <p:cNvSpPr/>
          <p:nvPr/>
        </p:nvSpPr>
        <p:spPr>
          <a:xfrm>
            <a:off x="4251406" y="2877558"/>
            <a:ext cx="635000" cy="635000"/>
          </a:xfrm>
          <a:prstGeom prst="ellipse">
            <a:avLst/>
          </a:prstGeom>
          <a:solidFill>
            <a:srgbClr val="7D989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434343"/>
              </a:solidFill>
              <a:latin typeface="Open Sans Light"/>
              <a:ea typeface="Open Sans Light"/>
              <a:cs typeface="Open Sans Light"/>
              <a:sym typeface="Open Sans Light"/>
            </a:endParaRPr>
          </a:p>
        </p:txBody>
      </p:sp>
      <p:sp>
        <p:nvSpPr>
          <p:cNvPr id="623" name="Google Shape;623;p66"/>
          <p:cNvSpPr/>
          <p:nvPr/>
        </p:nvSpPr>
        <p:spPr>
          <a:xfrm>
            <a:off x="4251406" y="4004684"/>
            <a:ext cx="635000" cy="635000"/>
          </a:xfrm>
          <a:prstGeom prst="ellipse">
            <a:avLst/>
          </a:prstGeom>
          <a:solidFill>
            <a:srgbClr val="97AE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434343"/>
              </a:solidFill>
              <a:latin typeface="Open Sans Light"/>
              <a:ea typeface="Open Sans Light"/>
              <a:cs typeface="Open Sans Light"/>
              <a:sym typeface="Open Sans Light"/>
            </a:endParaRPr>
          </a:p>
        </p:txBody>
      </p:sp>
      <p:sp>
        <p:nvSpPr>
          <p:cNvPr id="624" name="Google Shape;624;p66"/>
          <p:cNvSpPr/>
          <p:nvPr/>
        </p:nvSpPr>
        <p:spPr>
          <a:xfrm>
            <a:off x="6689054" y="2464809"/>
            <a:ext cx="635000" cy="635000"/>
          </a:xfrm>
          <a:prstGeom prst="ellipse">
            <a:avLst/>
          </a:prstGeom>
          <a:solidFill>
            <a:srgbClr val="5373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434343"/>
              </a:solidFill>
              <a:latin typeface="Open Sans Light"/>
              <a:ea typeface="Open Sans Light"/>
              <a:cs typeface="Open Sans Light"/>
              <a:sym typeface="Open Sans Light"/>
            </a:endParaRPr>
          </a:p>
        </p:txBody>
      </p:sp>
      <p:sp>
        <p:nvSpPr>
          <p:cNvPr id="625" name="Google Shape;625;p66"/>
          <p:cNvSpPr/>
          <p:nvPr/>
        </p:nvSpPr>
        <p:spPr>
          <a:xfrm>
            <a:off x="6689054" y="3618024"/>
            <a:ext cx="635000" cy="635000"/>
          </a:xfrm>
          <a:prstGeom prst="ellipse">
            <a:avLst/>
          </a:prstGeom>
          <a:solidFill>
            <a:srgbClr val="496A7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434343"/>
              </a:solidFill>
              <a:latin typeface="Open Sans Light"/>
              <a:ea typeface="Open Sans Light"/>
              <a:cs typeface="Open Sans Light"/>
              <a:sym typeface="Open Sans Light"/>
            </a:endParaRPr>
          </a:p>
        </p:txBody>
      </p:sp>
      <p:pic>
        <p:nvPicPr>
          <p:cNvPr id="626" name="Google Shape;626;p66"/>
          <p:cNvPicPr preferRelativeResize="0"/>
          <p:nvPr/>
        </p:nvPicPr>
        <p:blipFill rotWithShape="1">
          <a:blip r:embed="rId3">
            <a:alphaModFix/>
          </a:blip>
          <a:srcRect b="0" l="0" r="0" t="0"/>
          <a:stretch/>
        </p:blipFill>
        <p:spPr>
          <a:xfrm>
            <a:off x="6841343" y="3778183"/>
            <a:ext cx="368154" cy="310362"/>
          </a:xfrm>
          <a:prstGeom prst="rect">
            <a:avLst/>
          </a:prstGeom>
          <a:noFill/>
          <a:ln>
            <a:noFill/>
          </a:ln>
        </p:spPr>
      </p:pic>
      <p:pic>
        <p:nvPicPr>
          <p:cNvPr id="627" name="Google Shape;627;p66"/>
          <p:cNvPicPr preferRelativeResize="0"/>
          <p:nvPr/>
        </p:nvPicPr>
        <p:blipFill rotWithShape="1">
          <a:blip r:embed="rId4">
            <a:alphaModFix/>
          </a:blip>
          <a:srcRect b="0" l="0" r="0" t="0"/>
          <a:stretch/>
        </p:blipFill>
        <p:spPr>
          <a:xfrm>
            <a:off x="4389568" y="1956503"/>
            <a:ext cx="383989" cy="371988"/>
          </a:xfrm>
          <a:prstGeom prst="rect">
            <a:avLst/>
          </a:prstGeom>
          <a:noFill/>
          <a:ln>
            <a:noFill/>
          </a:ln>
        </p:spPr>
      </p:pic>
      <p:pic>
        <p:nvPicPr>
          <p:cNvPr id="628" name="Google Shape;628;p66"/>
          <p:cNvPicPr preferRelativeResize="0"/>
          <p:nvPr/>
        </p:nvPicPr>
        <p:blipFill rotWithShape="1">
          <a:blip r:embed="rId5">
            <a:alphaModFix/>
          </a:blip>
          <a:srcRect b="0" l="0" r="0" t="0"/>
          <a:stretch/>
        </p:blipFill>
        <p:spPr>
          <a:xfrm>
            <a:off x="4376912" y="3016873"/>
            <a:ext cx="328333" cy="328333"/>
          </a:xfrm>
          <a:prstGeom prst="rect">
            <a:avLst/>
          </a:prstGeom>
          <a:noFill/>
          <a:ln>
            <a:noFill/>
          </a:ln>
        </p:spPr>
      </p:pic>
      <p:pic>
        <p:nvPicPr>
          <p:cNvPr id="629" name="Google Shape;629;p66"/>
          <p:cNvPicPr preferRelativeResize="0"/>
          <p:nvPr/>
        </p:nvPicPr>
        <p:blipFill rotWithShape="1">
          <a:blip r:embed="rId6">
            <a:alphaModFix/>
          </a:blip>
          <a:srcRect b="0" l="0" r="0" t="0"/>
          <a:stretch/>
        </p:blipFill>
        <p:spPr>
          <a:xfrm>
            <a:off x="6806716" y="2617946"/>
            <a:ext cx="399676" cy="328727"/>
          </a:xfrm>
          <a:prstGeom prst="rect">
            <a:avLst/>
          </a:prstGeom>
          <a:noFill/>
          <a:ln>
            <a:noFill/>
          </a:ln>
        </p:spPr>
      </p:pic>
      <p:pic>
        <p:nvPicPr>
          <p:cNvPr id="630" name="Google Shape;630;p66"/>
          <p:cNvPicPr preferRelativeResize="0"/>
          <p:nvPr/>
        </p:nvPicPr>
        <p:blipFill rotWithShape="1">
          <a:blip r:embed="rId7">
            <a:alphaModFix/>
          </a:blip>
          <a:srcRect b="0" l="0" r="0" t="0"/>
          <a:stretch/>
        </p:blipFill>
        <p:spPr>
          <a:xfrm>
            <a:off x="4334911" y="4203135"/>
            <a:ext cx="430599" cy="247650"/>
          </a:xfrm>
          <a:prstGeom prst="rect">
            <a:avLst/>
          </a:prstGeom>
          <a:noFill/>
          <a:ln>
            <a:noFill/>
          </a:ln>
        </p:spPr>
      </p:pic>
      <p:sp>
        <p:nvSpPr>
          <p:cNvPr id="631" name="Google Shape;631;p66"/>
          <p:cNvSpPr/>
          <p:nvPr/>
        </p:nvSpPr>
        <p:spPr>
          <a:xfrm>
            <a:off x="7380256" y="2527280"/>
            <a:ext cx="68159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57565A"/>
                </a:solidFill>
                <a:latin typeface="Open Sans Light"/>
                <a:ea typeface="Open Sans Light"/>
                <a:cs typeface="Open Sans Light"/>
                <a:sym typeface="Open Sans Light"/>
              </a:rPr>
              <a:t>01</a:t>
            </a:r>
            <a:endParaRPr/>
          </a:p>
        </p:txBody>
      </p:sp>
      <p:sp>
        <p:nvSpPr>
          <p:cNvPr id="632" name="Google Shape;632;p66"/>
          <p:cNvSpPr/>
          <p:nvPr/>
        </p:nvSpPr>
        <p:spPr>
          <a:xfrm>
            <a:off x="8022637" y="2657820"/>
            <a:ext cx="358035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222222"/>
                </a:solidFill>
                <a:latin typeface="arial"/>
                <a:ea typeface="arial"/>
                <a:cs typeface="arial"/>
                <a:sym typeface="arial"/>
              </a:rPr>
              <a:t>Can we complete the project within the budget or not?</a:t>
            </a:r>
            <a:endParaRPr/>
          </a:p>
        </p:txBody>
      </p:sp>
      <p:sp>
        <p:nvSpPr>
          <p:cNvPr id="633" name="Google Shape;633;p66"/>
          <p:cNvSpPr/>
          <p:nvPr/>
        </p:nvSpPr>
        <p:spPr>
          <a:xfrm>
            <a:off x="7386854" y="2328491"/>
            <a:ext cx="197069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57565A"/>
                </a:solidFill>
                <a:latin typeface="Open Sans Light"/>
                <a:ea typeface="Open Sans Light"/>
                <a:cs typeface="Open Sans Light"/>
                <a:sym typeface="Open Sans Light"/>
              </a:rPr>
              <a:t>Economic</a:t>
            </a:r>
            <a:endParaRPr/>
          </a:p>
        </p:txBody>
      </p:sp>
      <p:sp>
        <p:nvSpPr>
          <p:cNvPr id="634" name="Google Shape;634;p66"/>
          <p:cNvSpPr/>
          <p:nvPr/>
        </p:nvSpPr>
        <p:spPr>
          <a:xfrm>
            <a:off x="7380256" y="3690266"/>
            <a:ext cx="68159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57565A"/>
                </a:solidFill>
                <a:latin typeface="Open Sans Light"/>
                <a:ea typeface="Open Sans Light"/>
                <a:cs typeface="Open Sans Light"/>
                <a:sym typeface="Open Sans Light"/>
              </a:rPr>
              <a:t>02</a:t>
            </a:r>
            <a:endParaRPr/>
          </a:p>
        </p:txBody>
      </p:sp>
      <p:sp>
        <p:nvSpPr>
          <p:cNvPr id="635" name="Google Shape;635;p66"/>
          <p:cNvSpPr/>
          <p:nvPr/>
        </p:nvSpPr>
        <p:spPr>
          <a:xfrm>
            <a:off x="8022638" y="3820806"/>
            <a:ext cx="392634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222222"/>
                </a:solidFill>
                <a:latin typeface="arial"/>
                <a:ea typeface="arial"/>
                <a:cs typeface="arial"/>
                <a:sym typeface="arial"/>
              </a:rPr>
              <a:t>Can we handle this project as cyber law and other regulatory framework/compliances.</a:t>
            </a:r>
            <a:endParaRPr/>
          </a:p>
        </p:txBody>
      </p:sp>
      <p:sp>
        <p:nvSpPr>
          <p:cNvPr id="636" name="Google Shape;636;p66"/>
          <p:cNvSpPr/>
          <p:nvPr/>
        </p:nvSpPr>
        <p:spPr>
          <a:xfrm>
            <a:off x="7386854" y="3491477"/>
            <a:ext cx="197069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57565A"/>
                </a:solidFill>
                <a:latin typeface="Open Sans Light"/>
                <a:ea typeface="Open Sans Light"/>
                <a:cs typeface="Open Sans Light"/>
                <a:sym typeface="Open Sans Light"/>
              </a:rPr>
              <a:t>Legal</a:t>
            </a:r>
            <a:endParaRPr/>
          </a:p>
        </p:txBody>
      </p:sp>
      <p:sp>
        <p:nvSpPr>
          <p:cNvPr id="637" name="Google Shape;637;p66"/>
          <p:cNvSpPr/>
          <p:nvPr/>
        </p:nvSpPr>
        <p:spPr>
          <a:xfrm>
            <a:off x="3506346" y="4072595"/>
            <a:ext cx="7104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57565A"/>
                </a:solidFill>
                <a:latin typeface="Open Sans Light"/>
                <a:ea typeface="Open Sans Light"/>
                <a:cs typeface="Open Sans Light"/>
                <a:sym typeface="Open Sans Light"/>
              </a:rPr>
              <a:t>05</a:t>
            </a:r>
            <a:endParaRPr/>
          </a:p>
        </p:txBody>
      </p:sp>
      <p:sp>
        <p:nvSpPr>
          <p:cNvPr id="638" name="Google Shape;638;p66"/>
          <p:cNvSpPr/>
          <p:nvPr/>
        </p:nvSpPr>
        <p:spPr>
          <a:xfrm>
            <a:off x="98854" y="4203135"/>
            <a:ext cx="3488562" cy="52322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222222"/>
                </a:solidFill>
                <a:latin typeface="arial"/>
                <a:ea typeface="arial"/>
                <a:cs typeface="arial"/>
                <a:sym typeface="arial"/>
              </a:rPr>
              <a:t>Decide that the project can be completed within the given schedule or not.</a:t>
            </a:r>
            <a:endParaRPr/>
          </a:p>
        </p:txBody>
      </p:sp>
      <p:sp>
        <p:nvSpPr>
          <p:cNvPr id="639" name="Google Shape;639;p66"/>
          <p:cNvSpPr/>
          <p:nvPr/>
        </p:nvSpPr>
        <p:spPr>
          <a:xfrm>
            <a:off x="2172065" y="3873806"/>
            <a:ext cx="197069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rgbClr val="57565A"/>
                </a:solidFill>
                <a:latin typeface="Open Sans Light"/>
                <a:ea typeface="Open Sans Light"/>
                <a:cs typeface="Open Sans Light"/>
                <a:sym typeface="Open Sans Light"/>
              </a:rPr>
              <a:t>Schedule</a:t>
            </a:r>
            <a:endParaRPr/>
          </a:p>
        </p:txBody>
      </p:sp>
      <p:sp>
        <p:nvSpPr>
          <p:cNvPr id="640" name="Google Shape;640;p66"/>
          <p:cNvSpPr/>
          <p:nvPr/>
        </p:nvSpPr>
        <p:spPr>
          <a:xfrm>
            <a:off x="3506346" y="2918048"/>
            <a:ext cx="68159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57565A"/>
                </a:solidFill>
                <a:latin typeface="Open Sans Light"/>
                <a:ea typeface="Open Sans Light"/>
                <a:cs typeface="Open Sans Light"/>
                <a:sym typeface="Open Sans Light"/>
              </a:rPr>
              <a:t>04</a:t>
            </a:r>
            <a:endParaRPr/>
          </a:p>
        </p:txBody>
      </p:sp>
      <p:sp>
        <p:nvSpPr>
          <p:cNvPr id="641" name="Google Shape;641;p66"/>
          <p:cNvSpPr/>
          <p:nvPr/>
        </p:nvSpPr>
        <p:spPr>
          <a:xfrm>
            <a:off x="212074" y="3048588"/>
            <a:ext cx="3375342" cy="73866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222222"/>
                </a:solidFill>
                <a:latin typeface="arial"/>
                <a:ea typeface="arial"/>
                <a:cs typeface="arial"/>
                <a:sym typeface="arial"/>
              </a:rPr>
              <a:t>Need to check whether the current computer system can support the software</a:t>
            </a:r>
            <a:endParaRPr/>
          </a:p>
        </p:txBody>
      </p:sp>
      <p:sp>
        <p:nvSpPr>
          <p:cNvPr id="642" name="Google Shape;642;p66"/>
          <p:cNvSpPr/>
          <p:nvPr/>
        </p:nvSpPr>
        <p:spPr>
          <a:xfrm>
            <a:off x="2172065" y="2719259"/>
            <a:ext cx="197069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rgbClr val="57565A"/>
                </a:solidFill>
                <a:latin typeface="Open Sans Light"/>
                <a:ea typeface="Open Sans Light"/>
                <a:cs typeface="Open Sans Light"/>
                <a:sym typeface="Open Sans Light"/>
              </a:rPr>
              <a:t>Technical</a:t>
            </a:r>
            <a:endParaRPr/>
          </a:p>
        </p:txBody>
      </p:sp>
      <p:sp>
        <p:nvSpPr>
          <p:cNvPr id="643" name="Google Shape;643;p66"/>
          <p:cNvSpPr/>
          <p:nvPr/>
        </p:nvSpPr>
        <p:spPr>
          <a:xfrm>
            <a:off x="3506346" y="1902048"/>
            <a:ext cx="68159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57565A"/>
                </a:solidFill>
                <a:latin typeface="Open Sans Light"/>
                <a:ea typeface="Open Sans Light"/>
                <a:cs typeface="Open Sans Light"/>
                <a:sym typeface="Open Sans Light"/>
              </a:rPr>
              <a:t>03</a:t>
            </a:r>
            <a:endParaRPr/>
          </a:p>
        </p:txBody>
      </p:sp>
      <p:sp>
        <p:nvSpPr>
          <p:cNvPr id="644" name="Google Shape;644;p66"/>
          <p:cNvSpPr/>
          <p:nvPr/>
        </p:nvSpPr>
        <p:spPr>
          <a:xfrm>
            <a:off x="212074" y="1996443"/>
            <a:ext cx="3294272" cy="52322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222222"/>
                </a:solidFill>
                <a:latin typeface="arial"/>
                <a:ea typeface="arial"/>
                <a:cs typeface="arial"/>
                <a:sym typeface="arial"/>
              </a:rPr>
              <a:t>Can we create operations which is expected by the client?</a:t>
            </a:r>
            <a:endParaRPr/>
          </a:p>
        </p:txBody>
      </p:sp>
      <p:sp>
        <p:nvSpPr>
          <p:cNvPr id="645" name="Google Shape;645;p66"/>
          <p:cNvSpPr/>
          <p:nvPr/>
        </p:nvSpPr>
        <p:spPr>
          <a:xfrm>
            <a:off x="2172065" y="1703259"/>
            <a:ext cx="197069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rgbClr val="57565A"/>
                </a:solidFill>
                <a:latin typeface="Open Sans Light"/>
                <a:ea typeface="Open Sans Light"/>
                <a:cs typeface="Open Sans Light"/>
                <a:sym typeface="Open Sans Light"/>
              </a:rPr>
              <a:t>Operational</a:t>
            </a:r>
            <a:endParaRPr/>
          </a:p>
        </p:txBody>
      </p:sp>
      <p:sp>
        <p:nvSpPr>
          <p:cNvPr id="646" name="Google Shape;646;p66"/>
          <p:cNvSpPr/>
          <p:nvPr/>
        </p:nvSpPr>
        <p:spPr>
          <a:xfrm>
            <a:off x="2907204" y="1001228"/>
            <a:ext cx="5908990" cy="496996"/>
          </a:xfrm>
          <a:prstGeom prst="rect">
            <a:avLst/>
          </a:prstGeom>
          <a:solidFill>
            <a:srgbClr val="F2F2F2"/>
          </a:solidFill>
          <a:ln cap="flat" cmpd="sng" w="9525">
            <a:solidFill>
              <a:srgbClr val="AED8E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000">
                <a:solidFill>
                  <a:srgbClr val="222222"/>
                </a:solidFill>
                <a:latin typeface="arial"/>
                <a:ea typeface="arial"/>
                <a:cs typeface="arial"/>
                <a:sym typeface="arial"/>
              </a:rPr>
              <a:t>Five types of feasibility check we need to perform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300"/>
                                        <p:tgtEl>
                                          <p:spTgt spid="614"/>
                                        </p:tgtEl>
                                      </p:cBhvr>
                                    </p:animEffect>
                                  </p:childTnLst>
                                </p:cTn>
                              </p:par>
                              <p:par>
                                <p:cTn fill="hold" nodeType="withEffect" presetClass="entr" presetID="10" presetSubtype="0">
                                  <p:stCondLst>
                                    <p:cond delay="200"/>
                                  </p:stCondLst>
                                  <p:childTnLst>
                                    <p:set>
                                      <p:cBhvr>
                                        <p:cTn dur="1" fill="hold">
                                          <p:stCondLst>
                                            <p:cond delay="0"/>
                                          </p:stCondLst>
                                        </p:cTn>
                                        <p:tgtEl>
                                          <p:spTgt spid="616"/>
                                        </p:tgtEl>
                                        <p:attrNameLst>
                                          <p:attrName>style.visibility</p:attrName>
                                        </p:attrNameLst>
                                      </p:cBhvr>
                                      <p:to>
                                        <p:strVal val="visible"/>
                                      </p:to>
                                    </p:set>
                                    <p:animEffect filter="fade" transition="in">
                                      <p:cBhvr>
                                        <p:cTn dur="200"/>
                                        <p:tgtEl>
                                          <p:spTgt spid="616"/>
                                        </p:tgtEl>
                                      </p:cBhvr>
                                    </p:animEffect>
                                  </p:childTnLst>
                                </p:cTn>
                              </p:par>
                              <p:par>
                                <p:cTn fill="hold" nodeType="withEffect" presetClass="entr" presetID="10" presetSubtype="0">
                                  <p:stCondLst>
                                    <p:cond delay="300"/>
                                  </p:stCondLst>
                                  <p:childTnLst>
                                    <p:set>
                                      <p:cBhvr>
                                        <p:cTn dur="1" fill="hold">
                                          <p:stCondLst>
                                            <p:cond delay="0"/>
                                          </p:stCondLst>
                                        </p:cTn>
                                        <p:tgtEl>
                                          <p:spTgt spid="610"/>
                                        </p:tgtEl>
                                        <p:attrNameLst>
                                          <p:attrName>style.visibility</p:attrName>
                                        </p:attrNameLst>
                                      </p:cBhvr>
                                      <p:to>
                                        <p:strVal val="visible"/>
                                      </p:to>
                                    </p:set>
                                    <p:animEffect filter="fade" transition="in">
                                      <p:cBhvr>
                                        <p:cTn dur="300"/>
                                        <p:tgtEl>
                                          <p:spTgt spid="610"/>
                                        </p:tgtEl>
                                      </p:cBhvr>
                                    </p:animEffect>
                                  </p:childTnLst>
                                </p:cTn>
                              </p:par>
                              <p:par>
                                <p:cTn fill="hold" nodeType="withEffect" presetClass="entr" presetID="10" presetSubtype="0">
                                  <p:stCondLst>
                                    <p:cond delay="500"/>
                                  </p:stCondLst>
                                  <p:childTnLst>
                                    <p:set>
                                      <p:cBhvr>
                                        <p:cTn dur="1" fill="hold">
                                          <p:stCondLst>
                                            <p:cond delay="0"/>
                                          </p:stCondLst>
                                        </p:cTn>
                                        <p:tgtEl>
                                          <p:spTgt spid="623"/>
                                        </p:tgtEl>
                                        <p:attrNameLst>
                                          <p:attrName>style.visibility</p:attrName>
                                        </p:attrNameLst>
                                      </p:cBhvr>
                                      <p:to>
                                        <p:strVal val="visible"/>
                                      </p:to>
                                    </p:set>
                                    <p:animEffect filter="fade" transition="in">
                                      <p:cBhvr>
                                        <p:cTn dur="300"/>
                                        <p:tgtEl>
                                          <p:spTgt spid="623"/>
                                        </p:tgtEl>
                                      </p:cBhvr>
                                    </p:animEffect>
                                  </p:childTnLst>
                                </p:cTn>
                              </p:par>
                              <p:par>
                                <p:cTn fill="hold" nodeType="withEffect" presetClass="entr" presetID="10" presetSubtype="0">
                                  <p:stCondLst>
                                    <p:cond delay="500"/>
                                  </p:stCondLst>
                                  <p:childTnLst>
                                    <p:set>
                                      <p:cBhvr>
                                        <p:cTn dur="1" fill="hold">
                                          <p:stCondLst>
                                            <p:cond delay="0"/>
                                          </p:stCondLst>
                                        </p:cTn>
                                        <p:tgtEl>
                                          <p:spTgt spid="626"/>
                                        </p:tgtEl>
                                        <p:attrNameLst>
                                          <p:attrName>style.visibility</p:attrName>
                                        </p:attrNameLst>
                                      </p:cBhvr>
                                      <p:to>
                                        <p:strVal val="visible"/>
                                      </p:to>
                                    </p:set>
                                    <p:animEffect filter="fade" transition="in">
                                      <p:cBhvr>
                                        <p:cTn dur="300"/>
                                        <p:tgtEl>
                                          <p:spTgt spid="626"/>
                                        </p:tgtEl>
                                      </p:cBhvr>
                                    </p:animEffect>
                                  </p:childTnLst>
                                </p:cTn>
                              </p:par>
                              <p:par>
                                <p:cTn fill="hold" nodeType="withEffect" presetClass="entr" presetID="10" presetSubtype="0">
                                  <p:stCondLst>
                                    <p:cond delay="500"/>
                                  </p:stCondLst>
                                  <p:childTnLst>
                                    <p:set>
                                      <p:cBhvr>
                                        <p:cTn dur="1" fill="hold">
                                          <p:stCondLst>
                                            <p:cond delay="0"/>
                                          </p:stCondLst>
                                        </p:cTn>
                                        <p:tgtEl>
                                          <p:spTgt spid="637"/>
                                        </p:tgtEl>
                                        <p:attrNameLst>
                                          <p:attrName>style.visibility</p:attrName>
                                        </p:attrNameLst>
                                      </p:cBhvr>
                                      <p:to>
                                        <p:strVal val="visible"/>
                                      </p:to>
                                    </p:set>
                                    <p:animEffect filter="fade" transition="in">
                                      <p:cBhvr>
                                        <p:cTn dur="300"/>
                                        <p:tgtEl>
                                          <p:spTgt spid="637"/>
                                        </p:tgtEl>
                                      </p:cBhvr>
                                    </p:animEffect>
                                  </p:childTnLst>
                                </p:cTn>
                              </p:par>
                              <p:par>
                                <p:cTn fill="hold" nodeType="withEffect" presetClass="entr" presetID="10" presetSubtype="0">
                                  <p:stCondLst>
                                    <p:cond delay="500"/>
                                  </p:stCondLst>
                                  <p:childTnLst>
                                    <p:set>
                                      <p:cBhvr>
                                        <p:cTn dur="1" fill="hold">
                                          <p:stCondLst>
                                            <p:cond delay="0"/>
                                          </p:stCondLst>
                                        </p:cTn>
                                        <p:tgtEl>
                                          <p:spTgt spid="638"/>
                                        </p:tgtEl>
                                        <p:attrNameLst>
                                          <p:attrName>style.visibility</p:attrName>
                                        </p:attrNameLst>
                                      </p:cBhvr>
                                      <p:to>
                                        <p:strVal val="visible"/>
                                      </p:to>
                                    </p:set>
                                    <p:animEffect filter="fade" transition="in">
                                      <p:cBhvr>
                                        <p:cTn dur="300"/>
                                        <p:tgtEl>
                                          <p:spTgt spid="638"/>
                                        </p:tgtEl>
                                      </p:cBhvr>
                                    </p:animEffect>
                                  </p:childTnLst>
                                </p:cTn>
                              </p:par>
                              <p:par>
                                <p:cTn fill="hold" nodeType="withEffect" presetClass="entr" presetID="10" presetSubtype="0">
                                  <p:stCondLst>
                                    <p:cond delay="500"/>
                                  </p:stCondLst>
                                  <p:childTnLst>
                                    <p:set>
                                      <p:cBhvr>
                                        <p:cTn dur="1" fill="hold">
                                          <p:stCondLst>
                                            <p:cond delay="0"/>
                                          </p:stCondLst>
                                        </p:cTn>
                                        <p:tgtEl>
                                          <p:spTgt spid="639"/>
                                        </p:tgtEl>
                                        <p:attrNameLst>
                                          <p:attrName>style.visibility</p:attrName>
                                        </p:attrNameLst>
                                      </p:cBhvr>
                                      <p:to>
                                        <p:strVal val="visible"/>
                                      </p:to>
                                    </p:set>
                                    <p:animEffect filter="fade" transition="in">
                                      <p:cBhvr>
                                        <p:cTn dur="300"/>
                                        <p:tgtEl>
                                          <p:spTgt spid="639"/>
                                        </p:tgtEl>
                                      </p:cBhvr>
                                    </p:animEffect>
                                  </p:childTnLst>
                                </p:cTn>
                              </p:par>
                              <p:par>
                                <p:cTn fill="hold" nodeType="withEffect" presetClass="entr" presetID="10" presetSubtype="0">
                                  <p:stCondLst>
                                    <p:cond delay="200"/>
                                  </p:stCondLst>
                                  <p:childTnLst>
                                    <p:set>
                                      <p:cBhvr>
                                        <p:cTn dur="1" fill="hold">
                                          <p:stCondLst>
                                            <p:cond delay="0"/>
                                          </p:stCondLst>
                                        </p:cTn>
                                        <p:tgtEl>
                                          <p:spTgt spid="611"/>
                                        </p:tgtEl>
                                        <p:attrNameLst>
                                          <p:attrName>style.visibility</p:attrName>
                                        </p:attrNameLst>
                                      </p:cBhvr>
                                      <p:to>
                                        <p:strVal val="visible"/>
                                      </p:to>
                                    </p:set>
                                    <p:animEffect filter="fade" transition="in">
                                      <p:cBhvr>
                                        <p:cTn dur="300"/>
                                        <p:tgtEl>
                                          <p:spTgt spid="611"/>
                                        </p:tgtEl>
                                      </p:cBhvr>
                                    </p:animEffect>
                                  </p:childTnLst>
                                </p:cTn>
                              </p:par>
                              <p:par>
                                <p:cTn fill="hold" nodeType="withEffect" presetClass="entr" presetID="10" presetSubtype="0">
                                  <p:stCondLst>
                                    <p:cond delay="300"/>
                                  </p:stCondLst>
                                  <p:childTnLst>
                                    <p:set>
                                      <p:cBhvr>
                                        <p:cTn dur="1" fill="hold">
                                          <p:stCondLst>
                                            <p:cond delay="0"/>
                                          </p:stCondLst>
                                        </p:cTn>
                                        <p:tgtEl>
                                          <p:spTgt spid="617"/>
                                        </p:tgtEl>
                                        <p:attrNameLst>
                                          <p:attrName>style.visibility</p:attrName>
                                        </p:attrNameLst>
                                      </p:cBhvr>
                                      <p:to>
                                        <p:strVal val="visible"/>
                                      </p:to>
                                    </p:set>
                                    <p:animEffect filter="fade" transition="in">
                                      <p:cBhvr>
                                        <p:cTn dur="200"/>
                                        <p:tgtEl>
                                          <p:spTgt spid="617"/>
                                        </p:tgtEl>
                                      </p:cBhvr>
                                    </p:animEffect>
                                  </p:childTnLst>
                                </p:cTn>
                              </p:par>
                              <p:par>
                                <p:cTn fill="hold" nodeType="withEffect" presetClass="entr" presetID="10" presetSubtype="0">
                                  <p:stCondLst>
                                    <p:cond delay="400"/>
                                  </p:stCondLst>
                                  <p:childTnLst>
                                    <p:set>
                                      <p:cBhvr>
                                        <p:cTn dur="1" fill="hold">
                                          <p:stCondLst>
                                            <p:cond delay="0"/>
                                          </p:stCondLst>
                                        </p:cTn>
                                        <p:tgtEl>
                                          <p:spTgt spid="609"/>
                                        </p:tgtEl>
                                        <p:attrNameLst>
                                          <p:attrName>style.visibility</p:attrName>
                                        </p:attrNameLst>
                                      </p:cBhvr>
                                      <p:to>
                                        <p:strVal val="visible"/>
                                      </p:to>
                                    </p:set>
                                    <p:animEffect filter="fade" transition="in">
                                      <p:cBhvr>
                                        <p:cTn dur="300"/>
                                        <p:tgtEl>
                                          <p:spTgt spid="609"/>
                                        </p:tgtEl>
                                      </p:cBhvr>
                                    </p:animEffect>
                                  </p:childTnLst>
                                </p:cTn>
                              </p:par>
                              <p:par>
                                <p:cTn fill="hold" nodeType="withEffect" presetClass="entr" presetID="10" presetSubtype="0">
                                  <p:stCondLst>
                                    <p:cond delay="600"/>
                                  </p:stCondLst>
                                  <p:childTnLst>
                                    <p:set>
                                      <p:cBhvr>
                                        <p:cTn dur="1" fill="hold">
                                          <p:stCondLst>
                                            <p:cond delay="0"/>
                                          </p:stCondLst>
                                        </p:cTn>
                                        <p:tgtEl>
                                          <p:spTgt spid="622"/>
                                        </p:tgtEl>
                                        <p:attrNameLst>
                                          <p:attrName>style.visibility</p:attrName>
                                        </p:attrNameLst>
                                      </p:cBhvr>
                                      <p:to>
                                        <p:strVal val="visible"/>
                                      </p:to>
                                    </p:set>
                                    <p:animEffect filter="fade" transition="in">
                                      <p:cBhvr>
                                        <p:cTn dur="300"/>
                                        <p:tgtEl>
                                          <p:spTgt spid="622"/>
                                        </p:tgtEl>
                                      </p:cBhvr>
                                    </p:animEffect>
                                  </p:childTnLst>
                                </p:cTn>
                              </p:par>
                              <p:par>
                                <p:cTn fill="hold" nodeType="withEffect" presetClass="entr" presetID="10" presetSubtype="0">
                                  <p:stCondLst>
                                    <p:cond delay="600"/>
                                  </p:stCondLst>
                                  <p:childTnLst>
                                    <p:set>
                                      <p:cBhvr>
                                        <p:cTn dur="1" fill="hold">
                                          <p:stCondLst>
                                            <p:cond delay="0"/>
                                          </p:stCondLst>
                                        </p:cTn>
                                        <p:tgtEl>
                                          <p:spTgt spid="627"/>
                                        </p:tgtEl>
                                        <p:attrNameLst>
                                          <p:attrName>style.visibility</p:attrName>
                                        </p:attrNameLst>
                                      </p:cBhvr>
                                      <p:to>
                                        <p:strVal val="visible"/>
                                      </p:to>
                                    </p:set>
                                    <p:animEffect filter="fade" transition="in">
                                      <p:cBhvr>
                                        <p:cTn dur="300"/>
                                        <p:tgtEl>
                                          <p:spTgt spid="627"/>
                                        </p:tgtEl>
                                      </p:cBhvr>
                                    </p:animEffect>
                                  </p:childTnLst>
                                </p:cTn>
                              </p:par>
                              <p:par>
                                <p:cTn fill="hold" nodeType="withEffect" presetClass="entr" presetID="10" presetSubtype="0">
                                  <p:stCondLst>
                                    <p:cond delay="600"/>
                                  </p:stCondLst>
                                  <p:childTnLst>
                                    <p:set>
                                      <p:cBhvr>
                                        <p:cTn dur="1" fill="hold">
                                          <p:stCondLst>
                                            <p:cond delay="0"/>
                                          </p:stCondLst>
                                        </p:cTn>
                                        <p:tgtEl>
                                          <p:spTgt spid="640"/>
                                        </p:tgtEl>
                                        <p:attrNameLst>
                                          <p:attrName>style.visibility</p:attrName>
                                        </p:attrNameLst>
                                      </p:cBhvr>
                                      <p:to>
                                        <p:strVal val="visible"/>
                                      </p:to>
                                    </p:set>
                                    <p:animEffect filter="fade" transition="in">
                                      <p:cBhvr>
                                        <p:cTn dur="300"/>
                                        <p:tgtEl>
                                          <p:spTgt spid="640"/>
                                        </p:tgtEl>
                                      </p:cBhvr>
                                    </p:animEffect>
                                  </p:childTnLst>
                                </p:cTn>
                              </p:par>
                              <p:par>
                                <p:cTn fill="hold" nodeType="withEffect" presetClass="entr" presetID="10" presetSubtype="0">
                                  <p:stCondLst>
                                    <p:cond delay="600"/>
                                  </p:stCondLst>
                                  <p:childTnLst>
                                    <p:set>
                                      <p:cBhvr>
                                        <p:cTn dur="1" fill="hold">
                                          <p:stCondLst>
                                            <p:cond delay="0"/>
                                          </p:stCondLst>
                                        </p:cTn>
                                        <p:tgtEl>
                                          <p:spTgt spid="641"/>
                                        </p:tgtEl>
                                        <p:attrNameLst>
                                          <p:attrName>style.visibility</p:attrName>
                                        </p:attrNameLst>
                                      </p:cBhvr>
                                      <p:to>
                                        <p:strVal val="visible"/>
                                      </p:to>
                                    </p:set>
                                    <p:animEffect filter="fade" transition="in">
                                      <p:cBhvr>
                                        <p:cTn dur="300"/>
                                        <p:tgtEl>
                                          <p:spTgt spid="641"/>
                                        </p:tgtEl>
                                      </p:cBhvr>
                                    </p:animEffect>
                                  </p:childTnLst>
                                </p:cTn>
                              </p:par>
                              <p:par>
                                <p:cTn fill="hold" nodeType="withEffect" presetClass="entr" presetID="10" presetSubtype="0">
                                  <p:stCondLst>
                                    <p:cond delay="600"/>
                                  </p:stCondLst>
                                  <p:childTnLst>
                                    <p:set>
                                      <p:cBhvr>
                                        <p:cTn dur="1" fill="hold">
                                          <p:stCondLst>
                                            <p:cond delay="0"/>
                                          </p:stCondLst>
                                        </p:cTn>
                                        <p:tgtEl>
                                          <p:spTgt spid="642"/>
                                        </p:tgtEl>
                                        <p:attrNameLst>
                                          <p:attrName>style.visibility</p:attrName>
                                        </p:attrNameLst>
                                      </p:cBhvr>
                                      <p:to>
                                        <p:strVal val="visible"/>
                                      </p:to>
                                    </p:set>
                                    <p:animEffect filter="fade" transition="in">
                                      <p:cBhvr>
                                        <p:cTn dur="300"/>
                                        <p:tgtEl>
                                          <p:spTgt spid="642"/>
                                        </p:tgtEl>
                                      </p:cBhvr>
                                    </p:animEffect>
                                  </p:childTnLst>
                                </p:cTn>
                              </p:par>
                              <p:par>
                                <p:cTn fill="hold" nodeType="withEffect" presetClass="entr" presetID="10" presetSubtype="0">
                                  <p:stCondLst>
                                    <p:cond delay="400"/>
                                  </p:stCondLst>
                                  <p:childTnLst>
                                    <p:set>
                                      <p:cBhvr>
                                        <p:cTn dur="1" fill="hold">
                                          <p:stCondLst>
                                            <p:cond delay="0"/>
                                          </p:stCondLst>
                                        </p:cTn>
                                        <p:tgtEl>
                                          <p:spTgt spid="612"/>
                                        </p:tgtEl>
                                        <p:attrNameLst>
                                          <p:attrName>style.visibility</p:attrName>
                                        </p:attrNameLst>
                                      </p:cBhvr>
                                      <p:to>
                                        <p:strVal val="visible"/>
                                      </p:to>
                                    </p:set>
                                    <p:animEffect filter="fade" transition="in">
                                      <p:cBhvr>
                                        <p:cTn dur="300"/>
                                        <p:tgtEl>
                                          <p:spTgt spid="612"/>
                                        </p:tgtEl>
                                      </p:cBhvr>
                                    </p:animEffect>
                                  </p:childTnLst>
                                </p:cTn>
                              </p:par>
                              <p:par>
                                <p:cTn fill="hold" nodeType="withEffect" presetClass="entr" presetID="10" presetSubtype="0">
                                  <p:stCondLst>
                                    <p:cond delay="500"/>
                                  </p:stCondLst>
                                  <p:childTnLst>
                                    <p:set>
                                      <p:cBhvr>
                                        <p:cTn dur="1" fill="hold">
                                          <p:stCondLst>
                                            <p:cond delay="0"/>
                                          </p:stCondLst>
                                        </p:cTn>
                                        <p:tgtEl>
                                          <p:spTgt spid="620"/>
                                        </p:tgtEl>
                                        <p:attrNameLst>
                                          <p:attrName>style.visibility</p:attrName>
                                        </p:attrNameLst>
                                      </p:cBhvr>
                                      <p:to>
                                        <p:strVal val="visible"/>
                                      </p:to>
                                    </p:set>
                                    <p:animEffect filter="fade" transition="in">
                                      <p:cBhvr>
                                        <p:cTn dur="300"/>
                                        <p:tgtEl>
                                          <p:spTgt spid="620"/>
                                        </p:tgtEl>
                                      </p:cBhvr>
                                    </p:animEffect>
                                  </p:childTnLst>
                                </p:cTn>
                              </p:par>
                              <p:par>
                                <p:cTn fill="hold" nodeType="withEffect" presetClass="entr" presetID="10" presetSubtype="0">
                                  <p:stCondLst>
                                    <p:cond delay="600"/>
                                  </p:stCondLst>
                                  <p:childTnLst>
                                    <p:set>
                                      <p:cBhvr>
                                        <p:cTn dur="1" fill="hold">
                                          <p:stCondLst>
                                            <p:cond delay="0"/>
                                          </p:stCondLst>
                                        </p:cTn>
                                        <p:tgtEl>
                                          <p:spTgt spid="608"/>
                                        </p:tgtEl>
                                        <p:attrNameLst>
                                          <p:attrName>style.visibility</p:attrName>
                                        </p:attrNameLst>
                                      </p:cBhvr>
                                      <p:to>
                                        <p:strVal val="visible"/>
                                      </p:to>
                                    </p:set>
                                    <p:animEffect filter="fade" transition="in">
                                      <p:cBhvr>
                                        <p:cTn dur="300"/>
                                        <p:tgtEl>
                                          <p:spTgt spid="608"/>
                                        </p:tgtEl>
                                      </p:cBhvr>
                                    </p:animEffect>
                                  </p:childTnLst>
                                </p:cTn>
                              </p:par>
                              <p:par>
                                <p:cTn fill="hold" nodeType="withEffect" presetClass="entr" presetID="10" presetSubtype="0">
                                  <p:stCondLst>
                                    <p:cond delay="800"/>
                                  </p:stCondLst>
                                  <p:childTnLst>
                                    <p:set>
                                      <p:cBhvr>
                                        <p:cTn dur="1" fill="hold">
                                          <p:stCondLst>
                                            <p:cond delay="0"/>
                                          </p:stCondLst>
                                        </p:cTn>
                                        <p:tgtEl>
                                          <p:spTgt spid="621"/>
                                        </p:tgtEl>
                                        <p:attrNameLst>
                                          <p:attrName>style.visibility</p:attrName>
                                        </p:attrNameLst>
                                      </p:cBhvr>
                                      <p:to>
                                        <p:strVal val="visible"/>
                                      </p:to>
                                    </p:set>
                                    <p:animEffect filter="fade" transition="in">
                                      <p:cBhvr>
                                        <p:cTn dur="300"/>
                                        <p:tgtEl>
                                          <p:spTgt spid="621"/>
                                        </p:tgtEl>
                                      </p:cBhvr>
                                    </p:animEffect>
                                  </p:childTnLst>
                                </p:cTn>
                              </p:par>
                              <p:par>
                                <p:cTn fill="hold" nodeType="withEffect" presetClass="entr" presetID="10" presetSubtype="0">
                                  <p:stCondLst>
                                    <p:cond delay="800"/>
                                  </p:stCondLst>
                                  <p:childTnLst>
                                    <p:set>
                                      <p:cBhvr>
                                        <p:cTn dur="1" fill="hold">
                                          <p:stCondLst>
                                            <p:cond delay="0"/>
                                          </p:stCondLst>
                                        </p:cTn>
                                        <p:tgtEl>
                                          <p:spTgt spid="628"/>
                                        </p:tgtEl>
                                        <p:attrNameLst>
                                          <p:attrName>style.visibility</p:attrName>
                                        </p:attrNameLst>
                                      </p:cBhvr>
                                      <p:to>
                                        <p:strVal val="visible"/>
                                      </p:to>
                                    </p:set>
                                    <p:animEffect filter="fade" transition="in">
                                      <p:cBhvr>
                                        <p:cTn dur="300"/>
                                        <p:tgtEl>
                                          <p:spTgt spid="628"/>
                                        </p:tgtEl>
                                      </p:cBhvr>
                                    </p:animEffect>
                                  </p:childTnLst>
                                </p:cTn>
                              </p:par>
                              <p:par>
                                <p:cTn fill="hold" nodeType="withEffect" presetClass="entr" presetID="10" presetSubtype="0">
                                  <p:stCondLst>
                                    <p:cond delay="800"/>
                                  </p:stCondLst>
                                  <p:childTnLst>
                                    <p:set>
                                      <p:cBhvr>
                                        <p:cTn dur="1" fill="hold">
                                          <p:stCondLst>
                                            <p:cond delay="0"/>
                                          </p:stCondLst>
                                        </p:cTn>
                                        <p:tgtEl>
                                          <p:spTgt spid="643"/>
                                        </p:tgtEl>
                                        <p:attrNameLst>
                                          <p:attrName>style.visibility</p:attrName>
                                        </p:attrNameLst>
                                      </p:cBhvr>
                                      <p:to>
                                        <p:strVal val="visible"/>
                                      </p:to>
                                    </p:set>
                                    <p:animEffect filter="fade" transition="in">
                                      <p:cBhvr>
                                        <p:cTn dur="300"/>
                                        <p:tgtEl>
                                          <p:spTgt spid="643"/>
                                        </p:tgtEl>
                                      </p:cBhvr>
                                    </p:animEffect>
                                  </p:childTnLst>
                                </p:cTn>
                              </p:par>
                              <p:par>
                                <p:cTn fill="hold" nodeType="withEffect" presetClass="entr" presetID="10" presetSubtype="0">
                                  <p:stCondLst>
                                    <p:cond delay="800"/>
                                  </p:stCondLst>
                                  <p:childTnLst>
                                    <p:set>
                                      <p:cBhvr>
                                        <p:cTn dur="1" fill="hold">
                                          <p:stCondLst>
                                            <p:cond delay="0"/>
                                          </p:stCondLst>
                                        </p:cTn>
                                        <p:tgtEl>
                                          <p:spTgt spid="644"/>
                                        </p:tgtEl>
                                        <p:attrNameLst>
                                          <p:attrName>style.visibility</p:attrName>
                                        </p:attrNameLst>
                                      </p:cBhvr>
                                      <p:to>
                                        <p:strVal val="visible"/>
                                      </p:to>
                                    </p:set>
                                    <p:animEffect filter="fade" transition="in">
                                      <p:cBhvr>
                                        <p:cTn dur="300"/>
                                        <p:tgtEl>
                                          <p:spTgt spid="644"/>
                                        </p:tgtEl>
                                      </p:cBhvr>
                                    </p:animEffect>
                                  </p:childTnLst>
                                </p:cTn>
                              </p:par>
                              <p:par>
                                <p:cTn fill="hold" nodeType="withEffect" presetClass="entr" presetID="10" presetSubtype="0">
                                  <p:stCondLst>
                                    <p:cond delay="800"/>
                                  </p:stCondLst>
                                  <p:childTnLst>
                                    <p:set>
                                      <p:cBhvr>
                                        <p:cTn dur="1" fill="hold">
                                          <p:stCondLst>
                                            <p:cond delay="0"/>
                                          </p:stCondLst>
                                        </p:cTn>
                                        <p:tgtEl>
                                          <p:spTgt spid="645"/>
                                        </p:tgtEl>
                                        <p:attrNameLst>
                                          <p:attrName>style.visibility</p:attrName>
                                        </p:attrNameLst>
                                      </p:cBhvr>
                                      <p:to>
                                        <p:strVal val="visible"/>
                                      </p:to>
                                    </p:set>
                                    <p:animEffect filter="fade" transition="in">
                                      <p:cBhvr>
                                        <p:cTn dur="300"/>
                                        <p:tgtEl>
                                          <p:spTgt spid="645"/>
                                        </p:tgtEl>
                                      </p:cBhvr>
                                    </p:animEffect>
                                  </p:childTnLst>
                                </p:cTn>
                              </p:par>
                              <p:par>
                                <p:cTn fill="hold" nodeType="withEffect" presetClass="entr" presetID="10" presetSubtype="0">
                                  <p:stCondLst>
                                    <p:cond delay="600"/>
                                  </p:stCondLst>
                                  <p:childTnLst>
                                    <p:set>
                                      <p:cBhvr>
                                        <p:cTn dur="1" fill="hold">
                                          <p:stCondLst>
                                            <p:cond delay="0"/>
                                          </p:stCondLst>
                                        </p:cTn>
                                        <p:tgtEl>
                                          <p:spTgt spid="613"/>
                                        </p:tgtEl>
                                        <p:attrNameLst>
                                          <p:attrName>style.visibility</p:attrName>
                                        </p:attrNameLst>
                                      </p:cBhvr>
                                      <p:to>
                                        <p:strVal val="visible"/>
                                      </p:to>
                                    </p:set>
                                    <p:animEffect filter="fade" transition="in">
                                      <p:cBhvr>
                                        <p:cTn dur="300"/>
                                        <p:tgtEl>
                                          <p:spTgt spid="613"/>
                                        </p:tgtEl>
                                      </p:cBhvr>
                                    </p:animEffect>
                                  </p:childTnLst>
                                </p:cTn>
                              </p:par>
                              <p:par>
                                <p:cTn fill="hold" nodeType="withEffect" presetClass="entr" presetID="10" presetSubtype="0">
                                  <p:stCondLst>
                                    <p:cond delay="700"/>
                                  </p:stCondLst>
                                  <p:childTnLst>
                                    <p:set>
                                      <p:cBhvr>
                                        <p:cTn dur="1" fill="hold">
                                          <p:stCondLst>
                                            <p:cond delay="0"/>
                                          </p:stCondLst>
                                        </p:cTn>
                                        <p:tgtEl>
                                          <p:spTgt spid="619"/>
                                        </p:tgtEl>
                                        <p:attrNameLst>
                                          <p:attrName>style.visibility</p:attrName>
                                        </p:attrNameLst>
                                      </p:cBhvr>
                                      <p:to>
                                        <p:strVal val="visible"/>
                                      </p:to>
                                    </p:set>
                                    <p:animEffect filter="fade" transition="in">
                                      <p:cBhvr>
                                        <p:cTn dur="200"/>
                                        <p:tgtEl>
                                          <p:spTgt spid="619"/>
                                        </p:tgtEl>
                                      </p:cBhvr>
                                    </p:animEffect>
                                  </p:childTnLst>
                                </p:cTn>
                              </p:par>
                              <p:par>
                                <p:cTn fill="hold" nodeType="withEffect" presetClass="entr" presetID="10" presetSubtype="0">
                                  <p:stCondLst>
                                    <p:cond delay="800"/>
                                  </p:stCondLst>
                                  <p:childTnLst>
                                    <p:set>
                                      <p:cBhvr>
                                        <p:cTn dur="1" fill="hold">
                                          <p:stCondLst>
                                            <p:cond delay="0"/>
                                          </p:stCondLst>
                                        </p:cTn>
                                        <p:tgtEl>
                                          <p:spTgt spid="606"/>
                                        </p:tgtEl>
                                        <p:attrNameLst>
                                          <p:attrName>style.visibility</p:attrName>
                                        </p:attrNameLst>
                                      </p:cBhvr>
                                      <p:to>
                                        <p:strVal val="visible"/>
                                      </p:to>
                                    </p:set>
                                    <p:animEffect filter="fade" transition="in">
                                      <p:cBhvr>
                                        <p:cTn dur="300"/>
                                        <p:tgtEl>
                                          <p:spTgt spid="606"/>
                                        </p:tgtEl>
                                      </p:cBhvr>
                                    </p:animEffect>
                                  </p:childTnLst>
                                </p:cTn>
                              </p:par>
                              <p:par>
                                <p:cTn fill="hold" nodeType="withEffect" presetClass="entr" presetID="10" presetSubtype="0">
                                  <p:stCondLst>
                                    <p:cond delay="1000"/>
                                  </p:stCondLst>
                                  <p:childTnLst>
                                    <p:set>
                                      <p:cBhvr>
                                        <p:cTn dur="1" fill="hold">
                                          <p:stCondLst>
                                            <p:cond delay="0"/>
                                          </p:stCondLst>
                                        </p:cTn>
                                        <p:tgtEl>
                                          <p:spTgt spid="624"/>
                                        </p:tgtEl>
                                        <p:attrNameLst>
                                          <p:attrName>style.visibility</p:attrName>
                                        </p:attrNameLst>
                                      </p:cBhvr>
                                      <p:to>
                                        <p:strVal val="visible"/>
                                      </p:to>
                                    </p:set>
                                    <p:animEffect filter="fade" transition="in">
                                      <p:cBhvr>
                                        <p:cTn dur="300"/>
                                        <p:tgtEl>
                                          <p:spTgt spid="624"/>
                                        </p:tgtEl>
                                      </p:cBhvr>
                                    </p:animEffect>
                                  </p:childTnLst>
                                </p:cTn>
                              </p:par>
                              <p:par>
                                <p:cTn fill="hold" nodeType="withEffect" presetClass="entr" presetID="10" presetSubtype="0">
                                  <p:stCondLst>
                                    <p:cond delay="1000"/>
                                  </p:stCondLst>
                                  <p:childTnLst>
                                    <p:set>
                                      <p:cBhvr>
                                        <p:cTn dur="1" fill="hold">
                                          <p:stCondLst>
                                            <p:cond delay="0"/>
                                          </p:stCondLst>
                                        </p:cTn>
                                        <p:tgtEl>
                                          <p:spTgt spid="629"/>
                                        </p:tgtEl>
                                        <p:attrNameLst>
                                          <p:attrName>style.visibility</p:attrName>
                                        </p:attrNameLst>
                                      </p:cBhvr>
                                      <p:to>
                                        <p:strVal val="visible"/>
                                      </p:to>
                                    </p:set>
                                    <p:animEffect filter="fade" transition="in">
                                      <p:cBhvr>
                                        <p:cTn dur="300"/>
                                        <p:tgtEl>
                                          <p:spTgt spid="629"/>
                                        </p:tgtEl>
                                      </p:cBhvr>
                                    </p:animEffect>
                                  </p:childTnLst>
                                </p:cTn>
                              </p:par>
                              <p:par>
                                <p:cTn fill="hold" nodeType="withEffect" presetClass="entr" presetID="10" presetSubtype="0">
                                  <p:stCondLst>
                                    <p:cond delay="1000"/>
                                  </p:stCondLst>
                                  <p:childTnLst>
                                    <p:set>
                                      <p:cBhvr>
                                        <p:cTn dur="1" fill="hold">
                                          <p:stCondLst>
                                            <p:cond delay="0"/>
                                          </p:stCondLst>
                                        </p:cTn>
                                        <p:tgtEl>
                                          <p:spTgt spid="631"/>
                                        </p:tgtEl>
                                        <p:attrNameLst>
                                          <p:attrName>style.visibility</p:attrName>
                                        </p:attrNameLst>
                                      </p:cBhvr>
                                      <p:to>
                                        <p:strVal val="visible"/>
                                      </p:to>
                                    </p:set>
                                    <p:animEffect filter="fade" transition="in">
                                      <p:cBhvr>
                                        <p:cTn dur="300"/>
                                        <p:tgtEl>
                                          <p:spTgt spid="631"/>
                                        </p:tgtEl>
                                      </p:cBhvr>
                                    </p:animEffect>
                                  </p:childTnLst>
                                </p:cTn>
                              </p:par>
                              <p:par>
                                <p:cTn fill="hold" nodeType="withEffect" presetClass="entr" presetID="10" presetSubtype="0">
                                  <p:stCondLst>
                                    <p:cond delay="1000"/>
                                  </p:stCondLst>
                                  <p:childTnLst>
                                    <p:set>
                                      <p:cBhvr>
                                        <p:cTn dur="1" fill="hold">
                                          <p:stCondLst>
                                            <p:cond delay="0"/>
                                          </p:stCondLst>
                                        </p:cTn>
                                        <p:tgtEl>
                                          <p:spTgt spid="632"/>
                                        </p:tgtEl>
                                        <p:attrNameLst>
                                          <p:attrName>style.visibility</p:attrName>
                                        </p:attrNameLst>
                                      </p:cBhvr>
                                      <p:to>
                                        <p:strVal val="visible"/>
                                      </p:to>
                                    </p:set>
                                    <p:animEffect filter="fade" transition="in">
                                      <p:cBhvr>
                                        <p:cTn dur="300"/>
                                        <p:tgtEl>
                                          <p:spTgt spid="632"/>
                                        </p:tgtEl>
                                      </p:cBhvr>
                                    </p:animEffect>
                                  </p:childTnLst>
                                </p:cTn>
                              </p:par>
                              <p:par>
                                <p:cTn fill="hold" nodeType="withEffect" presetClass="entr" presetID="10" presetSubtype="0">
                                  <p:stCondLst>
                                    <p:cond delay="1000"/>
                                  </p:stCondLst>
                                  <p:childTnLst>
                                    <p:set>
                                      <p:cBhvr>
                                        <p:cTn dur="1" fill="hold">
                                          <p:stCondLst>
                                            <p:cond delay="0"/>
                                          </p:stCondLst>
                                        </p:cTn>
                                        <p:tgtEl>
                                          <p:spTgt spid="633"/>
                                        </p:tgtEl>
                                        <p:attrNameLst>
                                          <p:attrName>style.visibility</p:attrName>
                                        </p:attrNameLst>
                                      </p:cBhvr>
                                      <p:to>
                                        <p:strVal val="visible"/>
                                      </p:to>
                                    </p:set>
                                    <p:animEffect filter="fade" transition="in">
                                      <p:cBhvr>
                                        <p:cTn dur="300"/>
                                        <p:tgtEl>
                                          <p:spTgt spid="633"/>
                                        </p:tgtEl>
                                      </p:cBhvr>
                                    </p:animEffect>
                                  </p:childTnLst>
                                </p:cTn>
                              </p:par>
                              <p:par>
                                <p:cTn fill="hold" nodeType="withEffect" presetClass="entr" presetID="10" presetSubtype="0">
                                  <p:stCondLst>
                                    <p:cond delay="800"/>
                                  </p:stCondLst>
                                  <p:childTnLst>
                                    <p:set>
                                      <p:cBhvr>
                                        <p:cTn dur="1" fill="hold">
                                          <p:stCondLst>
                                            <p:cond delay="0"/>
                                          </p:stCondLst>
                                        </p:cTn>
                                        <p:tgtEl>
                                          <p:spTgt spid="615"/>
                                        </p:tgtEl>
                                        <p:attrNameLst>
                                          <p:attrName>style.visibility</p:attrName>
                                        </p:attrNameLst>
                                      </p:cBhvr>
                                      <p:to>
                                        <p:strVal val="visible"/>
                                      </p:to>
                                    </p:set>
                                    <p:animEffect filter="fade" transition="in">
                                      <p:cBhvr>
                                        <p:cTn dur="300"/>
                                        <p:tgtEl>
                                          <p:spTgt spid="615"/>
                                        </p:tgtEl>
                                      </p:cBhvr>
                                    </p:animEffect>
                                  </p:childTnLst>
                                </p:cTn>
                              </p:par>
                              <p:par>
                                <p:cTn fill="hold" nodeType="withEffect" presetClass="entr" presetID="10" presetSubtype="0">
                                  <p:stCondLst>
                                    <p:cond delay="900"/>
                                  </p:stCondLst>
                                  <p:childTnLst>
                                    <p:set>
                                      <p:cBhvr>
                                        <p:cTn dur="1" fill="hold">
                                          <p:stCondLst>
                                            <p:cond delay="0"/>
                                          </p:stCondLst>
                                        </p:cTn>
                                        <p:tgtEl>
                                          <p:spTgt spid="618"/>
                                        </p:tgtEl>
                                        <p:attrNameLst>
                                          <p:attrName>style.visibility</p:attrName>
                                        </p:attrNameLst>
                                      </p:cBhvr>
                                      <p:to>
                                        <p:strVal val="visible"/>
                                      </p:to>
                                    </p:set>
                                    <p:animEffect filter="fade" transition="in">
                                      <p:cBhvr>
                                        <p:cTn dur="200"/>
                                        <p:tgtEl>
                                          <p:spTgt spid="618"/>
                                        </p:tgtEl>
                                      </p:cBhvr>
                                    </p:animEffect>
                                  </p:childTnLst>
                                </p:cTn>
                              </p:par>
                              <p:par>
                                <p:cTn fill="hold" nodeType="withEffect" presetClass="entr" presetID="10" presetSubtype="0">
                                  <p:stCondLst>
                                    <p:cond delay="1000"/>
                                  </p:stCondLst>
                                  <p:childTnLst>
                                    <p:set>
                                      <p:cBhvr>
                                        <p:cTn dur="1" fill="hold">
                                          <p:stCondLst>
                                            <p:cond delay="0"/>
                                          </p:stCondLst>
                                        </p:cTn>
                                        <p:tgtEl>
                                          <p:spTgt spid="607"/>
                                        </p:tgtEl>
                                        <p:attrNameLst>
                                          <p:attrName>style.visibility</p:attrName>
                                        </p:attrNameLst>
                                      </p:cBhvr>
                                      <p:to>
                                        <p:strVal val="visible"/>
                                      </p:to>
                                    </p:set>
                                    <p:animEffect filter="fade" transition="in">
                                      <p:cBhvr>
                                        <p:cTn dur="300"/>
                                        <p:tgtEl>
                                          <p:spTgt spid="607"/>
                                        </p:tgtEl>
                                      </p:cBhvr>
                                    </p:animEffect>
                                  </p:childTnLst>
                                </p:cTn>
                              </p:par>
                              <p:par>
                                <p:cTn fill="hold" nodeType="withEffect" presetClass="entr" presetID="10" presetSubtype="0">
                                  <p:stCondLst>
                                    <p:cond delay="1200"/>
                                  </p:stCondLst>
                                  <p:childTnLst>
                                    <p:set>
                                      <p:cBhvr>
                                        <p:cTn dur="1" fill="hold">
                                          <p:stCondLst>
                                            <p:cond delay="0"/>
                                          </p:stCondLst>
                                        </p:cTn>
                                        <p:tgtEl>
                                          <p:spTgt spid="625"/>
                                        </p:tgtEl>
                                        <p:attrNameLst>
                                          <p:attrName>style.visibility</p:attrName>
                                        </p:attrNameLst>
                                      </p:cBhvr>
                                      <p:to>
                                        <p:strVal val="visible"/>
                                      </p:to>
                                    </p:set>
                                    <p:animEffect filter="fade" transition="in">
                                      <p:cBhvr>
                                        <p:cTn dur="300"/>
                                        <p:tgtEl>
                                          <p:spTgt spid="625"/>
                                        </p:tgtEl>
                                      </p:cBhvr>
                                    </p:animEffect>
                                  </p:childTnLst>
                                </p:cTn>
                              </p:par>
                              <p:par>
                                <p:cTn fill="hold" nodeType="withEffect" presetClass="entr" presetID="10" presetSubtype="0">
                                  <p:stCondLst>
                                    <p:cond delay="1200"/>
                                  </p:stCondLst>
                                  <p:childTnLst>
                                    <p:set>
                                      <p:cBhvr>
                                        <p:cTn dur="1" fill="hold">
                                          <p:stCondLst>
                                            <p:cond delay="0"/>
                                          </p:stCondLst>
                                        </p:cTn>
                                        <p:tgtEl>
                                          <p:spTgt spid="630"/>
                                        </p:tgtEl>
                                        <p:attrNameLst>
                                          <p:attrName>style.visibility</p:attrName>
                                        </p:attrNameLst>
                                      </p:cBhvr>
                                      <p:to>
                                        <p:strVal val="visible"/>
                                      </p:to>
                                    </p:set>
                                    <p:animEffect filter="fade" transition="in">
                                      <p:cBhvr>
                                        <p:cTn dur="300"/>
                                        <p:tgtEl>
                                          <p:spTgt spid="630"/>
                                        </p:tgtEl>
                                      </p:cBhvr>
                                    </p:animEffect>
                                  </p:childTnLst>
                                </p:cTn>
                              </p:par>
                              <p:par>
                                <p:cTn fill="hold" nodeType="withEffect" presetClass="entr" presetID="10" presetSubtype="0">
                                  <p:stCondLst>
                                    <p:cond delay="1200"/>
                                  </p:stCondLst>
                                  <p:childTnLst>
                                    <p:set>
                                      <p:cBhvr>
                                        <p:cTn dur="1" fill="hold">
                                          <p:stCondLst>
                                            <p:cond delay="0"/>
                                          </p:stCondLst>
                                        </p:cTn>
                                        <p:tgtEl>
                                          <p:spTgt spid="634"/>
                                        </p:tgtEl>
                                        <p:attrNameLst>
                                          <p:attrName>style.visibility</p:attrName>
                                        </p:attrNameLst>
                                      </p:cBhvr>
                                      <p:to>
                                        <p:strVal val="visible"/>
                                      </p:to>
                                    </p:set>
                                    <p:animEffect filter="fade" transition="in">
                                      <p:cBhvr>
                                        <p:cTn dur="300"/>
                                        <p:tgtEl>
                                          <p:spTgt spid="634"/>
                                        </p:tgtEl>
                                      </p:cBhvr>
                                    </p:animEffect>
                                  </p:childTnLst>
                                </p:cTn>
                              </p:par>
                              <p:par>
                                <p:cTn fill="hold" nodeType="withEffect" presetClass="entr" presetID="10" presetSubtype="0">
                                  <p:stCondLst>
                                    <p:cond delay="1200"/>
                                  </p:stCondLst>
                                  <p:childTnLst>
                                    <p:set>
                                      <p:cBhvr>
                                        <p:cTn dur="1" fill="hold">
                                          <p:stCondLst>
                                            <p:cond delay="0"/>
                                          </p:stCondLst>
                                        </p:cTn>
                                        <p:tgtEl>
                                          <p:spTgt spid="635"/>
                                        </p:tgtEl>
                                        <p:attrNameLst>
                                          <p:attrName>style.visibility</p:attrName>
                                        </p:attrNameLst>
                                      </p:cBhvr>
                                      <p:to>
                                        <p:strVal val="visible"/>
                                      </p:to>
                                    </p:set>
                                    <p:animEffect filter="fade" transition="in">
                                      <p:cBhvr>
                                        <p:cTn dur="300"/>
                                        <p:tgtEl>
                                          <p:spTgt spid="635"/>
                                        </p:tgtEl>
                                      </p:cBhvr>
                                    </p:animEffect>
                                  </p:childTnLst>
                                </p:cTn>
                              </p:par>
                              <p:par>
                                <p:cTn fill="hold" nodeType="withEffect" presetClass="entr" presetID="10" presetSubtype="0">
                                  <p:stCondLst>
                                    <p:cond delay="1200"/>
                                  </p:stCondLst>
                                  <p:childTnLst>
                                    <p:set>
                                      <p:cBhvr>
                                        <p:cTn dur="1" fill="hold">
                                          <p:stCondLst>
                                            <p:cond delay="0"/>
                                          </p:stCondLst>
                                        </p:cTn>
                                        <p:tgtEl>
                                          <p:spTgt spid="636"/>
                                        </p:tgtEl>
                                        <p:attrNameLst>
                                          <p:attrName>style.visibility</p:attrName>
                                        </p:attrNameLst>
                                      </p:cBhvr>
                                      <p:to>
                                        <p:strVal val="visible"/>
                                      </p:to>
                                    </p:set>
                                    <p:animEffect filter="fade" transition="in">
                                      <p:cBhvr>
                                        <p:cTn dur="300"/>
                                        <p:tgtEl>
                                          <p:spTgt spid="6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7"/>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Design</a:t>
            </a:r>
            <a:endParaRPr/>
          </a:p>
        </p:txBody>
      </p:sp>
      <p:sp>
        <p:nvSpPr>
          <p:cNvPr id="652" name="Google Shape;652;p67"/>
          <p:cNvSpPr/>
          <p:nvPr/>
        </p:nvSpPr>
        <p:spPr>
          <a:xfrm>
            <a:off x="247354" y="972166"/>
            <a:ext cx="11454495" cy="132799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222222"/>
              </a:buClr>
              <a:buSzPts val="1800"/>
              <a:buFont typeface="Noto Sans Symbols"/>
              <a:buChar char="✔"/>
            </a:pPr>
            <a:r>
              <a:rPr lang="en-US" sz="1800">
                <a:solidFill>
                  <a:srgbClr val="222222"/>
                </a:solidFill>
                <a:latin typeface="arial"/>
                <a:ea typeface="arial"/>
                <a:cs typeface="arial"/>
                <a:sym typeface="arial"/>
              </a:rPr>
              <a:t>Design documents are prepared as per the SRS.</a:t>
            </a:r>
            <a:endParaRPr/>
          </a:p>
          <a:p>
            <a:pPr indent="-342900" lvl="0" marL="342900" marR="0" rtl="0" algn="l">
              <a:lnSpc>
                <a:spcPct val="150000"/>
              </a:lnSpc>
              <a:spcBef>
                <a:spcPts val="0"/>
              </a:spcBef>
              <a:spcAft>
                <a:spcPts val="0"/>
              </a:spcAft>
              <a:buClr>
                <a:srgbClr val="222222"/>
              </a:buClr>
              <a:buSzPts val="1800"/>
              <a:buFont typeface="Noto Sans Symbols"/>
              <a:buChar char="✔"/>
            </a:pPr>
            <a:r>
              <a:rPr lang="en-US" sz="1800">
                <a:solidFill>
                  <a:srgbClr val="222222"/>
                </a:solidFill>
                <a:latin typeface="arial"/>
                <a:ea typeface="arial"/>
                <a:cs typeface="arial"/>
                <a:sym typeface="arial"/>
              </a:rPr>
              <a:t>Helps to define overall system architecture.</a:t>
            </a:r>
            <a:endParaRPr/>
          </a:p>
          <a:p>
            <a:pPr indent="0" lvl="0" marL="0" marR="0" rtl="0" algn="l">
              <a:lnSpc>
                <a:spcPct val="150000"/>
              </a:lnSpc>
              <a:spcBef>
                <a:spcPts val="0"/>
              </a:spcBef>
              <a:spcAft>
                <a:spcPts val="0"/>
              </a:spcAft>
              <a:buNone/>
            </a:pPr>
            <a:r>
              <a:rPr lang="en-US" sz="2000">
                <a:solidFill>
                  <a:srgbClr val="222222"/>
                </a:solidFill>
                <a:latin typeface="arial"/>
                <a:ea typeface="arial"/>
                <a:cs typeface="arial"/>
                <a:sym typeface="arial"/>
              </a:rPr>
              <a:t>There are two kinds of design documents developed in this phase:</a:t>
            </a:r>
            <a:endParaRPr/>
          </a:p>
        </p:txBody>
      </p:sp>
      <p:sp>
        <p:nvSpPr>
          <p:cNvPr id="653" name="Google Shape;653;p67"/>
          <p:cNvSpPr txBox="1"/>
          <p:nvPr/>
        </p:nvSpPr>
        <p:spPr>
          <a:xfrm>
            <a:off x="6413157" y="2426065"/>
            <a:ext cx="5659394" cy="350865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009CDA"/>
                </a:solidFill>
                <a:latin typeface="arial"/>
                <a:ea typeface="arial"/>
                <a:cs typeface="arial"/>
                <a:sym typeface="arial"/>
              </a:rPr>
              <a:t>Low-Level Design(LLD) / Detail Level Design (DLD)</a:t>
            </a:r>
            <a:endParaRPr sz="2000">
              <a:solidFill>
                <a:srgbClr val="222222"/>
              </a:solidFill>
              <a:latin typeface="arial"/>
              <a:ea typeface="arial"/>
              <a:cs typeface="arial"/>
              <a:sym typeface="arial"/>
            </a:endParaRPr>
          </a:p>
          <a:p>
            <a:pPr indent="-342900" lvl="0" marL="342900" marR="0" rtl="0" algn="l">
              <a:lnSpc>
                <a:spcPct val="150000"/>
              </a:lnSpc>
              <a:spcBef>
                <a:spcPts val="0"/>
              </a:spcBef>
              <a:spcAft>
                <a:spcPts val="0"/>
              </a:spcAft>
              <a:buClr>
                <a:srgbClr val="222222"/>
              </a:buClr>
              <a:buSzPts val="1600"/>
              <a:buFont typeface="Noto Sans Symbols"/>
              <a:buChar char="✔"/>
            </a:pPr>
            <a:r>
              <a:rPr lang="en-US" sz="1600">
                <a:solidFill>
                  <a:srgbClr val="222222"/>
                </a:solidFill>
                <a:latin typeface="arial"/>
                <a:ea typeface="arial"/>
                <a:cs typeface="arial"/>
                <a:sym typeface="arial"/>
              </a:rPr>
              <a:t>Functional logic of the modules</a:t>
            </a:r>
            <a:endParaRPr/>
          </a:p>
          <a:p>
            <a:pPr indent="-342900" lvl="0" marL="342900" marR="0" rtl="0" algn="l">
              <a:lnSpc>
                <a:spcPct val="150000"/>
              </a:lnSpc>
              <a:spcBef>
                <a:spcPts val="0"/>
              </a:spcBef>
              <a:spcAft>
                <a:spcPts val="0"/>
              </a:spcAft>
              <a:buClr>
                <a:srgbClr val="222222"/>
              </a:buClr>
              <a:buSzPts val="1600"/>
              <a:buFont typeface="Noto Sans Symbols"/>
              <a:buChar char="✔"/>
            </a:pPr>
            <a:r>
              <a:rPr lang="en-US" sz="1600">
                <a:solidFill>
                  <a:srgbClr val="222222"/>
                </a:solidFill>
                <a:latin typeface="arial"/>
                <a:ea typeface="arial"/>
                <a:cs typeface="arial"/>
                <a:sym typeface="arial"/>
              </a:rPr>
              <a:t>Database tables, which include type and size</a:t>
            </a:r>
            <a:endParaRPr/>
          </a:p>
          <a:p>
            <a:pPr indent="-342900" lvl="0" marL="342900" marR="0" rtl="0" algn="l">
              <a:lnSpc>
                <a:spcPct val="150000"/>
              </a:lnSpc>
              <a:spcBef>
                <a:spcPts val="0"/>
              </a:spcBef>
              <a:spcAft>
                <a:spcPts val="0"/>
              </a:spcAft>
              <a:buClr>
                <a:srgbClr val="222222"/>
              </a:buClr>
              <a:buSzPts val="1600"/>
              <a:buFont typeface="Noto Sans Symbols"/>
              <a:buChar char="✔"/>
            </a:pPr>
            <a:r>
              <a:rPr lang="en-US" sz="1600">
                <a:solidFill>
                  <a:srgbClr val="222222"/>
                </a:solidFill>
                <a:latin typeface="arial"/>
                <a:ea typeface="arial"/>
                <a:cs typeface="arial"/>
                <a:sym typeface="arial"/>
              </a:rPr>
              <a:t>Complete detail of the interface</a:t>
            </a:r>
            <a:endParaRPr/>
          </a:p>
          <a:p>
            <a:pPr indent="-342900" lvl="0" marL="342900" marR="0" rtl="0" algn="l">
              <a:lnSpc>
                <a:spcPct val="150000"/>
              </a:lnSpc>
              <a:spcBef>
                <a:spcPts val="0"/>
              </a:spcBef>
              <a:spcAft>
                <a:spcPts val="0"/>
              </a:spcAft>
              <a:buClr>
                <a:srgbClr val="222222"/>
              </a:buClr>
              <a:buSzPts val="1600"/>
              <a:buFont typeface="Noto Sans Symbols"/>
              <a:buChar char="✔"/>
            </a:pPr>
            <a:r>
              <a:rPr lang="en-US" sz="1600">
                <a:solidFill>
                  <a:srgbClr val="222222"/>
                </a:solidFill>
                <a:latin typeface="arial"/>
                <a:ea typeface="arial"/>
                <a:cs typeface="arial"/>
                <a:sym typeface="arial"/>
              </a:rPr>
              <a:t>Addresses all types of dependency issues</a:t>
            </a:r>
            <a:endParaRPr/>
          </a:p>
          <a:p>
            <a:pPr indent="-342900" lvl="0" marL="342900" marR="0" rtl="0" algn="l">
              <a:lnSpc>
                <a:spcPct val="150000"/>
              </a:lnSpc>
              <a:spcBef>
                <a:spcPts val="0"/>
              </a:spcBef>
              <a:spcAft>
                <a:spcPts val="0"/>
              </a:spcAft>
              <a:buClr>
                <a:srgbClr val="222222"/>
              </a:buClr>
              <a:buSzPts val="1600"/>
              <a:buFont typeface="Noto Sans Symbols"/>
              <a:buChar char="✔"/>
            </a:pPr>
            <a:r>
              <a:rPr lang="en-US" sz="1600">
                <a:solidFill>
                  <a:srgbClr val="222222"/>
                </a:solidFill>
                <a:latin typeface="arial"/>
                <a:ea typeface="arial"/>
                <a:cs typeface="arial"/>
                <a:sym typeface="arial"/>
              </a:rPr>
              <a:t>Listing of error messages</a:t>
            </a:r>
            <a:endParaRPr/>
          </a:p>
          <a:p>
            <a:pPr indent="-342900" lvl="0" marL="342900" marR="0" rtl="0" algn="l">
              <a:lnSpc>
                <a:spcPct val="150000"/>
              </a:lnSpc>
              <a:spcBef>
                <a:spcPts val="0"/>
              </a:spcBef>
              <a:spcAft>
                <a:spcPts val="0"/>
              </a:spcAft>
              <a:buClr>
                <a:srgbClr val="222222"/>
              </a:buClr>
              <a:buSzPts val="1600"/>
              <a:buFont typeface="Noto Sans Symbols"/>
              <a:buChar char="✔"/>
            </a:pPr>
            <a:r>
              <a:rPr lang="en-US" sz="1600">
                <a:solidFill>
                  <a:srgbClr val="222222"/>
                </a:solidFill>
                <a:latin typeface="arial"/>
                <a:ea typeface="arial"/>
                <a:cs typeface="arial"/>
                <a:sym typeface="arial"/>
              </a:rPr>
              <a:t>Complete input and outputs for every module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4" name="Google Shape;654;p67"/>
          <p:cNvSpPr txBox="1"/>
          <p:nvPr/>
        </p:nvSpPr>
        <p:spPr>
          <a:xfrm>
            <a:off x="247354" y="2426065"/>
            <a:ext cx="6165803" cy="267765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009CDA"/>
                </a:solidFill>
                <a:latin typeface="arial"/>
                <a:ea typeface="arial"/>
                <a:cs typeface="arial"/>
                <a:sym typeface="arial"/>
              </a:rPr>
              <a:t>High-Level Design (HLD)</a:t>
            </a:r>
            <a:endParaRPr/>
          </a:p>
          <a:p>
            <a:pPr indent="-342900" lvl="0" marL="342900" marR="0" rtl="0" algn="l">
              <a:lnSpc>
                <a:spcPct val="150000"/>
              </a:lnSpc>
              <a:spcBef>
                <a:spcPts val="0"/>
              </a:spcBef>
              <a:spcAft>
                <a:spcPts val="0"/>
              </a:spcAft>
              <a:buClr>
                <a:srgbClr val="222222"/>
              </a:buClr>
              <a:buSzPts val="1600"/>
              <a:buFont typeface="Noto Sans Symbols"/>
              <a:buChar char="✔"/>
            </a:pPr>
            <a:r>
              <a:rPr lang="en-US" sz="1600">
                <a:solidFill>
                  <a:srgbClr val="222222"/>
                </a:solidFill>
                <a:latin typeface="arial"/>
                <a:ea typeface="arial"/>
                <a:cs typeface="arial"/>
                <a:sym typeface="arial"/>
              </a:rPr>
              <a:t>Brief description and name of each module</a:t>
            </a:r>
            <a:endParaRPr/>
          </a:p>
          <a:p>
            <a:pPr indent="-342900" lvl="0" marL="342900" marR="0" rtl="0" algn="l">
              <a:lnSpc>
                <a:spcPct val="150000"/>
              </a:lnSpc>
              <a:spcBef>
                <a:spcPts val="0"/>
              </a:spcBef>
              <a:spcAft>
                <a:spcPts val="0"/>
              </a:spcAft>
              <a:buClr>
                <a:srgbClr val="222222"/>
              </a:buClr>
              <a:buSzPts val="1600"/>
              <a:buFont typeface="Noto Sans Symbols"/>
              <a:buChar char="✔"/>
            </a:pPr>
            <a:r>
              <a:rPr lang="en-US" sz="1600">
                <a:solidFill>
                  <a:srgbClr val="222222"/>
                </a:solidFill>
                <a:latin typeface="arial"/>
                <a:ea typeface="arial"/>
                <a:cs typeface="arial"/>
                <a:sym typeface="arial"/>
              </a:rPr>
              <a:t>An outline about the functionality of every module</a:t>
            </a:r>
            <a:endParaRPr/>
          </a:p>
          <a:p>
            <a:pPr indent="-342900" lvl="0" marL="342900" marR="0" rtl="0" algn="l">
              <a:lnSpc>
                <a:spcPct val="150000"/>
              </a:lnSpc>
              <a:spcBef>
                <a:spcPts val="0"/>
              </a:spcBef>
              <a:spcAft>
                <a:spcPts val="0"/>
              </a:spcAft>
              <a:buClr>
                <a:srgbClr val="222222"/>
              </a:buClr>
              <a:buSzPts val="1600"/>
              <a:buFont typeface="Noto Sans Symbols"/>
              <a:buChar char="✔"/>
            </a:pPr>
            <a:r>
              <a:rPr lang="en-US" sz="1600">
                <a:solidFill>
                  <a:srgbClr val="222222"/>
                </a:solidFill>
                <a:latin typeface="arial"/>
                <a:ea typeface="arial"/>
                <a:cs typeface="arial"/>
                <a:sym typeface="arial"/>
              </a:rPr>
              <a:t>Interface relationship and dependencies between modules</a:t>
            </a:r>
            <a:endParaRPr/>
          </a:p>
          <a:p>
            <a:pPr indent="-342900" lvl="0" marL="342900" marR="0" rtl="0" algn="l">
              <a:lnSpc>
                <a:spcPct val="150000"/>
              </a:lnSpc>
              <a:spcBef>
                <a:spcPts val="0"/>
              </a:spcBef>
              <a:spcAft>
                <a:spcPts val="0"/>
              </a:spcAft>
              <a:buClr>
                <a:srgbClr val="222222"/>
              </a:buClr>
              <a:buSzPts val="1600"/>
              <a:buFont typeface="Noto Sans Symbols"/>
              <a:buChar char="✔"/>
            </a:pPr>
            <a:r>
              <a:rPr lang="en-US" sz="1600">
                <a:solidFill>
                  <a:srgbClr val="222222"/>
                </a:solidFill>
                <a:latin typeface="arial"/>
                <a:ea typeface="arial"/>
                <a:cs typeface="arial"/>
                <a:sym typeface="arial"/>
              </a:rPr>
              <a:t>Database tables identified along with their key elements</a:t>
            </a:r>
            <a:endParaRPr/>
          </a:p>
          <a:p>
            <a:pPr indent="-342900" lvl="0" marL="342900" marR="0" rtl="0" algn="l">
              <a:lnSpc>
                <a:spcPct val="150000"/>
              </a:lnSpc>
              <a:spcBef>
                <a:spcPts val="0"/>
              </a:spcBef>
              <a:spcAft>
                <a:spcPts val="0"/>
              </a:spcAft>
              <a:buClr>
                <a:srgbClr val="222222"/>
              </a:buClr>
              <a:buSzPts val="1600"/>
              <a:buFont typeface="Noto Sans Symbols"/>
              <a:buChar char="✔"/>
            </a:pPr>
            <a:r>
              <a:rPr lang="en-US" sz="1600">
                <a:solidFill>
                  <a:srgbClr val="222222"/>
                </a:solidFill>
                <a:latin typeface="arial"/>
                <a:ea typeface="arial"/>
                <a:cs typeface="arial"/>
                <a:sym typeface="arial"/>
              </a:rPr>
              <a:t>Complete architecture diagrams along with technology details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68"/>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Design</a:t>
            </a:r>
            <a:endParaRPr/>
          </a:p>
        </p:txBody>
      </p:sp>
      <p:sp>
        <p:nvSpPr>
          <p:cNvPr id="660" name="Google Shape;660;p68"/>
          <p:cNvSpPr/>
          <p:nvPr/>
        </p:nvSpPr>
        <p:spPr>
          <a:xfrm>
            <a:off x="3586825" y="991928"/>
            <a:ext cx="4100803" cy="496996"/>
          </a:xfrm>
          <a:prstGeom prst="rect">
            <a:avLst/>
          </a:prstGeom>
          <a:solidFill>
            <a:srgbClr val="F2F2F2"/>
          </a:solidFill>
          <a:ln cap="flat" cmpd="sng" w="9525">
            <a:solidFill>
              <a:srgbClr val="AED8E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000">
                <a:solidFill>
                  <a:srgbClr val="222222"/>
                </a:solidFill>
                <a:latin typeface="arial"/>
                <a:ea typeface="arial"/>
                <a:cs typeface="arial"/>
                <a:sym typeface="arial"/>
              </a:rPr>
              <a:t>Why software design is important?</a:t>
            </a:r>
            <a:endParaRPr/>
          </a:p>
        </p:txBody>
      </p:sp>
      <p:sp>
        <p:nvSpPr>
          <p:cNvPr id="661" name="Google Shape;661;p68"/>
          <p:cNvSpPr/>
          <p:nvPr/>
        </p:nvSpPr>
        <p:spPr>
          <a:xfrm>
            <a:off x="6860499" y="1690755"/>
            <a:ext cx="4940202" cy="13665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Maintainability</a:t>
            </a:r>
            <a:endParaRPr/>
          </a:p>
          <a:p>
            <a:pPr indent="0" lvl="0" marL="0" marR="0" rtl="0" algn="just">
              <a:lnSpc>
                <a:spcPct val="90000"/>
              </a:lnSpc>
              <a:spcBef>
                <a:spcPts val="0"/>
              </a:spcBef>
              <a:spcAft>
                <a:spcPts val="0"/>
              </a:spcAft>
              <a:buNone/>
            </a:pPr>
            <a:r>
              <a:rPr lang="en-US" sz="1800">
                <a:solidFill>
                  <a:schemeClr val="dk1"/>
                </a:solidFill>
                <a:latin typeface="Calibri"/>
                <a:ea typeface="Calibri"/>
                <a:cs typeface="Calibri"/>
                <a:sym typeface="Calibri"/>
              </a:rPr>
              <a:t>With good software design it’s easier to maintain the software. You can spot straight away from the design how much a bug fix or introduction of a new feature will change the existing code base. </a:t>
            </a:r>
            <a:endParaRPr sz="1050">
              <a:solidFill>
                <a:srgbClr val="57565A"/>
              </a:solidFill>
              <a:latin typeface="Open Sans Light"/>
              <a:ea typeface="Open Sans Light"/>
              <a:cs typeface="Open Sans Light"/>
              <a:sym typeface="Open Sans Light"/>
            </a:endParaRPr>
          </a:p>
        </p:txBody>
      </p:sp>
      <p:sp>
        <p:nvSpPr>
          <p:cNvPr id="662" name="Google Shape;662;p68"/>
          <p:cNvSpPr/>
          <p:nvPr/>
        </p:nvSpPr>
        <p:spPr>
          <a:xfrm>
            <a:off x="1090350" y="1700692"/>
            <a:ext cx="4766753" cy="13665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Modularity</a:t>
            </a:r>
            <a:endParaRPr/>
          </a:p>
          <a:p>
            <a:pPr indent="0" lvl="0" marL="0" marR="0" rtl="0" algn="just">
              <a:lnSpc>
                <a:spcPct val="90000"/>
              </a:lnSpc>
              <a:spcBef>
                <a:spcPts val="0"/>
              </a:spcBef>
              <a:spcAft>
                <a:spcPts val="0"/>
              </a:spcAft>
              <a:buNone/>
            </a:pPr>
            <a:r>
              <a:rPr lang="en-US" sz="1800">
                <a:solidFill>
                  <a:schemeClr val="dk1"/>
                </a:solidFill>
                <a:latin typeface="Calibri"/>
                <a:ea typeface="Calibri"/>
                <a:cs typeface="Calibri"/>
                <a:sym typeface="Calibri"/>
              </a:rPr>
              <a:t>When you have a modular software, it’s easy to move or even remove things if needed and even share the design work between multiple developers per software component.</a:t>
            </a:r>
            <a:endParaRPr sz="1050">
              <a:solidFill>
                <a:srgbClr val="57565A"/>
              </a:solidFill>
              <a:latin typeface="Open Sans Light"/>
              <a:ea typeface="Open Sans Light"/>
              <a:cs typeface="Open Sans Light"/>
              <a:sym typeface="Open Sans Light"/>
            </a:endParaRPr>
          </a:p>
        </p:txBody>
      </p:sp>
      <p:sp>
        <p:nvSpPr>
          <p:cNvPr id="663" name="Google Shape;663;p68"/>
          <p:cNvSpPr/>
          <p:nvPr/>
        </p:nvSpPr>
        <p:spPr>
          <a:xfrm>
            <a:off x="6885217" y="3291924"/>
            <a:ext cx="4952557" cy="13665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Portability</a:t>
            </a:r>
            <a:endParaRPr/>
          </a:p>
          <a:p>
            <a:pPr indent="0" lvl="0" marL="0" marR="0" rtl="0" algn="just">
              <a:lnSpc>
                <a:spcPct val="90000"/>
              </a:lnSpc>
              <a:spcBef>
                <a:spcPts val="0"/>
              </a:spcBef>
              <a:spcAft>
                <a:spcPts val="0"/>
              </a:spcAft>
              <a:buNone/>
            </a:pPr>
            <a:r>
              <a:rPr lang="en-US" sz="1800">
                <a:solidFill>
                  <a:schemeClr val="dk1"/>
                </a:solidFill>
                <a:latin typeface="Calibri"/>
                <a:ea typeface="Calibri"/>
                <a:cs typeface="Calibri"/>
                <a:sym typeface="Calibri"/>
              </a:rPr>
              <a:t>By including dependencies to other software modules, such as 3rd party libraries, in to your design makes the software much easier to port into another environment. </a:t>
            </a:r>
            <a:endParaRPr/>
          </a:p>
        </p:txBody>
      </p:sp>
      <p:sp>
        <p:nvSpPr>
          <p:cNvPr id="664" name="Google Shape;664;p68"/>
          <p:cNvSpPr/>
          <p:nvPr/>
        </p:nvSpPr>
        <p:spPr>
          <a:xfrm>
            <a:off x="6869958" y="4910234"/>
            <a:ext cx="4930743" cy="11172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Trackability</a:t>
            </a:r>
            <a:endParaRPr/>
          </a:p>
          <a:p>
            <a:pPr indent="0" lvl="0" marL="0" marR="0" rtl="0" algn="just">
              <a:lnSpc>
                <a:spcPct val="90000"/>
              </a:lnSpc>
              <a:spcBef>
                <a:spcPts val="0"/>
              </a:spcBef>
              <a:spcAft>
                <a:spcPts val="0"/>
              </a:spcAft>
              <a:buNone/>
            </a:pPr>
            <a:r>
              <a:rPr lang="en-US" sz="1800">
                <a:solidFill>
                  <a:schemeClr val="dk1"/>
                </a:solidFill>
                <a:latin typeface="Calibri"/>
                <a:ea typeface="Calibri"/>
                <a:cs typeface="Calibri"/>
                <a:sym typeface="Calibri"/>
              </a:rPr>
              <a:t>Good design tracks the requirements and proves on the design level that all that is required from a piece of software is actually there..</a:t>
            </a:r>
            <a:endParaRPr sz="1050">
              <a:solidFill>
                <a:srgbClr val="57565A"/>
              </a:solidFill>
              <a:latin typeface="Open Sans Light"/>
              <a:ea typeface="Open Sans Light"/>
              <a:cs typeface="Open Sans Light"/>
              <a:sym typeface="Open Sans Light"/>
            </a:endParaRPr>
          </a:p>
        </p:txBody>
      </p:sp>
      <p:sp>
        <p:nvSpPr>
          <p:cNvPr id="665" name="Google Shape;665;p68"/>
          <p:cNvSpPr/>
          <p:nvPr/>
        </p:nvSpPr>
        <p:spPr>
          <a:xfrm>
            <a:off x="1189202" y="4907815"/>
            <a:ext cx="4445479" cy="16158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Usability</a:t>
            </a:r>
            <a:endParaRPr/>
          </a:p>
          <a:p>
            <a:pPr indent="0" lvl="0" marL="0" marR="0" rtl="0" algn="just">
              <a:lnSpc>
                <a:spcPct val="90000"/>
              </a:lnSpc>
              <a:spcBef>
                <a:spcPts val="0"/>
              </a:spcBef>
              <a:spcAft>
                <a:spcPts val="0"/>
              </a:spcAft>
              <a:buNone/>
            </a:pPr>
            <a:r>
              <a:rPr lang="en-US" sz="1800">
                <a:solidFill>
                  <a:schemeClr val="dk1"/>
                </a:solidFill>
                <a:latin typeface="Calibri"/>
                <a:ea typeface="Calibri"/>
                <a:cs typeface="Calibri"/>
                <a:sym typeface="Calibri"/>
              </a:rPr>
              <a:t>design works as a great starting point for new-comers. Instead of making them look through all the source files you can just point them to the software design where they find all information they’ll need to get started.</a:t>
            </a:r>
            <a:endParaRPr sz="1050">
              <a:solidFill>
                <a:srgbClr val="57565A"/>
              </a:solidFill>
              <a:latin typeface="Open Sans Light"/>
              <a:ea typeface="Open Sans Light"/>
              <a:cs typeface="Open Sans Light"/>
              <a:sym typeface="Open Sans Light"/>
            </a:endParaRPr>
          </a:p>
        </p:txBody>
      </p:sp>
      <p:sp>
        <p:nvSpPr>
          <p:cNvPr id="666" name="Google Shape;666;p68"/>
          <p:cNvSpPr/>
          <p:nvPr/>
        </p:nvSpPr>
        <p:spPr>
          <a:xfrm>
            <a:off x="1189202" y="3301857"/>
            <a:ext cx="4544333" cy="16158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Performance</a:t>
            </a:r>
            <a:endParaRPr/>
          </a:p>
          <a:p>
            <a:pPr indent="0" lvl="0" marL="0" marR="0" rtl="0" algn="just">
              <a:lnSpc>
                <a:spcPct val="90000"/>
              </a:lnSpc>
              <a:spcBef>
                <a:spcPts val="0"/>
              </a:spcBef>
              <a:spcAft>
                <a:spcPts val="0"/>
              </a:spcAft>
              <a:buNone/>
            </a:pPr>
            <a:r>
              <a:rPr lang="en-US" sz="1800">
                <a:solidFill>
                  <a:schemeClr val="dk1"/>
                </a:solidFill>
                <a:latin typeface="Calibri"/>
                <a:ea typeface="Calibri"/>
                <a:cs typeface="Calibri"/>
                <a:sym typeface="Calibri"/>
              </a:rPr>
              <a:t>design should tell how your system works internally and how it uses resources such as threads, database connections and other things that might make a hit to the performance. </a:t>
            </a:r>
            <a:endParaRPr sz="1050">
              <a:solidFill>
                <a:srgbClr val="57565A"/>
              </a:solidFill>
              <a:latin typeface="Open Sans Light"/>
              <a:ea typeface="Open Sans Light"/>
              <a:cs typeface="Open Sans Light"/>
              <a:sym typeface="Open Sans Light"/>
            </a:endParaRPr>
          </a:p>
        </p:txBody>
      </p:sp>
      <p:sp>
        <p:nvSpPr>
          <p:cNvPr id="667" name="Google Shape;667;p68"/>
          <p:cNvSpPr/>
          <p:nvPr/>
        </p:nvSpPr>
        <p:spPr>
          <a:xfrm>
            <a:off x="255781" y="1618679"/>
            <a:ext cx="762000" cy="762000"/>
          </a:xfrm>
          <a:prstGeom prst="ellipse">
            <a:avLst/>
          </a:prstGeom>
          <a:solidFill>
            <a:srgbClr val="97AE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668" name="Google Shape;668;p68"/>
          <p:cNvSpPr/>
          <p:nvPr/>
        </p:nvSpPr>
        <p:spPr>
          <a:xfrm>
            <a:off x="6044066" y="1608743"/>
            <a:ext cx="762000" cy="762000"/>
          </a:xfrm>
          <a:prstGeom prst="ellipse">
            <a:avLst/>
          </a:prstGeom>
          <a:solidFill>
            <a:srgbClr val="7D989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669" name="Google Shape;669;p68"/>
          <p:cNvSpPr/>
          <p:nvPr/>
        </p:nvSpPr>
        <p:spPr>
          <a:xfrm>
            <a:off x="354633" y="3219845"/>
            <a:ext cx="762000" cy="762000"/>
          </a:xfrm>
          <a:prstGeom prst="ellipse">
            <a:avLst/>
          </a:prstGeom>
          <a:solidFill>
            <a:srgbClr val="6886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grpSp>
        <p:nvGrpSpPr>
          <p:cNvPr id="670" name="Google Shape;670;p68"/>
          <p:cNvGrpSpPr/>
          <p:nvPr/>
        </p:nvGrpSpPr>
        <p:grpSpPr>
          <a:xfrm>
            <a:off x="354633" y="4825802"/>
            <a:ext cx="762000" cy="762000"/>
            <a:chOff x="1427243" y="4599335"/>
            <a:chExt cx="1016000" cy="1016000"/>
          </a:xfrm>
        </p:grpSpPr>
        <p:sp>
          <p:nvSpPr>
            <p:cNvPr id="671" name="Google Shape;671;p68"/>
            <p:cNvSpPr/>
            <p:nvPr/>
          </p:nvSpPr>
          <p:spPr>
            <a:xfrm>
              <a:off x="1427243" y="4599335"/>
              <a:ext cx="1016000" cy="1016000"/>
            </a:xfrm>
            <a:prstGeom prst="ellipse">
              <a:avLst/>
            </a:prstGeom>
            <a:solidFill>
              <a:srgbClr val="496A7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pic>
          <p:nvPicPr>
            <p:cNvPr id="672" name="Google Shape;672;p68"/>
            <p:cNvPicPr preferRelativeResize="0"/>
            <p:nvPr/>
          </p:nvPicPr>
          <p:blipFill rotWithShape="1">
            <a:blip r:embed="rId3">
              <a:alphaModFix/>
            </a:blip>
            <a:srcRect b="0" l="0" r="0" t="0"/>
            <a:stretch/>
          </p:blipFill>
          <p:spPr>
            <a:xfrm>
              <a:off x="1599715" y="4771807"/>
              <a:ext cx="671056" cy="671056"/>
            </a:xfrm>
            <a:prstGeom prst="rect">
              <a:avLst/>
            </a:prstGeom>
            <a:noFill/>
            <a:ln>
              <a:noFill/>
            </a:ln>
          </p:spPr>
        </p:pic>
      </p:grpSp>
      <p:sp>
        <p:nvSpPr>
          <p:cNvPr id="673" name="Google Shape;673;p68"/>
          <p:cNvSpPr/>
          <p:nvPr/>
        </p:nvSpPr>
        <p:spPr>
          <a:xfrm>
            <a:off x="6068784" y="3209912"/>
            <a:ext cx="762000" cy="762000"/>
          </a:xfrm>
          <a:prstGeom prst="ellipse">
            <a:avLst/>
          </a:prstGeom>
          <a:solidFill>
            <a:srgbClr val="5373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674" name="Google Shape;674;p68"/>
          <p:cNvSpPr/>
          <p:nvPr/>
        </p:nvSpPr>
        <p:spPr>
          <a:xfrm>
            <a:off x="6044065" y="4828221"/>
            <a:ext cx="762000" cy="762000"/>
          </a:xfrm>
          <a:prstGeom prst="ellipse">
            <a:avLst/>
          </a:prstGeom>
          <a:solidFill>
            <a:srgbClr val="3E606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675" name="Google Shape;675;p68"/>
          <p:cNvSpPr/>
          <p:nvPr/>
        </p:nvSpPr>
        <p:spPr>
          <a:xfrm>
            <a:off x="418796" y="1751193"/>
            <a:ext cx="406068" cy="492073"/>
          </a:xfrm>
          <a:custGeom>
            <a:rect b="b" l="l" r="r" t="t"/>
            <a:pathLst>
              <a:path extrusionOk="0" h="969" w="800">
                <a:moveTo>
                  <a:pt x="487" y="761"/>
                </a:moveTo>
                <a:cubicBezTo>
                  <a:pt x="487" y="605"/>
                  <a:pt x="487" y="605"/>
                  <a:pt x="487" y="605"/>
                </a:cubicBezTo>
                <a:cubicBezTo>
                  <a:pt x="136" y="254"/>
                  <a:pt x="136" y="254"/>
                  <a:pt x="136" y="254"/>
                </a:cubicBezTo>
                <a:cubicBezTo>
                  <a:pt x="275" y="254"/>
                  <a:pt x="275" y="254"/>
                  <a:pt x="275" y="254"/>
                </a:cubicBezTo>
                <a:cubicBezTo>
                  <a:pt x="275" y="211"/>
                  <a:pt x="275" y="211"/>
                  <a:pt x="275" y="211"/>
                </a:cubicBezTo>
                <a:cubicBezTo>
                  <a:pt x="64" y="211"/>
                  <a:pt x="64" y="211"/>
                  <a:pt x="64" y="211"/>
                </a:cubicBezTo>
                <a:cubicBezTo>
                  <a:pt x="64" y="423"/>
                  <a:pt x="64" y="423"/>
                  <a:pt x="64" y="423"/>
                </a:cubicBezTo>
                <a:cubicBezTo>
                  <a:pt x="106" y="423"/>
                  <a:pt x="106" y="423"/>
                  <a:pt x="106" y="423"/>
                </a:cubicBezTo>
                <a:cubicBezTo>
                  <a:pt x="106" y="283"/>
                  <a:pt x="106" y="283"/>
                  <a:pt x="106" y="283"/>
                </a:cubicBezTo>
                <a:cubicBezTo>
                  <a:pt x="445" y="622"/>
                  <a:pt x="445" y="622"/>
                  <a:pt x="445" y="622"/>
                </a:cubicBezTo>
                <a:cubicBezTo>
                  <a:pt x="445" y="761"/>
                  <a:pt x="445" y="761"/>
                  <a:pt x="445" y="761"/>
                </a:cubicBezTo>
                <a:cubicBezTo>
                  <a:pt x="398" y="770"/>
                  <a:pt x="360" y="812"/>
                  <a:pt x="360" y="863"/>
                </a:cubicBezTo>
                <a:cubicBezTo>
                  <a:pt x="360" y="922"/>
                  <a:pt x="407" y="969"/>
                  <a:pt x="466" y="969"/>
                </a:cubicBezTo>
                <a:cubicBezTo>
                  <a:pt x="525" y="969"/>
                  <a:pt x="572" y="922"/>
                  <a:pt x="572" y="863"/>
                </a:cubicBezTo>
                <a:cubicBezTo>
                  <a:pt x="572" y="817"/>
                  <a:pt x="534" y="774"/>
                  <a:pt x="487" y="761"/>
                </a:cubicBezTo>
                <a:close/>
                <a:moveTo>
                  <a:pt x="466" y="931"/>
                </a:moveTo>
                <a:cubicBezTo>
                  <a:pt x="432" y="931"/>
                  <a:pt x="403" y="901"/>
                  <a:pt x="403" y="867"/>
                </a:cubicBezTo>
                <a:cubicBezTo>
                  <a:pt x="403" y="834"/>
                  <a:pt x="428" y="804"/>
                  <a:pt x="466" y="804"/>
                </a:cubicBezTo>
                <a:cubicBezTo>
                  <a:pt x="504" y="804"/>
                  <a:pt x="529" y="834"/>
                  <a:pt x="529" y="867"/>
                </a:cubicBezTo>
                <a:cubicBezTo>
                  <a:pt x="529" y="901"/>
                  <a:pt x="500" y="931"/>
                  <a:pt x="466" y="931"/>
                </a:cubicBezTo>
                <a:close/>
                <a:moveTo>
                  <a:pt x="178" y="592"/>
                </a:moveTo>
                <a:cubicBezTo>
                  <a:pt x="106" y="668"/>
                  <a:pt x="106" y="668"/>
                  <a:pt x="106" y="668"/>
                </a:cubicBezTo>
                <a:cubicBezTo>
                  <a:pt x="30" y="592"/>
                  <a:pt x="30" y="592"/>
                  <a:pt x="30" y="592"/>
                </a:cubicBezTo>
                <a:cubicBezTo>
                  <a:pt x="0" y="622"/>
                  <a:pt x="0" y="622"/>
                  <a:pt x="0" y="622"/>
                </a:cubicBezTo>
                <a:cubicBezTo>
                  <a:pt x="77" y="698"/>
                  <a:pt x="77" y="698"/>
                  <a:pt x="77" y="698"/>
                </a:cubicBezTo>
                <a:cubicBezTo>
                  <a:pt x="0" y="770"/>
                  <a:pt x="0" y="770"/>
                  <a:pt x="0" y="770"/>
                </a:cubicBezTo>
                <a:cubicBezTo>
                  <a:pt x="30" y="800"/>
                  <a:pt x="30" y="800"/>
                  <a:pt x="30" y="800"/>
                </a:cubicBezTo>
                <a:cubicBezTo>
                  <a:pt x="106" y="728"/>
                  <a:pt x="106" y="728"/>
                  <a:pt x="106" y="728"/>
                </a:cubicBezTo>
                <a:cubicBezTo>
                  <a:pt x="178" y="800"/>
                  <a:pt x="178" y="800"/>
                  <a:pt x="178" y="800"/>
                </a:cubicBezTo>
                <a:cubicBezTo>
                  <a:pt x="208" y="770"/>
                  <a:pt x="208" y="770"/>
                  <a:pt x="208" y="770"/>
                </a:cubicBezTo>
                <a:cubicBezTo>
                  <a:pt x="136" y="698"/>
                  <a:pt x="136" y="698"/>
                  <a:pt x="136" y="698"/>
                </a:cubicBezTo>
                <a:cubicBezTo>
                  <a:pt x="208" y="622"/>
                  <a:pt x="208" y="622"/>
                  <a:pt x="208" y="622"/>
                </a:cubicBezTo>
                <a:lnTo>
                  <a:pt x="178" y="592"/>
                </a:lnTo>
                <a:close/>
                <a:moveTo>
                  <a:pt x="800" y="325"/>
                </a:moveTo>
                <a:cubicBezTo>
                  <a:pt x="771" y="296"/>
                  <a:pt x="771" y="296"/>
                  <a:pt x="771" y="296"/>
                </a:cubicBezTo>
                <a:cubicBezTo>
                  <a:pt x="699" y="372"/>
                  <a:pt x="699" y="372"/>
                  <a:pt x="699" y="372"/>
                </a:cubicBezTo>
                <a:cubicBezTo>
                  <a:pt x="623" y="296"/>
                  <a:pt x="623" y="296"/>
                  <a:pt x="623" y="296"/>
                </a:cubicBezTo>
                <a:cubicBezTo>
                  <a:pt x="593" y="325"/>
                  <a:pt x="593" y="325"/>
                  <a:pt x="593" y="325"/>
                </a:cubicBezTo>
                <a:cubicBezTo>
                  <a:pt x="669" y="402"/>
                  <a:pt x="669" y="402"/>
                  <a:pt x="669" y="402"/>
                </a:cubicBezTo>
                <a:cubicBezTo>
                  <a:pt x="593" y="474"/>
                  <a:pt x="593" y="474"/>
                  <a:pt x="593" y="474"/>
                </a:cubicBezTo>
                <a:cubicBezTo>
                  <a:pt x="623" y="503"/>
                  <a:pt x="623" y="503"/>
                  <a:pt x="623" y="503"/>
                </a:cubicBezTo>
                <a:cubicBezTo>
                  <a:pt x="699" y="431"/>
                  <a:pt x="699" y="431"/>
                  <a:pt x="699" y="431"/>
                </a:cubicBezTo>
                <a:cubicBezTo>
                  <a:pt x="771" y="503"/>
                  <a:pt x="771" y="503"/>
                  <a:pt x="771" y="503"/>
                </a:cubicBezTo>
                <a:cubicBezTo>
                  <a:pt x="800" y="474"/>
                  <a:pt x="800" y="474"/>
                  <a:pt x="800" y="474"/>
                </a:cubicBezTo>
                <a:cubicBezTo>
                  <a:pt x="729" y="402"/>
                  <a:pt x="729" y="402"/>
                  <a:pt x="729" y="402"/>
                </a:cubicBezTo>
                <a:lnTo>
                  <a:pt x="800" y="325"/>
                </a:lnTo>
                <a:close/>
                <a:moveTo>
                  <a:pt x="559" y="0"/>
                </a:moveTo>
                <a:cubicBezTo>
                  <a:pt x="487" y="76"/>
                  <a:pt x="487" y="76"/>
                  <a:pt x="487" y="76"/>
                </a:cubicBezTo>
                <a:cubicBezTo>
                  <a:pt x="411" y="0"/>
                  <a:pt x="411" y="0"/>
                  <a:pt x="411" y="0"/>
                </a:cubicBezTo>
                <a:cubicBezTo>
                  <a:pt x="381" y="29"/>
                  <a:pt x="381" y="29"/>
                  <a:pt x="381" y="29"/>
                </a:cubicBezTo>
                <a:cubicBezTo>
                  <a:pt x="458" y="105"/>
                  <a:pt x="458" y="105"/>
                  <a:pt x="458" y="105"/>
                </a:cubicBezTo>
                <a:cubicBezTo>
                  <a:pt x="381" y="177"/>
                  <a:pt x="381" y="177"/>
                  <a:pt x="381" y="177"/>
                </a:cubicBezTo>
                <a:cubicBezTo>
                  <a:pt x="411" y="207"/>
                  <a:pt x="411" y="207"/>
                  <a:pt x="411" y="207"/>
                </a:cubicBezTo>
                <a:cubicBezTo>
                  <a:pt x="487" y="135"/>
                  <a:pt x="487" y="135"/>
                  <a:pt x="487" y="135"/>
                </a:cubicBezTo>
                <a:cubicBezTo>
                  <a:pt x="559" y="207"/>
                  <a:pt x="559" y="207"/>
                  <a:pt x="559" y="207"/>
                </a:cubicBezTo>
                <a:cubicBezTo>
                  <a:pt x="589" y="177"/>
                  <a:pt x="589" y="177"/>
                  <a:pt x="589" y="177"/>
                </a:cubicBezTo>
                <a:cubicBezTo>
                  <a:pt x="517" y="105"/>
                  <a:pt x="517" y="105"/>
                  <a:pt x="517" y="105"/>
                </a:cubicBezTo>
                <a:cubicBezTo>
                  <a:pt x="589" y="29"/>
                  <a:pt x="589" y="29"/>
                  <a:pt x="589" y="29"/>
                </a:cubicBezTo>
                <a:lnTo>
                  <a:pt x="5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6" name="Google Shape;676;p68"/>
          <p:cNvSpPr/>
          <p:nvPr/>
        </p:nvSpPr>
        <p:spPr>
          <a:xfrm>
            <a:off x="6223489" y="1761326"/>
            <a:ext cx="418655" cy="406673"/>
          </a:xfrm>
          <a:custGeom>
            <a:rect b="b" l="l" r="r" t="t"/>
            <a:pathLst>
              <a:path extrusionOk="0" h="802" w="826">
                <a:moveTo>
                  <a:pt x="791" y="677"/>
                </a:moveTo>
                <a:cubicBezTo>
                  <a:pt x="637" y="523"/>
                  <a:pt x="637" y="523"/>
                  <a:pt x="637" y="523"/>
                </a:cubicBezTo>
                <a:cubicBezTo>
                  <a:pt x="663" y="498"/>
                  <a:pt x="663" y="498"/>
                  <a:pt x="663" y="498"/>
                </a:cubicBezTo>
                <a:cubicBezTo>
                  <a:pt x="670" y="490"/>
                  <a:pt x="670" y="479"/>
                  <a:pt x="663" y="472"/>
                </a:cubicBezTo>
                <a:cubicBezTo>
                  <a:pt x="656" y="465"/>
                  <a:pt x="644" y="465"/>
                  <a:pt x="637" y="472"/>
                </a:cubicBezTo>
                <a:cubicBezTo>
                  <a:pt x="573" y="536"/>
                  <a:pt x="573" y="536"/>
                  <a:pt x="573" y="536"/>
                </a:cubicBezTo>
                <a:cubicBezTo>
                  <a:pt x="477" y="440"/>
                  <a:pt x="477" y="440"/>
                  <a:pt x="477" y="440"/>
                </a:cubicBezTo>
                <a:cubicBezTo>
                  <a:pt x="597" y="320"/>
                  <a:pt x="597" y="320"/>
                  <a:pt x="597" y="320"/>
                </a:cubicBezTo>
                <a:cubicBezTo>
                  <a:pt x="614" y="326"/>
                  <a:pt x="631" y="329"/>
                  <a:pt x="649" y="329"/>
                </a:cubicBezTo>
                <a:cubicBezTo>
                  <a:pt x="693" y="329"/>
                  <a:pt x="734" y="312"/>
                  <a:pt x="765" y="281"/>
                </a:cubicBezTo>
                <a:cubicBezTo>
                  <a:pt x="812" y="234"/>
                  <a:pt x="826" y="163"/>
                  <a:pt x="800" y="102"/>
                </a:cubicBezTo>
                <a:cubicBezTo>
                  <a:pt x="797" y="96"/>
                  <a:pt x="792" y="92"/>
                  <a:pt x="786" y="91"/>
                </a:cubicBezTo>
                <a:cubicBezTo>
                  <a:pt x="780" y="90"/>
                  <a:pt x="774" y="92"/>
                  <a:pt x="770" y="96"/>
                </a:cubicBezTo>
                <a:cubicBezTo>
                  <a:pt x="706" y="160"/>
                  <a:pt x="706" y="160"/>
                  <a:pt x="706" y="160"/>
                </a:cubicBezTo>
                <a:cubicBezTo>
                  <a:pt x="654" y="160"/>
                  <a:pt x="654" y="160"/>
                  <a:pt x="654" y="160"/>
                </a:cubicBezTo>
                <a:cubicBezTo>
                  <a:pt x="654" y="109"/>
                  <a:pt x="654" y="109"/>
                  <a:pt x="654" y="109"/>
                </a:cubicBezTo>
                <a:cubicBezTo>
                  <a:pt x="719" y="44"/>
                  <a:pt x="719" y="44"/>
                  <a:pt x="719" y="44"/>
                </a:cubicBezTo>
                <a:cubicBezTo>
                  <a:pt x="723" y="40"/>
                  <a:pt x="725" y="34"/>
                  <a:pt x="724" y="28"/>
                </a:cubicBezTo>
                <a:cubicBezTo>
                  <a:pt x="722" y="22"/>
                  <a:pt x="718" y="17"/>
                  <a:pt x="713" y="15"/>
                </a:cubicBezTo>
                <a:cubicBezTo>
                  <a:pt x="692" y="6"/>
                  <a:pt x="671" y="2"/>
                  <a:pt x="649" y="2"/>
                </a:cubicBezTo>
                <a:cubicBezTo>
                  <a:pt x="605" y="2"/>
                  <a:pt x="564" y="19"/>
                  <a:pt x="533" y="50"/>
                </a:cubicBezTo>
                <a:cubicBezTo>
                  <a:pt x="489" y="94"/>
                  <a:pt x="474" y="159"/>
                  <a:pt x="494" y="218"/>
                </a:cubicBezTo>
                <a:cubicBezTo>
                  <a:pt x="374" y="337"/>
                  <a:pt x="374" y="337"/>
                  <a:pt x="374" y="337"/>
                </a:cubicBezTo>
                <a:cubicBezTo>
                  <a:pt x="185" y="148"/>
                  <a:pt x="185" y="148"/>
                  <a:pt x="185" y="148"/>
                </a:cubicBezTo>
                <a:cubicBezTo>
                  <a:pt x="198" y="136"/>
                  <a:pt x="198" y="136"/>
                  <a:pt x="198" y="136"/>
                </a:cubicBezTo>
                <a:cubicBezTo>
                  <a:pt x="201" y="132"/>
                  <a:pt x="203" y="128"/>
                  <a:pt x="203" y="123"/>
                </a:cubicBezTo>
                <a:cubicBezTo>
                  <a:pt x="203" y="118"/>
                  <a:pt x="201" y="113"/>
                  <a:pt x="198" y="110"/>
                </a:cubicBezTo>
                <a:cubicBezTo>
                  <a:pt x="95" y="7"/>
                  <a:pt x="95" y="7"/>
                  <a:pt x="95" y="7"/>
                </a:cubicBezTo>
                <a:cubicBezTo>
                  <a:pt x="88" y="0"/>
                  <a:pt x="77" y="0"/>
                  <a:pt x="70" y="7"/>
                </a:cubicBezTo>
                <a:cubicBezTo>
                  <a:pt x="18" y="58"/>
                  <a:pt x="18" y="58"/>
                  <a:pt x="18" y="58"/>
                </a:cubicBezTo>
                <a:cubicBezTo>
                  <a:pt x="15" y="62"/>
                  <a:pt x="13" y="66"/>
                  <a:pt x="13" y="71"/>
                </a:cubicBezTo>
                <a:cubicBezTo>
                  <a:pt x="13" y="76"/>
                  <a:pt x="15" y="81"/>
                  <a:pt x="18" y="84"/>
                </a:cubicBezTo>
                <a:cubicBezTo>
                  <a:pt x="121" y="187"/>
                  <a:pt x="121" y="187"/>
                  <a:pt x="121" y="187"/>
                </a:cubicBezTo>
                <a:cubicBezTo>
                  <a:pt x="124" y="191"/>
                  <a:pt x="129" y="192"/>
                  <a:pt x="134" y="192"/>
                </a:cubicBezTo>
                <a:cubicBezTo>
                  <a:pt x="138" y="192"/>
                  <a:pt x="143" y="191"/>
                  <a:pt x="147" y="187"/>
                </a:cubicBezTo>
                <a:cubicBezTo>
                  <a:pt x="160" y="174"/>
                  <a:pt x="160" y="174"/>
                  <a:pt x="160" y="174"/>
                </a:cubicBezTo>
                <a:cubicBezTo>
                  <a:pt x="348" y="363"/>
                  <a:pt x="348" y="363"/>
                  <a:pt x="348" y="363"/>
                </a:cubicBezTo>
                <a:cubicBezTo>
                  <a:pt x="228" y="483"/>
                  <a:pt x="228" y="483"/>
                  <a:pt x="228" y="483"/>
                </a:cubicBezTo>
                <a:cubicBezTo>
                  <a:pt x="212" y="477"/>
                  <a:pt x="194" y="475"/>
                  <a:pt x="176" y="475"/>
                </a:cubicBezTo>
                <a:cubicBezTo>
                  <a:pt x="133" y="475"/>
                  <a:pt x="91" y="492"/>
                  <a:pt x="61" y="522"/>
                </a:cubicBezTo>
                <a:cubicBezTo>
                  <a:pt x="13" y="570"/>
                  <a:pt x="0" y="640"/>
                  <a:pt x="26" y="702"/>
                </a:cubicBezTo>
                <a:cubicBezTo>
                  <a:pt x="28" y="707"/>
                  <a:pt x="33" y="711"/>
                  <a:pt x="39" y="713"/>
                </a:cubicBezTo>
                <a:cubicBezTo>
                  <a:pt x="45" y="714"/>
                  <a:pt x="51" y="712"/>
                  <a:pt x="55" y="708"/>
                </a:cubicBezTo>
                <a:cubicBezTo>
                  <a:pt x="120" y="643"/>
                  <a:pt x="120" y="643"/>
                  <a:pt x="120" y="643"/>
                </a:cubicBezTo>
                <a:cubicBezTo>
                  <a:pt x="171" y="643"/>
                  <a:pt x="171" y="643"/>
                  <a:pt x="171" y="643"/>
                </a:cubicBezTo>
                <a:cubicBezTo>
                  <a:pt x="171" y="695"/>
                  <a:pt x="171" y="695"/>
                  <a:pt x="171" y="695"/>
                </a:cubicBezTo>
                <a:cubicBezTo>
                  <a:pt x="107" y="759"/>
                  <a:pt x="107" y="759"/>
                  <a:pt x="107" y="759"/>
                </a:cubicBezTo>
                <a:cubicBezTo>
                  <a:pt x="102" y="763"/>
                  <a:pt x="101" y="769"/>
                  <a:pt x="102" y="775"/>
                </a:cubicBezTo>
                <a:cubicBezTo>
                  <a:pt x="103" y="781"/>
                  <a:pt x="107" y="786"/>
                  <a:pt x="113" y="789"/>
                </a:cubicBezTo>
                <a:cubicBezTo>
                  <a:pt x="133" y="797"/>
                  <a:pt x="154" y="802"/>
                  <a:pt x="176" y="802"/>
                </a:cubicBezTo>
                <a:cubicBezTo>
                  <a:pt x="220" y="802"/>
                  <a:pt x="261" y="785"/>
                  <a:pt x="292" y="754"/>
                </a:cubicBezTo>
                <a:cubicBezTo>
                  <a:pt x="336" y="709"/>
                  <a:pt x="351" y="645"/>
                  <a:pt x="331" y="586"/>
                </a:cubicBezTo>
                <a:cubicBezTo>
                  <a:pt x="451" y="466"/>
                  <a:pt x="451" y="466"/>
                  <a:pt x="451" y="466"/>
                </a:cubicBezTo>
                <a:cubicBezTo>
                  <a:pt x="547" y="562"/>
                  <a:pt x="547" y="562"/>
                  <a:pt x="547" y="562"/>
                </a:cubicBezTo>
                <a:cubicBezTo>
                  <a:pt x="483" y="626"/>
                  <a:pt x="483" y="626"/>
                  <a:pt x="483" y="626"/>
                </a:cubicBezTo>
                <a:cubicBezTo>
                  <a:pt x="476" y="633"/>
                  <a:pt x="476" y="645"/>
                  <a:pt x="483" y="652"/>
                </a:cubicBezTo>
                <a:cubicBezTo>
                  <a:pt x="486" y="655"/>
                  <a:pt x="491" y="657"/>
                  <a:pt x="496" y="657"/>
                </a:cubicBezTo>
                <a:cubicBezTo>
                  <a:pt x="500" y="657"/>
                  <a:pt x="505" y="655"/>
                  <a:pt x="509" y="652"/>
                </a:cubicBezTo>
                <a:cubicBezTo>
                  <a:pt x="534" y="626"/>
                  <a:pt x="534" y="626"/>
                  <a:pt x="534" y="626"/>
                </a:cubicBezTo>
                <a:cubicBezTo>
                  <a:pt x="689" y="780"/>
                  <a:pt x="689" y="780"/>
                  <a:pt x="689" y="780"/>
                </a:cubicBezTo>
                <a:cubicBezTo>
                  <a:pt x="702" y="794"/>
                  <a:pt x="721" y="802"/>
                  <a:pt x="740" y="802"/>
                </a:cubicBezTo>
                <a:cubicBezTo>
                  <a:pt x="759" y="802"/>
                  <a:pt x="778" y="794"/>
                  <a:pt x="791" y="780"/>
                </a:cubicBezTo>
                <a:cubicBezTo>
                  <a:pt x="805" y="767"/>
                  <a:pt x="813" y="748"/>
                  <a:pt x="813" y="729"/>
                </a:cubicBezTo>
                <a:cubicBezTo>
                  <a:pt x="813" y="709"/>
                  <a:pt x="805" y="691"/>
                  <a:pt x="791" y="677"/>
                </a:cubicBezTo>
                <a:close/>
                <a:moveTo>
                  <a:pt x="134" y="148"/>
                </a:moveTo>
                <a:cubicBezTo>
                  <a:pt x="57" y="71"/>
                  <a:pt x="57" y="71"/>
                  <a:pt x="57" y="71"/>
                </a:cubicBezTo>
                <a:cubicBezTo>
                  <a:pt x="82" y="46"/>
                  <a:pt x="82" y="46"/>
                  <a:pt x="82" y="46"/>
                </a:cubicBezTo>
                <a:cubicBezTo>
                  <a:pt x="160" y="123"/>
                  <a:pt x="160" y="123"/>
                  <a:pt x="160" y="123"/>
                </a:cubicBezTo>
                <a:lnTo>
                  <a:pt x="134" y="148"/>
                </a:lnTo>
                <a:close/>
                <a:moveTo>
                  <a:pt x="297" y="568"/>
                </a:moveTo>
                <a:cubicBezTo>
                  <a:pt x="292" y="574"/>
                  <a:pt x="291" y="582"/>
                  <a:pt x="293" y="588"/>
                </a:cubicBezTo>
                <a:cubicBezTo>
                  <a:pt x="314" y="636"/>
                  <a:pt x="303" y="691"/>
                  <a:pt x="266" y="728"/>
                </a:cubicBezTo>
                <a:cubicBezTo>
                  <a:pt x="242" y="752"/>
                  <a:pt x="210" y="765"/>
                  <a:pt x="176" y="765"/>
                </a:cubicBezTo>
                <a:cubicBezTo>
                  <a:pt x="169" y="765"/>
                  <a:pt x="161" y="765"/>
                  <a:pt x="154" y="763"/>
                </a:cubicBezTo>
                <a:cubicBezTo>
                  <a:pt x="202" y="715"/>
                  <a:pt x="202" y="715"/>
                  <a:pt x="202" y="715"/>
                </a:cubicBezTo>
                <a:cubicBezTo>
                  <a:pt x="205" y="712"/>
                  <a:pt x="207" y="707"/>
                  <a:pt x="207" y="702"/>
                </a:cubicBezTo>
                <a:cubicBezTo>
                  <a:pt x="207" y="625"/>
                  <a:pt x="207" y="625"/>
                  <a:pt x="207" y="625"/>
                </a:cubicBezTo>
                <a:cubicBezTo>
                  <a:pt x="207" y="615"/>
                  <a:pt x="199" y="607"/>
                  <a:pt x="189" y="607"/>
                </a:cubicBezTo>
                <a:cubicBezTo>
                  <a:pt x="112" y="607"/>
                  <a:pt x="112" y="607"/>
                  <a:pt x="112" y="607"/>
                </a:cubicBezTo>
                <a:cubicBezTo>
                  <a:pt x="107" y="607"/>
                  <a:pt x="103" y="609"/>
                  <a:pt x="99" y="612"/>
                </a:cubicBezTo>
                <a:cubicBezTo>
                  <a:pt x="51" y="661"/>
                  <a:pt x="51" y="661"/>
                  <a:pt x="51" y="661"/>
                </a:cubicBezTo>
                <a:cubicBezTo>
                  <a:pt x="44" y="620"/>
                  <a:pt x="56" y="578"/>
                  <a:pt x="86" y="548"/>
                </a:cubicBezTo>
                <a:cubicBezTo>
                  <a:pt x="110" y="524"/>
                  <a:pt x="142" y="511"/>
                  <a:pt x="176" y="511"/>
                </a:cubicBezTo>
                <a:cubicBezTo>
                  <a:pt x="193" y="511"/>
                  <a:pt x="210" y="514"/>
                  <a:pt x="226" y="521"/>
                </a:cubicBezTo>
                <a:cubicBezTo>
                  <a:pt x="233" y="524"/>
                  <a:pt x="241" y="522"/>
                  <a:pt x="246" y="517"/>
                </a:cubicBezTo>
                <a:cubicBezTo>
                  <a:pt x="528" y="235"/>
                  <a:pt x="528" y="235"/>
                  <a:pt x="528" y="235"/>
                </a:cubicBezTo>
                <a:cubicBezTo>
                  <a:pt x="533" y="230"/>
                  <a:pt x="535" y="222"/>
                  <a:pt x="532" y="215"/>
                </a:cubicBezTo>
                <a:cubicBezTo>
                  <a:pt x="512" y="167"/>
                  <a:pt x="522" y="112"/>
                  <a:pt x="559" y="75"/>
                </a:cubicBezTo>
                <a:cubicBezTo>
                  <a:pt x="583" y="51"/>
                  <a:pt x="615" y="38"/>
                  <a:pt x="649" y="38"/>
                </a:cubicBezTo>
                <a:cubicBezTo>
                  <a:pt x="657" y="38"/>
                  <a:pt x="664" y="39"/>
                  <a:pt x="671" y="40"/>
                </a:cubicBezTo>
                <a:cubicBezTo>
                  <a:pt x="623" y="88"/>
                  <a:pt x="623" y="88"/>
                  <a:pt x="623" y="88"/>
                </a:cubicBezTo>
                <a:cubicBezTo>
                  <a:pt x="620" y="92"/>
                  <a:pt x="618" y="96"/>
                  <a:pt x="618" y="101"/>
                </a:cubicBezTo>
                <a:cubicBezTo>
                  <a:pt x="618" y="178"/>
                  <a:pt x="618" y="178"/>
                  <a:pt x="618" y="178"/>
                </a:cubicBezTo>
                <a:cubicBezTo>
                  <a:pt x="618" y="188"/>
                  <a:pt x="626" y="196"/>
                  <a:pt x="636" y="196"/>
                </a:cubicBezTo>
                <a:cubicBezTo>
                  <a:pt x="713" y="196"/>
                  <a:pt x="713" y="196"/>
                  <a:pt x="713" y="196"/>
                </a:cubicBezTo>
                <a:cubicBezTo>
                  <a:pt x="718" y="196"/>
                  <a:pt x="723" y="195"/>
                  <a:pt x="726" y="191"/>
                </a:cubicBezTo>
                <a:cubicBezTo>
                  <a:pt x="774" y="143"/>
                  <a:pt x="774" y="143"/>
                  <a:pt x="774" y="143"/>
                </a:cubicBezTo>
                <a:cubicBezTo>
                  <a:pt x="782" y="183"/>
                  <a:pt x="769" y="225"/>
                  <a:pt x="739" y="255"/>
                </a:cubicBezTo>
                <a:cubicBezTo>
                  <a:pt x="715" y="279"/>
                  <a:pt x="683" y="293"/>
                  <a:pt x="649" y="293"/>
                </a:cubicBezTo>
                <a:cubicBezTo>
                  <a:pt x="632" y="293"/>
                  <a:pt x="615" y="289"/>
                  <a:pt x="599" y="283"/>
                </a:cubicBezTo>
                <a:cubicBezTo>
                  <a:pt x="593" y="280"/>
                  <a:pt x="585" y="281"/>
                  <a:pt x="579" y="286"/>
                </a:cubicBezTo>
                <a:lnTo>
                  <a:pt x="297" y="568"/>
                </a:lnTo>
                <a:close/>
                <a:moveTo>
                  <a:pt x="766" y="755"/>
                </a:moveTo>
                <a:cubicBezTo>
                  <a:pt x="752" y="768"/>
                  <a:pt x="728" y="768"/>
                  <a:pt x="714" y="755"/>
                </a:cubicBezTo>
                <a:cubicBezTo>
                  <a:pt x="560" y="600"/>
                  <a:pt x="560" y="600"/>
                  <a:pt x="560" y="600"/>
                </a:cubicBezTo>
                <a:cubicBezTo>
                  <a:pt x="611" y="549"/>
                  <a:pt x="611" y="549"/>
                  <a:pt x="611" y="549"/>
                </a:cubicBezTo>
                <a:cubicBezTo>
                  <a:pt x="766" y="703"/>
                  <a:pt x="766" y="703"/>
                  <a:pt x="766" y="703"/>
                </a:cubicBezTo>
                <a:cubicBezTo>
                  <a:pt x="773" y="710"/>
                  <a:pt x="776" y="719"/>
                  <a:pt x="776" y="729"/>
                </a:cubicBezTo>
                <a:cubicBezTo>
                  <a:pt x="776" y="739"/>
                  <a:pt x="773" y="748"/>
                  <a:pt x="766" y="75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7" name="Google Shape;677;p68"/>
          <p:cNvSpPr/>
          <p:nvPr/>
        </p:nvSpPr>
        <p:spPr>
          <a:xfrm>
            <a:off x="499458" y="3380196"/>
            <a:ext cx="445363" cy="415635"/>
          </a:xfrm>
          <a:custGeom>
            <a:rect b="b" l="l" r="r" t="t"/>
            <a:pathLst>
              <a:path extrusionOk="0" h="445" w="773">
                <a:moveTo>
                  <a:pt x="772" y="152"/>
                </a:moveTo>
                <a:cubicBezTo>
                  <a:pt x="751" y="6"/>
                  <a:pt x="751" y="6"/>
                  <a:pt x="751" y="6"/>
                </a:cubicBezTo>
                <a:cubicBezTo>
                  <a:pt x="751" y="6"/>
                  <a:pt x="751" y="6"/>
                  <a:pt x="751" y="6"/>
                </a:cubicBezTo>
                <a:cubicBezTo>
                  <a:pt x="751" y="6"/>
                  <a:pt x="751" y="5"/>
                  <a:pt x="751" y="5"/>
                </a:cubicBezTo>
                <a:cubicBezTo>
                  <a:pt x="751" y="5"/>
                  <a:pt x="751" y="4"/>
                  <a:pt x="751" y="4"/>
                </a:cubicBezTo>
                <a:cubicBezTo>
                  <a:pt x="750" y="4"/>
                  <a:pt x="750" y="4"/>
                  <a:pt x="750" y="3"/>
                </a:cubicBezTo>
                <a:cubicBezTo>
                  <a:pt x="750" y="3"/>
                  <a:pt x="750" y="3"/>
                  <a:pt x="750" y="3"/>
                </a:cubicBezTo>
                <a:cubicBezTo>
                  <a:pt x="749" y="3"/>
                  <a:pt x="749" y="2"/>
                  <a:pt x="749" y="2"/>
                </a:cubicBezTo>
                <a:cubicBezTo>
                  <a:pt x="749" y="2"/>
                  <a:pt x="749" y="2"/>
                  <a:pt x="749" y="2"/>
                </a:cubicBezTo>
                <a:cubicBezTo>
                  <a:pt x="748" y="1"/>
                  <a:pt x="748" y="1"/>
                  <a:pt x="747" y="1"/>
                </a:cubicBezTo>
                <a:cubicBezTo>
                  <a:pt x="747" y="1"/>
                  <a:pt x="747" y="1"/>
                  <a:pt x="747" y="1"/>
                </a:cubicBezTo>
                <a:cubicBezTo>
                  <a:pt x="747" y="1"/>
                  <a:pt x="747" y="1"/>
                  <a:pt x="747" y="1"/>
                </a:cubicBezTo>
                <a:cubicBezTo>
                  <a:pt x="747" y="1"/>
                  <a:pt x="747" y="1"/>
                  <a:pt x="747" y="1"/>
                </a:cubicBezTo>
                <a:cubicBezTo>
                  <a:pt x="746" y="1"/>
                  <a:pt x="746" y="1"/>
                  <a:pt x="745" y="0"/>
                </a:cubicBezTo>
                <a:cubicBezTo>
                  <a:pt x="745" y="0"/>
                  <a:pt x="745" y="0"/>
                  <a:pt x="745" y="0"/>
                </a:cubicBezTo>
                <a:cubicBezTo>
                  <a:pt x="745" y="0"/>
                  <a:pt x="744" y="0"/>
                  <a:pt x="744" y="0"/>
                </a:cubicBezTo>
                <a:cubicBezTo>
                  <a:pt x="744" y="0"/>
                  <a:pt x="743" y="0"/>
                  <a:pt x="743" y="0"/>
                </a:cubicBezTo>
                <a:cubicBezTo>
                  <a:pt x="743" y="1"/>
                  <a:pt x="742" y="1"/>
                  <a:pt x="742" y="1"/>
                </a:cubicBezTo>
                <a:cubicBezTo>
                  <a:pt x="742" y="1"/>
                  <a:pt x="742" y="1"/>
                  <a:pt x="742" y="1"/>
                </a:cubicBezTo>
                <a:cubicBezTo>
                  <a:pt x="741" y="1"/>
                  <a:pt x="741" y="1"/>
                  <a:pt x="740" y="2"/>
                </a:cubicBezTo>
                <a:cubicBezTo>
                  <a:pt x="740" y="2"/>
                  <a:pt x="740" y="2"/>
                  <a:pt x="740" y="2"/>
                </a:cubicBezTo>
                <a:cubicBezTo>
                  <a:pt x="626" y="87"/>
                  <a:pt x="626" y="87"/>
                  <a:pt x="626" y="87"/>
                </a:cubicBezTo>
                <a:cubicBezTo>
                  <a:pt x="623" y="90"/>
                  <a:pt x="622" y="94"/>
                  <a:pt x="625" y="97"/>
                </a:cubicBezTo>
                <a:cubicBezTo>
                  <a:pt x="627" y="100"/>
                  <a:pt x="631" y="101"/>
                  <a:pt x="634" y="99"/>
                </a:cubicBezTo>
                <a:cubicBezTo>
                  <a:pt x="728" y="29"/>
                  <a:pt x="728" y="29"/>
                  <a:pt x="728" y="29"/>
                </a:cubicBezTo>
                <a:cubicBezTo>
                  <a:pt x="649" y="211"/>
                  <a:pt x="649" y="211"/>
                  <a:pt x="649" y="211"/>
                </a:cubicBezTo>
                <a:cubicBezTo>
                  <a:pt x="643" y="208"/>
                  <a:pt x="636" y="206"/>
                  <a:pt x="628" y="206"/>
                </a:cubicBezTo>
                <a:cubicBezTo>
                  <a:pt x="608" y="206"/>
                  <a:pt x="590" y="218"/>
                  <a:pt x="581" y="234"/>
                </a:cubicBezTo>
                <a:cubicBezTo>
                  <a:pt x="482" y="177"/>
                  <a:pt x="482" y="177"/>
                  <a:pt x="482" y="177"/>
                </a:cubicBezTo>
                <a:cubicBezTo>
                  <a:pt x="483" y="173"/>
                  <a:pt x="484" y="169"/>
                  <a:pt x="484" y="165"/>
                </a:cubicBezTo>
                <a:cubicBezTo>
                  <a:pt x="484" y="135"/>
                  <a:pt x="459" y="110"/>
                  <a:pt x="429" y="110"/>
                </a:cubicBezTo>
                <a:cubicBezTo>
                  <a:pt x="398" y="110"/>
                  <a:pt x="374" y="135"/>
                  <a:pt x="374" y="165"/>
                </a:cubicBezTo>
                <a:cubicBezTo>
                  <a:pt x="374" y="183"/>
                  <a:pt x="382" y="198"/>
                  <a:pt x="394" y="208"/>
                </a:cubicBezTo>
                <a:cubicBezTo>
                  <a:pt x="331" y="338"/>
                  <a:pt x="331" y="338"/>
                  <a:pt x="331" y="338"/>
                </a:cubicBezTo>
                <a:cubicBezTo>
                  <a:pt x="325" y="336"/>
                  <a:pt x="319" y="335"/>
                  <a:pt x="313" y="335"/>
                </a:cubicBezTo>
                <a:cubicBezTo>
                  <a:pt x="301" y="335"/>
                  <a:pt x="290" y="338"/>
                  <a:pt x="281" y="345"/>
                </a:cubicBezTo>
                <a:cubicBezTo>
                  <a:pt x="192" y="245"/>
                  <a:pt x="192" y="245"/>
                  <a:pt x="192" y="245"/>
                </a:cubicBezTo>
                <a:cubicBezTo>
                  <a:pt x="200" y="236"/>
                  <a:pt x="205" y="223"/>
                  <a:pt x="205" y="210"/>
                </a:cubicBezTo>
                <a:cubicBezTo>
                  <a:pt x="205" y="180"/>
                  <a:pt x="180" y="155"/>
                  <a:pt x="150" y="155"/>
                </a:cubicBezTo>
                <a:cubicBezTo>
                  <a:pt x="119" y="155"/>
                  <a:pt x="95" y="180"/>
                  <a:pt x="95" y="210"/>
                </a:cubicBezTo>
                <a:cubicBezTo>
                  <a:pt x="95" y="224"/>
                  <a:pt x="100" y="237"/>
                  <a:pt x="109" y="247"/>
                </a:cubicBezTo>
                <a:cubicBezTo>
                  <a:pt x="2" y="385"/>
                  <a:pt x="2" y="385"/>
                  <a:pt x="2" y="385"/>
                </a:cubicBezTo>
                <a:cubicBezTo>
                  <a:pt x="0" y="388"/>
                  <a:pt x="1" y="393"/>
                  <a:pt x="4" y="395"/>
                </a:cubicBezTo>
                <a:cubicBezTo>
                  <a:pt x="5" y="396"/>
                  <a:pt x="7" y="397"/>
                  <a:pt x="8" y="397"/>
                </a:cubicBezTo>
                <a:cubicBezTo>
                  <a:pt x="10" y="397"/>
                  <a:pt x="12" y="396"/>
                  <a:pt x="14" y="394"/>
                </a:cubicBezTo>
                <a:cubicBezTo>
                  <a:pt x="120" y="256"/>
                  <a:pt x="120" y="256"/>
                  <a:pt x="120" y="256"/>
                </a:cubicBezTo>
                <a:cubicBezTo>
                  <a:pt x="128" y="262"/>
                  <a:pt x="139" y="265"/>
                  <a:pt x="150" y="265"/>
                </a:cubicBezTo>
                <a:cubicBezTo>
                  <a:pt x="161" y="265"/>
                  <a:pt x="172" y="261"/>
                  <a:pt x="181" y="255"/>
                </a:cubicBezTo>
                <a:cubicBezTo>
                  <a:pt x="271" y="354"/>
                  <a:pt x="271" y="354"/>
                  <a:pt x="271" y="354"/>
                </a:cubicBezTo>
                <a:cubicBezTo>
                  <a:pt x="263" y="364"/>
                  <a:pt x="258" y="376"/>
                  <a:pt x="258" y="390"/>
                </a:cubicBezTo>
                <a:cubicBezTo>
                  <a:pt x="258" y="420"/>
                  <a:pt x="283" y="445"/>
                  <a:pt x="313" y="445"/>
                </a:cubicBezTo>
                <a:cubicBezTo>
                  <a:pt x="343" y="445"/>
                  <a:pt x="368" y="420"/>
                  <a:pt x="368" y="390"/>
                </a:cubicBezTo>
                <a:cubicBezTo>
                  <a:pt x="368" y="371"/>
                  <a:pt x="358" y="354"/>
                  <a:pt x="344" y="344"/>
                </a:cubicBezTo>
                <a:cubicBezTo>
                  <a:pt x="406" y="215"/>
                  <a:pt x="406" y="215"/>
                  <a:pt x="406" y="215"/>
                </a:cubicBezTo>
                <a:cubicBezTo>
                  <a:pt x="413" y="219"/>
                  <a:pt x="421" y="220"/>
                  <a:pt x="429" y="220"/>
                </a:cubicBezTo>
                <a:cubicBezTo>
                  <a:pt x="450" y="220"/>
                  <a:pt x="468" y="208"/>
                  <a:pt x="478" y="191"/>
                </a:cubicBezTo>
                <a:cubicBezTo>
                  <a:pt x="575" y="247"/>
                  <a:pt x="575" y="247"/>
                  <a:pt x="575" y="247"/>
                </a:cubicBezTo>
                <a:cubicBezTo>
                  <a:pt x="574" y="252"/>
                  <a:pt x="573" y="256"/>
                  <a:pt x="573" y="261"/>
                </a:cubicBezTo>
                <a:cubicBezTo>
                  <a:pt x="573" y="292"/>
                  <a:pt x="598" y="316"/>
                  <a:pt x="628" y="316"/>
                </a:cubicBezTo>
                <a:cubicBezTo>
                  <a:pt x="659" y="316"/>
                  <a:pt x="683" y="292"/>
                  <a:pt x="683" y="261"/>
                </a:cubicBezTo>
                <a:cubicBezTo>
                  <a:pt x="683" y="244"/>
                  <a:pt x="675" y="228"/>
                  <a:pt x="662" y="218"/>
                </a:cubicBezTo>
                <a:cubicBezTo>
                  <a:pt x="741" y="33"/>
                  <a:pt x="741" y="33"/>
                  <a:pt x="741" y="33"/>
                </a:cubicBezTo>
                <a:cubicBezTo>
                  <a:pt x="758" y="154"/>
                  <a:pt x="758" y="154"/>
                  <a:pt x="758" y="154"/>
                </a:cubicBezTo>
                <a:cubicBezTo>
                  <a:pt x="759" y="158"/>
                  <a:pt x="762" y="160"/>
                  <a:pt x="765" y="160"/>
                </a:cubicBezTo>
                <a:cubicBezTo>
                  <a:pt x="766" y="160"/>
                  <a:pt x="766" y="160"/>
                  <a:pt x="766" y="160"/>
                </a:cubicBezTo>
                <a:cubicBezTo>
                  <a:pt x="770" y="160"/>
                  <a:pt x="773" y="156"/>
                  <a:pt x="772" y="152"/>
                </a:cubicBezTo>
                <a:close/>
                <a:moveTo>
                  <a:pt x="109" y="210"/>
                </a:moveTo>
                <a:cubicBezTo>
                  <a:pt x="109" y="187"/>
                  <a:pt x="127" y="169"/>
                  <a:pt x="150" y="169"/>
                </a:cubicBezTo>
                <a:cubicBezTo>
                  <a:pt x="172" y="169"/>
                  <a:pt x="191" y="187"/>
                  <a:pt x="191" y="210"/>
                </a:cubicBezTo>
                <a:cubicBezTo>
                  <a:pt x="191" y="222"/>
                  <a:pt x="186" y="233"/>
                  <a:pt x="177" y="240"/>
                </a:cubicBezTo>
                <a:cubicBezTo>
                  <a:pt x="177" y="240"/>
                  <a:pt x="177" y="240"/>
                  <a:pt x="177" y="240"/>
                </a:cubicBezTo>
                <a:cubicBezTo>
                  <a:pt x="177" y="240"/>
                  <a:pt x="177" y="240"/>
                  <a:pt x="177" y="240"/>
                </a:cubicBezTo>
                <a:cubicBezTo>
                  <a:pt x="170" y="247"/>
                  <a:pt x="160" y="251"/>
                  <a:pt x="150" y="251"/>
                </a:cubicBezTo>
                <a:cubicBezTo>
                  <a:pt x="127" y="251"/>
                  <a:pt x="109" y="232"/>
                  <a:pt x="109" y="210"/>
                </a:cubicBezTo>
                <a:close/>
                <a:moveTo>
                  <a:pt x="354" y="390"/>
                </a:moveTo>
                <a:cubicBezTo>
                  <a:pt x="354" y="412"/>
                  <a:pt x="336" y="431"/>
                  <a:pt x="313" y="431"/>
                </a:cubicBezTo>
                <a:cubicBezTo>
                  <a:pt x="290" y="431"/>
                  <a:pt x="272" y="412"/>
                  <a:pt x="272" y="390"/>
                </a:cubicBezTo>
                <a:cubicBezTo>
                  <a:pt x="272" y="367"/>
                  <a:pt x="290" y="349"/>
                  <a:pt x="313" y="349"/>
                </a:cubicBezTo>
                <a:cubicBezTo>
                  <a:pt x="336" y="349"/>
                  <a:pt x="354" y="367"/>
                  <a:pt x="354" y="390"/>
                </a:cubicBezTo>
                <a:close/>
                <a:moveTo>
                  <a:pt x="429" y="206"/>
                </a:moveTo>
                <a:cubicBezTo>
                  <a:pt x="406" y="206"/>
                  <a:pt x="388" y="188"/>
                  <a:pt x="388" y="165"/>
                </a:cubicBezTo>
                <a:cubicBezTo>
                  <a:pt x="388" y="143"/>
                  <a:pt x="406" y="124"/>
                  <a:pt x="429" y="124"/>
                </a:cubicBezTo>
                <a:cubicBezTo>
                  <a:pt x="451" y="124"/>
                  <a:pt x="470" y="143"/>
                  <a:pt x="470" y="165"/>
                </a:cubicBezTo>
                <a:cubicBezTo>
                  <a:pt x="470" y="188"/>
                  <a:pt x="451" y="206"/>
                  <a:pt x="429" y="206"/>
                </a:cubicBezTo>
                <a:close/>
                <a:moveTo>
                  <a:pt x="669" y="261"/>
                </a:moveTo>
                <a:cubicBezTo>
                  <a:pt x="669" y="284"/>
                  <a:pt x="651" y="302"/>
                  <a:pt x="628" y="302"/>
                </a:cubicBezTo>
                <a:cubicBezTo>
                  <a:pt x="606" y="302"/>
                  <a:pt x="587" y="284"/>
                  <a:pt x="587" y="261"/>
                </a:cubicBezTo>
                <a:cubicBezTo>
                  <a:pt x="587" y="239"/>
                  <a:pt x="606" y="220"/>
                  <a:pt x="628" y="220"/>
                </a:cubicBezTo>
                <a:cubicBezTo>
                  <a:pt x="651" y="220"/>
                  <a:pt x="669" y="239"/>
                  <a:pt x="669" y="26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78" name="Google Shape;678;p68"/>
          <p:cNvPicPr preferRelativeResize="0"/>
          <p:nvPr/>
        </p:nvPicPr>
        <p:blipFill rotWithShape="1">
          <a:blip r:embed="rId4">
            <a:alphaModFix/>
          </a:blip>
          <a:srcRect b="0" l="0" r="0" t="0"/>
          <a:stretch/>
        </p:blipFill>
        <p:spPr>
          <a:xfrm>
            <a:off x="6144429" y="3436522"/>
            <a:ext cx="573878" cy="326138"/>
          </a:xfrm>
          <a:prstGeom prst="rect">
            <a:avLst/>
          </a:prstGeom>
          <a:noFill/>
          <a:ln>
            <a:noFill/>
          </a:ln>
        </p:spPr>
      </p:pic>
      <p:pic>
        <p:nvPicPr>
          <p:cNvPr id="679" name="Google Shape;679;p68"/>
          <p:cNvPicPr preferRelativeResize="0"/>
          <p:nvPr/>
        </p:nvPicPr>
        <p:blipFill rotWithShape="1">
          <a:blip r:embed="rId5">
            <a:alphaModFix/>
          </a:blip>
          <a:srcRect b="0" l="0" r="0" t="0"/>
          <a:stretch/>
        </p:blipFill>
        <p:spPr>
          <a:xfrm>
            <a:off x="6149241" y="5079925"/>
            <a:ext cx="590640" cy="26318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69"/>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Coding</a:t>
            </a:r>
            <a:endParaRPr/>
          </a:p>
        </p:txBody>
      </p:sp>
      <p:sp>
        <p:nvSpPr>
          <p:cNvPr id="685" name="Google Shape;685;p69"/>
          <p:cNvSpPr/>
          <p:nvPr/>
        </p:nvSpPr>
        <p:spPr>
          <a:xfrm>
            <a:off x="247354" y="1120450"/>
            <a:ext cx="11454495" cy="3690177"/>
          </a:xfrm>
          <a:prstGeom prst="rect">
            <a:avLst/>
          </a:prstGeom>
          <a:noFill/>
          <a:ln>
            <a:noFill/>
          </a:ln>
        </p:spPr>
        <p:txBody>
          <a:bodyPr anchorCtr="0" anchor="t" bIns="45700" lIns="91425" spcFirstLastPara="1" rIns="91425" wrap="square" tIns="45700">
            <a:noAutofit/>
          </a:bodyPr>
          <a:lstStyle/>
          <a:p>
            <a:pPr indent="-342900" lvl="0" marL="342900" marR="0" rtl="0" algn="l">
              <a:lnSpc>
                <a:spcPct val="200000"/>
              </a:lnSpc>
              <a:spcBef>
                <a:spcPts val="0"/>
              </a:spcBef>
              <a:spcAft>
                <a:spcPts val="0"/>
              </a:spcAft>
              <a:buClr>
                <a:srgbClr val="222222"/>
              </a:buClr>
              <a:buSzPts val="2000"/>
              <a:buFont typeface="Noto Sans Symbols"/>
              <a:buChar char="✔"/>
            </a:pPr>
            <a:r>
              <a:rPr lang="en-US" sz="2000">
                <a:solidFill>
                  <a:srgbClr val="222222"/>
                </a:solidFill>
                <a:latin typeface="arial"/>
                <a:ea typeface="arial"/>
                <a:cs typeface="arial"/>
                <a:sym typeface="arial"/>
              </a:rPr>
              <a:t>developers start build the entire system by writing code using the chosen programming language.</a:t>
            </a:r>
            <a:endParaRPr/>
          </a:p>
          <a:p>
            <a:pPr indent="-342900" lvl="0" marL="342900" marR="0" rtl="0" algn="l">
              <a:lnSpc>
                <a:spcPct val="200000"/>
              </a:lnSpc>
              <a:spcBef>
                <a:spcPts val="0"/>
              </a:spcBef>
              <a:spcAft>
                <a:spcPts val="0"/>
              </a:spcAft>
              <a:buClr>
                <a:srgbClr val="222222"/>
              </a:buClr>
              <a:buSzPts val="2000"/>
              <a:buFont typeface="Noto Sans Symbols"/>
              <a:buChar char="✔"/>
            </a:pPr>
            <a:r>
              <a:rPr lang="en-US" sz="2000">
                <a:solidFill>
                  <a:srgbClr val="222222"/>
                </a:solidFill>
                <a:latin typeface="arial"/>
                <a:ea typeface="arial"/>
                <a:cs typeface="arial"/>
                <a:sym typeface="arial"/>
              </a:rPr>
              <a:t>tasks are divided into units or modules and assigned to the various developers.</a:t>
            </a:r>
            <a:endParaRPr/>
          </a:p>
          <a:p>
            <a:pPr indent="-342900" lvl="0" marL="342900" marR="0" rtl="0" algn="l">
              <a:lnSpc>
                <a:spcPct val="200000"/>
              </a:lnSpc>
              <a:spcBef>
                <a:spcPts val="0"/>
              </a:spcBef>
              <a:spcAft>
                <a:spcPts val="0"/>
              </a:spcAft>
              <a:buClr>
                <a:srgbClr val="222222"/>
              </a:buClr>
              <a:buSzPts val="2000"/>
              <a:buFont typeface="Noto Sans Symbols"/>
              <a:buChar char="✔"/>
            </a:pPr>
            <a:r>
              <a:rPr lang="en-US" sz="2000">
                <a:solidFill>
                  <a:srgbClr val="222222"/>
                </a:solidFill>
                <a:latin typeface="arial"/>
                <a:ea typeface="arial"/>
                <a:cs typeface="arial"/>
                <a:sym typeface="arial"/>
              </a:rPr>
              <a:t>is the longest phase of the Software Development Life Cycle process</a:t>
            </a:r>
            <a:endParaRPr/>
          </a:p>
          <a:p>
            <a:pPr indent="-342900" lvl="0" marL="342900" marR="0" rtl="0" algn="l">
              <a:lnSpc>
                <a:spcPct val="200000"/>
              </a:lnSpc>
              <a:spcBef>
                <a:spcPts val="0"/>
              </a:spcBef>
              <a:spcAft>
                <a:spcPts val="0"/>
              </a:spcAft>
              <a:buClr>
                <a:srgbClr val="222222"/>
              </a:buClr>
              <a:buSzPts val="2000"/>
              <a:buFont typeface="Noto Sans Symbols"/>
              <a:buChar char="✔"/>
            </a:pPr>
            <a:r>
              <a:rPr lang="en-US" sz="2000">
                <a:solidFill>
                  <a:srgbClr val="222222"/>
                </a:solidFill>
                <a:latin typeface="arial"/>
                <a:ea typeface="arial"/>
                <a:cs typeface="arial"/>
                <a:sym typeface="arial"/>
              </a:rPr>
              <a:t>developer needs to follow certain predefined coding guidelines</a:t>
            </a:r>
            <a:endParaRPr/>
          </a:p>
          <a:p>
            <a:pPr indent="-342900" lvl="0" marL="342900" marR="0" rtl="0" algn="l">
              <a:lnSpc>
                <a:spcPct val="200000"/>
              </a:lnSpc>
              <a:spcBef>
                <a:spcPts val="0"/>
              </a:spcBef>
              <a:spcAft>
                <a:spcPts val="0"/>
              </a:spcAft>
              <a:buClr>
                <a:srgbClr val="222222"/>
              </a:buClr>
              <a:buSzPts val="2000"/>
              <a:buFont typeface="Noto Sans Symbols"/>
              <a:buChar char="✔"/>
            </a:pPr>
            <a:r>
              <a:rPr lang="en-US" sz="2000">
                <a:solidFill>
                  <a:srgbClr val="222222"/>
                </a:solidFill>
                <a:latin typeface="arial"/>
                <a:ea typeface="arial"/>
                <a:cs typeface="arial"/>
                <a:sym typeface="arial"/>
              </a:rPr>
              <a:t>also need to use programming tools like compiler, interpreters, debugger to generate and implement the code.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0"/>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Coding</a:t>
            </a:r>
            <a:endParaRPr/>
          </a:p>
        </p:txBody>
      </p:sp>
      <p:sp>
        <p:nvSpPr>
          <p:cNvPr id="691" name="Google Shape;691;p70"/>
          <p:cNvSpPr/>
          <p:nvPr/>
        </p:nvSpPr>
        <p:spPr>
          <a:xfrm>
            <a:off x="243017" y="995653"/>
            <a:ext cx="11570042" cy="53399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222222"/>
                </a:solidFill>
                <a:latin typeface="arial"/>
                <a:ea typeface="arial"/>
                <a:cs typeface="arial"/>
                <a:sym typeface="arial"/>
              </a:rPr>
              <a:t>Things which we need to take care in coding phas</a:t>
            </a:r>
            <a:r>
              <a:rPr lang="en-US" sz="2000">
                <a:solidFill>
                  <a:srgbClr val="222222"/>
                </a:solidFill>
                <a:latin typeface="arial"/>
                <a:ea typeface="arial"/>
                <a:cs typeface="arial"/>
                <a:sym typeface="arial"/>
              </a:rPr>
              <a:t>e:</a:t>
            </a:r>
            <a:endParaRPr/>
          </a:p>
          <a:p>
            <a:pPr indent="0" lvl="0" marL="0" marR="0" rtl="0" algn="l">
              <a:spcBef>
                <a:spcPts val="0"/>
              </a:spcBef>
              <a:spcAft>
                <a:spcPts val="0"/>
              </a:spcAft>
              <a:buNone/>
            </a:pPr>
            <a:r>
              <a:t/>
            </a:r>
            <a:endParaRPr sz="2000">
              <a:solidFill>
                <a:srgbClr val="222222"/>
              </a:solidFill>
              <a:latin typeface="arial"/>
              <a:ea typeface="arial"/>
              <a:cs typeface="arial"/>
              <a:sym typeface="arial"/>
            </a:endParaRPr>
          </a:p>
          <a:p>
            <a:pPr indent="-342900" lvl="0" marL="342900" marR="0" rtl="0" algn="l">
              <a:lnSpc>
                <a:spcPct val="150000"/>
              </a:lnSpc>
              <a:spcBef>
                <a:spcPts val="0"/>
              </a:spcBef>
              <a:spcAft>
                <a:spcPts val="0"/>
              </a:spcAft>
              <a:buClr>
                <a:srgbClr val="222222"/>
              </a:buClr>
              <a:buSzPts val="2200"/>
              <a:buFont typeface="Calibri"/>
              <a:buAutoNum type="arabicPeriod"/>
            </a:pPr>
            <a:r>
              <a:rPr lang="en-US" sz="2200">
                <a:solidFill>
                  <a:srgbClr val="222222"/>
                </a:solidFill>
                <a:latin typeface="arial"/>
                <a:ea typeface="arial"/>
                <a:cs typeface="arial"/>
                <a:sym typeface="arial"/>
              </a:rPr>
              <a:t>Version control </a:t>
            </a:r>
            <a:endParaRPr/>
          </a:p>
          <a:p>
            <a:pPr indent="-342900" lvl="0" marL="342900" marR="0" rtl="0" algn="l">
              <a:lnSpc>
                <a:spcPct val="150000"/>
              </a:lnSpc>
              <a:spcBef>
                <a:spcPts val="0"/>
              </a:spcBef>
              <a:spcAft>
                <a:spcPts val="0"/>
              </a:spcAft>
              <a:buClr>
                <a:srgbClr val="222222"/>
              </a:buClr>
              <a:buSzPts val="2200"/>
              <a:buFont typeface="Calibri"/>
              <a:buAutoNum type="arabicPeriod"/>
            </a:pPr>
            <a:r>
              <a:rPr lang="en-US" sz="2200">
                <a:solidFill>
                  <a:srgbClr val="222222"/>
                </a:solidFill>
                <a:latin typeface="arial"/>
                <a:ea typeface="arial"/>
                <a:cs typeface="arial"/>
                <a:sym typeface="arial"/>
              </a:rPr>
              <a:t>Before actual coding, you must spend sometime to select dev tool which will be suitable for debugging, coding, modification.</a:t>
            </a:r>
            <a:endParaRPr/>
          </a:p>
          <a:p>
            <a:pPr indent="-342900" lvl="0" marL="342900" marR="0" rtl="0" algn="l">
              <a:lnSpc>
                <a:spcPct val="150000"/>
              </a:lnSpc>
              <a:spcBef>
                <a:spcPts val="0"/>
              </a:spcBef>
              <a:spcAft>
                <a:spcPts val="0"/>
              </a:spcAft>
              <a:buClr>
                <a:srgbClr val="222222"/>
              </a:buClr>
              <a:buSzPts val="2200"/>
              <a:buFont typeface="Calibri"/>
              <a:buAutoNum type="arabicPeriod"/>
            </a:pPr>
            <a:r>
              <a:rPr lang="en-US" sz="2200">
                <a:solidFill>
                  <a:srgbClr val="222222"/>
                </a:solidFill>
                <a:latin typeface="arial"/>
                <a:ea typeface="arial"/>
                <a:cs typeface="arial"/>
                <a:sym typeface="arial"/>
              </a:rPr>
              <a:t>before actual writing code, some standard should be defined, as multiple developers going to use the same file for coding</a:t>
            </a:r>
            <a:endParaRPr/>
          </a:p>
          <a:p>
            <a:pPr indent="-342900" lvl="0" marL="342900" marR="0" rtl="0" algn="l">
              <a:lnSpc>
                <a:spcPct val="150000"/>
              </a:lnSpc>
              <a:spcBef>
                <a:spcPts val="0"/>
              </a:spcBef>
              <a:spcAft>
                <a:spcPts val="0"/>
              </a:spcAft>
              <a:buClr>
                <a:srgbClr val="222222"/>
              </a:buClr>
              <a:buSzPts val="2200"/>
              <a:buFont typeface="Calibri"/>
              <a:buAutoNum type="arabicPeriod"/>
            </a:pPr>
            <a:r>
              <a:rPr lang="en-US" sz="2200">
                <a:solidFill>
                  <a:srgbClr val="222222"/>
                </a:solidFill>
                <a:latin typeface="arial"/>
                <a:ea typeface="arial"/>
                <a:cs typeface="arial"/>
                <a:sym typeface="arial"/>
              </a:rPr>
              <a:t>during development, developer should write appropriate comments so that others will come to know the logic behind the code</a:t>
            </a:r>
            <a:endParaRPr/>
          </a:p>
          <a:p>
            <a:pPr indent="-342900" lvl="0" marL="342900" marR="0" rtl="0" algn="l">
              <a:lnSpc>
                <a:spcPct val="150000"/>
              </a:lnSpc>
              <a:spcBef>
                <a:spcPts val="0"/>
              </a:spcBef>
              <a:spcAft>
                <a:spcPts val="0"/>
              </a:spcAft>
              <a:buClr>
                <a:srgbClr val="222222"/>
              </a:buClr>
              <a:buSzPts val="2200"/>
              <a:buFont typeface="Calibri"/>
              <a:buAutoNum type="arabicPeriod"/>
            </a:pPr>
            <a:r>
              <a:rPr lang="en-US" sz="2200">
                <a:solidFill>
                  <a:srgbClr val="222222"/>
                </a:solidFill>
                <a:latin typeface="arial"/>
                <a:ea typeface="arial"/>
                <a:cs typeface="arial"/>
                <a:sym typeface="arial"/>
              </a:rPr>
              <a:t>there should be a regular review meeting need to conduct in this stage to identify the prospective defects in an early stage.</a:t>
            </a:r>
            <a:r>
              <a:rPr lang="en-US" sz="2000">
                <a:solidFill>
                  <a:srgbClr val="222222"/>
                </a:solidFill>
                <a:latin typeface="arial"/>
                <a:ea typeface="arial"/>
                <a:cs typeface="arial"/>
                <a:sym typeface="arial"/>
              </a:rPr>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71"/>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Testing</a:t>
            </a:r>
            <a:endParaRPr/>
          </a:p>
        </p:txBody>
      </p:sp>
      <p:sp>
        <p:nvSpPr>
          <p:cNvPr id="697" name="Google Shape;697;p71"/>
          <p:cNvSpPr/>
          <p:nvPr/>
        </p:nvSpPr>
        <p:spPr>
          <a:xfrm>
            <a:off x="346208" y="922742"/>
            <a:ext cx="11422459" cy="445583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Focus on investigation and discovery</a:t>
            </a:r>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defines how the SW will be tested and who will perform</a:t>
            </a:r>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find whether the developed code work according to the customer requirement.</a:t>
            </a:r>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QA and testing team may find some bugs/defects which they communicate to developers. </a:t>
            </a:r>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development team fixes the bug and send back to QA for a re-test.</a:t>
            </a:r>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process continues until the software is bug-free, stable, and working according to the business needs of that system.</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2"/>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Installation/Deployment</a:t>
            </a:r>
            <a:endParaRPr/>
          </a:p>
        </p:txBody>
      </p:sp>
      <p:sp>
        <p:nvSpPr>
          <p:cNvPr id="703" name="Google Shape;703;p72"/>
          <p:cNvSpPr/>
          <p:nvPr/>
        </p:nvSpPr>
        <p:spPr>
          <a:xfrm>
            <a:off x="346208" y="922742"/>
            <a:ext cx="11422459" cy="574849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Deployment is the process of promoting a fully-tested and approved application</a:t>
            </a:r>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QA manager finalized the final bug-free release items.</a:t>
            </a:r>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Deployment guide is provided to the operation team for hassle free deployment</a:t>
            </a:r>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Deployment could require different promotion processes</a:t>
            </a:r>
            <a:endParaRPr/>
          </a:p>
          <a:p>
            <a:pPr indent="-342900" lvl="1" marL="800124" marR="0" rtl="0" algn="l">
              <a:lnSpc>
                <a:spcPct val="150000"/>
              </a:lnSpc>
              <a:spcBef>
                <a:spcPts val="0"/>
              </a:spcBef>
              <a:spcAft>
                <a:spcPts val="0"/>
              </a:spcAft>
              <a:buClr>
                <a:srgbClr val="222222"/>
              </a:buClr>
              <a:buSzPts val="2000"/>
              <a:buFont typeface="Noto Sans Symbols"/>
              <a:buChar char="✔"/>
            </a:pPr>
            <a:r>
              <a:rPr b="0" i="0" lang="en-US" sz="2000" u="none" cap="none" strike="noStrike">
                <a:solidFill>
                  <a:srgbClr val="222222"/>
                </a:solidFill>
                <a:latin typeface="arial"/>
                <a:ea typeface="arial"/>
                <a:cs typeface="arial"/>
                <a:sym typeface="arial"/>
              </a:rPr>
              <a:t>For web applications, it would require promoting the application to a server, testing, redirecting DNS</a:t>
            </a:r>
            <a:endParaRPr/>
          </a:p>
          <a:p>
            <a:pPr indent="-342900" lvl="1" marL="800124" marR="0" rtl="0" algn="l">
              <a:lnSpc>
                <a:spcPct val="150000"/>
              </a:lnSpc>
              <a:spcBef>
                <a:spcPts val="0"/>
              </a:spcBef>
              <a:spcAft>
                <a:spcPts val="0"/>
              </a:spcAft>
              <a:buClr>
                <a:srgbClr val="222222"/>
              </a:buClr>
              <a:buSzPts val="2000"/>
              <a:buFont typeface="Noto Sans Symbols"/>
              <a:buChar char="✔"/>
            </a:pPr>
            <a:r>
              <a:rPr b="0" i="0" lang="en-US" sz="2000" u="none" cap="none" strike="noStrike">
                <a:solidFill>
                  <a:srgbClr val="222222"/>
                </a:solidFill>
                <a:latin typeface="arial"/>
                <a:ea typeface="arial"/>
                <a:cs typeface="arial"/>
                <a:sym typeface="arial"/>
              </a:rPr>
              <a:t>For standalone applications, it would require producing media or downloadable packages</a:t>
            </a:r>
            <a:endParaRPr/>
          </a:p>
          <a:p>
            <a:pPr indent="-342900" lvl="1" marL="800124" marR="0" rtl="0" algn="l">
              <a:lnSpc>
                <a:spcPct val="150000"/>
              </a:lnSpc>
              <a:spcBef>
                <a:spcPts val="0"/>
              </a:spcBef>
              <a:spcAft>
                <a:spcPts val="0"/>
              </a:spcAft>
              <a:buClr>
                <a:srgbClr val="222222"/>
              </a:buClr>
              <a:buSzPts val="2000"/>
              <a:buFont typeface="Noto Sans Symbols"/>
              <a:buChar char="✔"/>
            </a:pPr>
            <a:r>
              <a:rPr b="0" i="0" lang="en-US" sz="2000" u="none" cap="none" strike="noStrike">
                <a:solidFill>
                  <a:srgbClr val="222222"/>
                </a:solidFill>
                <a:latin typeface="arial"/>
                <a:ea typeface="arial"/>
                <a:cs typeface="arial"/>
                <a:sym typeface="arial"/>
              </a:rPr>
              <a:t>For software as a service, there are licensing issues that need to be determined</a:t>
            </a:r>
            <a:endParaRPr/>
          </a:p>
          <a:p>
            <a:pPr indent="-342900" lvl="0" marL="342900" marR="0" rtl="0" algn="l">
              <a:lnSpc>
                <a:spcPct val="150000"/>
              </a:lnSpc>
              <a:spcBef>
                <a:spcPts val="0"/>
              </a:spcBef>
              <a:spcAft>
                <a:spcPts val="0"/>
              </a:spcAft>
              <a:buClr>
                <a:srgbClr val="222222"/>
              </a:buClr>
              <a:buSzPts val="2400"/>
              <a:buFont typeface="Noto Sans Symbols"/>
              <a:buChar char="✔"/>
            </a:pPr>
            <a:r>
              <a:rPr lang="en-US" sz="2400">
                <a:solidFill>
                  <a:srgbClr val="222222"/>
                </a:solidFill>
                <a:latin typeface="arial"/>
                <a:ea typeface="arial"/>
                <a:cs typeface="arial"/>
                <a:sym typeface="arial"/>
              </a:rPr>
              <a:t>Ensure data migration to the live server has occurred completely</a:t>
            </a:r>
            <a:endParaRPr/>
          </a:p>
          <a:p>
            <a:pPr indent="0" lvl="0" marL="0" marR="0" rtl="0" algn="l">
              <a:lnSpc>
                <a:spcPct val="150000"/>
              </a:lnSpc>
              <a:spcBef>
                <a:spcPts val="0"/>
              </a:spcBef>
              <a:spcAft>
                <a:spcPts val="0"/>
              </a:spcAft>
              <a:buNone/>
            </a:pPr>
            <a:r>
              <a:t/>
            </a:r>
            <a:endParaRPr sz="2400">
              <a:solidFill>
                <a:srgbClr val="222222"/>
              </a:solidFill>
              <a:latin typeface="arial"/>
              <a:ea typeface="arial"/>
              <a:cs typeface="arial"/>
              <a:sym typeface="arial"/>
            </a:endParaRPr>
          </a:p>
          <a:p>
            <a:pPr indent="-190500" lvl="0" marL="342900" marR="0" rtl="0" algn="l">
              <a:lnSpc>
                <a:spcPct val="150000"/>
              </a:lnSpc>
              <a:spcBef>
                <a:spcPts val="0"/>
              </a:spcBef>
              <a:spcAft>
                <a:spcPts val="0"/>
              </a:spcAft>
              <a:buClr>
                <a:schemeClr val="dk1"/>
              </a:buClr>
              <a:buSzPts val="2400"/>
              <a:buFont typeface="Noto Sans Symbols"/>
              <a:buNone/>
            </a:pPr>
            <a:r>
              <a:t/>
            </a:r>
            <a:endParaRPr sz="2400">
              <a:solidFill>
                <a:srgbClr val="22222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Course Objective</a:t>
            </a:r>
            <a:endParaRPr/>
          </a:p>
        </p:txBody>
      </p:sp>
      <p:sp>
        <p:nvSpPr>
          <p:cNvPr id="187" name="Google Shape;187;p19"/>
          <p:cNvSpPr/>
          <p:nvPr/>
        </p:nvSpPr>
        <p:spPr>
          <a:xfrm>
            <a:off x="398830" y="1735072"/>
            <a:ext cx="567771" cy="567771"/>
          </a:xfrm>
          <a:prstGeom prst="ellipse">
            <a:avLst/>
          </a:prstGeom>
          <a:gradFill>
            <a:gsLst>
              <a:gs pos="0">
                <a:schemeClr val="accent4"/>
              </a:gs>
              <a:gs pos="100000">
                <a:schemeClr val="accent1"/>
              </a:gs>
            </a:gsLst>
            <a:lin ang="2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01</a:t>
            </a:r>
            <a:endParaRPr b="1" sz="1800">
              <a:solidFill>
                <a:schemeClr val="lt1"/>
              </a:solidFill>
              <a:latin typeface="Calibri"/>
              <a:ea typeface="Calibri"/>
              <a:cs typeface="Calibri"/>
              <a:sym typeface="Calibri"/>
            </a:endParaRPr>
          </a:p>
        </p:txBody>
      </p:sp>
      <p:sp>
        <p:nvSpPr>
          <p:cNvPr id="188" name="Google Shape;188;p19"/>
          <p:cNvSpPr/>
          <p:nvPr/>
        </p:nvSpPr>
        <p:spPr>
          <a:xfrm>
            <a:off x="1019223" y="1687290"/>
            <a:ext cx="11156101"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process of requirement analysis, designing, implementing and maintaining of Software systems.</a:t>
            </a:r>
            <a:endParaRPr sz="1600">
              <a:solidFill>
                <a:schemeClr val="dk1"/>
              </a:solidFill>
              <a:latin typeface="Calibri"/>
              <a:ea typeface="Calibri"/>
              <a:cs typeface="Calibri"/>
              <a:sym typeface="Calibri"/>
            </a:endParaRPr>
          </a:p>
        </p:txBody>
      </p:sp>
      <p:sp>
        <p:nvSpPr>
          <p:cNvPr id="189" name="Google Shape;189;p19"/>
          <p:cNvSpPr/>
          <p:nvPr/>
        </p:nvSpPr>
        <p:spPr>
          <a:xfrm>
            <a:off x="367556" y="2799364"/>
            <a:ext cx="567771" cy="567771"/>
          </a:xfrm>
          <a:prstGeom prst="ellipse">
            <a:avLst/>
          </a:prstGeom>
          <a:gradFill>
            <a:gsLst>
              <a:gs pos="0">
                <a:schemeClr val="accent4"/>
              </a:gs>
              <a:gs pos="100000">
                <a:schemeClr val="accent1"/>
              </a:gs>
            </a:gsLst>
            <a:lin ang="2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02</a:t>
            </a:r>
            <a:endParaRPr b="1" sz="1800">
              <a:solidFill>
                <a:schemeClr val="lt1"/>
              </a:solidFill>
              <a:latin typeface="Calibri"/>
              <a:ea typeface="Calibri"/>
              <a:cs typeface="Calibri"/>
              <a:sym typeface="Calibri"/>
            </a:endParaRPr>
          </a:p>
        </p:txBody>
      </p:sp>
      <p:sp>
        <p:nvSpPr>
          <p:cNvPr id="190" name="Google Shape;190;p19"/>
          <p:cNvSpPr/>
          <p:nvPr/>
        </p:nvSpPr>
        <p:spPr>
          <a:xfrm>
            <a:off x="1019224" y="2821639"/>
            <a:ext cx="1080363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concept of Object-Orientation, Design patterns and its importance</a:t>
            </a:r>
            <a:endParaRPr/>
          </a:p>
        </p:txBody>
      </p:sp>
      <p:sp>
        <p:nvSpPr>
          <p:cNvPr id="191" name="Google Shape;191;p19"/>
          <p:cNvSpPr/>
          <p:nvPr/>
        </p:nvSpPr>
        <p:spPr>
          <a:xfrm>
            <a:off x="367556" y="3837388"/>
            <a:ext cx="567771" cy="567771"/>
          </a:xfrm>
          <a:prstGeom prst="ellipse">
            <a:avLst/>
          </a:prstGeom>
          <a:gradFill>
            <a:gsLst>
              <a:gs pos="0">
                <a:schemeClr val="accent4"/>
              </a:gs>
              <a:gs pos="100000">
                <a:schemeClr val="accent1"/>
              </a:gs>
            </a:gsLst>
            <a:lin ang="2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03</a:t>
            </a:r>
            <a:endParaRPr b="1" sz="1800">
              <a:solidFill>
                <a:schemeClr val="lt1"/>
              </a:solidFill>
              <a:latin typeface="Calibri"/>
              <a:ea typeface="Calibri"/>
              <a:cs typeface="Calibri"/>
              <a:sym typeface="Calibri"/>
            </a:endParaRPr>
          </a:p>
        </p:txBody>
      </p:sp>
      <p:sp>
        <p:nvSpPr>
          <p:cNvPr id="192" name="Google Shape;192;p19"/>
          <p:cNvSpPr/>
          <p:nvPr/>
        </p:nvSpPr>
        <p:spPr>
          <a:xfrm>
            <a:off x="1019223" y="3859663"/>
            <a:ext cx="10895099"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testing approaches and quality assurance to ensure high standard/professional software.</a:t>
            </a:r>
            <a:endParaRPr/>
          </a:p>
        </p:txBody>
      </p:sp>
      <p:sp>
        <p:nvSpPr>
          <p:cNvPr id="193" name="Google Shape;193;p19"/>
          <p:cNvSpPr txBox="1"/>
          <p:nvPr/>
        </p:nvSpPr>
        <p:spPr>
          <a:xfrm>
            <a:off x="398829" y="928944"/>
            <a:ext cx="1115610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Upon completion of this course, you will be familiar with: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3"/>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Maintenance</a:t>
            </a:r>
            <a:endParaRPr/>
          </a:p>
        </p:txBody>
      </p:sp>
      <p:sp>
        <p:nvSpPr>
          <p:cNvPr id="709" name="Google Shape;709;p73"/>
          <p:cNvSpPr/>
          <p:nvPr/>
        </p:nvSpPr>
        <p:spPr>
          <a:xfrm>
            <a:off x="4722990" y="3059408"/>
            <a:ext cx="2136422" cy="2136422"/>
          </a:xfrm>
          <a:prstGeom prst="roundRect">
            <a:avLst>
              <a:gd fmla="val 16667" name="adj"/>
            </a:avLst>
          </a:prstGeom>
          <a:solidFill>
            <a:srgbClr val="2C4A5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710" name="Google Shape;710;p73"/>
          <p:cNvSpPr/>
          <p:nvPr/>
        </p:nvSpPr>
        <p:spPr>
          <a:xfrm>
            <a:off x="4722990" y="2565519"/>
            <a:ext cx="2136422" cy="2136422"/>
          </a:xfrm>
          <a:prstGeom prst="roundRect">
            <a:avLst>
              <a:gd fmla="val 16667" name="adj"/>
            </a:avLst>
          </a:prstGeom>
          <a:solidFill>
            <a:srgbClr val="5373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711" name="Google Shape;711;p73"/>
          <p:cNvSpPr/>
          <p:nvPr/>
        </p:nvSpPr>
        <p:spPr>
          <a:xfrm>
            <a:off x="4722990" y="2071629"/>
            <a:ext cx="2136422" cy="2136422"/>
          </a:xfrm>
          <a:prstGeom prst="roundRect">
            <a:avLst>
              <a:gd fmla="val 16667" name="adj"/>
            </a:avLst>
          </a:prstGeom>
          <a:solidFill>
            <a:srgbClr val="97AE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Open Sans Light"/>
              <a:ea typeface="Open Sans Light"/>
              <a:cs typeface="Open Sans Light"/>
              <a:sym typeface="Open Sans Light"/>
            </a:endParaRPr>
          </a:p>
        </p:txBody>
      </p:sp>
      <p:sp>
        <p:nvSpPr>
          <p:cNvPr id="712" name="Google Shape;712;p73"/>
          <p:cNvSpPr/>
          <p:nvPr/>
        </p:nvSpPr>
        <p:spPr>
          <a:xfrm>
            <a:off x="3519792" y="3384850"/>
            <a:ext cx="593598" cy="593598"/>
          </a:xfrm>
          <a:prstGeom prst="ellipse">
            <a:avLst/>
          </a:prstGeom>
          <a:solidFill>
            <a:srgbClr val="496A7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57565A"/>
              </a:solidFill>
              <a:latin typeface="Open Sans Light"/>
              <a:ea typeface="Open Sans Light"/>
              <a:cs typeface="Open Sans Light"/>
              <a:sym typeface="Open Sans Light"/>
            </a:endParaRPr>
          </a:p>
        </p:txBody>
      </p:sp>
      <p:sp>
        <p:nvSpPr>
          <p:cNvPr id="713" name="Google Shape;713;p73"/>
          <p:cNvSpPr/>
          <p:nvPr/>
        </p:nvSpPr>
        <p:spPr>
          <a:xfrm>
            <a:off x="3642412" y="3508014"/>
            <a:ext cx="357502" cy="347270"/>
          </a:xfrm>
          <a:custGeom>
            <a:rect b="b" l="l" r="r" t="t"/>
            <a:pathLst>
              <a:path extrusionOk="0" h="802" w="826">
                <a:moveTo>
                  <a:pt x="791" y="677"/>
                </a:moveTo>
                <a:cubicBezTo>
                  <a:pt x="637" y="523"/>
                  <a:pt x="637" y="523"/>
                  <a:pt x="637" y="523"/>
                </a:cubicBezTo>
                <a:cubicBezTo>
                  <a:pt x="663" y="498"/>
                  <a:pt x="663" y="498"/>
                  <a:pt x="663" y="498"/>
                </a:cubicBezTo>
                <a:cubicBezTo>
                  <a:pt x="670" y="490"/>
                  <a:pt x="670" y="479"/>
                  <a:pt x="663" y="472"/>
                </a:cubicBezTo>
                <a:cubicBezTo>
                  <a:pt x="656" y="465"/>
                  <a:pt x="644" y="465"/>
                  <a:pt x="637" y="472"/>
                </a:cubicBezTo>
                <a:cubicBezTo>
                  <a:pt x="573" y="536"/>
                  <a:pt x="573" y="536"/>
                  <a:pt x="573" y="536"/>
                </a:cubicBezTo>
                <a:cubicBezTo>
                  <a:pt x="477" y="440"/>
                  <a:pt x="477" y="440"/>
                  <a:pt x="477" y="440"/>
                </a:cubicBezTo>
                <a:cubicBezTo>
                  <a:pt x="597" y="320"/>
                  <a:pt x="597" y="320"/>
                  <a:pt x="597" y="320"/>
                </a:cubicBezTo>
                <a:cubicBezTo>
                  <a:pt x="614" y="326"/>
                  <a:pt x="631" y="329"/>
                  <a:pt x="649" y="329"/>
                </a:cubicBezTo>
                <a:cubicBezTo>
                  <a:pt x="693" y="329"/>
                  <a:pt x="734" y="312"/>
                  <a:pt x="765" y="281"/>
                </a:cubicBezTo>
                <a:cubicBezTo>
                  <a:pt x="812" y="234"/>
                  <a:pt x="826" y="163"/>
                  <a:pt x="800" y="102"/>
                </a:cubicBezTo>
                <a:cubicBezTo>
                  <a:pt x="797" y="96"/>
                  <a:pt x="792" y="92"/>
                  <a:pt x="786" y="91"/>
                </a:cubicBezTo>
                <a:cubicBezTo>
                  <a:pt x="780" y="90"/>
                  <a:pt x="774" y="92"/>
                  <a:pt x="770" y="96"/>
                </a:cubicBezTo>
                <a:cubicBezTo>
                  <a:pt x="706" y="160"/>
                  <a:pt x="706" y="160"/>
                  <a:pt x="706" y="160"/>
                </a:cubicBezTo>
                <a:cubicBezTo>
                  <a:pt x="654" y="160"/>
                  <a:pt x="654" y="160"/>
                  <a:pt x="654" y="160"/>
                </a:cubicBezTo>
                <a:cubicBezTo>
                  <a:pt x="654" y="109"/>
                  <a:pt x="654" y="109"/>
                  <a:pt x="654" y="109"/>
                </a:cubicBezTo>
                <a:cubicBezTo>
                  <a:pt x="719" y="44"/>
                  <a:pt x="719" y="44"/>
                  <a:pt x="719" y="44"/>
                </a:cubicBezTo>
                <a:cubicBezTo>
                  <a:pt x="723" y="40"/>
                  <a:pt x="725" y="34"/>
                  <a:pt x="724" y="28"/>
                </a:cubicBezTo>
                <a:cubicBezTo>
                  <a:pt x="722" y="22"/>
                  <a:pt x="718" y="17"/>
                  <a:pt x="713" y="15"/>
                </a:cubicBezTo>
                <a:cubicBezTo>
                  <a:pt x="692" y="6"/>
                  <a:pt x="671" y="2"/>
                  <a:pt x="649" y="2"/>
                </a:cubicBezTo>
                <a:cubicBezTo>
                  <a:pt x="605" y="2"/>
                  <a:pt x="564" y="19"/>
                  <a:pt x="533" y="50"/>
                </a:cubicBezTo>
                <a:cubicBezTo>
                  <a:pt x="489" y="94"/>
                  <a:pt x="474" y="159"/>
                  <a:pt x="494" y="218"/>
                </a:cubicBezTo>
                <a:cubicBezTo>
                  <a:pt x="374" y="337"/>
                  <a:pt x="374" y="337"/>
                  <a:pt x="374" y="337"/>
                </a:cubicBezTo>
                <a:cubicBezTo>
                  <a:pt x="185" y="148"/>
                  <a:pt x="185" y="148"/>
                  <a:pt x="185" y="148"/>
                </a:cubicBezTo>
                <a:cubicBezTo>
                  <a:pt x="198" y="136"/>
                  <a:pt x="198" y="136"/>
                  <a:pt x="198" y="136"/>
                </a:cubicBezTo>
                <a:cubicBezTo>
                  <a:pt x="201" y="132"/>
                  <a:pt x="203" y="128"/>
                  <a:pt x="203" y="123"/>
                </a:cubicBezTo>
                <a:cubicBezTo>
                  <a:pt x="203" y="118"/>
                  <a:pt x="201" y="113"/>
                  <a:pt x="198" y="110"/>
                </a:cubicBezTo>
                <a:cubicBezTo>
                  <a:pt x="95" y="7"/>
                  <a:pt x="95" y="7"/>
                  <a:pt x="95" y="7"/>
                </a:cubicBezTo>
                <a:cubicBezTo>
                  <a:pt x="88" y="0"/>
                  <a:pt x="77" y="0"/>
                  <a:pt x="70" y="7"/>
                </a:cubicBezTo>
                <a:cubicBezTo>
                  <a:pt x="18" y="58"/>
                  <a:pt x="18" y="58"/>
                  <a:pt x="18" y="58"/>
                </a:cubicBezTo>
                <a:cubicBezTo>
                  <a:pt x="15" y="62"/>
                  <a:pt x="13" y="66"/>
                  <a:pt x="13" y="71"/>
                </a:cubicBezTo>
                <a:cubicBezTo>
                  <a:pt x="13" y="76"/>
                  <a:pt x="15" y="81"/>
                  <a:pt x="18" y="84"/>
                </a:cubicBezTo>
                <a:cubicBezTo>
                  <a:pt x="121" y="187"/>
                  <a:pt x="121" y="187"/>
                  <a:pt x="121" y="187"/>
                </a:cubicBezTo>
                <a:cubicBezTo>
                  <a:pt x="124" y="191"/>
                  <a:pt x="129" y="192"/>
                  <a:pt x="134" y="192"/>
                </a:cubicBezTo>
                <a:cubicBezTo>
                  <a:pt x="138" y="192"/>
                  <a:pt x="143" y="191"/>
                  <a:pt x="147" y="187"/>
                </a:cubicBezTo>
                <a:cubicBezTo>
                  <a:pt x="160" y="174"/>
                  <a:pt x="160" y="174"/>
                  <a:pt x="160" y="174"/>
                </a:cubicBezTo>
                <a:cubicBezTo>
                  <a:pt x="348" y="363"/>
                  <a:pt x="348" y="363"/>
                  <a:pt x="348" y="363"/>
                </a:cubicBezTo>
                <a:cubicBezTo>
                  <a:pt x="228" y="483"/>
                  <a:pt x="228" y="483"/>
                  <a:pt x="228" y="483"/>
                </a:cubicBezTo>
                <a:cubicBezTo>
                  <a:pt x="212" y="477"/>
                  <a:pt x="194" y="475"/>
                  <a:pt x="176" y="475"/>
                </a:cubicBezTo>
                <a:cubicBezTo>
                  <a:pt x="133" y="475"/>
                  <a:pt x="91" y="492"/>
                  <a:pt x="61" y="522"/>
                </a:cubicBezTo>
                <a:cubicBezTo>
                  <a:pt x="13" y="570"/>
                  <a:pt x="0" y="640"/>
                  <a:pt x="26" y="702"/>
                </a:cubicBezTo>
                <a:cubicBezTo>
                  <a:pt x="28" y="707"/>
                  <a:pt x="33" y="711"/>
                  <a:pt x="39" y="713"/>
                </a:cubicBezTo>
                <a:cubicBezTo>
                  <a:pt x="45" y="714"/>
                  <a:pt x="51" y="712"/>
                  <a:pt x="55" y="708"/>
                </a:cubicBezTo>
                <a:cubicBezTo>
                  <a:pt x="120" y="643"/>
                  <a:pt x="120" y="643"/>
                  <a:pt x="120" y="643"/>
                </a:cubicBezTo>
                <a:cubicBezTo>
                  <a:pt x="171" y="643"/>
                  <a:pt x="171" y="643"/>
                  <a:pt x="171" y="643"/>
                </a:cubicBezTo>
                <a:cubicBezTo>
                  <a:pt x="171" y="695"/>
                  <a:pt x="171" y="695"/>
                  <a:pt x="171" y="695"/>
                </a:cubicBezTo>
                <a:cubicBezTo>
                  <a:pt x="107" y="759"/>
                  <a:pt x="107" y="759"/>
                  <a:pt x="107" y="759"/>
                </a:cubicBezTo>
                <a:cubicBezTo>
                  <a:pt x="102" y="763"/>
                  <a:pt x="101" y="769"/>
                  <a:pt x="102" y="775"/>
                </a:cubicBezTo>
                <a:cubicBezTo>
                  <a:pt x="103" y="781"/>
                  <a:pt x="107" y="786"/>
                  <a:pt x="113" y="789"/>
                </a:cubicBezTo>
                <a:cubicBezTo>
                  <a:pt x="133" y="797"/>
                  <a:pt x="154" y="802"/>
                  <a:pt x="176" y="802"/>
                </a:cubicBezTo>
                <a:cubicBezTo>
                  <a:pt x="220" y="802"/>
                  <a:pt x="261" y="785"/>
                  <a:pt x="292" y="754"/>
                </a:cubicBezTo>
                <a:cubicBezTo>
                  <a:pt x="336" y="709"/>
                  <a:pt x="351" y="645"/>
                  <a:pt x="331" y="586"/>
                </a:cubicBezTo>
                <a:cubicBezTo>
                  <a:pt x="451" y="466"/>
                  <a:pt x="451" y="466"/>
                  <a:pt x="451" y="466"/>
                </a:cubicBezTo>
                <a:cubicBezTo>
                  <a:pt x="547" y="562"/>
                  <a:pt x="547" y="562"/>
                  <a:pt x="547" y="562"/>
                </a:cubicBezTo>
                <a:cubicBezTo>
                  <a:pt x="483" y="626"/>
                  <a:pt x="483" y="626"/>
                  <a:pt x="483" y="626"/>
                </a:cubicBezTo>
                <a:cubicBezTo>
                  <a:pt x="476" y="633"/>
                  <a:pt x="476" y="645"/>
                  <a:pt x="483" y="652"/>
                </a:cubicBezTo>
                <a:cubicBezTo>
                  <a:pt x="486" y="655"/>
                  <a:pt x="491" y="657"/>
                  <a:pt x="496" y="657"/>
                </a:cubicBezTo>
                <a:cubicBezTo>
                  <a:pt x="500" y="657"/>
                  <a:pt x="505" y="655"/>
                  <a:pt x="509" y="652"/>
                </a:cubicBezTo>
                <a:cubicBezTo>
                  <a:pt x="534" y="626"/>
                  <a:pt x="534" y="626"/>
                  <a:pt x="534" y="626"/>
                </a:cubicBezTo>
                <a:cubicBezTo>
                  <a:pt x="689" y="780"/>
                  <a:pt x="689" y="780"/>
                  <a:pt x="689" y="780"/>
                </a:cubicBezTo>
                <a:cubicBezTo>
                  <a:pt x="702" y="794"/>
                  <a:pt x="721" y="802"/>
                  <a:pt x="740" y="802"/>
                </a:cubicBezTo>
                <a:cubicBezTo>
                  <a:pt x="759" y="802"/>
                  <a:pt x="778" y="794"/>
                  <a:pt x="791" y="780"/>
                </a:cubicBezTo>
                <a:cubicBezTo>
                  <a:pt x="805" y="767"/>
                  <a:pt x="813" y="748"/>
                  <a:pt x="813" y="729"/>
                </a:cubicBezTo>
                <a:cubicBezTo>
                  <a:pt x="813" y="709"/>
                  <a:pt x="805" y="691"/>
                  <a:pt x="791" y="677"/>
                </a:cubicBezTo>
                <a:close/>
                <a:moveTo>
                  <a:pt x="134" y="148"/>
                </a:moveTo>
                <a:cubicBezTo>
                  <a:pt x="57" y="71"/>
                  <a:pt x="57" y="71"/>
                  <a:pt x="57" y="71"/>
                </a:cubicBezTo>
                <a:cubicBezTo>
                  <a:pt x="82" y="46"/>
                  <a:pt x="82" y="46"/>
                  <a:pt x="82" y="46"/>
                </a:cubicBezTo>
                <a:cubicBezTo>
                  <a:pt x="160" y="123"/>
                  <a:pt x="160" y="123"/>
                  <a:pt x="160" y="123"/>
                </a:cubicBezTo>
                <a:lnTo>
                  <a:pt x="134" y="148"/>
                </a:lnTo>
                <a:close/>
                <a:moveTo>
                  <a:pt x="297" y="568"/>
                </a:moveTo>
                <a:cubicBezTo>
                  <a:pt x="292" y="574"/>
                  <a:pt x="291" y="582"/>
                  <a:pt x="293" y="588"/>
                </a:cubicBezTo>
                <a:cubicBezTo>
                  <a:pt x="314" y="636"/>
                  <a:pt x="303" y="691"/>
                  <a:pt x="266" y="728"/>
                </a:cubicBezTo>
                <a:cubicBezTo>
                  <a:pt x="242" y="752"/>
                  <a:pt x="210" y="765"/>
                  <a:pt x="176" y="765"/>
                </a:cubicBezTo>
                <a:cubicBezTo>
                  <a:pt x="169" y="765"/>
                  <a:pt x="161" y="765"/>
                  <a:pt x="154" y="763"/>
                </a:cubicBezTo>
                <a:cubicBezTo>
                  <a:pt x="202" y="715"/>
                  <a:pt x="202" y="715"/>
                  <a:pt x="202" y="715"/>
                </a:cubicBezTo>
                <a:cubicBezTo>
                  <a:pt x="205" y="712"/>
                  <a:pt x="207" y="707"/>
                  <a:pt x="207" y="702"/>
                </a:cubicBezTo>
                <a:cubicBezTo>
                  <a:pt x="207" y="625"/>
                  <a:pt x="207" y="625"/>
                  <a:pt x="207" y="625"/>
                </a:cubicBezTo>
                <a:cubicBezTo>
                  <a:pt x="207" y="615"/>
                  <a:pt x="199" y="607"/>
                  <a:pt x="189" y="607"/>
                </a:cubicBezTo>
                <a:cubicBezTo>
                  <a:pt x="112" y="607"/>
                  <a:pt x="112" y="607"/>
                  <a:pt x="112" y="607"/>
                </a:cubicBezTo>
                <a:cubicBezTo>
                  <a:pt x="107" y="607"/>
                  <a:pt x="103" y="609"/>
                  <a:pt x="99" y="612"/>
                </a:cubicBezTo>
                <a:cubicBezTo>
                  <a:pt x="51" y="661"/>
                  <a:pt x="51" y="661"/>
                  <a:pt x="51" y="661"/>
                </a:cubicBezTo>
                <a:cubicBezTo>
                  <a:pt x="44" y="620"/>
                  <a:pt x="56" y="578"/>
                  <a:pt x="86" y="548"/>
                </a:cubicBezTo>
                <a:cubicBezTo>
                  <a:pt x="110" y="524"/>
                  <a:pt x="142" y="511"/>
                  <a:pt x="176" y="511"/>
                </a:cubicBezTo>
                <a:cubicBezTo>
                  <a:pt x="193" y="511"/>
                  <a:pt x="210" y="514"/>
                  <a:pt x="226" y="521"/>
                </a:cubicBezTo>
                <a:cubicBezTo>
                  <a:pt x="233" y="524"/>
                  <a:pt x="241" y="522"/>
                  <a:pt x="246" y="517"/>
                </a:cubicBezTo>
                <a:cubicBezTo>
                  <a:pt x="528" y="235"/>
                  <a:pt x="528" y="235"/>
                  <a:pt x="528" y="235"/>
                </a:cubicBezTo>
                <a:cubicBezTo>
                  <a:pt x="533" y="230"/>
                  <a:pt x="535" y="222"/>
                  <a:pt x="532" y="215"/>
                </a:cubicBezTo>
                <a:cubicBezTo>
                  <a:pt x="512" y="167"/>
                  <a:pt x="522" y="112"/>
                  <a:pt x="559" y="75"/>
                </a:cubicBezTo>
                <a:cubicBezTo>
                  <a:pt x="583" y="51"/>
                  <a:pt x="615" y="38"/>
                  <a:pt x="649" y="38"/>
                </a:cubicBezTo>
                <a:cubicBezTo>
                  <a:pt x="657" y="38"/>
                  <a:pt x="664" y="39"/>
                  <a:pt x="671" y="40"/>
                </a:cubicBezTo>
                <a:cubicBezTo>
                  <a:pt x="623" y="88"/>
                  <a:pt x="623" y="88"/>
                  <a:pt x="623" y="88"/>
                </a:cubicBezTo>
                <a:cubicBezTo>
                  <a:pt x="620" y="92"/>
                  <a:pt x="618" y="96"/>
                  <a:pt x="618" y="101"/>
                </a:cubicBezTo>
                <a:cubicBezTo>
                  <a:pt x="618" y="178"/>
                  <a:pt x="618" y="178"/>
                  <a:pt x="618" y="178"/>
                </a:cubicBezTo>
                <a:cubicBezTo>
                  <a:pt x="618" y="188"/>
                  <a:pt x="626" y="196"/>
                  <a:pt x="636" y="196"/>
                </a:cubicBezTo>
                <a:cubicBezTo>
                  <a:pt x="713" y="196"/>
                  <a:pt x="713" y="196"/>
                  <a:pt x="713" y="196"/>
                </a:cubicBezTo>
                <a:cubicBezTo>
                  <a:pt x="718" y="196"/>
                  <a:pt x="723" y="195"/>
                  <a:pt x="726" y="191"/>
                </a:cubicBezTo>
                <a:cubicBezTo>
                  <a:pt x="774" y="143"/>
                  <a:pt x="774" y="143"/>
                  <a:pt x="774" y="143"/>
                </a:cubicBezTo>
                <a:cubicBezTo>
                  <a:pt x="782" y="183"/>
                  <a:pt x="769" y="225"/>
                  <a:pt x="739" y="255"/>
                </a:cubicBezTo>
                <a:cubicBezTo>
                  <a:pt x="715" y="279"/>
                  <a:pt x="683" y="293"/>
                  <a:pt x="649" y="293"/>
                </a:cubicBezTo>
                <a:cubicBezTo>
                  <a:pt x="632" y="293"/>
                  <a:pt x="615" y="289"/>
                  <a:pt x="599" y="283"/>
                </a:cubicBezTo>
                <a:cubicBezTo>
                  <a:pt x="593" y="280"/>
                  <a:pt x="585" y="281"/>
                  <a:pt x="579" y="286"/>
                </a:cubicBezTo>
                <a:lnTo>
                  <a:pt x="297" y="568"/>
                </a:lnTo>
                <a:close/>
                <a:moveTo>
                  <a:pt x="766" y="755"/>
                </a:moveTo>
                <a:cubicBezTo>
                  <a:pt x="752" y="768"/>
                  <a:pt x="728" y="768"/>
                  <a:pt x="714" y="755"/>
                </a:cubicBezTo>
                <a:cubicBezTo>
                  <a:pt x="560" y="600"/>
                  <a:pt x="560" y="600"/>
                  <a:pt x="560" y="600"/>
                </a:cubicBezTo>
                <a:cubicBezTo>
                  <a:pt x="611" y="549"/>
                  <a:pt x="611" y="549"/>
                  <a:pt x="611" y="549"/>
                </a:cubicBezTo>
                <a:cubicBezTo>
                  <a:pt x="766" y="703"/>
                  <a:pt x="766" y="703"/>
                  <a:pt x="766" y="703"/>
                </a:cubicBezTo>
                <a:cubicBezTo>
                  <a:pt x="773" y="710"/>
                  <a:pt x="776" y="719"/>
                  <a:pt x="776" y="729"/>
                </a:cubicBezTo>
                <a:cubicBezTo>
                  <a:pt x="776" y="739"/>
                  <a:pt x="773" y="748"/>
                  <a:pt x="766" y="75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57565A"/>
              </a:solidFill>
              <a:latin typeface="Open Sans Light"/>
              <a:ea typeface="Open Sans Light"/>
              <a:cs typeface="Open Sans Light"/>
              <a:sym typeface="Open Sans Light"/>
            </a:endParaRPr>
          </a:p>
        </p:txBody>
      </p:sp>
      <p:cxnSp>
        <p:nvCxnSpPr>
          <p:cNvPr id="714" name="Google Shape;714;p73"/>
          <p:cNvCxnSpPr/>
          <p:nvPr/>
        </p:nvCxnSpPr>
        <p:spPr>
          <a:xfrm rot="10800000">
            <a:off x="6451311" y="2566331"/>
            <a:ext cx="1106894" cy="0"/>
          </a:xfrm>
          <a:prstGeom prst="straightConnector1">
            <a:avLst/>
          </a:prstGeom>
          <a:noFill/>
          <a:ln cap="flat" cmpd="sng" w="9525">
            <a:solidFill>
              <a:srgbClr val="97AEA0"/>
            </a:solidFill>
            <a:prstDash val="solid"/>
            <a:round/>
            <a:headEnd len="sm" w="sm" type="none"/>
            <a:tailEnd len="sm" w="sm" type="none"/>
          </a:ln>
        </p:spPr>
      </p:cxnSp>
      <p:cxnSp>
        <p:nvCxnSpPr>
          <p:cNvPr id="715" name="Google Shape;715;p73"/>
          <p:cNvCxnSpPr/>
          <p:nvPr/>
        </p:nvCxnSpPr>
        <p:spPr>
          <a:xfrm rot="10800000">
            <a:off x="4113391" y="3681649"/>
            <a:ext cx="312148" cy="0"/>
          </a:xfrm>
          <a:prstGeom prst="straightConnector1">
            <a:avLst/>
          </a:prstGeom>
          <a:noFill/>
          <a:ln cap="flat" cmpd="sng" w="9525">
            <a:solidFill>
              <a:srgbClr val="53737B"/>
            </a:solidFill>
            <a:prstDash val="solid"/>
            <a:round/>
            <a:headEnd len="sm" w="sm" type="none"/>
            <a:tailEnd len="sm" w="sm" type="none"/>
          </a:ln>
        </p:spPr>
      </p:cxnSp>
      <p:sp>
        <p:nvSpPr>
          <p:cNvPr id="716" name="Google Shape;716;p73"/>
          <p:cNvSpPr/>
          <p:nvPr/>
        </p:nvSpPr>
        <p:spPr>
          <a:xfrm>
            <a:off x="185351" y="3290830"/>
            <a:ext cx="3315951" cy="750014"/>
          </a:xfrm>
          <a:prstGeom prst="rect">
            <a:avLst/>
          </a:prstGeom>
          <a:noFill/>
          <a:ln>
            <a:noFill/>
          </a:ln>
        </p:spPr>
        <p:txBody>
          <a:bodyPr anchorCtr="0" anchor="t" bIns="73150" lIns="182875" spcFirstLastPara="1" rIns="182875" wrap="square" tIns="45700">
            <a:noAutofit/>
          </a:bodyPr>
          <a:lstStyle/>
          <a:p>
            <a:pPr indent="0" lvl="0" marL="0" marR="0" rtl="0" algn="r">
              <a:lnSpc>
                <a:spcPct val="89000"/>
              </a:lnSpc>
              <a:spcBef>
                <a:spcPts val="0"/>
              </a:spcBef>
              <a:spcAft>
                <a:spcPts val="0"/>
              </a:spcAft>
              <a:buNone/>
            </a:pPr>
            <a:r>
              <a:rPr b="1" lang="en-US" sz="1800">
                <a:solidFill>
                  <a:schemeClr val="dk1"/>
                </a:solidFill>
                <a:latin typeface="Arial"/>
                <a:ea typeface="Arial"/>
                <a:cs typeface="Arial"/>
                <a:sym typeface="Arial"/>
              </a:rPr>
              <a:t>Upgrade</a:t>
            </a:r>
            <a:r>
              <a:rPr lang="en-US" sz="1600">
                <a:solidFill>
                  <a:srgbClr val="222222"/>
                </a:solidFill>
                <a:latin typeface="Arial"/>
                <a:ea typeface="Arial"/>
                <a:cs typeface="Arial"/>
                <a:sym typeface="Arial"/>
              </a:rPr>
              <a:t> </a:t>
            </a:r>
            <a:endParaRPr/>
          </a:p>
          <a:p>
            <a:pPr indent="0" lvl="0" marL="0" marR="0" rtl="0" algn="r">
              <a:lnSpc>
                <a:spcPct val="89000"/>
              </a:lnSpc>
              <a:spcBef>
                <a:spcPts val="0"/>
              </a:spcBef>
              <a:spcAft>
                <a:spcPts val="0"/>
              </a:spcAft>
              <a:buNone/>
            </a:pPr>
            <a:r>
              <a:rPr lang="en-US" sz="1400">
                <a:solidFill>
                  <a:srgbClr val="222222"/>
                </a:solidFill>
                <a:latin typeface="Arial"/>
                <a:ea typeface="Arial"/>
                <a:cs typeface="Arial"/>
                <a:sym typeface="Arial"/>
              </a:rPr>
              <a:t>Upgrading the application to the newer versions of the Software</a:t>
            </a:r>
            <a:endParaRPr sz="1400">
              <a:solidFill>
                <a:srgbClr val="57565A"/>
              </a:solidFill>
              <a:latin typeface="Open Sans Light"/>
              <a:ea typeface="Open Sans Light"/>
              <a:cs typeface="Open Sans Light"/>
              <a:sym typeface="Open Sans Light"/>
            </a:endParaRPr>
          </a:p>
        </p:txBody>
      </p:sp>
      <p:cxnSp>
        <p:nvCxnSpPr>
          <p:cNvPr id="717" name="Google Shape;717;p73"/>
          <p:cNvCxnSpPr/>
          <p:nvPr/>
        </p:nvCxnSpPr>
        <p:spPr>
          <a:xfrm rot="10800000">
            <a:off x="6984711" y="4282136"/>
            <a:ext cx="573494" cy="0"/>
          </a:xfrm>
          <a:prstGeom prst="straightConnector1">
            <a:avLst/>
          </a:prstGeom>
          <a:noFill/>
          <a:ln cap="flat" cmpd="sng" w="9525">
            <a:solidFill>
              <a:srgbClr val="2C4A58"/>
            </a:solidFill>
            <a:prstDash val="solid"/>
            <a:round/>
            <a:headEnd len="sm" w="sm" type="none"/>
            <a:tailEnd len="sm" w="sm" type="none"/>
          </a:ln>
        </p:spPr>
      </p:cxnSp>
      <p:sp>
        <p:nvSpPr>
          <p:cNvPr id="718" name="Google Shape;718;p73"/>
          <p:cNvSpPr/>
          <p:nvPr/>
        </p:nvSpPr>
        <p:spPr>
          <a:xfrm>
            <a:off x="7876533" y="2187341"/>
            <a:ext cx="3837672" cy="750014"/>
          </a:xfrm>
          <a:prstGeom prst="rect">
            <a:avLst/>
          </a:prstGeom>
          <a:noFill/>
          <a:ln>
            <a:noFill/>
          </a:ln>
        </p:spPr>
        <p:txBody>
          <a:bodyPr anchorCtr="0" anchor="t" bIns="73150" lIns="182875" spcFirstLastPara="1" rIns="182875" wrap="square" tIns="45700">
            <a:noAutofit/>
          </a:bodyPr>
          <a:lstStyle/>
          <a:p>
            <a:pPr indent="0" lvl="0" marL="0" marR="0" rtl="0" algn="l">
              <a:lnSpc>
                <a:spcPct val="89000"/>
              </a:lnSpc>
              <a:spcBef>
                <a:spcPts val="0"/>
              </a:spcBef>
              <a:spcAft>
                <a:spcPts val="0"/>
              </a:spcAft>
              <a:buNone/>
            </a:pPr>
            <a:r>
              <a:rPr b="1" lang="en-US" sz="1800">
                <a:solidFill>
                  <a:schemeClr val="dk1"/>
                </a:solidFill>
                <a:latin typeface="Arial"/>
                <a:ea typeface="Arial"/>
                <a:cs typeface="Arial"/>
                <a:sym typeface="Arial"/>
              </a:rPr>
              <a:t>Bug fixing </a:t>
            </a:r>
            <a:endParaRPr/>
          </a:p>
          <a:p>
            <a:pPr indent="0" lvl="0" marL="0" marR="0" rtl="0" algn="l">
              <a:lnSpc>
                <a:spcPct val="89000"/>
              </a:lnSpc>
              <a:spcBef>
                <a:spcPts val="0"/>
              </a:spcBef>
              <a:spcAft>
                <a:spcPts val="0"/>
              </a:spcAft>
              <a:buNone/>
            </a:pPr>
            <a:r>
              <a:rPr lang="en-US" sz="1400">
                <a:solidFill>
                  <a:srgbClr val="222222"/>
                </a:solidFill>
                <a:latin typeface="Arial"/>
                <a:ea typeface="Arial"/>
                <a:cs typeface="Arial"/>
                <a:sym typeface="Arial"/>
              </a:rPr>
              <a:t>bugs are reported because of some scenarios which are not tested at all</a:t>
            </a:r>
            <a:endParaRPr sz="1400">
              <a:solidFill>
                <a:srgbClr val="57565A"/>
              </a:solidFill>
              <a:latin typeface="Open Sans Light"/>
              <a:ea typeface="Open Sans Light"/>
              <a:cs typeface="Open Sans Light"/>
              <a:sym typeface="Open Sans Light"/>
            </a:endParaRPr>
          </a:p>
        </p:txBody>
      </p:sp>
      <p:sp>
        <p:nvSpPr>
          <p:cNvPr id="719" name="Google Shape;719;p73"/>
          <p:cNvSpPr/>
          <p:nvPr/>
        </p:nvSpPr>
        <p:spPr>
          <a:xfrm>
            <a:off x="7291213" y="2269532"/>
            <a:ext cx="593598" cy="593598"/>
          </a:xfrm>
          <a:prstGeom prst="ellipse">
            <a:avLst/>
          </a:prstGeom>
          <a:solidFill>
            <a:srgbClr val="97AE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57565A"/>
              </a:solidFill>
              <a:latin typeface="Open Sans Light"/>
              <a:ea typeface="Open Sans Light"/>
              <a:cs typeface="Open Sans Light"/>
              <a:sym typeface="Open Sans Light"/>
            </a:endParaRPr>
          </a:p>
        </p:txBody>
      </p:sp>
      <p:sp>
        <p:nvSpPr>
          <p:cNvPr id="720" name="Google Shape;720;p73"/>
          <p:cNvSpPr/>
          <p:nvPr/>
        </p:nvSpPr>
        <p:spPr>
          <a:xfrm>
            <a:off x="7291213" y="3985337"/>
            <a:ext cx="593598" cy="593598"/>
          </a:xfrm>
          <a:prstGeom prst="ellipse">
            <a:avLst/>
          </a:prstGeom>
          <a:solidFill>
            <a:srgbClr val="2C4A5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57565A"/>
              </a:solidFill>
              <a:latin typeface="Open Sans Light"/>
              <a:ea typeface="Open Sans Light"/>
              <a:cs typeface="Open Sans Light"/>
              <a:sym typeface="Open Sans Light"/>
            </a:endParaRPr>
          </a:p>
        </p:txBody>
      </p:sp>
      <p:sp>
        <p:nvSpPr>
          <p:cNvPr id="721" name="Google Shape;721;p73"/>
          <p:cNvSpPr/>
          <p:nvPr/>
        </p:nvSpPr>
        <p:spPr>
          <a:xfrm>
            <a:off x="7423447" y="4117858"/>
            <a:ext cx="329130" cy="328558"/>
          </a:xfrm>
          <a:custGeom>
            <a:rect b="b" l="l" r="r" t="t"/>
            <a:pathLst>
              <a:path extrusionOk="0" h="798" w="800">
                <a:moveTo>
                  <a:pt x="350" y="639"/>
                </a:moveTo>
                <a:cubicBezTo>
                  <a:pt x="306" y="639"/>
                  <a:pt x="270" y="675"/>
                  <a:pt x="270" y="719"/>
                </a:cubicBezTo>
                <a:cubicBezTo>
                  <a:pt x="270" y="763"/>
                  <a:pt x="306" y="798"/>
                  <a:pt x="350" y="798"/>
                </a:cubicBezTo>
                <a:cubicBezTo>
                  <a:pt x="394" y="798"/>
                  <a:pt x="430" y="763"/>
                  <a:pt x="430" y="719"/>
                </a:cubicBezTo>
                <a:cubicBezTo>
                  <a:pt x="430" y="675"/>
                  <a:pt x="394" y="639"/>
                  <a:pt x="350" y="639"/>
                </a:cubicBezTo>
                <a:close/>
                <a:moveTo>
                  <a:pt x="350" y="763"/>
                </a:moveTo>
                <a:cubicBezTo>
                  <a:pt x="325" y="763"/>
                  <a:pt x="306" y="743"/>
                  <a:pt x="306" y="719"/>
                </a:cubicBezTo>
                <a:cubicBezTo>
                  <a:pt x="306" y="694"/>
                  <a:pt x="325" y="674"/>
                  <a:pt x="350" y="674"/>
                </a:cubicBezTo>
                <a:cubicBezTo>
                  <a:pt x="374" y="674"/>
                  <a:pt x="394" y="694"/>
                  <a:pt x="394" y="719"/>
                </a:cubicBezTo>
                <a:cubicBezTo>
                  <a:pt x="394" y="743"/>
                  <a:pt x="374" y="763"/>
                  <a:pt x="350" y="763"/>
                </a:cubicBezTo>
                <a:close/>
                <a:moveTo>
                  <a:pt x="600" y="639"/>
                </a:moveTo>
                <a:cubicBezTo>
                  <a:pt x="556" y="639"/>
                  <a:pt x="520" y="675"/>
                  <a:pt x="520" y="719"/>
                </a:cubicBezTo>
                <a:cubicBezTo>
                  <a:pt x="520" y="763"/>
                  <a:pt x="556" y="798"/>
                  <a:pt x="600" y="798"/>
                </a:cubicBezTo>
                <a:cubicBezTo>
                  <a:pt x="644" y="798"/>
                  <a:pt x="680" y="763"/>
                  <a:pt x="680" y="719"/>
                </a:cubicBezTo>
                <a:cubicBezTo>
                  <a:pt x="680" y="675"/>
                  <a:pt x="644" y="639"/>
                  <a:pt x="600" y="639"/>
                </a:cubicBezTo>
                <a:close/>
                <a:moveTo>
                  <a:pt x="600" y="763"/>
                </a:moveTo>
                <a:cubicBezTo>
                  <a:pt x="576" y="763"/>
                  <a:pt x="556" y="743"/>
                  <a:pt x="556" y="719"/>
                </a:cubicBezTo>
                <a:cubicBezTo>
                  <a:pt x="556" y="694"/>
                  <a:pt x="576" y="674"/>
                  <a:pt x="600" y="674"/>
                </a:cubicBezTo>
                <a:cubicBezTo>
                  <a:pt x="625" y="674"/>
                  <a:pt x="645" y="694"/>
                  <a:pt x="645" y="719"/>
                </a:cubicBezTo>
                <a:cubicBezTo>
                  <a:pt x="645" y="743"/>
                  <a:pt x="625" y="763"/>
                  <a:pt x="600" y="763"/>
                </a:cubicBezTo>
                <a:close/>
                <a:moveTo>
                  <a:pt x="796" y="202"/>
                </a:moveTo>
                <a:cubicBezTo>
                  <a:pt x="793" y="197"/>
                  <a:pt x="787" y="195"/>
                  <a:pt x="782" y="195"/>
                </a:cubicBezTo>
                <a:cubicBezTo>
                  <a:pt x="182" y="195"/>
                  <a:pt x="182" y="195"/>
                  <a:pt x="182" y="195"/>
                </a:cubicBezTo>
                <a:cubicBezTo>
                  <a:pt x="132" y="13"/>
                  <a:pt x="132" y="13"/>
                  <a:pt x="132" y="13"/>
                </a:cubicBezTo>
                <a:cubicBezTo>
                  <a:pt x="132" y="12"/>
                  <a:pt x="132" y="12"/>
                  <a:pt x="132" y="12"/>
                </a:cubicBezTo>
                <a:cubicBezTo>
                  <a:pt x="131" y="10"/>
                  <a:pt x="131" y="9"/>
                  <a:pt x="130" y="8"/>
                </a:cubicBezTo>
                <a:cubicBezTo>
                  <a:pt x="130" y="7"/>
                  <a:pt x="129" y="6"/>
                  <a:pt x="128" y="6"/>
                </a:cubicBezTo>
                <a:cubicBezTo>
                  <a:pt x="128" y="5"/>
                  <a:pt x="127" y="4"/>
                  <a:pt x="126" y="3"/>
                </a:cubicBezTo>
                <a:cubicBezTo>
                  <a:pt x="125" y="3"/>
                  <a:pt x="124" y="2"/>
                  <a:pt x="123" y="2"/>
                </a:cubicBezTo>
                <a:cubicBezTo>
                  <a:pt x="122" y="1"/>
                  <a:pt x="121" y="1"/>
                  <a:pt x="120" y="0"/>
                </a:cubicBezTo>
                <a:cubicBezTo>
                  <a:pt x="119" y="0"/>
                  <a:pt x="118" y="0"/>
                  <a:pt x="116" y="0"/>
                </a:cubicBezTo>
                <a:cubicBezTo>
                  <a:pt x="116" y="0"/>
                  <a:pt x="116" y="0"/>
                  <a:pt x="115" y="0"/>
                </a:cubicBezTo>
                <a:cubicBezTo>
                  <a:pt x="17" y="0"/>
                  <a:pt x="17" y="0"/>
                  <a:pt x="17" y="0"/>
                </a:cubicBezTo>
                <a:cubicBezTo>
                  <a:pt x="8" y="0"/>
                  <a:pt x="0" y="8"/>
                  <a:pt x="0" y="17"/>
                </a:cubicBezTo>
                <a:cubicBezTo>
                  <a:pt x="0" y="27"/>
                  <a:pt x="8" y="35"/>
                  <a:pt x="17" y="35"/>
                </a:cubicBezTo>
                <a:cubicBezTo>
                  <a:pt x="102" y="35"/>
                  <a:pt x="102" y="35"/>
                  <a:pt x="102" y="35"/>
                </a:cubicBezTo>
                <a:cubicBezTo>
                  <a:pt x="151" y="217"/>
                  <a:pt x="151" y="217"/>
                  <a:pt x="151" y="217"/>
                </a:cubicBezTo>
                <a:cubicBezTo>
                  <a:pt x="240" y="576"/>
                  <a:pt x="240" y="576"/>
                  <a:pt x="240" y="576"/>
                </a:cubicBezTo>
                <a:cubicBezTo>
                  <a:pt x="242" y="584"/>
                  <a:pt x="249" y="590"/>
                  <a:pt x="257" y="590"/>
                </a:cubicBezTo>
                <a:cubicBezTo>
                  <a:pt x="693" y="590"/>
                  <a:pt x="693" y="590"/>
                  <a:pt x="693" y="590"/>
                </a:cubicBezTo>
                <a:cubicBezTo>
                  <a:pt x="701" y="590"/>
                  <a:pt x="708" y="584"/>
                  <a:pt x="710" y="576"/>
                </a:cubicBezTo>
                <a:cubicBezTo>
                  <a:pt x="799" y="217"/>
                  <a:pt x="799" y="217"/>
                  <a:pt x="799" y="217"/>
                </a:cubicBezTo>
                <a:cubicBezTo>
                  <a:pt x="800" y="212"/>
                  <a:pt x="799" y="206"/>
                  <a:pt x="796" y="202"/>
                </a:cubicBezTo>
                <a:close/>
                <a:moveTo>
                  <a:pt x="679" y="554"/>
                </a:moveTo>
                <a:cubicBezTo>
                  <a:pt x="271" y="554"/>
                  <a:pt x="271" y="554"/>
                  <a:pt x="271" y="554"/>
                </a:cubicBezTo>
                <a:cubicBezTo>
                  <a:pt x="191" y="230"/>
                  <a:pt x="191" y="230"/>
                  <a:pt x="191" y="230"/>
                </a:cubicBezTo>
                <a:cubicBezTo>
                  <a:pt x="759" y="230"/>
                  <a:pt x="759" y="230"/>
                  <a:pt x="759" y="230"/>
                </a:cubicBezTo>
                <a:lnTo>
                  <a:pt x="679" y="5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57565A"/>
              </a:solidFill>
              <a:latin typeface="Open Sans Light"/>
              <a:ea typeface="Open Sans Light"/>
              <a:cs typeface="Open Sans Light"/>
              <a:sym typeface="Open Sans Light"/>
            </a:endParaRPr>
          </a:p>
        </p:txBody>
      </p:sp>
      <p:sp>
        <p:nvSpPr>
          <p:cNvPr id="722" name="Google Shape;722;p73"/>
          <p:cNvSpPr/>
          <p:nvPr/>
        </p:nvSpPr>
        <p:spPr>
          <a:xfrm>
            <a:off x="7876533" y="3900430"/>
            <a:ext cx="3837672" cy="750014"/>
          </a:xfrm>
          <a:prstGeom prst="rect">
            <a:avLst/>
          </a:prstGeom>
          <a:noFill/>
          <a:ln>
            <a:noFill/>
          </a:ln>
        </p:spPr>
        <p:txBody>
          <a:bodyPr anchorCtr="0" anchor="t" bIns="73150" lIns="182875" spcFirstLastPara="1" rIns="182875" wrap="square" tIns="45700">
            <a:noAutofit/>
          </a:bodyPr>
          <a:lstStyle/>
          <a:p>
            <a:pPr indent="0" lvl="0" marL="0" marR="0" rtl="0" algn="l">
              <a:lnSpc>
                <a:spcPct val="89000"/>
              </a:lnSpc>
              <a:spcBef>
                <a:spcPts val="0"/>
              </a:spcBef>
              <a:spcAft>
                <a:spcPts val="0"/>
              </a:spcAft>
              <a:buNone/>
            </a:pPr>
            <a:r>
              <a:rPr b="1" lang="en-US" sz="1800">
                <a:solidFill>
                  <a:schemeClr val="dk1"/>
                </a:solidFill>
                <a:latin typeface="Arial"/>
                <a:ea typeface="Arial"/>
                <a:cs typeface="Arial"/>
                <a:sym typeface="Arial"/>
              </a:rPr>
              <a:t>Enhancement </a:t>
            </a:r>
            <a:endParaRPr/>
          </a:p>
          <a:p>
            <a:pPr indent="0" lvl="0" marL="0" marR="0" rtl="0" algn="l">
              <a:lnSpc>
                <a:spcPct val="89000"/>
              </a:lnSpc>
              <a:spcBef>
                <a:spcPts val="0"/>
              </a:spcBef>
              <a:spcAft>
                <a:spcPts val="0"/>
              </a:spcAft>
              <a:buNone/>
            </a:pPr>
            <a:r>
              <a:rPr lang="en-US" sz="1400">
                <a:solidFill>
                  <a:srgbClr val="222222"/>
                </a:solidFill>
                <a:latin typeface="Arial"/>
                <a:ea typeface="Arial"/>
                <a:cs typeface="Arial"/>
                <a:sym typeface="Arial"/>
              </a:rPr>
              <a:t>Adding some new features into the existing software</a:t>
            </a:r>
            <a:endParaRPr sz="1400">
              <a:solidFill>
                <a:srgbClr val="57565A"/>
              </a:solidFill>
              <a:latin typeface="Open Sans Light"/>
              <a:ea typeface="Open Sans Light"/>
              <a:cs typeface="Open Sans Light"/>
              <a:sym typeface="Open Sans Light"/>
            </a:endParaRPr>
          </a:p>
        </p:txBody>
      </p:sp>
      <p:sp>
        <p:nvSpPr>
          <p:cNvPr id="723" name="Google Shape;723;p73"/>
          <p:cNvSpPr/>
          <p:nvPr/>
        </p:nvSpPr>
        <p:spPr>
          <a:xfrm>
            <a:off x="2029874" y="1127852"/>
            <a:ext cx="8217571" cy="496996"/>
          </a:xfrm>
          <a:prstGeom prst="rect">
            <a:avLst/>
          </a:prstGeom>
          <a:solidFill>
            <a:srgbClr val="F2F2F2"/>
          </a:solidFill>
          <a:ln cap="flat" cmpd="sng" w="9525">
            <a:solidFill>
              <a:srgbClr val="AED8E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000">
                <a:solidFill>
                  <a:srgbClr val="222222"/>
                </a:solidFill>
                <a:latin typeface="arial"/>
                <a:ea typeface="arial"/>
                <a:cs typeface="arial"/>
                <a:sym typeface="arial"/>
              </a:rPr>
              <a:t>Major Activities after SW deployment/while SW in use by the end users</a:t>
            </a:r>
            <a:endParaRPr/>
          </a:p>
        </p:txBody>
      </p:sp>
      <p:sp>
        <p:nvSpPr>
          <p:cNvPr id="724" name="Google Shape;724;p73"/>
          <p:cNvSpPr/>
          <p:nvPr/>
        </p:nvSpPr>
        <p:spPr>
          <a:xfrm>
            <a:off x="346208" y="5500471"/>
            <a:ext cx="11367997" cy="707886"/>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222222"/>
                </a:solidFill>
                <a:latin typeface="arial"/>
                <a:ea typeface="arial"/>
                <a:cs typeface="arial"/>
                <a:sym typeface="arial"/>
              </a:rPr>
              <a:t>The main focus of this phase is to ensure that needs continue to be met and that the system continues to perform as per the specification mentioned in the first phase.</a:t>
            </a:r>
            <a:endParaRPr/>
          </a:p>
        </p:txBody>
      </p:sp>
      <p:sp>
        <p:nvSpPr>
          <p:cNvPr id="725" name="Google Shape;725;p73"/>
          <p:cNvSpPr/>
          <p:nvPr/>
        </p:nvSpPr>
        <p:spPr>
          <a:xfrm>
            <a:off x="7421746" y="2393963"/>
            <a:ext cx="272918" cy="344737"/>
          </a:xfrm>
          <a:custGeom>
            <a:rect b="b" l="l" r="r" t="t"/>
            <a:pathLst>
              <a:path extrusionOk="0" h="1011" w="800">
                <a:moveTo>
                  <a:pt x="779" y="0"/>
                </a:moveTo>
                <a:cubicBezTo>
                  <a:pt x="484" y="0"/>
                  <a:pt x="484" y="0"/>
                  <a:pt x="484" y="0"/>
                </a:cubicBezTo>
                <a:cubicBezTo>
                  <a:pt x="473" y="0"/>
                  <a:pt x="463" y="10"/>
                  <a:pt x="463" y="21"/>
                </a:cubicBezTo>
                <a:cubicBezTo>
                  <a:pt x="463" y="990"/>
                  <a:pt x="463" y="990"/>
                  <a:pt x="463" y="990"/>
                </a:cubicBezTo>
                <a:cubicBezTo>
                  <a:pt x="463" y="1001"/>
                  <a:pt x="473" y="1011"/>
                  <a:pt x="484" y="1011"/>
                </a:cubicBezTo>
                <a:cubicBezTo>
                  <a:pt x="779" y="1011"/>
                  <a:pt x="779" y="1011"/>
                  <a:pt x="779" y="1011"/>
                </a:cubicBezTo>
                <a:cubicBezTo>
                  <a:pt x="791" y="1011"/>
                  <a:pt x="800" y="1001"/>
                  <a:pt x="800" y="990"/>
                </a:cubicBezTo>
                <a:cubicBezTo>
                  <a:pt x="800" y="21"/>
                  <a:pt x="800" y="21"/>
                  <a:pt x="800" y="21"/>
                </a:cubicBezTo>
                <a:cubicBezTo>
                  <a:pt x="800" y="10"/>
                  <a:pt x="791" y="0"/>
                  <a:pt x="779" y="0"/>
                </a:cubicBezTo>
                <a:close/>
                <a:moveTo>
                  <a:pt x="758" y="969"/>
                </a:moveTo>
                <a:cubicBezTo>
                  <a:pt x="505" y="969"/>
                  <a:pt x="505" y="969"/>
                  <a:pt x="505" y="969"/>
                </a:cubicBezTo>
                <a:cubicBezTo>
                  <a:pt x="505" y="843"/>
                  <a:pt x="505" y="843"/>
                  <a:pt x="505" y="843"/>
                </a:cubicBezTo>
                <a:cubicBezTo>
                  <a:pt x="589" y="843"/>
                  <a:pt x="589" y="843"/>
                  <a:pt x="589" y="843"/>
                </a:cubicBezTo>
                <a:cubicBezTo>
                  <a:pt x="589" y="800"/>
                  <a:pt x="589" y="800"/>
                  <a:pt x="589" y="800"/>
                </a:cubicBezTo>
                <a:cubicBezTo>
                  <a:pt x="505" y="800"/>
                  <a:pt x="505" y="800"/>
                  <a:pt x="505" y="800"/>
                </a:cubicBezTo>
                <a:cubicBezTo>
                  <a:pt x="505" y="716"/>
                  <a:pt x="505" y="716"/>
                  <a:pt x="505" y="716"/>
                </a:cubicBezTo>
                <a:cubicBezTo>
                  <a:pt x="589" y="716"/>
                  <a:pt x="589" y="716"/>
                  <a:pt x="589" y="716"/>
                </a:cubicBezTo>
                <a:cubicBezTo>
                  <a:pt x="589" y="674"/>
                  <a:pt x="589" y="674"/>
                  <a:pt x="589" y="674"/>
                </a:cubicBezTo>
                <a:cubicBezTo>
                  <a:pt x="505" y="674"/>
                  <a:pt x="505" y="674"/>
                  <a:pt x="505" y="674"/>
                </a:cubicBezTo>
                <a:cubicBezTo>
                  <a:pt x="505" y="590"/>
                  <a:pt x="505" y="590"/>
                  <a:pt x="505" y="590"/>
                </a:cubicBezTo>
                <a:cubicBezTo>
                  <a:pt x="589" y="590"/>
                  <a:pt x="589" y="590"/>
                  <a:pt x="589" y="590"/>
                </a:cubicBezTo>
                <a:cubicBezTo>
                  <a:pt x="589" y="548"/>
                  <a:pt x="589" y="548"/>
                  <a:pt x="589" y="548"/>
                </a:cubicBezTo>
                <a:cubicBezTo>
                  <a:pt x="505" y="548"/>
                  <a:pt x="505" y="548"/>
                  <a:pt x="505" y="548"/>
                </a:cubicBezTo>
                <a:cubicBezTo>
                  <a:pt x="505" y="464"/>
                  <a:pt x="505" y="464"/>
                  <a:pt x="505" y="464"/>
                </a:cubicBezTo>
                <a:cubicBezTo>
                  <a:pt x="589" y="464"/>
                  <a:pt x="589" y="464"/>
                  <a:pt x="589" y="464"/>
                </a:cubicBezTo>
                <a:cubicBezTo>
                  <a:pt x="589" y="421"/>
                  <a:pt x="589" y="421"/>
                  <a:pt x="589" y="421"/>
                </a:cubicBezTo>
                <a:cubicBezTo>
                  <a:pt x="505" y="421"/>
                  <a:pt x="505" y="421"/>
                  <a:pt x="505" y="421"/>
                </a:cubicBezTo>
                <a:cubicBezTo>
                  <a:pt x="505" y="337"/>
                  <a:pt x="505" y="337"/>
                  <a:pt x="505" y="337"/>
                </a:cubicBezTo>
                <a:cubicBezTo>
                  <a:pt x="589" y="337"/>
                  <a:pt x="589" y="337"/>
                  <a:pt x="589" y="337"/>
                </a:cubicBezTo>
                <a:cubicBezTo>
                  <a:pt x="589" y="295"/>
                  <a:pt x="589" y="295"/>
                  <a:pt x="589" y="295"/>
                </a:cubicBezTo>
                <a:cubicBezTo>
                  <a:pt x="505" y="295"/>
                  <a:pt x="505" y="295"/>
                  <a:pt x="505" y="295"/>
                </a:cubicBezTo>
                <a:cubicBezTo>
                  <a:pt x="505" y="211"/>
                  <a:pt x="505" y="211"/>
                  <a:pt x="505" y="211"/>
                </a:cubicBezTo>
                <a:cubicBezTo>
                  <a:pt x="589" y="211"/>
                  <a:pt x="589" y="211"/>
                  <a:pt x="589" y="211"/>
                </a:cubicBezTo>
                <a:cubicBezTo>
                  <a:pt x="589" y="169"/>
                  <a:pt x="589" y="169"/>
                  <a:pt x="589" y="169"/>
                </a:cubicBezTo>
                <a:cubicBezTo>
                  <a:pt x="505" y="169"/>
                  <a:pt x="505" y="169"/>
                  <a:pt x="505" y="169"/>
                </a:cubicBezTo>
                <a:cubicBezTo>
                  <a:pt x="505" y="43"/>
                  <a:pt x="505" y="43"/>
                  <a:pt x="505" y="43"/>
                </a:cubicBezTo>
                <a:cubicBezTo>
                  <a:pt x="758" y="43"/>
                  <a:pt x="758" y="43"/>
                  <a:pt x="758" y="43"/>
                </a:cubicBezTo>
                <a:lnTo>
                  <a:pt x="758" y="969"/>
                </a:lnTo>
                <a:close/>
                <a:moveTo>
                  <a:pt x="165" y="52"/>
                </a:moveTo>
                <a:cubicBezTo>
                  <a:pt x="157" y="40"/>
                  <a:pt x="138" y="40"/>
                  <a:pt x="130" y="52"/>
                </a:cubicBezTo>
                <a:cubicBezTo>
                  <a:pt x="4" y="241"/>
                  <a:pt x="4" y="241"/>
                  <a:pt x="4" y="241"/>
                </a:cubicBezTo>
                <a:cubicBezTo>
                  <a:pt x="1" y="245"/>
                  <a:pt x="0" y="249"/>
                  <a:pt x="0" y="253"/>
                </a:cubicBezTo>
                <a:cubicBezTo>
                  <a:pt x="0" y="864"/>
                  <a:pt x="0" y="864"/>
                  <a:pt x="0" y="864"/>
                </a:cubicBezTo>
                <a:cubicBezTo>
                  <a:pt x="0" y="922"/>
                  <a:pt x="47" y="969"/>
                  <a:pt x="105" y="969"/>
                </a:cubicBezTo>
                <a:cubicBezTo>
                  <a:pt x="189" y="969"/>
                  <a:pt x="189" y="969"/>
                  <a:pt x="189" y="969"/>
                </a:cubicBezTo>
                <a:cubicBezTo>
                  <a:pt x="248" y="969"/>
                  <a:pt x="295" y="922"/>
                  <a:pt x="295" y="864"/>
                </a:cubicBezTo>
                <a:cubicBezTo>
                  <a:pt x="295" y="253"/>
                  <a:pt x="295" y="253"/>
                  <a:pt x="295" y="253"/>
                </a:cubicBezTo>
                <a:cubicBezTo>
                  <a:pt x="295" y="249"/>
                  <a:pt x="293" y="245"/>
                  <a:pt x="291" y="241"/>
                </a:cubicBezTo>
                <a:lnTo>
                  <a:pt x="165" y="52"/>
                </a:lnTo>
                <a:close/>
                <a:moveTo>
                  <a:pt x="147" y="102"/>
                </a:moveTo>
                <a:cubicBezTo>
                  <a:pt x="178" y="148"/>
                  <a:pt x="178" y="148"/>
                  <a:pt x="178" y="148"/>
                </a:cubicBezTo>
                <a:cubicBezTo>
                  <a:pt x="117" y="148"/>
                  <a:pt x="117" y="148"/>
                  <a:pt x="117" y="148"/>
                </a:cubicBezTo>
                <a:lnTo>
                  <a:pt x="147" y="102"/>
                </a:lnTo>
                <a:close/>
                <a:moveTo>
                  <a:pt x="42" y="347"/>
                </a:moveTo>
                <a:cubicBezTo>
                  <a:pt x="55" y="354"/>
                  <a:pt x="69" y="358"/>
                  <a:pt x="84" y="358"/>
                </a:cubicBezTo>
                <a:cubicBezTo>
                  <a:pt x="84" y="716"/>
                  <a:pt x="84" y="716"/>
                  <a:pt x="84" y="716"/>
                </a:cubicBezTo>
                <a:cubicBezTo>
                  <a:pt x="42" y="716"/>
                  <a:pt x="42" y="716"/>
                  <a:pt x="42" y="716"/>
                </a:cubicBezTo>
                <a:lnTo>
                  <a:pt x="42" y="347"/>
                </a:lnTo>
                <a:close/>
                <a:moveTo>
                  <a:pt x="253" y="864"/>
                </a:moveTo>
                <a:cubicBezTo>
                  <a:pt x="253" y="898"/>
                  <a:pt x="224" y="927"/>
                  <a:pt x="189" y="927"/>
                </a:cubicBezTo>
                <a:cubicBezTo>
                  <a:pt x="105" y="927"/>
                  <a:pt x="105" y="927"/>
                  <a:pt x="105" y="927"/>
                </a:cubicBezTo>
                <a:cubicBezTo>
                  <a:pt x="70" y="927"/>
                  <a:pt x="42" y="898"/>
                  <a:pt x="42" y="864"/>
                </a:cubicBezTo>
                <a:cubicBezTo>
                  <a:pt x="42" y="843"/>
                  <a:pt x="42" y="843"/>
                  <a:pt x="42" y="843"/>
                </a:cubicBezTo>
                <a:cubicBezTo>
                  <a:pt x="253" y="843"/>
                  <a:pt x="253" y="843"/>
                  <a:pt x="253" y="843"/>
                </a:cubicBezTo>
                <a:lnTo>
                  <a:pt x="253" y="864"/>
                </a:lnTo>
                <a:close/>
                <a:moveTo>
                  <a:pt x="253" y="800"/>
                </a:moveTo>
                <a:cubicBezTo>
                  <a:pt x="42" y="800"/>
                  <a:pt x="42" y="800"/>
                  <a:pt x="42" y="800"/>
                </a:cubicBezTo>
                <a:cubicBezTo>
                  <a:pt x="42" y="758"/>
                  <a:pt x="42" y="758"/>
                  <a:pt x="42" y="758"/>
                </a:cubicBezTo>
                <a:cubicBezTo>
                  <a:pt x="253" y="758"/>
                  <a:pt x="253" y="758"/>
                  <a:pt x="253" y="758"/>
                </a:cubicBezTo>
                <a:lnTo>
                  <a:pt x="253" y="800"/>
                </a:lnTo>
                <a:close/>
                <a:moveTo>
                  <a:pt x="126" y="716"/>
                </a:moveTo>
                <a:cubicBezTo>
                  <a:pt x="126" y="347"/>
                  <a:pt x="126" y="347"/>
                  <a:pt x="126" y="347"/>
                </a:cubicBezTo>
                <a:cubicBezTo>
                  <a:pt x="134" y="342"/>
                  <a:pt x="141" y="337"/>
                  <a:pt x="147" y="330"/>
                </a:cubicBezTo>
                <a:cubicBezTo>
                  <a:pt x="153" y="337"/>
                  <a:pt x="160" y="342"/>
                  <a:pt x="168" y="347"/>
                </a:cubicBezTo>
                <a:cubicBezTo>
                  <a:pt x="168" y="716"/>
                  <a:pt x="168" y="716"/>
                  <a:pt x="168" y="716"/>
                </a:cubicBezTo>
                <a:lnTo>
                  <a:pt x="126" y="716"/>
                </a:lnTo>
                <a:close/>
                <a:moveTo>
                  <a:pt x="253" y="716"/>
                </a:moveTo>
                <a:cubicBezTo>
                  <a:pt x="211" y="716"/>
                  <a:pt x="211" y="716"/>
                  <a:pt x="211" y="716"/>
                </a:cubicBezTo>
                <a:cubicBezTo>
                  <a:pt x="211" y="358"/>
                  <a:pt x="211" y="358"/>
                  <a:pt x="211" y="358"/>
                </a:cubicBezTo>
                <a:cubicBezTo>
                  <a:pt x="226" y="358"/>
                  <a:pt x="240" y="354"/>
                  <a:pt x="253" y="347"/>
                </a:cubicBezTo>
                <a:lnTo>
                  <a:pt x="253" y="716"/>
                </a:lnTo>
                <a:close/>
                <a:moveTo>
                  <a:pt x="253" y="274"/>
                </a:moveTo>
                <a:cubicBezTo>
                  <a:pt x="253" y="297"/>
                  <a:pt x="234" y="316"/>
                  <a:pt x="211" y="316"/>
                </a:cubicBezTo>
                <a:cubicBezTo>
                  <a:pt x="187" y="316"/>
                  <a:pt x="168" y="297"/>
                  <a:pt x="168" y="274"/>
                </a:cubicBezTo>
                <a:cubicBezTo>
                  <a:pt x="168" y="262"/>
                  <a:pt x="159" y="253"/>
                  <a:pt x="147" y="253"/>
                </a:cubicBezTo>
                <a:cubicBezTo>
                  <a:pt x="136" y="253"/>
                  <a:pt x="126" y="262"/>
                  <a:pt x="126" y="274"/>
                </a:cubicBezTo>
                <a:cubicBezTo>
                  <a:pt x="126" y="297"/>
                  <a:pt x="107" y="316"/>
                  <a:pt x="84" y="316"/>
                </a:cubicBezTo>
                <a:cubicBezTo>
                  <a:pt x="61" y="316"/>
                  <a:pt x="42" y="297"/>
                  <a:pt x="42" y="274"/>
                </a:cubicBezTo>
                <a:cubicBezTo>
                  <a:pt x="42" y="259"/>
                  <a:pt x="42" y="259"/>
                  <a:pt x="42" y="259"/>
                </a:cubicBezTo>
                <a:cubicBezTo>
                  <a:pt x="88" y="190"/>
                  <a:pt x="88" y="190"/>
                  <a:pt x="88" y="190"/>
                </a:cubicBezTo>
                <a:cubicBezTo>
                  <a:pt x="206" y="190"/>
                  <a:pt x="206" y="190"/>
                  <a:pt x="206" y="190"/>
                </a:cubicBezTo>
                <a:cubicBezTo>
                  <a:pt x="253" y="259"/>
                  <a:pt x="253" y="259"/>
                  <a:pt x="253" y="259"/>
                </a:cubicBezTo>
                <a:lnTo>
                  <a:pt x="253" y="27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Google Shape;726;p73"/>
          <p:cNvSpPr txBox="1"/>
          <p:nvPr/>
        </p:nvSpPr>
        <p:spPr>
          <a:xfrm>
            <a:off x="5029200" y="2863130"/>
            <a:ext cx="15875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cap="small">
                <a:solidFill>
                  <a:srgbClr val="002060"/>
                </a:solidFill>
                <a:latin typeface="Calibri"/>
                <a:ea typeface="Calibri"/>
                <a:cs typeface="Calibri"/>
                <a:sym typeface="Calibri"/>
              </a:rPr>
              <a:t>maintenance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400"/>
                                        <p:tgtEl>
                                          <p:spTgt spid="710"/>
                                        </p:tgtEl>
                                      </p:cBhvr>
                                    </p:animEffect>
                                  </p:childTnLst>
                                </p:cTn>
                              </p:par>
                              <p:par>
                                <p:cTn fill="hold" nodeType="withEffect" presetClass="entr" presetID="10" presetSubtype="0">
                                  <p:stCondLst>
                                    <p:cond delay="600"/>
                                  </p:stCondLst>
                                  <p:childTnLst>
                                    <p:set>
                                      <p:cBhvr>
                                        <p:cTn dur="1" fill="hold">
                                          <p:stCondLst>
                                            <p:cond delay="0"/>
                                          </p:stCondLst>
                                        </p:cTn>
                                        <p:tgtEl>
                                          <p:spTgt spid="711"/>
                                        </p:tgtEl>
                                        <p:attrNameLst>
                                          <p:attrName>style.visibility</p:attrName>
                                        </p:attrNameLst>
                                      </p:cBhvr>
                                      <p:to>
                                        <p:strVal val="visible"/>
                                      </p:to>
                                    </p:set>
                                    <p:animEffect filter="fade" transition="in">
                                      <p:cBhvr>
                                        <p:cTn dur="400"/>
                                        <p:tgtEl>
                                          <p:spTgt spid="711"/>
                                        </p:tgtEl>
                                      </p:cBhvr>
                                    </p:animEffect>
                                  </p:childTnLst>
                                </p:cTn>
                              </p:par>
                            </p:childTnLst>
                          </p:cTn>
                        </p:par>
                        <p:par>
                          <p:cTn fill="hold">
                            <p:stCondLst>
                              <p:cond delay="400"/>
                            </p:stCondLst>
                            <p:childTnLst>
                              <p:par>
                                <p:cTn fill="hold" nodeType="afterEffect" presetClass="entr" presetID="10" presetSubtype="0">
                                  <p:stCondLst>
                                    <p:cond delay="300"/>
                                  </p:stCondLst>
                                  <p:childTnLst>
                                    <p:set>
                                      <p:cBhvr>
                                        <p:cTn dur="1" fill="hold">
                                          <p:stCondLst>
                                            <p:cond delay="0"/>
                                          </p:stCondLst>
                                        </p:cTn>
                                        <p:tgtEl>
                                          <p:spTgt spid="717"/>
                                        </p:tgtEl>
                                        <p:attrNameLst>
                                          <p:attrName>style.visibility</p:attrName>
                                        </p:attrNameLst>
                                      </p:cBhvr>
                                      <p:to>
                                        <p:strVal val="visible"/>
                                      </p:to>
                                    </p:set>
                                    <p:animEffect filter="fade" transition="in">
                                      <p:cBhvr>
                                        <p:cTn dur="200"/>
                                        <p:tgtEl>
                                          <p:spTgt spid="717"/>
                                        </p:tgtEl>
                                      </p:cBhvr>
                                    </p:animEffect>
                                  </p:childTnLst>
                                </p:cTn>
                              </p:par>
                              <p:par>
                                <p:cTn fill="hold" nodeType="withEffect" presetClass="entr" presetID="10" presetSubtype="0">
                                  <p:stCondLst>
                                    <p:cond delay="500"/>
                                  </p:stCondLst>
                                  <p:childTnLst>
                                    <p:set>
                                      <p:cBhvr>
                                        <p:cTn dur="1" fill="hold">
                                          <p:stCondLst>
                                            <p:cond delay="0"/>
                                          </p:stCondLst>
                                        </p:cTn>
                                        <p:tgtEl>
                                          <p:spTgt spid="720"/>
                                        </p:tgtEl>
                                        <p:attrNameLst>
                                          <p:attrName>style.visibility</p:attrName>
                                        </p:attrNameLst>
                                      </p:cBhvr>
                                      <p:to>
                                        <p:strVal val="visible"/>
                                      </p:to>
                                    </p:set>
                                    <p:animEffect filter="fade" transition="in">
                                      <p:cBhvr>
                                        <p:cTn dur="200"/>
                                        <p:tgtEl>
                                          <p:spTgt spid="720"/>
                                        </p:tgtEl>
                                      </p:cBhvr>
                                    </p:animEffect>
                                  </p:childTnLst>
                                </p:cTn>
                              </p:par>
                              <p:par>
                                <p:cTn fill="hold" nodeType="withEffect" presetClass="entr" presetID="10" presetSubtype="0">
                                  <p:stCondLst>
                                    <p:cond delay="500"/>
                                  </p:stCondLst>
                                  <p:childTnLst>
                                    <p:set>
                                      <p:cBhvr>
                                        <p:cTn dur="1" fill="hold">
                                          <p:stCondLst>
                                            <p:cond delay="0"/>
                                          </p:stCondLst>
                                        </p:cTn>
                                        <p:tgtEl>
                                          <p:spTgt spid="721"/>
                                        </p:tgtEl>
                                        <p:attrNameLst>
                                          <p:attrName>style.visibility</p:attrName>
                                        </p:attrNameLst>
                                      </p:cBhvr>
                                      <p:to>
                                        <p:strVal val="visible"/>
                                      </p:to>
                                    </p:set>
                                    <p:animEffect filter="fade" transition="in">
                                      <p:cBhvr>
                                        <p:cTn dur="200"/>
                                        <p:tgtEl>
                                          <p:spTgt spid="721"/>
                                        </p:tgtEl>
                                      </p:cBhvr>
                                    </p:animEffect>
                                  </p:childTnLst>
                                </p:cTn>
                              </p:par>
                              <p:par>
                                <p:cTn fill="hold" nodeType="withEffect" presetClass="entr" presetID="10" presetSubtype="0">
                                  <p:stCondLst>
                                    <p:cond delay="500"/>
                                  </p:stCondLst>
                                  <p:childTnLst>
                                    <p:set>
                                      <p:cBhvr>
                                        <p:cTn dur="1" fill="hold">
                                          <p:stCondLst>
                                            <p:cond delay="0"/>
                                          </p:stCondLst>
                                        </p:cTn>
                                        <p:tgtEl>
                                          <p:spTgt spid="722"/>
                                        </p:tgtEl>
                                        <p:attrNameLst>
                                          <p:attrName>style.visibility</p:attrName>
                                        </p:attrNameLst>
                                      </p:cBhvr>
                                      <p:to>
                                        <p:strVal val="visible"/>
                                      </p:to>
                                    </p:set>
                                    <p:animEffect filter="fade" transition="in">
                                      <p:cBhvr>
                                        <p:cTn dur="200"/>
                                        <p:tgtEl>
                                          <p:spTgt spid="722"/>
                                        </p:tgtEl>
                                      </p:cBhvr>
                                    </p:animEffect>
                                  </p:childTnLst>
                                </p:cTn>
                              </p:par>
                              <p:par>
                                <p:cTn fill="hold" nodeType="withEffect" presetClass="entr" presetID="10" presetSubtype="0">
                                  <p:stCondLst>
                                    <p:cond delay="700"/>
                                  </p:stCondLst>
                                  <p:childTnLst>
                                    <p:set>
                                      <p:cBhvr>
                                        <p:cTn dur="1" fill="hold">
                                          <p:stCondLst>
                                            <p:cond delay="0"/>
                                          </p:stCondLst>
                                        </p:cTn>
                                        <p:tgtEl>
                                          <p:spTgt spid="712"/>
                                        </p:tgtEl>
                                        <p:attrNameLst>
                                          <p:attrName>style.visibility</p:attrName>
                                        </p:attrNameLst>
                                      </p:cBhvr>
                                      <p:to>
                                        <p:strVal val="visible"/>
                                      </p:to>
                                    </p:set>
                                    <p:animEffect filter="fade" transition="in">
                                      <p:cBhvr>
                                        <p:cTn dur="200"/>
                                        <p:tgtEl>
                                          <p:spTgt spid="712"/>
                                        </p:tgtEl>
                                      </p:cBhvr>
                                    </p:animEffect>
                                  </p:childTnLst>
                                </p:cTn>
                              </p:par>
                              <p:par>
                                <p:cTn fill="hold" nodeType="withEffect" presetClass="entr" presetID="10" presetSubtype="0">
                                  <p:stCondLst>
                                    <p:cond delay="900"/>
                                  </p:stCondLst>
                                  <p:childTnLst>
                                    <p:set>
                                      <p:cBhvr>
                                        <p:cTn dur="1" fill="hold">
                                          <p:stCondLst>
                                            <p:cond delay="0"/>
                                          </p:stCondLst>
                                        </p:cTn>
                                        <p:tgtEl>
                                          <p:spTgt spid="713"/>
                                        </p:tgtEl>
                                        <p:attrNameLst>
                                          <p:attrName>style.visibility</p:attrName>
                                        </p:attrNameLst>
                                      </p:cBhvr>
                                      <p:to>
                                        <p:strVal val="visible"/>
                                      </p:to>
                                    </p:set>
                                    <p:animEffect filter="fade" transition="in">
                                      <p:cBhvr>
                                        <p:cTn dur="200"/>
                                        <p:tgtEl>
                                          <p:spTgt spid="713"/>
                                        </p:tgtEl>
                                      </p:cBhvr>
                                    </p:animEffect>
                                  </p:childTnLst>
                                </p:cTn>
                              </p:par>
                              <p:par>
                                <p:cTn fill="hold" nodeType="withEffect" presetClass="entr" presetID="10" presetSubtype="0">
                                  <p:stCondLst>
                                    <p:cond delay="900"/>
                                  </p:stCondLst>
                                  <p:childTnLst>
                                    <p:set>
                                      <p:cBhvr>
                                        <p:cTn dur="1" fill="hold">
                                          <p:stCondLst>
                                            <p:cond delay="0"/>
                                          </p:stCondLst>
                                        </p:cTn>
                                        <p:tgtEl>
                                          <p:spTgt spid="715"/>
                                        </p:tgtEl>
                                        <p:attrNameLst>
                                          <p:attrName>style.visibility</p:attrName>
                                        </p:attrNameLst>
                                      </p:cBhvr>
                                      <p:to>
                                        <p:strVal val="visible"/>
                                      </p:to>
                                    </p:set>
                                    <p:animEffect filter="fade" transition="in">
                                      <p:cBhvr>
                                        <p:cTn dur="200"/>
                                        <p:tgtEl>
                                          <p:spTgt spid="715"/>
                                        </p:tgtEl>
                                      </p:cBhvr>
                                    </p:animEffect>
                                  </p:childTnLst>
                                </p:cTn>
                              </p:par>
                              <p:par>
                                <p:cTn fill="hold" nodeType="withEffect" presetClass="entr" presetID="10" presetSubtype="0">
                                  <p:stCondLst>
                                    <p:cond delay="900"/>
                                  </p:stCondLst>
                                  <p:childTnLst>
                                    <p:set>
                                      <p:cBhvr>
                                        <p:cTn dur="1" fill="hold">
                                          <p:stCondLst>
                                            <p:cond delay="0"/>
                                          </p:stCondLst>
                                        </p:cTn>
                                        <p:tgtEl>
                                          <p:spTgt spid="716"/>
                                        </p:tgtEl>
                                        <p:attrNameLst>
                                          <p:attrName>style.visibility</p:attrName>
                                        </p:attrNameLst>
                                      </p:cBhvr>
                                      <p:to>
                                        <p:strVal val="visible"/>
                                      </p:to>
                                    </p:set>
                                    <p:animEffect filter="fade" transition="in">
                                      <p:cBhvr>
                                        <p:cTn dur="200"/>
                                        <p:tgtEl>
                                          <p:spTgt spid="716"/>
                                        </p:tgtEl>
                                      </p:cBhvr>
                                    </p:animEffect>
                                  </p:childTnLst>
                                </p:cTn>
                              </p:par>
                              <p:par>
                                <p:cTn fill="hold" nodeType="withEffect" presetClass="entr" presetID="10" presetSubtype="0">
                                  <p:stCondLst>
                                    <p:cond delay="1100"/>
                                  </p:stCondLst>
                                  <p:childTnLst>
                                    <p:set>
                                      <p:cBhvr>
                                        <p:cTn dur="1" fill="hold">
                                          <p:stCondLst>
                                            <p:cond delay="0"/>
                                          </p:stCondLst>
                                        </p:cTn>
                                        <p:tgtEl>
                                          <p:spTgt spid="714"/>
                                        </p:tgtEl>
                                        <p:attrNameLst>
                                          <p:attrName>style.visibility</p:attrName>
                                        </p:attrNameLst>
                                      </p:cBhvr>
                                      <p:to>
                                        <p:strVal val="visible"/>
                                      </p:to>
                                    </p:set>
                                    <p:animEffect filter="fade" transition="in">
                                      <p:cBhvr>
                                        <p:cTn dur="200"/>
                                        <p:tgtEl>
                                          <p:spTgt spid="714"/>
                                        </p:tgtEl>
                                      </p:cBhvr>
                                    </p:animEffect>
                                  </p:childTnLst>
                                </p:cTn>
                              </p:par>
                              <p:par>
                                <p:cTn fill="hold" nodeType="withEffect" presetClass="entr" presetID="10" presetSubtype="0">
                                  <p:stCondLst>
                                    <p:cond delay="1300"/>
                                  </p:stCondLst>
                                  <p:childTnLst>
                                    <p:set>
                                      <p:cBhvr>
                                        <p:cTn dur="1" fill="hold">
                                          <p:stCondLst>
                                            <p:cond delay="0"/>
                                          </p:stCondLst>
                                        </p:cTn>
                                        <p:tgtEl>
                                          <p:spTgt spid="718"/>
                                        </p:tgtEl>
                                        <p:attrNameLst>
                                          <p:attrName>style.visibility</p:attrName>
                                        </p:attrNameLst>
                                      </p:cBhvr>
                                      <p:to>
                                        <p:strVal val="visible"/>
                                      </p:to>
                                    </p:set>
                                    <p:animEffect filter="fade" transition="in">
                                      <p:cBhvr>
                                        <p:cTn dur="200"/>
                                        <p:tgtEl>
                                          <p:spTgt spid="718"/>
                                        </p:tgtEl>
                                      </p:cBhvr>
                                    </p:animEffect>
                                  </p:childTnLst>
                                </p:cTn>
                              </p:par>
                              <p:par>
                                <p:cTn fill="hold" nodeType="withEffect" presetClass="entr" presetID="10" presetSubtype="0">
                                  <p:stCondLst>
                                    <p:cond delay="1300"/>
                                  </p:stCondLst>
                                  <p:childTnLst>
                                    <p:set>
                                      <p:cBhvr>
                                        <p:cTn dur="1" fill="hold">
                                          <p:stCondLst>
                                            <p:cond delay="0"/>
                                          </p:stCondLst>
                                        </p:cTn>
                                        <p:tgtEl>
                                          <p:spTgt spid="719"/>
                                        </p:tgtEl>
                                        <p:attrNameLst>
                                          <p:attrName>style.visibility</p:attrName>
                                        </p:attrNameLst>
                                      </p:cBhvr>
                                      <p:to>
                                        <p:strVal val="visible"/>
                                      </p:to>
                                    </p:set>
                                    <p:animEffect filter="fade" transition="in">
                                      <p:cBhvr>
                                        <p:cTn dur="200"/>
                                        <p:tgtEl>
                                          <p:spTgt spid="719"/>
                                        </p:tgtEl>
                                      </p:cBhvr>
                                    </p:animEffect>
                                  </p:childTnLst>
                                </p:cTn>
                              </p:par>
                              <p:par>
                                <p:cTn fill="hold" nodeType="with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100"/>
                                        <p:tgtEl>
                                          <p:spTgt spid="725"/>
                                        </p:tgtEl>
                                      </p:cBhvr>
                                    </p:animEffect>
                                  </p:childTnLst>
                                </p:cTn>
                              </p:par>
                            </p:childTnLst>
                          </p:cTn>
                        </p:par>
                        <p:par>
                          <p:cTn fill="hold">
                            <p:stCondLst>
                              <p:cond delay="600"/>
                            </p:stCondLst>
                            <p:childTnLst>
                              <p:par>
                                <p:cTn fill="hold" nodeType="afterEffect" presetClass="entr" presetID="1" presetSubtype="0">
                                  <p:stCondLst>
                                    <p:cond delay="0"/>
                                  </p:stCondLst>
                                  <p:childTnLst>
                                    <p:set>
                                      <p:cBhvr>
                                        <p:cTn dur="1" fill="hold">
                                          <p:stCondLst>
                                            <p:cond delay="0"/>
                                          </p:stCondLst>
                                        </p:cTn>
                                        <p:tgtEl>
                                          <p:spTgt spid="7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500"/>
                                        <p:tgtEl>
                                          <p:spTgt spid="7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pic>
        <p:nvPicPr>
          <p:cNvPr descr="সম্পর্কিত ছবি" id="731" name="Google Shape;731;p74"/>
          <p:cNvPicPr preferRelativeResize="0"/>
          <p:nvPr/>
        </p:nvPicPr>
        <p:blipFill rotWithShape="1">
          <a:blip r:embed="rId3">
            <a:alphaModFix/>
          </a:blip>
          <a:srcRect b="0" l="0" r="0" t="0"/>
          <a:stretch/>
        </p:blipFill>
        <p:spPr>
          <a:xfrm>
            <a:off x="4568001" y="1000545"/>
            <a:ext cx="3028110" cy="3028110"/>
          </a:xfrm>
          <a:prstGeom prst="rect">
            <a:avLst/>
          </a:prstGeom>
          <a:noFill/>
          <a:ln>
            <a:noFill/>
          </a:ln>
        </p:spPr>
      </p:pic>
      <p:sp>
        <p:nvSpPr>
          <p:cNvPr id="732" name="Google Shape;732;p74"/>
          <p:cNvSpPr/>
          <p:nvPr/>
        </p:nvSpPr>
        <p:spPr>
          <a:xfrm>
            <a:off x="506846" y="4131964"/>
            <a:ext cx="11071435"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arial"/>
                <a:ea typeface="arial"/>
                <a:cs typeface="arial"/>
                <a:sym typeface="arial"/>
              </a:rPr>
              <a:t>Why do we need a SW upgrade?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Course Outcome(CO)</a:t>
            </a:r>
            <a:endParaRPr/>
          </a:p>
        </p:txBody>
      </p:sp>
      <p:sp>
        <p:nvSpPr>
          <p:cNvPr id="199" name="Google Shape;199;p20"/>
          <p:cNvSpPr/>
          <p:nvPr/>
        </p:nvSpPr>
        <p:spPr>
          <a:xfrm>
            <a:off x="430104" y="1242544"/>
            <a:ext cx="567771" cy="567771"/>
          </a:xfrm>
          <a:prstGeom prst="ellipse">
            <a:avLst/>
          </a:prstGeom>
          <a:gradFill>
            <a:gsLst>
              <a:gs pos="0">
                <a:schemeClr val="accent4"/>
              </a:gs>
              <a:gs pos="100000">
                <a:schemeClr val="accent1"/>
              </a:gs>
            </a:gsLst>
            <a:lin ang="2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CO1</a:t>
            </a:r>
            <a:endParaRPr b="1" sz="1800">
              <a:solidFill>
                <a:schemeClr val="lt1"/>
              </a:solidFill>
              <a:latin typeface="Calibri"/>
              <a:ea typeface="Calibri"/>
              <a:cs typeface="Calibri"/>
              <a:sym typeface="Calibri"/>
            </a:endParaRPr>
          </a:p>
        </p:txBody>
      </p:sp>
      <p:sp>
        <p:nvSpPr>
          <p:cNvPr id="200" name="Google Shape;200;p20"/>
          <p:cNvSpPr/>
          <p:nvPr/>
        </p:nvSpPr>
        <p:spPr>
          <a:xfrm>
            <a:off x="1050497" y="1293385"/>
            <a:ext cx="1115610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201" name="Google Shape;201;p20"/>
          <p:cNvSpPr/>
          <p:nvPr/>
        </p:nvSpPr>
        <p:spPr>
          <a:xfrm>
            <a:off x="398830" y="2306836"/>
            <a:ext cx="567771" cy="567771"/>
          </a:xfrm>
          <a:prstGeom prst="ellipse">
            <a:avLst/>
          </a:prstGeom>
          <a:gradFill>
            <a:gsLst>
              <a:gs pos="0">
                <a:schemeClr val="accent4"/>
              </a:gs>
              <a:gs pos="100000">
                <a:schemeClr val="accent1"/>
              </a:gs>
            </a:gsLst>
            <a:lin ang="2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CO2</a:t>
            </a:r>
            <a:endParaRPr b="1" sz="1800">
              <a:solidFill>
                <a:schemeClr val="lt1"/>
              </a:solidFill>
              <a:latin typeface="Calibri"/>
              <a:ea typeface="Calibri"/>
              <a:cs typeface="Calibri"/>
              <a:sym typeface="Calibri"/>
            </a:endParaRPr>
          </a:p>
        </p:txBody>
      </p:sp>
      <p:sp>
        <p:nvSpPr>
          <p:cNvPr id="202" name="Google Shape;202;p20"/>
          <p:cNvSpPr/>
          <p:nvPr/>
        </p:nvSpPr>
        <p:spPr>
          <a:xfrm>
            <a:off x="1050498" y="2329111"/>
            <a:ext cx="10803634"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Asses the SW requirements and applying appropriate design techniques to build SW systems.</a:t>
            </a:r>
            <a:endParaRPr/>
          </a:p>
        </p:txBody>
      </p:sp>
      <p:sp>
        <p:nvSpPr>
          <p:cNvPr id="203" name="Google Shape;203;p20"/>
          <p:cNvSpPr/>
          <p:nvPr/>
        </p:nvSpPr>
        <p:spPr>
          <a:xfrm>
            <a:off x="398830" y="3370987"/>
            <a:ext cx="567771" cy="567771"/>
          </a:xfrm>
          <a:prstGeom prst="ellipse">
            <a:avLst/>
          </a:prstGeom>
          <a:gradFill>
            <a:gsLst>
              <a:gs pos="0">
                <a:schemeClr val="accent4"/>
              </a:gs>
              <a:gs pos="100000">
                <a:schemeClr val="accent1"/>
              </a:gs>
            </a:gsLst>
            <a:lin ang="2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CO3</a:t>
            </a:r>
            <a:endParaRPr b="1" sz="1800">
              <a:solidFill>
                <a:schemeClr val="lt1"/>
              </a:solidFill>
              <a:latin typeface="Calibri"/>
              <a:ea typeface="Calibri"/>
              <a:cs typeface="Calibri"/>
              <a:sym typeface="Calibri"/>
            </a:endParaRPr>
          </a:p>
        </p:txBody>
      </p:sp>
      <p:sp>
        <p:nvSpPr>
          <p:cNvPr id="204" name="Google Shape;204;p20"/>
          <p:cNvSpPr/>
          <p:nvPr/>
        </p:nvSpPr>
        <p:spPr>
          <a:xfrm>
            <a:off x="1004765" y="3343881"/>
            <a:ext cx="10895099"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Demonstrate an ability to use the techniques and tools for to release and maintain quality software.</a:t>
            </a:r>
            <a:endParaRPr/>
          </a:p>
        </p:txBody>
      </p:sp>
      <p:sp>
        <p:nvSpPr>
          <p:cNvPr id="205" name="Google Shape;205;p20"/>
          <p:cNvSpPr txBox="1"/>
          <p:nvPr/>
        </p:nvSpPr>
        <p:spPr>
          <a:xfrm>
            <a:off x="1050498" y="1286089"/>
            <a:ext cx="102298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Understand the fundamentals of software development process.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p:nvPr/>
        </p:nvSpPr>
        <p:spPr>
          <a:xfrm>
            <a:off x="592183" y="5564781"/>
            <a:ext cx="2203268" cy="304800"/>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21"/>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Outcome Based Education (OBE)</a:t>
            </a:r>
            <a:endParaRPr/>
          </a:p>
        </p:txBody>
      </p:sp>
      <p:sp>
        <p:nvSpPr>
          <p:cNvPr id="212" name="Google Shape;212;p21"/>
          <p:cNvSpPr txBox="1"/>
          <p:nvPr/>
        </p:nvSpPr>
        <p:spPr>
          <a:xfrm>
            <a:off x="267830" y="963278"/>
            <a:ext cx="114713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strike="noStrike">
                <a:solidFill>
                  <a:schemeClr val="dk1"/>
                </a:solidFill>
                <a:latin typeface="Arial"/>
                <a:ea typeface="Arial"/>
                <a:cs typeface="Arial"/>
                <a:sym typeface="Arial"/>
              </a:rPr>
              <a:t>Exam Result is Not the Most Important Consideration by Employer</a:t>
            </a:r>
            <a:endParaRPr sz="1400">
              <a:solidFill>
                <a:schemeClr val="dk1"/>
              </a:solidFill>
              <a:latin typeface="Calibri"/>
              <a:ea typeface="Calibri"/>
              <a:cs typeface="Calibri"/>
              <a:sym typeface="Calibri"/>
            </a:endParaRPr>
          </a:p>
        </p:txBody>
      </p:sp>
      <p:sp>
        <p:nvSpPr>
          <p:cNvPr id="213" name="Google Shape;213;p21"/>
          <p:cNvSpPr txBox="1"/>
          <p:nvPr/>
        </p:nvSpPr>
        <p:spPr>
          <a:xfrm>
            <a:off x="653143" y="1399519"/>
            <a:ext cx="9091748"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Communication (verbal &amp; written)</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Honesty/Integrity</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Teamwork skills</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Interpersonal skills</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Strong work ethics</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Motivation &amp; initiative</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Flexibility/adaptability</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Analytical skills</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Computer skills</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Creativity</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Organizational skills</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Detail oriented</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Leadership skills </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Self confidence</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Friendly/outgoing personality</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Well mannered / polite</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Tactfulness</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C</a:t>
            </a:r>
            <a:r>
              <a:rPr i="0" lang="en-US" sz="1600" u="none" strike="noStrike">
                <a:solidFill>
                  <a:schemeClr val="dk1"/>
                </a:solidFill>
                <a:latin typeface="Arial"/>
                <a:ea typeface="Arial"/>
                <a:cs typeface="Arial"/>
                <a:sym typeface="Arial"/>
              </a:rPr>
              <a:t>GPA (3.0 or better)</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Sense of humor</a:t>
            </a:r>
            <a:endParaRPr/>
          </a:p>
          <a:p>
            <a:pPr indent="0" lvl="0" marL="0" marR="0" rtl="0" algn="l">
              <a:spcBef>
                <a:spcPts val="0"/>
              </a:spcBef>
              <a:spcAft>
                <a:spcPts val="0"/>
              </a:spcAft>
              <a:buNone/>
            </a:pPr>
            <a:r>
              <a:rPr i="0" lang="en-US" sz="1600" u="none" strike="noStrike">
                <a:solidFill>
                  <a:schemeClr val="dk1"/>
                </a:solidFill>
                <a:latin typeface="Arial"/>
                <a:ea typeface="Arial"/>
                <a:cs typeface="Arial"/>
                <a:sym typeface="Arial"/>
              </a:rPr>
              <a:t>Entrepreneurial skills/risk taker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346208" y="243001"/>
            <a:ext cx="10229850" cy="4985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C0C0C"/>
              </a:buClr>
              <a:buSzPts val="3600"/>
              <a:buFont typeface="Tahoma"/>
              <a:buNone/>
            </a:pPr>
            <a:r>
              <a:rPr lang="en-US"/>
              <a:t>Outcome Based Education (OBE)</a:t>
            </a:r>
            <a:endParaRPr/>
          </a:p>
        </p:txBody>
      </p:sp>
      <p:sp>
        <p:nvSpPr>
          <p:cNvPr id="219" name="Google Shape;219;p22"/>
          <p:cNvSpPr txBox="1"/>
          <p:nvPr/>
        </p:nvSpPr>
        <p:spPr>
          <a:xfrm>
            <a:off x="318776" y="977271"/>
            <a:ext cx="11403832"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Course outcomes </a:t>
            </a:r>
            <a:r>
              <a:rPr i="0" lang="en-US" sz="2000" u="none" strike="noStrike">
                <a:solidFill>
                  <a:srgbClr val="000000"/>
                </a:solidFill>
                <a:latin typeface="Calibri"/>
                <a:ea typeface="Calibri"/>
                <a:cs typeface="Calibri"/>
                <a:sym typeface="Calibri"/>
              </a:rPr>
              <a:t>(COs) </a:t>
            </a:r>
            <a:r>
              <a:rPr b="0" i="0" lang="en-US" sz="2000" u="none" strike="noStrike">
                <a:solidFill>
                  <a:srgbClr val="000000"/>
                </a:solidFill>
                <a:latin typeface="Calibri"/>
                <a:ea typeface="Calibri"/>
                <a:cs typeface="Calibri"/>
                <a:sym typeface="Calibri"/>
              </a:rPr>
              <a:t>identify what the learner will know and be able to do by the end of a course or program.</a:t>
            </a:r>
            <a:endParaRPr/>
          </a:p>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Program Outcomes</a:t>
            </a:r>
            <a:r>
              <a:rPr b="0" i="0" lang="en-US" sz="2000" u="none" strike="noStrike">
                <a:solidFill>
                  <a:srgbClr val="000000"/>
                </a:solidFill>
                <a:latin typeface="Calibri"/>
                <a:ea typeface="Calibri"/>
                <a:cs typeface="Calibri"/>
                <a:sym typeface="Calibri"/>
              </a:rPr>
              <a:t>(POs) are narrower statements that describe what students are expected to know and be able to do by the time of graduation. </a:t>
            </a:r>
            <a:endParaRPr/>
          </a:p>
        </p:txBody>
      </p:sp>
      <p:graphicFrame>
        <p:nvGraphicFramePr>
          <p:cNvPr id="220" name="Google Shape;220;p22"/>
          <p:cNvGraphicFramePr/>
          <p:nvPr/>
        </p:nvGraphicFramePr>
        <p:xfrm>
          <a:off x="467804" y="2300710"/>
          <a:ext cx="3000000" cy="3000000"/>
        </p:xfrm>
        <a:graphic>
          <a:graphicData uri="http://schemas.openxmlformats.org/drawingml/2006/table">
            <a:tbl>
              <a:tblPr>
                <a:noFill/>
                <a:tableStyleId>{587D4980-CB3E-47FA-A4D2-99C87267B1E4}</a:tableStyleId>
              </a:tblPr>
              <a:tblGrid>
                <a:gridCol w="872725"/>
                <a:gridCol w="10446100"/>
              </a:tblGrid>
              <a:tr h="277450">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PO-1</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Engineering knowledge:</a:t>
                      </a:r>
                      <a:r>
                        <a:rPr b="0" i="0" lang="en-US" sz="1200" u="none" cap="none" strike="noStrike">
                          <a:solidFill>
                            <a:srgbClr val="000000"/>
                          </a:solidFill>
                          <a:latin typeface="Times New Roman"/>
                          <a:ea typeface="Times New Roman"/>
                          <a:cs typeface="Times New Roman"/>
                          <a:sym typeface="Times New Roman"/>
                        </a:rPr>
                        <a:t> Apply the knowledge of mathematics, science, engineering fundamentals and an engineering specialization to the solution of complex engineering problems.</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0000">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PO-2</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Problem analysis: </a:t>
                      </a:r>
                      <a:r>
                        <a:rPr b="0" i="0" lang="en-US" sz="1200" u="none" cap="none" strike="noStrike">
                          <a:solidFill>
                            <a:srgbClr val="000000"/>
                          </a:solidFill>
                          <a:latin typeface="Times New Roman"/>
                          <a:ea typeface="Times New Roman"/>
                          <a:cs typeface="Times New Roman"/>
                          <a:sym typeface="Times New Roman"/>
                        </a:rPr>
                        <a:t>Identify, formulate, research and analyze complex engineering problems and reach substantiated conclusions using the principles of mathematics, the natural sciences and the engineering sciences.</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1075">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PO-3</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Design/development of solutions:</a:t>
                      </a:r>
                      <a:r>
                        <a:rPr b="0" i="0" lang="en-US" sz="1200" u="none" cap="none" strike="noStrike">
                          <a:solidFill>
                            <a:srgbClr val="000000"/>
                          </a:solidFill>
                          <a:latin typeface="Times New Roman"/>
                          <a:ea typeface="Times New Roman"/>
                          <a:cs typeface="Times New Roman"/>
                          <a:sym typeface="Times New Roman"/>
                        </a:rPr>
                        <a:t> Design solutions for complex engineering problems and design system components or processes that meet the specified needs with appropriate consideration for public health and safety and of cultural, societal and environmental concerns.</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7450">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PO-4</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Investigation: </a:t>
                      </a:r>
                      <a:r>
                        <a:rPr b="0" i="0" lang="en-US" sz="1200" u="none" cap="none" strike="noStrike">
                          <a:solidFill>
                            <a:srgbClr val="000000"/>
                          </a:solidFill>
                          <a:latin typeface="Times New Roman"/>
                          <a:ea typeface="Times New Roman"/>
                          <a:cs typeface="Times New Roman"/>
                          <a:sym typeface="Times New Roman"/>
                        </a:rPr>
                        <a:t>Conduct investigations of complex problems, considering experimental design, data analysis and interpretation and information synthesis to provide valid conclusions.</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1075">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PO-5</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Modern tool usage: </a:t>
                      </a:r>
                      <a:r>
                        <a:rPr b="0" i="0" lang="en-US" sz="1200" u="none" cap="none" strike="noStrike">
                          <a:solidFill>
                            <a:srgbClr val="000000"/>
                          </a:solidFill>
                          <a:latin typeface="Times New Roman"/>
                          <a:ea typeface="Times New Roman"/>
                          <a:cs typeface="Times New Roman"/>
                          <a:sym typeface="Times New Roman"/>
                        </a:rPr>
                        <a:t>Create, select and apply appropriate techniques, resources and modern engineering and IT tools, including prediction and modeling, to complex engineering activities with an understanding of their limitations.</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0000">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PO-6</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The engineer and society: </a:t>
                      </a:r>
                      <a:r>
                        <a:rPr b="0" i="0" lang="en-US" sz="1200" u="none" cap="none" strike="noStrike">
                          <a:solidFill>
                            <a:srgbClr val="000000"/>
                          </a:solidFill>
                          <a:latin typeface="Times New Roman"/>
                          <a:ea typeface="Times New Roman"/>
                          <a:cs typeface="Times New Roman"/>
                          <a:sym typeface="Times New Roman"/>
                        </a:rPr>
                        <a:t>Apply reasoning informed by contextual knowledge to assess societal, health, safety, legal and cultural issues and the consequent responsibilities relevant to professional engineering practice.</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0000">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PO-7</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Environment and sustainability:</a:t>
                      </a:r>
                      <a:r>
                        <a:rPr b="0" i="0" lang="en-US" sz="1200" u="none" cap="none" strike="noStrike">
                          <a:solidFill>
                            <a:srgbClr val="000000"/>
                          </a:solidFill>
                          <a:latin typeface="Times New Roman"/>
                          <a:ea typeface="Times New Roman"/>
                          <a:cs typeface="Times New Roman"/>
                          <a:sym typeface="Times New Roman"/>
                        </a:rPr>
                        <a:t>Understand the impact of professional engineering solutions in societal and environmental contexts and demonstrate the knowledge of and need for sustainable development.</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7450">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PO-8</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Ethics: </a:t>
                      </a:r>
                      <a:r>
                        <a:rPr b="0" i="0" lang="en-US" sz="1200" u="none" cap="none" strike="noStrike">
                          <a:solidFill>
                            <a:srgbClr val="000000"/>
                          </a:solidFill>
                          <a:latin typeface="Times New Roman"/>
                          <a:ea typeface="Times New Roman"/>
                          <a:cs typeface="Times New Roman"/>
                          <a:sym typeface="Times New Roman"/>
                        </a:rPr>
                        <a:t>Apply ethical principles and commit to the professional ethics, responsibilities and the norms of the engineering practice.</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7450">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PO-9</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Individual work and teamwork: </a:t>
                      </a:r>
                      <a:r>
                        <a:rPr b="0" i="0" lang="en-US" sz="1200" u="none" cap="none" strike="noStrike">
                          <a:solidFill>
                            <a:srgbClr val="000000"/>
                          </a:solidFill>
                          <a:latin typeface="Times New Roman"/>
                          <a:ea typeface="Times New Roman"/>
                          <a:cs typeface="Times New Roman"/>
                          <a:sym typeface="Times New Roman"/>
                        </a:rPr>
                        <a:t>Function effectively as an individual and as a member or leader of diverse teams and in multidisciplinary settings.</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1075">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PO-10</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Communication: </a:t>
                      </a:r>
                      <a:r>
                        <a:rPr b="0" i="0" lang="en-US" sz="1200" u="none" cap="none" strike="noStrike">
                          <a:solidFill>
                            <a:srgbClr val="000000"/>
                          </a:solidFill>
                          <a:latin typeface="Times New Roman"/>
                          <a:ea typeface="Times New Roman"/>
                          <a:cs typeface="Times New Roman"/>
                          <a:sym typeface="Times New Roman"/>
                        </a:rPr>
                        <a:t>Communicate effectively about complex engineering activities with the engineering community and with society at large. Be able to comprehend and write effective reports, design documentation, make effective presentations and give and receive clear instructions.</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1075">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PO-11</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Project management and finance: </a:t>
                      </a:r>
                      <a:r>
                        <a:rPr b="0" i="0" lang="en-US" sz="1200" u="none" cap="none" strike="noStrike">
                          <a:solidFill>
                            <a:srgbClr val="000000"/>
                          </a:solidFill>
                          <a:latin typeface="Times New Roman"/>
                          <a:ea typeface="Times New Roman"/>
                          <a:cs typeface="Times New Roman"/>
                          <a:sym typeface="Times New Roman"/>
                        </a:rPr>
                        <a:t>Demonstrate knowledge and understanding of engineering and management principles and apply these to one’s work as a team member or a leader to manage projects in multidisciplinary environments.</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7450">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PO-12</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just">
                        <a:spcBef>
                          <a:spcPts val="0"/>
                        </a:spcBef>
                        <a:spcAft>
                          <a:spcPts val="0"/>
                        </a:spcAft>
                        <a:buNone/>
                      </a:pPr>
                      <a:r>
                        <a:rPr b="1" i="0" lang="en-US" sz="1200" u="none" cap="none" strike="noStrike">
                          <a:solidFill>
                            <a:srgbClr val="000000"/>
                          </a:solidFill>
                          <a:latin typeface="Times New Roman"/>
                          <a:ea typeface="Times New Roman"/>
                          <a:cs typeface="Times New Roman"/>
                          <a:sym typeface="Times New Roman"/>
                        </a:rPr>
                        <a:t>Life-long learning: </a:t>
                      </a:r>
                      <a:r>
                        <a:rPr b="0" i="0" lang="en-US" sz="1200" u="none" cap="none" strike="noStrike">
                          <a:solidFill>
                            <a:srgbClr val="000000"/>
                          </a:solidFill>
                          <a:latin typeface="Times New Roman"/>
                          <a:ea typeface="Times New Roman"/>
                          <a:cs typeface="Times New Roman"/>
                          <a:sym typeface="Times New Roman"/>
                        </a:rPr>
                        <a:t>Recognize the need for and have the preparation and ability to engage in independent, life-long learning in the broadest context of technological change.</a:t>
                      </a:r>
                      <a:endParaRPr sz="1200" u="none" cap="none" strike="noStrike"/>
                    </a:p>
                  </a:txBody>
                  <a:tcPr marT="6450" marB="6450" marR="20225" marL="24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2">
      <a:dk1>
        <a:srgbClr val="000000"/>
      </a:dk1>
      <a:lt1>
        <a:srgbClr val="FFFFFF"/>
      </a:lt1>
      <a:dk2>
        <a:srgbClr val="44546A"/>
      </a:dk2>
      <a:lt2>
        <a:srgbClr val="E7E6E6"/>
      </a:lt2>
      <a:accent1>
        <a:srgbClr val="09244C"/>
      </a:accent1>
      <a:accent2>
        <a:srgbClr val="B0E900"/>
      </a:accent2>
      <a:accent3>
        <a:srgbClr val="09244C"/>
      </a:accent3>
      <a:accent4>
        <a:srgbClr val="009CDA"/>
      </a:accent4>
      <a:accent5>
        <a:srgbClr val="AED8EF"/>
      </a:accent5>
      <a:accent6>
        <a:srgbClr val="D0CECE"/>
      </a:accent6>
      <a:hlink>
        <a:srgbClr val="3F3F3F"/>
      </a:hlink>
      <a:folHlink>
        <a:srgbClr val="D6DCE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rissa">
  <a:themeElements>
    <a:clrScheme name="LEBEMAN">
      <a:dk1>
        <a:srgbClr val="09244C"/>
      </a:dk1>
      <a:lt1>
        <a:srgbClr val="FFFFFF"/>
      </a:lt1>
      <a:dk2>
        <a:srgbClr val="09244C"/>
      </a:dk2>
      <a:lt2>
        <a:srgbClr val="B3E900"/>
      </a:lt2>
      <a:accent1>
        <a:srgbClr val="009CDA"/>
      </a:accent1>
      <a:accent2>
        <a:srgbClr val="AED8EF"/>
      </a:accent2>
      <a:accent3>
        <a:srgbClr val="D9ECF8"/>
      </a:accent3>
      <a:accent4>
        <a:srgbClr val="C6C8CA"/>
      </a:accent4>
      <a:accent5>
        <a:srgbClr val="77787B"/>
      </a:accent5>
      <a:accent6>
        <a:srgbClr val="B3E900"/>
      </a:accent6>
      <a:hlink>
        <a:srgbClr val="B3E900"/>
      </a:hlink>
      <a:folHlink>
        <a:srgbClr val="777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