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9575" cx="12190400"/>
  <p:notesSz cx="6858000" cy="9144000"/>
  <p:embeddedFontLst>
    <p:embeddedFont>
      <p:font typeface="Tahoma"/>
      <p:regular r:id="rId40"/>
      <p:bold r:id="rId41"/>
    </p:embeddedFont>
    <p:embeddedFont>
      <p:font typeface="Quattrocento Sans"/>
      <p:regular r:id="rId42"/>
      <p:bold r:id="rId43"/>
      <p:italic r:id="rId44"/>
      <p:boldItalic r:id="rId45"/>
    </p:embeddedFont>
    <p:embeddedFont>
      <p:font typeface="Open Sans Light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  <p:embeddedFont>
      <p:font typeface="Questrial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20">
          <p15:clr>
            <a:srgbClr val="A4A3A4"/>
          </p15:clr>
        </p15:guide>
        <p15:guide id="2" pos="3840">
          <p15:clr>
            <a:srgbClr val="A4A3A4"/>
          </p15:clr>
        </p15:guide>
        <p15:guide id="3" pos="7291">
          <p15:clr>
            <a:srgbClr val="A4A3A4"/>
          </p15:clr>
        </p15:guide>
        <p15:guide id="4" pos="3726">
          <p15:clr>
            <a:srgbClr val="A4A3A4"/>
          </p15:clr>
        </p15:guide>
        <p15:guide id="5" pos="3953">
          <p15:clr>
            <a:srgbClr val="A4A3A4"/>
          </p15:clr>
        </p15:guide>
      </p15:sldGuideLst>
    </p:ext>
    <p:ext uri="{2D200454-40CA-4A62-9FC3-DE9A4176ACB9}">
      <p15:notesGuideLst>
        <p15:guide id="1" orient="horz" pos="2761">
          <p15:clr>
            <a:srgbClr val="A4A3A4"/>
          </p15:clr>
        </p15:guide>
        <p15:guide id="2" orient="horz" pos="5330">
          <p15:clr>
            <a:srgbClr val="A4A3A4"/>
          </p15:clr>
        </p15:guide>
        <p15:guide id="3" pos="234">
          <p15:clr>
            <a:srgbClr val="A4A3A4"/>
          </p15:clr>
        </p15:guide>
        <p15:guide id="4" pos="40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9CC37B-F8D4-4142-BA65-F488CD03008D}">
  <a:tblStyle styleId="{479CC37B-F8D4-4142-BA65-F488CD0300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20" orient="horz"/>
        <p:guide pos="3840"/>
        <p:guide pos="7291"/>
        <p:guide pos="3726"/>
        <p:guide pos="395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61" orient="horz"/>
        <p:guide pos="5330" orient="horz"/>
        <p:guide pos="234"/>
        <p:guide pos="405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42" Type="http://schemas.openxmlformats.org/officeDocument/2006/relationships/font" Target="fonts/QuattrocentoSans-regular.fntdata"/><Relationship Id="rId41" Type="http://schemas.openxmlformats.org/officeDocument/2006/relationships/font" Target="fonts/Tahoma-bold.fntdata"/><Relationship Id="rId44" Type="http://schemas.openxmlformats.org/officeDocument/2006/relationships/font" Target="fonts/QuattrocentoSans-italic.fntdata"/><Relationship Id="rId43" Type="http://schemas.openxmlformats.org/officeDocument/2006/relationships/font" Target="fonts/QuattrocentoSans-bold.fntdata"/><Relationship Id="rId46" Type="http://schemas.openxmlformats.org/officeDocument/2006/relationships/font" Target="fonts/OpenSansLight-regular.fntdata"/><Relationship Id="rId45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Light-italic.fntdata"/><Relationship Id="rId47" Type="http://schemas.openxmlformats.org/officeDocument/2006/relationships/font" Target="fonts/OpenSansLight-bold.fntdata"/><Relationship Id="rId49" Type="http://schemas.openxmlformats.org/officeDocument/2006/relationships/font" Target="fonts/OpenSans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Questrial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−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857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−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857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−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857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−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1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31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369711" y="4343400"/>
            <a:ext cx="6064956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-252413" y="685800"/>
            <a:ext cx="609282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2513" y="987654"/>
            <a:ext cx="6171397" cy="4874754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679" y="2057876"/>
            <a:ext cx="3931725" cy="3812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19034" y="-1254894"/>
            <a:ext cx="4352346" cy="10514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1451" y="1957522"/>
            <a:ext cx="5813184" cy="2628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8146" y="-594845"/>
            <a:ext cx="5813184" cy="7733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6792686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  <a:defRPr b="0" sz="3600" cap="small">
                <a:solidFill>
                  <a:srgbClr val="0C0C0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46208" y="1043531"/>
            <a:ext cx="11457930" cy="536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075" y="645368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335660" y="923934"/>
            <a:ext cx="11468477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UT logo এর ছবির ফলাফল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07851" y="20187"/>
            <a:ext cx="509755" cy="83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686">
          <p15:clr>
            <a:srgbClr val="FBAE40"/>
          </p15:clr>
        </p15:guide>
        <p15:guide id="2" pos="211">
          <p15:clr>
            <a:srgbClr val="FBAE40"/>
          </p15:clr>
        </p15:guide>
        <p15:guide id="3" pos="7468">
          <p15:clr>
            <a:srgbClr val="FBAE40"/>
          </p15:clr>
        </p15:guide>
        <p15:guide id="4" orient="horz" pos="9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1523802" y="1122623"/>
            <a:ext cx="9142810" cy="2388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523802" y="3602872"/>
            <a:ext cx="9142810" cy="165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742" y="1710134"/>
            <a:ext cx="10514231" cy="2853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742" y="4590526"/>
            <a:ext cx="1051423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679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679" y="1681552"/>
            <a:ext cx="5157116" cy="824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679" y="2505655"/>
            <a:ext cx="5157116" cy="368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1397" y="1681552"/>
            <a:ext cx="5182513" cy="824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1397" y="2505655"/>
            <a:ext cx="5182513" cy="368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2513" y="987654"/>
            <a:ext cx="6171397" cy="487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679" y="2057876"/>
            <a:ext cx="3931725" cy="3812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7708" y="-4358"/>
            <a:ext cx="12190413" cy="6859588"/>
          </a:xfrm>
          <a:prstGeom prst="rect">
            <a:avLst/>
          </a:prstGeom>
          <a:solidFill>
            <a:srgbClr val="BFBFBF">
              <a:alpha val="25882"/>
            </a:srgbClr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 rot="5400000">
            <a:off x="11737046" y="2823783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402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 rot="5400000">
            <a:off x="11562990" y="3247526"/>
            <a:ext cx="597798" cy="657050"/>
          </a:xfrm>
          <a:custGeom>
            <a:rect b="b" l="l" r="r" t="t"/>
            <a:pathLst>
              <a:path extrusionOk="0" h="453" w="412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5400000">
            <a:off x="11737046" y="3407071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rot="5400000">
            <a:off x="11563716" y="3844600"/>
            <a:ext cx="596347" cy="657050"/>
          </a:xfrm>
          <a:custGeom>
            <a:rect b="b" l="l" r="r" t="t"/>
            <a:pathLst>
              <a:path extrusionOk="0" h="453" w="411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 rot="5400000">
            <a:off x="11236641" y="4438772"/>
            <a:ext cx="597798" cy="662852"/>
          </a:xfrm>
          <a:custGeom>
            <a:rect b="b" l="l" r="r" t="t"/>
            <a:pathLst>
              <a:path extrusionOk="0" h="457" w="412">
                <a:moveTo>
                  <a:pt x="0" y="0"/>
                </a:moveTo>
                <a:lnTo>
                  <a:pt x="412" y="230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rot="5400000">
            <a:off x="11562990" y="4441673"/>
            <a:ext cx="597798" cy="657050"/>
          </a:xfrm>
          <a:custGeom>
            <a:rect b="b" l="l" r="r" t="t"/>
            <a:pathLst>
              <a:path extrusionOk="0" h="453" w="412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rot="5400000">
            <a:off x="11737046" y="4601218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 rot="5400000">
            <a:off x="10573790" y="5035119"/>
            <a:ext cx="596347" cy="664303"/>
          </a:xfrm>
          <a:custGeom>
            <a:rect b="b" l="l" r="r" t="t"/>
            <a:pathLst>
              <a:path extrusionOk="0" h="458" w="411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10903764" y="5035845"/>
            <a:ext cx="596347" cy="662852"/>
          </a:xfrm>
          <a:custGeom>
            <a:rect b="b" l="l" r="r" t="t"/>
            <a:pathLst>
              <a:path extrusionOk="0" h="457" w="411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 rot="5400000">
            <a:off x="11566890" y="5038744"/>
            <a:ext cx="596347" cy="657050"/>
          </a:xfrm>
          <a:custGeom>
            <a:rect b="b" l="l" r="r" t="t"/>
            <a:pathLst>
              <a:path extrusionOk="0" h="453" w="411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11736866" y="5214755"/>
            <a:ext cx="586190" cy="323449"/>
          </a:xfrm>
          <a:custGeom>
            <a:rect b="b" l="l" r="r" t="t"/>
            <a:pathLst>
              <a:path extrusionOk="0" h="223" w="404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 rot="5400000">
            <a:off x="9578784" y="5635817"/>
            <a:ext cx="597798" cy="657050"/>
          </a:xfrm>
          <a:custGeom>
            <a:rect b="b" l="l" r="r" t="t"/>
            <a:pathLst>
              <a:path extrusionOk="0" h="453" w="412">
                <a:moveTo>
                  <a:pt x="0" y="228"/>
                </a:moveTo>
                <a:lnTo>
                  <a:pt x="405" y="453"/>
                </a:lnTo>
                <a:lnTo>
                  <a:pt x="412" y="453"/>
                </a:lnTo>
                <a:lnTo>
                  <a:pt x="412" y="0"/>
                </a:lnTo>
                <a:lnTo>
                  <a:pt x="0" y="228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 rot="5400000">
            <a:off x="10573063" y="5632191"/>
            <a:ext cx="597798" cy="664303"/>
          </a:xfrm>
          <a:custGeom>
            <a:rect b="b" l="l" r="r" t="t"/>
            <a:pathLst>
              <a:path extrusionOk="0" h="458" w="412">
                <a:moveTo>
                  <a:pt x="0" y="0"/>
                </a:moveTo>
                <a:lnTo>
                  <a:pt x="412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73B5E0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 rot="5400000">
            <a:off x="10903039" y="5632916"/>
            <a:ext cx="597798" cy="662852"/>
          </a:xfrm>
          <a:custGeom>
            <a:rect b="b" l="l" r="r" t="t"/>
            <a:pathLst>
              <a:path extrusionOk="0" h="457" w="412">
                <a:moveTo>
                  <a:pt x="412" y="457"/>
                </a:moveTo>
                <a:lnTo>
                  <a:pt x="0" y="227"/>
                </a:lnTo>
                <a:lnTo>
                  <a:pt x="412" y="0"/>
                </a:lnTo>
                <a:lnTo>
                  <a:pt x="412" y="457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5400000">
            <a:off x="11562990" y="5635817"/>
            <a:ext cx="597798" cy="657050"/>
          </a:xfrm>
          <a:custGeom>
            <a:rect b="b" l="l" r="r" t="t"/>
            <a:pathLst>
              <a:path extrusionOk="0" h="453" w="412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 rot="5400000">
            <a:off x="11737046" y="5795363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 rot="5400000">
            <a:off x="9909486" y="6229265"/>
            <a:ext cx="596347" cy="664303"/>
          </a:xfrm>
          <a:custGeom>
            <a:rect b="b" l="l" r="r" t="t"/>
            <a:pathLst>
              <a:path extrusionOk="0" h="458" w="411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 rot="5400000">
            <a:off x="10573790" y="6229265"/>
            <a:ext cx="596347" cy="664303"/>
          </a:xfrm>
          <a:custGeom>
            <a:rect b="b" l="l" r="r" t="t"/>
            <a:pathLst>
              <a:path extrusionOk="0" h="458" w="411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 rot="5400000">
            <a:off x="10903764" y="6229989"/>
            <a:ext cx="596347" cy="662852"/>
          </a:xfrm>
          <a:custGeom>
            <a:rect b="b" l="l" r="r" t="t"/>
            <a:pathLst>
              <a:path extrusionOk="0" h="457" w="411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735594" y="6404769"/>
            <a:ext cx="586190" cy="323449"/>
          </a:xfrm>
          <a:custGeom>
            <a:rect b="b" l="l" r="r" t="t"/>
            <a:pathLst>
              <a:path extrusionOk="0" h="223" w="404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 rot="-5400000">
            <a:off x="-129918" y="5499946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402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 rot="-5400000">
            <a:off x="29628" y="4742604"/>
            <a:ext cx="597798" cy="657050"/>
          </a:xfrm>
          <a:custGeom>
            <a:rect b="b" l="l" r="r" t="t"/>
            <a:pathLst>
              <a:path extrusionOk="0" h="453" w="412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-5400000">
            <a:off x="-129918" y="4916658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 rot="-5400000">
            <a:off x="30353" y="4145531"/>
            <a:ext cx="596347" cy="657050"/>
          </a:xfrm>
          <a:custGeom>
            <a:rect b="b" l="l" r="r" t="t"/>
            <a:pathLst>
              <a:path extrusionOk="0" h="453" w="411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 rot="-5400000">
            <a:off x="355977" y="3545556"/>
            <a:ext cx="597798" cy="662852"/>
          </a:xfrm>
          <a:custGeom>
            <a:rect b="b" l="l" r="r" t="t"/>
            <a:pathLst>
              <a:path extrusionOk="0" h="457" w="412">
                <a:moveTo>
                  <a:pt x="0" y="0"/>
                </a:moveTo>
                <a:lnTo>
                  <a:pt x="412" y="230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 rot="-5400000">
            <a:off x="29628" y="3548457"/>
            <a:ext cx="597798" cy="657050"/>
          </a:xfrm>
          <a:custGeom>
            <a:rect b="b" l="l" r="r" t="t"/>
            <a:pathLst>
              <a:path extrusionOk="0" h="453" w="412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 rot="-5400000">
            <a:off x="-129918" y="3722512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 rot="-5400000">
            <a:off x="1020279" y="2947759"/>
            <a:ext cx="596347" cy="664302"/>
          </a:xfrm>
          <a:custGeom>
            <a:rect b="b" l="l" r="r" t="t"/>
            <a:pathLst>
              <a:path extrusionOk="0" h="458" w="411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 rot="-5400000">
            <a:off x="690303" y="2948484"/>
            <a:ext cx="596347" cy="662852"/>
          </a:xfrm>
          <a:custGeom>
            <a:rect b="b" l="l" r="r" t="t"/>
            <a:pathLst>
              <a:path extrusionOk="0" h="457" w="411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 rot="-5400000">
            <a:off x="-131369" y="3113107"/>
            <a:ext cx="586190" cy="323449"/>
          </a:xfrm>
          <a:custGeom>
            <a:rect b="b" l="l" r="r" t="t"/>
            <a:pathLst>
              <a:path extrusionOk="0" h="223" w="404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 rot="-5400000">
            <a:off x="2013832" y="2354312"/>
            <a:ext cx="597798" cy="657050"/>
          </a:xfrm>
          <a:custGeom>
            <a:rect b="b" l="l" r="r" t="t"/>
            <a:pathLst>
              <a:path extrusionOk="0" h="453" w="412">
                <a:moveTo>
                  <a:pt x="0" y="228"/>
                </a:moveTo>
                <a:lnTo>
                  <a:pt x="405" y="453"/>
                </a:lnTo>
                <a:lnTo>
                  <a:pt x="412" y="453"/>
                </a:lnTo>
                <a:lnTo>
                  <a:pt x="412" y="0"/>
                </a:lnTo>
                <a:lnTo>
                  <a:pt x="0" y="228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 rot="-5400000">
            <a:off x="1019553" y="2350686"/>
            <a:ext cx="597798" cy="664302"/>
          </a:xfrm>
          <a:custGeom>
            <a:rect b="b" l="l" r="r" t="t"/>
            <a:pathLst>
              <a:path extrusionOk="0" h="458" w="412">
                <a:moveTo>
                  <a:pt x="0" y="0"/>
                </a:moveTo>
                <a:lnTo>
                  <a:pt x="412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73B5E0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 rot="-5400000">
            <a:off x="689578" y="2351411"/>
            <a:ext cx="597798" cy="662852"/>
          </a:xfrm>
          <a:custGeom>
            <a:rect b="b" l="l" r="r" t="t"/>
            <a:pathLst>
              <a:path extrusionOk="0" h="457" w="412">
                <a:moveTo>
                  <a:pt x="412" y="457"/>
                </a:moveTo>
                <a:lnTo>
                  <a:pt x="0" y="227"/>
                </a:lnTo>
                <a:lnTo>
                  <a:pt x="412" y="0"/>
                </a:lnTo>
                <a:lnTo>
                  <a:pt x="412" y="457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 rot="-5400000">
            <a:off x="29628" y="2354312"/>
            <a:ext cx="597798" cy="657050"/>
          </a:xfrm>
          <a:custGeom>
            <a:rect b="b" l="l" r="r" t="t"/>
            <a:pathLst>
              <a:path extrusionOk="0" h="453" w="412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 rot="-5400000">
            <a:off x="-129918" y="2528368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 rot="-5400000">
            <a:off x="1677329" y="1743458"/>
            <a:ext cx="596347" cy="664302"/>
          </a:xfrm>
          <a:custGeom>
            <a:rect b="b" l="l" r="r" t="t"/>
            <a:pathLst>
              <a:path extrusionOk="0" h="458" w="411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 rot="-5400000">
            <a:off x="1020279" y="1753613"/>
            <a:ext cx="596347" cy="664302"/>
          </a:xfrm>
          <a:custGeom>
            <a:rect b="b" l="l" r="r" t="t"/>
            <a:pathLst>
              <a:path extrusionOk="0" h="458" w="411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 rot="-5400000">
            <a:off x="690303" y="1754338"/>
            <a:ext cx="596347" cy="662852"/>
          </a:xfrm>
          <a:custGeom>
            <a:rect b="b" l="l" r="r" t="t"/>
            <a:pathLst>
              <a:path extrusionOk="0" h="457" w="411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 rot="-5400000">
            <a:off x="-131369" y="1918961"/>
            <a:ext cx="586190" cy="323449"/>
          </a:xfrm>
          <a:custGeom>
            <a:rect b="b" l="l" r="r" t="t"/>
            <a:pathLst>
              <a:path extrusionOk="0" h="223" w="404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 rot="-5400000">
            <a:off x="1686033" y="1158717"/>
            <a:ext cx="593445" cy="664302"/>
          </a:xfrm>
          <a:custGeom>
            <a:rect b="b" l="l" r="r" t="t"/>
            <a:pathLst>
              <a:path extrusionOk="0" h="458" w="409">
                <a:moveTo>
                  <a:pt x="0" y="0"/>
                </a:moveTo>
                <a:lnTo>
                  <a:pt x="409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 rot="-5400000">
            <a:off x="1355332" y="1158717"/>
            <a:ext cx="593445" cy="664302"/>
          </a:xfrm>
          <a:custGeom>
            <a:rect b="b" l="l" r="r" t="t"/>
            <a:pathLst>
              <a:path extrusionOk="0" h="458" w="409">
                <a:moveTo>
                  <a:pt x="409" y="458"/>
                </a:moveTo>
                <a:lnTo>
                  <a:pt x="0" y="228"/>
                </a:lnTo>
                <a:lnTo>
                  <a:pt x="409" y="0"/>
                </a:lnTo>
                <a:lnTo>
                  <a:pt x="409" y="458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 rot="-5400000">
            <a:off x="358154" y="1159442"/>
            <a:ext cx="593445" cy="662852"/>
          </a:xfrm>
          <a:custGeom>
            <a:rect b="b" l="l" r="r" t="t"/>
            <a:pathLst>
              <a:path extrusionOk="0" h="457" w="409">
                <a:moveTo>
                  <a:pt x="0" y="0"/>
                </a:moveTo>
                <a:lnTo>
                  <a:pt x="409" y="230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 rot="-5400000">
            <a:off x="31804" y="1162343"/>
            <a:ext cx="593445" cy="657050"/>
          </a:xfrm>
          <a:custGeom>
            <a:rect b="b" l="l" r="r" t="t"/>
            <a:pathLst>
              <a:path extrusionOk="0" h="453" w="409">
                <a:moveTo>
                  <a:pt x="402" y="0"/>
                </a:moveTo>
                <a:lnTo>
                  <a:pt x="0" y="223"/>
                </a:lnTo>
                <a:lnTo>
                  <a:pt x="409" y="453"/>
                </a:lnTo>
                <a:lnTo>
                  <a:pt x="409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 rot="-5400000">
            <a:off x="-129918" y="1334220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 rot="-5400000">
            <a:off x="1683856" y="563095"/>
            <a:ext cx="597798" cy="664302"/>
          </a:xfrm>
          <a:custGeom>
            <a:rect b="b" l="l" r="r" t="t"/>
            <a:pathLst>
              <a:path extrusionOk="0" h="458" w="412">
                <a:moveTo>
                  <a:pt x="412" y="458"/>
                </a:moveTo>
                <a:lnTo>
                  <a:pt x="0" y="230"/>
                </a:lnTo>
                <a:lnTo>
                  <a:pt x="412" y="0"/>
                </a:lnTo>
                <a:lnTo>
                  <a:pt x="412" y="458"/>
                </a:lnTo>
                <a:close/>
              </a:path>
            </a:pathLst>
          </a:custGeom>
          <a:solidFill>
            <a:srgbClr val="1F608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 rot="-5400000">
            <a:off x="1019553" y="563095"/>
            <a:ext cx="597798" cy="664302"/>
          </a:xfrm>
          <a:custGeom>
            <a:rect b="b" l="l" r="r" t="t"/>
            <a:pathLst>
              <a:path extrusionOk="0" h="458" w="412">
                <a:moveTo>
                  <a:pt x="412" y="458"/>
                </a:moveTo>
                <a:lnTo>
                  <a:pt x="0" y="230"/>
                </a:lnTo>
                <a:lnTo>
                  <a:pt x="412" y="0"/>
                </a:lnTo>
                <a:lnTo>
                  <a:pt x="412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 rot="-5400000">
            <a:off x="689578" y="563820"/>
            <a:ext cx="597798" cy="662852"/>
          </a:xfrm>
          <a:custGeom>
            <a:rect b="b" l="l" r="r" t="t"/>
            <a:pathLst>
              <a:path extrusionOk="0" h="457" w="412">
                <a:moveTo>
                  <a:pt x="0" y="0"/>
                </a:moveTo>
                <a:lnTo>
                  <a:pt x="412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 rot="-5400000">
            <a:off x="355977" y="563820"/>
            <a:ext cx="597798" cy="662852"/>
          </a:xfrm>
          <a:custGeom>
            <a:rect b="b" l="l" r="r" t="t"/>
            <a:pathLst>
              <a:path extrusionOk="0" h="457" w="412">
                <a:moveTo>
                  <a:pt x="412" y="457"/>
                </a:moveTo>
                <a:lnTo>
                  <a:pt x="0" y="230"/>
                </a:lnTo>
                <a:lnTo>
                  <a:pt x="412" y="0"/>
                </a:lnTo>
                <a:lnTo>
                  <a:pt x="412" y="457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 rot="-5400000">
            <a:off x="29628" y="566721"/>
            <a:ext cx="597798" cy="657050"/>
          </a:xfrm>
          <a:custGeom>
            <a:rect b="b" l="l" r="r" t="t"/>
            <a:pathLst>
              <a:path extrusionOk="0" h="453" w="412">
                <a:moveTo>
                  <a:pt x="0" y="0"/>
                </a:moveTo>
                <a:lnTo>
                  <a:pt x="0" y="453"/>
                </a:lnTo>
                <a:lnTo>
                  <a:pt x="412" y="223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 rot="-5400000">
            <a:off x="-129918" y="726266"/>
            <a:ext cx="583288" cy="323449"/>
          </a:xfrm>
          <a:custGeom>
            <a:rect b="b" l="l" r="r" t="t"/>
            <a:pathLst>
              <a:path extrusionOk="0" h="223" w="402">
                <a:moveTo>
                  <a:pt x="0" y="0"/>
                </a:moveTo>
                <a:lnTo>
                  <a:pt x="402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 rot="-5400000">
            <a:off x="690303" y="-33253"/>
            <a:ext cx="596347" cy="662852"/>
          </a:xfrm>
          <a:custGeom>
            <a:rect b="b" l="l" r="r" t="t"/>
            <a:pathLst>
              <a:path extrusionOk="0" h="457" w="411">
                <a:moveTo>
                  <a:pt x="411" y="457"/>
                </a:moveTo>
                <a:lnTo>
                  <a:pt x="0" y="227"/>
                </a:lnTo>
                <a:lnTo>
                  <a:pt x="411" y="0"/>
                </a:lnTo>
                <a:lnTo>
                  <a:pt x="411" y="457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 rot="-5400000">
            <a:off x="30353" y="-30352"/>
            <a:ext cx="596347" cy="657050"/>
          </a:xfrm>
          <a:custGeom>
            <a:rect b="b" l="l" r="r" t="t"/>
            <a:pathLst>
              <a:path extrusionOk="0" h="453" w="411">
                <a:moveTo>
                  <a:pt x="404" y="0"/>
                </a:moveTo>
                <a:lnTo>
                  <a:pt x="0" y="223"/>
                </a:lnTo>
                <a:lnTo>
                  <a:pt x="411" y="453"/>
                </a:lnTo>
                <a:lnTo>
                  <a:pt x="411" y="0"/>
                </a:lnTo>
                <a:lnTo>
                  <a:pt x="404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 rot="-5400000">
            <a:off x="-131369" y="141527"/>
            <a:ext cx="586190" cy="323449"/>
          </a:xfrm>
          <a:custGeom>
            <a:rect b="b" l="l" r="r" t="t"/>
            <a:pathLst>
              <a:path extrusionOk="0" h="223" w="404">
                <a:moveTo>
                  <a:pt x="0" y="0"/>
                </a:moveTo>
                <a:lnTo>
                  <a:pt x="0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 rot="-5400000">
            <a:off x="1021729" y="1158716"/>
            <a:ext cx="593444" cy="664303"/>
          </a:xfrm>
          <a:custGeom>
            <a:rect b="b" l="l" r="r" t="t"/>
            <a:pathLst>
              <a:path extrusionOk="0" h="458" w="409">
                <a:moveTo>
                  <a:pt x="0" y="0"/>
                </a:moveTo>
                <a:lnTo>
                  <a:pt x="409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1F608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 rot="-5400000">
            <a:off x="30353" y="2951385"/>
            <a:ext cx="596347" cy="657050"/>
          </a:xfrm>
          <a:custGeom>
            <a:rect b="b" l="l" r="r" t="t"/>
            <a:pathLst>
              <a:path extrusionOk="0" h="453" w="411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 rot="-5400000">
            <a:off x="1020280" y="-33977"/>
            <a:ext cx="596347" cy="664303"/>
          </a:xfrm>
          <a:custGeom>
            <a:rect b="b" l="l" r="r" t="t"/>
            <a:pathLst>
              <a:path extrusionOk="0" h="458" w="411">
                <a:moveTo>
                  <a:pt x="0" y="0"/>
                </a:moveTo>
                <a:lnTo>
                  <a:pt x="411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AECE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2743199" y="2398448"/>
            <a:ext cx="6042455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CSE 4513 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2743199" y="3237408"/>
            <a:ext cx="6042455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 – 4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1319904" y="3608037"/>
            <a:ext cx="96782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D3571"/>
                </a:solidFill>
                <a:latin typeface="Calibri"/>
                <a:ea typeface="Calibri"/>
                <a:cs typeface="Calibri"/>
                <a:sym typeface="Calibri"/>
              </a:rPr>
              <a:t>Requirements Engineering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Functional and  Non-functional requirements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409303" y="1095162"/>
            <a:ext cx="1134726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define system properties and constraints e.g. reliability, response time, maintainability, scalability, portability, and storage requirements.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are I/O device capability, system representations, etc.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requirements may also be specified mandating a particular IDE, programming language or development method.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 may be more critical than functional requirements. If these are not met, the system may be useless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 may affect the overall architecture of a system rather than the individual components.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Functional and  Non-functional requirements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409303" y="877442"/>
            <a:ext cx="113472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6121" y="1361731"/>
            <a:ext cx="7773074" cy="491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3309257" y="628341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for specifying nonfunctional requirements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requirements engineering process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163" y="1052521"/>
            <a:ext cx="8971861" cy="488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 flipH="1">
            <a:off x="2881312" y="1288256"/>
            <a:ext cx="2220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domain</a:t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968625" y="2039144"/>
            <a:ext cx="3806825" cy="1855787"/>
          </a:xfrm>
          <a:prstGeom prst="ellipse">
            <a:avLst/>
          </a:prstGeom>
          <a:solidFill>
            <a:srgbClr val="F1FC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837237" y="2037556"/>
            <a:ext cx="3806825" cy="1855788"/>
          </a:xfrm>
          <a:prstGeom prst="ellipse">
            <a:avLst/>
          </a:prstGeom>
          <a:solidFill>
            <a:srgbClr val="FFFF99">
              <a:alpha val="59607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 flipH="1">
            <a:off x="5967412" y="2699544"/>
            <a:ext cx="7016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</a:t>
            </a:r>
            <a:b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cation</a:t>
            </a:r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>
            <a:off x="6045200" y="4469606"/>
            <a:ext cx="520700" cy="1039813"/>
            <a:chOff x="4713" y="1095"/>
            <a:chExt cx="251" cy="501"/>
          </a:xfrm>
        </p:grpSpPr>
        <p:sp>
          <p:nvSpPr>
            <p:cNvPr id="249" name="Google Shape;249;p26"/>
            <p:cNvSpPr/>
            <p:nvPr/>
          </p:nvSpPr>
          <p:spPr>
            <a:xfrm>
              <a:off x="4713" y="1194"/>
              <a:ext cx="251" cy="402"/>
            </a:xfrm>
            <a:custGeom>
              <a:rect b="b" l="l" r="r" t="t"/>
              <a:pathLst>
                <a:path extrusionOk="0" h="402" w="251">
                  <a:moveTo>
                    <a:pt x="0" y="138"/>
                  </a:moveTo>
                  <a:lnTo>
                    <a:pt x="47" y="0"/>
                  </a:lnTo>
                  <a:lnTo>
                    <a:pt x="114" y="6"/>
                  </a:lnTo>
                  <a:lnTo>
                    <a:pt x="143" y="6"/>
                  </a:lnTo>
                  <a:lnTo>
                    <a:pt x="209" y="2"/>
                  </a:lnTo>
                  <a:lnTo>
                    <a:pt x="251" y="134"/>
                  </a:lnTo>
                  <a:lnTo>
                    <a:pt x="221" y="150"/>
                  </a:lnTo>
                  <a:lnTo>
                    <a:pt x="186" y="47"/>
                  </a:lnTo>
                  <a:lnTo>
                    <a:pt x="186" y="180"/>
                  </a:lnTo>
                  <a:lnTo>
                    <a:pt x="233" y="402"/>
                  </a:lnTo>
                  <a:lnTo>
                    <a:pt x="186" y="402"/>
                  </a:lnTo>
                  <a:lnTo>
                    <a:pt x="128" y="210"/>
                  </a:lnTo>
                  <a:lnTo>
                    <a:pt x="69" y="402"/>
                  </a:lnTo>
                  <a:lnTo>
                    <a:pt x="24" y="402"/>
                  </a:lnTo>
                  <a:lnTo>
                    <a:pt x="69" y="174"/>
                  </a:lnTo>
                  <a:lnTo>
                    <a:pt x="69" y="45"/>
                  </a:lnTo>
                  <a:lnTo>
                    <a:pt x="35" y="15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788" y="1095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51" name="Google Shape;251;p26"/>
          <p:cNvGrpSpPr/>
          <p:nvPr/>
        </p:nvGrpSpPr>
        <p:grpSpPr>
          <a:xfrm>
            <a:off x="2257425" y="1794669"/>
            <a:ext cx="438150" cy="1108075"/>
            <a:chOff x="4569" y="1520"/>
            <a:chExt cx="276" cy="698"/>
          </a:xfrm>
        </p:grpSpPr>
        <p:sp>
          <p:nvSpPr>
            <p:cNvPr id="252" name="Google Shape;252;p26"/>
            <p:cNvSpPr/>
            <p:nvPr/>
          </p:nvSpPr>
          <p:spPr>
            <a:xfrm>
              <a:off x="4646" y="1520"/>
              <a:ext cx="122" cy="1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569" y="1667"/>
              <a:ext cx="276" cy="551"/>
            </a:xfrm>
            <a:custGeom>
              <a:rect b="b" l="l" r="r" t="t"/>
              <a:pathLst>
                <a:path extrusionOk="0" h="2202" w="1101">
                  <a:moveTo>
                    <a:pt x="88" y="2"/>
                  </a:moveTo>
                  <a:cubicBezTo>
                    <a:pt x="40" y="2"/>
                    <a:pt x="0" y="47"/>
                    <a:pt x="0" y="93"/>
                  </a:cubicBezTo>
                  <a:lnTo>
                    <a:pt x="0" y="960"/>
                  </a:lnTo>
                  <a:cubicBezTo>
                    <a:pt x="18" y="1079"/>
                    <a:pt x="165" y="1053"/>
                    <a:pt x="165" y="960"/>
                  </a:cubicBezTo>
                  <a:lnTo>
                    <a:pt x="163" y="224"/>
                  </a:lnTo>
                  <a:cubicBezTo>
                    <a:pt x="163" y="185"/>
                    <a:pt x="216" y="185"/>
                    <a:pt x="216" y="222"/>
                  </a:cubicBezTo>
                  <a:lnTo>
                    <a:pt x="216" y="2016"/>
                  </a:lnTo>
                  <a:cubicBezTo>
                    <a:pt x="216" y="2192"/>
                    <a:pt x="490" y="2202"/>
                    <a:pt x="490" y="2015"/>
                  </a:cubicBezTo>
                  <a:lnTo>
                    <a:pt x="490" y="1071"/>
                  </a:lnTo>
                  <a:cubicBezTo>
                    <a:pt x="502" y="987"/>
                    <a:pt x="600" y="998"/>
                    <a:pt x="607" y="1070"/>
                  </a:cubicBezTo>
                  <a:lnTo>
                    <a:pt x="607" y="2015"/>
                  </a:lnTo>
                  <a:cubicBezTo>
                    <a:pt x="607" y="2198"/>
                    <a:pt x="879" y="2198"/>
                    <a:pt x="879" y="2013"/>
                  </a:cubicBezTo>
                  <a:lnTo>
                    <a:pt x="877" y="222"/>
                  </a:lnTo>
                  <a:cubicBezTo>
                    <a:pt x="877" y="185"/>
                    <a:pt x="934" y="185"/>
                    <a:pt x="934" y="222"/>
                  </a:cubicBezTo>
                  <a:lnTo>
                    <a:pt x="934" y="960"/>
                  </a:lnTo>
                  <a:cubicBezTo>
                    <a:pt x="954" y="1076"/>
                    <a:pt x="1089" y="1058"/>
                    <a:pt x="1101" y="962"/>
                  </a:cubicBezTo>
                  <a:lnTo>
                    <a:pt x="1101" y="93"/>
                  </a:lnTo>
                  <a:cubicBezTo>
                    <a:pt x="1101" y="27"/>
                    <a:pt x="1044" y="0"/>
                    <a:pt x="1011" y="2"/>
                  </a:cubicBezTo>
                  <a:lnTo>
                    <a:pt x="88" y="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26"/>
          <p:cNvSpPr txBox="1"/>
          <p:nvPr/>
        </p:nvSpPr>
        <p:spPr>
          <a:xfrm flipH="1">
            <a:off x="2132012" y="2974181"/>
            <a:ext cx="6921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</a:t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 flipH="1">
            <a:off x="5629275" y="5609431"/>
            <a:ext cx="13589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Engineer</a:t>
            </a:r>
            <a:endParaRPr/>
          </a:p>
        </p:txBody>
      </p:sp>
      <p:cxnSp>
        <p:nvCxnSpPr>
          <p:cNvPr id="256" name="Google Shape;256;p26"/>
          <p:cNvCxnSpPr/>
          <p:nvPr/>
        </p:nvCxnSpPr>
        <p:spPr>
          <a:xfrm rot="10800000">
            <a:off x="6305550" y="3190081"/>
            <a:ext cx="0" cy="109696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7" name="Google Shape;257;p26"/>
          <p:cNvCxnSpPr/>
          <p:nvPr/>
        </p:nvCxnSpPr>
        <p:spPr>
          <a:xfrm>
            <a:off x="2797175" y="2002631"/>
            <a:ext cx="1079500" cy="704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58" name="Google Shape;258;p26"/>
          <p:cNvSpPr txBox="1"/>
          <p:nvPr/>
        </p:nvSpPr>
        <p:spPr>
          <a:xfrm flipH="1">
            <a:off x="2852737" y="2134394"/>
            <a:ext cx="750888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 flipH="1">
            <a:off x="5991225" y="3860006"/>
            <a:ext cx="635000" cy="182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 flipH="1">
            <a:off x="3933825" y="2821781"/>
            <a:ext cx="1304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Requirements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 flipH="1">
            <a:off x="7756525" y="2821781"/>
            <a:ext cx="7985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 flipH="1">
            <a:off x="5735637" y="1288256"/>
            <a:ext cx="3910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(Solution) domain</a:t>
            </a:r>
            <a:endParaRPr/>
          </a:p>
        </p:txBody>
      </p:sp>
      <p:cxnSp>
        <p:nvCxnSpPr>
          <p:cNvPr id="263" name="Google Shape;263;p26"/>
          <p:cNvCxnSpPr/>
          <p:nvPr/>
        </p:nvCxnSpPr>
        <p:spPr>
          <a:xfrm rot="10800000">
            <a:off x="4325937" y="3574256"/>
            <a:ext cx="1328738" cy="111601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4" name="Google Shape;264;p26"/>
          <p:cNvCxnSpPr/>
          <p:nvPr/>
        </p:nvCxnSpPr>
        <p:spPr>
          <a:xfrm flipH="1" rot="10800000">
            <a:off x="6958012" y="3574256"/>
            <a:ext cx="1328738" cy="111601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5" name="Google Shape;265;p26"/>
          <p:cNvSpPr txBox="1"/>
          <p:nvPr/>
        </p:nvSpPr>
        <p:spPr>
          <a:xfrm flipH="1">
            <a:off x="4932362" y="4310856"/>
            <a:ext cx="635000" cy="182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Analyzes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 flipH="1">
            <a:off x="7081837" y="4310856"/>
            <a:ext cx="650875" cy="182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Develops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479550" y="5009356"/>
            <a:ext cx="33861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receive “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problem statement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,” not the requirements!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requirements engineering process</a:t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08" y="2186879"/>
            <a:ext cx="43529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265921" y="978455"/>
            <a:ext cx="69373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2000" u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equirements elicitation and analysis process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4699133" y="1725214"/>
            <a:ext cx="71450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discovery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interacting with stakeholders of the system to discover their requirements.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4699133" y="2616496"/>
            <a:ext cx="72907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classification and organization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the unstructured collection of requirements, groups related requirements, and organizes them into coherent clusters.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4781939" y="3653729"/>
            <a:ext cx="72078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prioritization and negotiation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place when multiple stakeholders are involved, requirements will conflict. This activity is concerned with prioritizing requirements and finding and resolving requirements conflicts through negotiation.</a:t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4781939" y="4986823"/>
            <a:ext cx="7207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specification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documenting all the requirements and input into the next round.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requirements engineering process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265921" y="978455"/>
            <a:ext cx="69373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2800" u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equirements Validation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05880" y="1440921"/>
            <a:ext cx="11583957" cy="428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interacting with stakeholders of the system to discover their requirements.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requirements validation process, different types of checks should be carried out on the requirements in the requirements document.</a:t>
            </a:r>
            <a:endParaRPr/>
          </a:p>
          <a:p>
            <a:pPr indent="-285750" lvl="2" marL="120019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Noto Sans Symbols"/>
              <a:buChar char="✔"/>
            </a:pPr>
            <a:r>
              <a:rPr b="0" i="1" lang="en-US" sz="2400" u="none" cap="none" strike="noStrike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  <a:t>Validity checks</a:t>
            </a:r>
            <a:endParaRPr b="0" i="1" sz="3200" u="none" cap="none" strike="noStrike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2" marL="120019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Noto Sans Symbols"/>
              <a:buChar char="✔"/>
            </a:pPr>
            <a:r>
              <a:rPr b="0" i="1" lang="en-US" sz="2400" u="none" cap="none" strike="noStrike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  <a:t>Consistency checks</a:t>
            </a:r>
            <a:endParaRPr b="0" i="1" sz="3200" u="none" cap="none" strike="noStrike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2" marL="120019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Noto Sans Symbols"/>
              <a:buChar char="✔"/>
            </a:pPr>
            <a:r>
              <a:rPr b="0" i="1" lang="en-US" sz="2400" u="none" cap="none" strike="noStrike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  <a:t>Completeness checks</a:t>
            </a:r>
            <a:endParaRPr b="0" i="1" sz="3200" u="none" cap="none" strike="noStrike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2" marL="120019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Noto Sans Symbols"/>
              <a:buChar char="✔"/>
            </a:pPr>
            <a:r>
              <a:rPr b="0" i="1" lang="en-US" sz="2400" u="none" cap="none" strike="noStrike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  <a:t>Realism checks</a:t>
            </a:r>
            <a:endParaRPr b="0" i="1" sz="3200" u="none" cap="none" strike="noStrike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2" marL="120019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Noto Sans Symbols"/>
              <a:buChar char="✔"/>
            </a:pPr>
            <a:r>
              <a:rPr b="0" i="1" lang="en-US" sz="2400" u="none" cap="none" strike="noStrike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  <a:t>Verifiability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software requirements document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346208" y="1044080"/>
            <a:ext cx="107833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the software requirements specification or SRS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official statement of what the system developers should implement.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both the user requirements for a system and a detailed specification of the system requirements.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requirements document has a diverse set of users</a:t>
            </a:r>
            <a:endParaRPr/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62" y="2983071"/>
            <a:ext cx="6226198" cy="355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371" y="2843675"/>
            <a:ext cx="5982789" cy="3911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Need for SRS…</a:t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244608" y="843335"/>
            <a:ext cx="11401292" cy="485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Helps user understand his needs.</a:t>
            </a:r>
            <a:endParaRPr/>
          </a:p>
          <a:p>
            <a:pPr indent="-342900" lvl="1" marL="80012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do not always know their needs</a:t>
            </a:r>
            <a:endParaRPr/>
          </a:p>
          <a:p>
            <a:pPr indent="-342900" lvl="1" marL="80012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analyze and understand the business problem</a:t>
            </a:r>
            <a:endParaRPr/>
          </a:p>
          <a:p>
            <a:pPr indent="-342900" lvl="1" marL="80012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requirement process helps clarify needs</a:t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SRS provides a reference for validation of the final product</a:t>
            </a:r>
            <a:endParaRPr/>
          </a:p>
          <a:p>
            <a:pPr indent="-342900" lvl="1" marL="80012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Clear understanding about what is expected.</a:t>
            </a:r>
            <a:endParaRPr/>
          </a:p>
          <a:p>
            <a:pPr indent="-342900" lvl="1" marL="80012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Validation - “ SW satisfies the SRS “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Need for SRS…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244608" y="947612"/>
            <a:ext cx="11401292" cy="6497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 quality SRS is essential for high Quality SW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Requirement errors get manifested in final SW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To satisfy the quality objective, must have high quality SRS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Requirements defects cause later problems</a:t>
            </a:r>
            <a:endParaRPr/>
          </a:p>
          <a:p>
            <a:pPr indent="-342900" lvl="2" marL="125734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25% of all defects in one study; 54% of all defects found after  user testing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Good SRS reduces the development cost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SRS errors are expensive to fix later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Req. changes can cost a lot (up to 40%)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Good SRS can minimize changes and errors</a:t>
            </a:r>
            <a:endParaRPr/>
          </a:p>
          <a:p>
            <a:pPr indent="0" lvl="1" marL="45722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4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346208" y="243001"/>
            <a:ext cx="10229850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Components of an SRS</a:t>
            </a:r>
            <a:br>
              <a:rPr lang="en-US"/>
            </a:b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244608" y="978238"/>
            <a:ext cx="11553692" cy="4240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should an SRS contain ?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Clarifying this will help ensure completeness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 SRS must specify following types of requirements: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Performance (sometime mentioned as non-functional requirement)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constraints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External interfaces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Misleading Requirements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46208" y="919284"/>
            <a:ext cx="11515592" cy="142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Father: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you want from me on your birthday?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moves from 0 to 60 within 3 seconds.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754" y="1931675"/>
            <a:ext cx="6512209" cy="407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3982453" y="6184232"/>
            <a:ext cx="3934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 of Son</a:t>
            </a:r>
            <a:endParaRPr/>
          </a:p>
        </p:txBody>
      </p:sp>
      <p:pic>
        <p:nvPicPr>
          <p:cNvPr descr="weight machine এর ছবির ফলাফল" id="161" name="Google Shape;1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6664" y="1867598"/>
            <a:ext cx="3786122" cy="4259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3982453" y="6177339"/>
            <a:ext cx="3934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Father Delivered to Son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346208" y="243001"/>
            <a:ext cx="10229850" cy="1495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Components of an SRS</a:t>
            </a:r>
            <a:br>
              <a:rPr lang="en-US"/>
            </a:br>
            <a:br>
              <a:rPr lang="en-US"/>
            </a:br>
            <a:endParaRPr/>
          </a:p>
        </p:txBody>
      </p:sp>
      <p:grpSp>
        <p:nvGrpSpPr>
          <p:cNvPr id="317" name="Google Shape;317;p33"/>
          <p:cNvGrpSpPr/>
          <p:nvPr/>
        </p:nvGrpSpPr>
        <p:grpSpPr>
          <a:xfrm>
            <a:off x="4058229" y="1933210"/>
            <a:ext cx="3429000" cy="3429000"/>
            <a:chOff x="0" y="25400"/>
            <a:chExt cx="3429000" cy="3429000"/>
          </a:xfrm>
        </p:grpSpPr>
        <p:sp>
          <p:nvSpPr>
            <p:cNvPr id="318" name="Google Shape;318;p33"/>
            <p:cNvSpPr/>
            <p:nvPr/>
          </p:nvSpPr>
          <p:spPr>
            <a:xfrm>
              <a:off x="0" y="25400"/>
              <a:ext cx="3429000" cy="3429000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22885" y="248285"/>
              <a:ext cx="1371600" cy="1371600"/>
            </a:xfrm>
            <a:prstGeom prst="rect">
              <a:avLst/>
            </a:prstGeom>
            <a:gradFill>
              <a:gsLst>
                <a:gs pos="0">
                  <a:srgbClr val="97AEA0"/>
                </a:gs>
                <a:gs pos="100000">
                  <a:srgbClr val="68868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222885" y="24828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Light"/>
                <a:buNone/>
              </a:pP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endPara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834515" y="248285"/>
              <a:ext cx="1371600" cy="1371600"/>
            </a:xfrm>
            <a:prstGeom prst="rect">
              <a:avLst/>
            </a:prstGeom>
            <a:gradFill>
              <a:gsLst>
                <a:gs pos="0">
                  <a:srgbClr val="97AEA0"/>
                </a:gs>
                <a:gs pos="100000">
                  <a:srgbClr val="68868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 txBox="1"/>
            <p:nvPr/>
          </p:nvSpPr>
          <p:spPr>
            <a:xfrm>
              <a:off x="1834515" y="24828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Light"/>
                <a:buNone/>
              </a:pP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endPara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222885" y="1859915"/>
              <a:ext cx="1371600" cy="1371600"/>
            </a:xfrm>
            <a:prstGeom prst="rect">
              <a:avLst/>
            </a:prstGeom>
            <a:gradFill>
              <a:gsLst>
                <a:gs pos="0">
                  <a:srgbClr val="53737B"/>
                </a:gs>
                <a:gs pos="100000">
                  <a:srgbClr val="496A7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 txBox="1"/>
            <p:nvPr/>
          </p:nvSpPr>
          <p:spPr>
            <a:xfrm>
              <a:off x="222885" y="185991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Light"/>
                <a:buNone/>
              </a:pP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endPara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1834515" y="1859915"/>
              <a:ext cx="1371600" cy="1371600"/>
            </a:xfrm>
            <a:prstGeom prst="rect">
              <a:avLst/>
            </a:prstGeom>
            <a:gradFill>
              <a:gsLst>
                <a:gs pos="0">
                  <a:srgbClr val="53737B"/>
                </a:gs>
                <a:gs pos="100000">
                  <a:srgbClr val="496A7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 txBox="1"/>
            <p:nvPr/>
          </p:nvSpPr>
          <p:spPr>
            <a:xfrm>
              <a:off x="1834515" y="185991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Light"/>
                <a:buNone/>
              </a:pP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br>
                <a:rPr lang="en-US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endPara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27" name="Google Shape;327;p33"/>
          <p:cNvSpPr txBox="1"/>
          <p:nvPr/>
        </p:nvSpPr>
        <p:spPr>
          <a:xfrm>
            <a:off x="7372930" y="1665886"/>
            <a:ext cx="16562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Non-functional</a:t>
            </a:r>
            <a:endParaRPr/>
          </a:p>
        </p:txBody>
      </p:sp>
      <p:sp>
        <p:nvSpPr>
          <p:cNvPr id="328" name="Google Shape;328;p33"/>
          <p:cNvSpPr txBox="1"/>
          <p:nvPr/>
        </p:nvSpPr>
        <p:spPr>
          <a:xfrm>
            <a:off x="7372929" y="1906144"/>
            <a:ext cx="473083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 the performance constraints on the software system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Generally on response time , throughput etc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Capacity requirements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Must be in measurable terms 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7372929" y="3890942"/>
            <a:ext cx="1891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External Interface</a:t>
            </a: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7372928" y="4130128"/>
            <a:ext cx="473083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 interactions of the software with people, hardware, and sw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User interface most important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General requirements of “friendliness” should be avoided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These should also be verifiable</a:t>
            </a:r>
            <a:endParaRPr/>
          </a:p>
        </p:txBody>
      </p:sp>
      <p:sp>
        <p:nvSpPr>
          <p:cNvPr id="331" name="Google Shape;331;p33"/>
          <p:cNvSpPr txBox="1"/>
          <p:nvPr/>
        </p:nvSpPr>
        <p:spPr>
          <a:xfrm>
            <a:off x="2866877" y="1629790"/>
            <a:ext cx="11913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Functional</a:t>
            </a:r>
            <a:endParaRPr/>
          </a:p>
        </p:txBody>
      </p:sp>
      <p:sp>
        <p:nvSpPr>
          <p:cNvPr id="332" name="Google Shape;332;p33"/>
          <p:cNvSpPr txBox="1"/>
          <p:nvPr/>
        </p:nvSpPr>
        <p:spPr>
          <a:xfrm>
            <a:off x="132347" y="1918171"/>
            <a:ext cx="396398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Specifies all the functionality that the system should support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Outputs for the given inputs and the relationship between them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 operations the system is to do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Must specify behavior for invalid inputs too</a:t>
            </a:r>
            <a:endParaRPr/>
          </a:p>
        </p:txBody>
      </p:sp>
      <p:sp>
        <p:nvSpPr>
          <p:cNvPr id="333" name="Google Shape;333;p33"/>
          <p:cNvSpPr txBox="1"/>
          <p:nvPr/>
        </p:nvSpPr>
        <p:spPr>
          <a:xfrm>
            <a:off x="2106681" y="3806718"/>
            <a:ext cx="19896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Design Constraints</a:t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132347" y="4045904"/>
            <a:ext cx="396398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 in the client environment that restrict the choices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Some such restrictions</a:t>
            </a:r>
            <a:endParaRPr/>
          </a:p>
          <a:p>
            <a:pPr indent="-342900" lvl="1" marL="80012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Standard compliance and compatibility with other systems</a:t>
            </a:r>
            <a:endParaRPr/>
          </a:p>
          <a:p>
            <a:pPr indent="-342900" lvl="1" marL="80012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Hardware Limitations</a:t>
            </a:r>
            <a:endParaRPr/>
          </a:p>
          <a:p>
            <a:pPr indent="-342900" lvl="1" marL="80012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Reliability, fault tolerance, backup req.</a:t>
            </a:r>
            <a:endParaRPr/>
          </a:p>
          <a:p>
            <a:pPr indent="-342900" lvl="1" marL="80012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Security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265026" y="1078649"/>
            <a:ext cx="3107902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Requirements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Characteristics of SRS</a:t>
            </a:r>
            <a:endParaRPr/>
          </a:p>
        </p:txBody>
      </p:sp>
      <p:grpSp>
        <p:nvGrpSpPr>
          <p:cNvPr id="341" name="Google Shape;341;p34"/>
          <p:cNvGrpSpPr/>
          <p:nvPr/>
        </p:nvGrpSpPr>
        <p:grpSpPr>
          <a:xfrm>
            <a:off x="1320266" y="1393187"/>
            <a:ext cx="9677396" cy="4635790"/>
            <a:chOff x="514655" y="1032239"/>
            <a:chExt cx="9677396" cy="4635790"/>
          </a:xfrm>
        </p:grpSpPr>
        <p:grpSp>
          <p:nvGrpSpPr>
            <p:cNvPr id="342" name="Google Shape;342;p34"/>
            <p:cNvGrpSpPr/>
            <p:nvPr/>
          </p:nvGrpSpPr>
          <p:grpSpPr>
            <a:xfrm>
              <a:off x="514655" y="3276759"/>
              <a:ext cx="3918982" cy="958831"/>
              <a:chOff x="514656" y="2113461"/>
              <a:chExt cx="3703320" cy="1039938"/>
            </a:xfrm>
          </p:grpSpPr>
          <p:cxnSp>
            <p:nvCxnSpPr>
              <p:cNvPr id="343" name="Google Shape;343;p34"/>
              <p:cNvCxnSpPr/>
              <p:nvPr/>
            </p:nvCxnSpPr>
            <p:spPr>
              <a:xfrm>
                <a:off x="514656" y="2113461"/>
                <a:ext cx="298784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34"/>
              <p:cNvCxnSpPr/>
              <p:nvPr/>
            </p:nvCxnSpPr>
            <p:spPr>
              <a:xfrm>
                <a:off x="3502501" y="2116058"/>
                <a:ext cx="715475" cy="10373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45" name="Google Shape;345;p34"/>
            <p:cNvSpPr/>
            <p:nvPr/>
          </p:nvSpPr>
          <p:spPr>
            <a:xfrm>
              <a:off x="514656" y="1032377"/>
              <a:ext cx="2999874" cy="931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Correctness</a:t>
              </a:r>
              <a:endParaRPr/>
            </a:p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requirement accurately represents some desired feature in the final system</a:t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14656" y="2116058"/>
              <a:ext cx="2999874" cy="114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Completeness</a:t>
              </a:r>
              <a:endParaRPr/>
            </a:p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desired features or characteristics are specified</a:t>
              </a:r>
              <a:endParaRPr/>
            </a:p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Completeness and correctness strongly related</a:t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14656" y="3276759"/>
              <a:ext cx="2999874" cy="134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Unambiguous</a:t>
              </a:r>
              <a:endParaRPr/>
            </a:p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req has exactly one meaning</a:t>
              </a:r>
              <a:endParaRPr/>
            </a:p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Without this errors will creep in</a:t>
              </a:r>
              <a:endParaRPr/>
            </a:p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Important as natural languages often used</a:t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14656" y="4736748"/>
              <a:ext cx="2999874" cy="931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Verifiability</a:t>
              </a:r>
              <a:endParaRPr/>
            </a:p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must exist a cost effective way of checking if sw satisfies requirements</a:t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7192177" y="1181765"/>
              <a:ext cx="2999874" cy="721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Consistent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two requirements don’t contradict each other</a:t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7192177" y="3616313"/>
              <a:ext cx="2999874" cy="931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Traceable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origin of the req, and how the req relates to software elements can be determined</a:t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7192177" y="2161589"/>
              <a:ext cx="2999874" cy="114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Ranked for importance/stability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Needed for prioritizing in construction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reduce risks due to changing requirements</a:t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4307306" y="2148111"/>
              <a:ext cx="1913021" cy="2478505"/>
            </a:xfrm>
            <a:prstGeom prst="ellipse">
              <a:avLst/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4644191" y="2196239"/>
              <a:ext cx="252663" cy="3489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518482" y="2124047"/>
              <a:ext cx="252663" cy="3489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180974" y="3102301"/>
              <a:ext cx="252663" cy="3489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469731" y="4061132"/>
              <a:ext cx="252663" cy="3489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057899" y="2927843"/>
              <a:ext cx="252663" cy="3489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931567" y="3886674"/>
              <a:ext cx="252663" cy="3489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9" name="Google Shape;359;p34"/>
            <p:cNvCxnSpPr>
              <a:endCxn id="353" idx="0"/>
            </p:cNvCxnSpPr>
            <p:nvPr/>
          </p:nvCxnSpPr>
          <p:spPr>
            <a:xfrm>
              <a:off x="514722" y="1032239"/>
              <a:ext cx="4255800" cy="1164000"/>
            </a:xfrm>
            <a:prstGeom prst="bentConnector2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34"/>
            <p:cNvCxnSpPr>
              <a:stCxn id="354" idx="0"/>
            </p:cNvCxnSpPr>
            <p:nvPr/>
          </p:nvCxnSpPr>
          <p:spPr>
            <a:xfrm rot="-5400000">
              <a:off x="6363764" y="462797"/>
              <a:ext cx="942300" cy="2380200"/>
            </a:xfrm>
            <a:prstGeom prst="bentConnector2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61" name="Google Shape;361;p34"/>
            <p:cNvGrpSpPr/>
            <p:nvPr/>
          </p:nvGrpSpPr>
          <p:grpSpPr>
            <a:xfrm>
              <a:off x="514656" y="2113461"/>
              <a:ext cx="3703320" cy="1039938"/>
              <a:chOff x="514656" y="2113461"/>
              <a:chExt cx="3703320" cy="1039938"/>
            </a:xfrm>
          </p:grpSpPr>
          <p:cxnSp>
            <p:nvCxnSpPr>
              <p:cNvPr id="362" name="Google Shape;362;p34"/>
              <p:cNvCxnSpPr/>
              <p:nvPr/>
            </p:nvCxnSpPr>
            <p:spPr>
              <a:xfrm>
                <a:off x="514656" y="2113461"/>
                <a:ext cx="298784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34"/>
              <p:cNvCxnSpPr>
                <a:endCxn id="355" idx="1"/>
              </p:cNvCxnSpPr>
              <p:nvPr/>
            </p:nvCxnSpPr>
            <p:spPr>
              <a:xfrm>
                <a:off x="3502476" y="2115999"/>
                <a:ext cx="715500" cy="103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64" name="Google Shape;364;p34"/>
            <p:cNvGrpSpPr/>
            <p:nvPr/>
          </p:nvGrpSpPr>
          <p:grpSpPr>
            <a:xfrm flipH="1">
              <a:off x="6222034" y="2113461"/>
              <a:ext cx="3631827" cy="814382"/>
              <a:chOff x="514656" y="2113461"/>
              <a:chExt cx="3703320" cy="1039938"/>
            </a:xfrm>
          </p:grpSpPr>
          <p:cxnSp>
            <p:nvCxnSpPr>
              <p:cNvPr id="365" name="Google Shape;365;p34"/>
              <p:cNvCxnSpPr/>
              <p:nvPr/>
            </p:nvCxnSpPr>
            <p:spPr>
              <a:xfrm>
                <a:off x="514656" y="2113461"/>
                <a:ext cx="298784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34"/>
              <p:cNvCxnSpPr/>
              <p:nvPr/>
            </p:nvCxnSpPr>
            <p:spPr>
              <a:xfrm>
                <a:off x="3502501" y="2116058"/>
                <a:ext cx="715475" cy="10373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67" name="Google Shape;367;p34"/>
            <p:cNvGrpSpPr/>
            <p:nvPr/>
          </p:nvGrpSpPr>
          <p:grpSpPr>
            <a:xfrm flipH="1">
              <a:off x="6158964" y="3580216"/>
              <a:ext cx="1866102" cy="364769"/>
              <a:chOff x="514656" y="2113461"/>
              <a:chExt cx="3703320" cy="1039938"/>
            </a:xfrm>
          </p:grpSpPr>
          <p:cxnSp>
            <p:nvCxnSpPr>
              <p:cNvPr id="368" name="Google Shape;368;p34"/>
              <p:cNvCxnSpPr/>
              <p:nvPr/>
            </p:nvCxnSpPr>
            <p:spPr>
              <a:xfrm>
                <a:off x="514656" y="2113461"/>
                <a:ext cx="298784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34"/>
              <p:cNvCxnSpPr/>
              <p:nvPr/>
            </p:nvCxnSpPr>
            <p:spPr>
              <a:xfrm>
                <a:off x="3502501" y="2116058"/>
                <a:ext cx="715475" cy="10373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370" name="Google Shape;370;p34"/>
            <p:cNvCxnSpPr>
              <a:endCxn id="371" idx="3"/>
            </p:cNvCxnSpPr>
            <p:nvPr/>
          </p:nvCxnSpPr>
          <p:spPr>
            <a:xfrm>
              <a:off x="514776" y="4707866"/>
              <a:ext cx="473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1" name="Google Shape;371;p34"/>
            <p:cNvSpPr/>
            <p:nvPr/>
          </p:nvSpPr>
          <p:spPr>
            <a:xfrm>
              <a:off x="5209674" y="4410048"/>
              <a:ext cx="252663" cy="3489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4"/>
          <p:cNvSpPr/>
          <p:nvPr/>
        </p:nvSpPr>
        <p:spPr>
          <a:xfrm>
            <a:off x="5300775" y="3479451"/>
            <a:ext cx="15736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SRS Contents</a:t>
            </a:r>
            <a:endParaRPr/>
          </a:p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69" y="1028161"/>
            <a:ext cx="8088421" cy="571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1224" y="3139491"/>
            <a:ext cx="2025760" cy="170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Requirements Review</a:t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244608" y="995740"/>
            <a:ext cx="11522276" cy="280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SRS reviewed by a group of people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Group: author, client, user, dev team rep.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include client and a user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Process – standard inspection process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Effectiveness - can catch 40-80% of req. errors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3681592" y="3180495"/>
            <a:ext cx="466122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Requirements in Agile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Example: Safe Home Access</a:t>
            </a: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426448" y="1042852"/>
            <a:ext cx="11408501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0000"/>
              </a:buClr>
              <a:buSzPts val="364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Problem detected: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	inconvenient physical keys or unwanted intrusion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(plus: operating household devices and minimizing living expenses)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80000"/>
              </a:buClr>
              <a:buSzPts val="364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Analysis of the Causes: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forgets to lock the door or turn off the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loses the physical key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Inability to track the history of accesses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Inability to remotely operate the lock and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Intruder gains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80000"/>
              </a:buClr>
              <a:buSzPts val="364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System Requirements: based on the selected causes</a:t>
            </a:r>
            <a:endParaRPr b="0" i="0" sz="2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Requirements as User Stories</a:t>
            </a:r>
            <a:endParaRPr/>
          </a:p>
        </p:txBody>
      </p:sp>
      <p:pic>
        <p:nvPicPr>
          <p:cNvPr id="402" name="Google Shape;4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737" y="1043609"/>
            <a:ext cx="7498881" cy="152581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 txBox="1"/>
          <p:nvPr/>
        </p:nvSpPr>
        <p:spPr>
          <a:xfrm>
            <a:off x="515938" y="3584575"/>
            <a:ext cx="11214508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Preferred tool in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methods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Stated in terms of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goals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capabilities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system features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by the customer or user, </a:t>
            </a:r>
            <a:r>
              <a:rPr b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the developer.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development effort to implement a story is estimated immediately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Acceptance tests are written when the story is identified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identified only for the next iteration, </a:t>
            </a:r>
            <a:r>
              <a:rPr b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whole project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Example User Story Requirements </a:t>
            </a:r>
            <a:r>
              <a:rPr lang="en-US" sz="2400">
                <a:solidFill>
                  <a:srgbClr val="680000"/>
                </a:solidFill>
              </a:rPr>
              <a:t>Safe Home Access</a:t>
            </a:r>
            <a:endParaRPr/>
          </a:p>
        </p:txBody>
      </p:sp>
      <p:graphicFrame>
        <p:nvGraphicFramePr>
          <p:cNvPr id="409" name="Google Shape;409;p40"/>
          <p:cNvGraphicFramePr/>
          <p:nvPr/>
        </p:nvGraphicFramePr>
        <p:xfrm>
          <a:off x="1219201" y="10254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{479CC37B-F8D4-4142-BA65-F488CD03008D}</a:tableStyleId>
              </a:tblPr>
              <a:tblGrid>
                <a:gridCol w="1033525"/>
                <a:gridCol w="6955775"/>
                <a:gridCol w="1076300"/>
              </a:tblGrid>
              <a:tr h="42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omic Sans M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Identifier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8425" marL="18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omic Sans M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User Story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omic Sans M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Size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REQ-1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 a user, I can be sure that the doors by default will be locked.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points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3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REQ-2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 a user, I will be able to unlock the doors using a valid key.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points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5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REQ-3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 intruder will not be able to unlock the doors by guessing a valid key;</a:t>
                      </a:r>
                      <a:b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will block when it detects a “dictionary attack.”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points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REQ-4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 a user, I can be sure that the doors will be automatically locked at all times.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pts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6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door keypad will be backlit when dark for visibility.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pts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6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REQ-6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Anyone will be able to lock the doors on demand.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pts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42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REQ-7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 a user, I will be able to manage additional user accounts.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pts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4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REQ-8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 a user, I will be able to view the history of accesses to my home.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pts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46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REQ-9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 a user, I will be able to configure the preferences for how my household devices will be activated on my arrival.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pts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410" name="Google Shape;4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6058" y="1979113"/>
            <a:ext cx="1284287" cy="23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 txBox="1"/>
          <p:nvPr/>
        </p:nvSpPr>
        <p:spPr>
          <a:xfrm>
            <a:off x="609600" y="5174986"/>
            <a:ext cx="9849394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no priorities for user stories</a:t>
            </a:r>
            <a:endParaRPr/>
          </a:p>
          <a:p>
            <a:pPr indent="0" lvl="1" marL="457223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priority is given by its order of appearance on the to-do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Problem Domain:How Electronic Lock Works</a:t>
            </a:r>
            <a:endParaRPr/>
          </a:p>
        </p:txBody>
      </p:sp>
      <p:sp>
        <p:nvSpPr>
          <p:cNvPr id="417" name="Google Shape;417;p41"/>
          <p:cNvSpPr/>
          <p:nvPr/>
        </p:nvSpPr>
        <p:spPr>
          <a:xfrm>
            <a:off x="2724015" y="3141663"/>
            <a:ext cx="3352800" cy="304800"/>
          </a:xfrm>
          <a:custGeom>
            <a:rect b="b" l="l" r="r" t="t"/>
            <a:pathLst>
              <a:path extrusionOk="0" h="192" w="2112">
                <a:moveTo>
                  <a:pt x="0" y="192"/>
                </a:moveTo>
                <a:lnTo>
                  <a:pt x="720" y="192"/>
                </a:lnTo>
                <a:lnTo>
                  <a:pt x="720" y="0"/>
                </a:lnTo>
                <a:lnTo>
                  <a:pt x="1824" y="0"/>
                </a:lnTo>
                <a:lnTo>
                  <a:pt x="1824" y="192"/>
                </a:lnTo>
                <a:lnTo>
                  <a:pt x="2112" y="192"/>
                </a:lnTo>
              </a:path>
            </a:pathLst>
          </a:custGeom>
          <a:solidFill>
            <a:srgbClr val="FFFF99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41"/>
          <p:cNvGrpSpPr/>
          <p:nvPr/>
        </p:nvGrpSpPr>
        <p:grpSpPr>
          <a:xfrm>
            <a:off x="1704047" y="1320801"/>
            <a:ext cx="812006" cy="706437"/>
            <a:chOff x="1338" y="1595"/>
            <a:chExt cx="512" cy="445"/>
          </a:xfrm>
        </p:grpSpPr>
        <p:sp>
          <p:nvSpPr>
            <p:cNvPr id="419" name="Google Shape;419;p41"/>
            <p:cNvSpPr/>
            <p:nvPr/>
          </p:nvSpPr>
          <p:spPr>
            <a:xfrm flipH="1">
              <a:off x="1638" y="1744"/>
              <a:ext cx="162" cy="198"/>
            </a:xfrm>
            <a:custGeom>
              <a:rect b="b" l="l" r="r" t="t"/>
              <a:pathLst>
                <a:path extrusionOk="0" h="469" w="383">
                  <a:moveTo>
                    <a:pt x="2" y="456"/>
                  </a:moveTo>
                  <a:cubicBezTo>
                    <a:pt x="0" y="442"/>
                    <a:pt x="3" y="402"/>
                    <a:pt x="7" y="371"/>
                  </a:cubicBezTo>
                  <a:cubicBezTo>
                    <a:pt x="11" y="340"/>
                    <a:pt x="18" y="304"/>
                    <a:pt x="29" y="271"/>
                  </a:cubicBezTo>
                  <a:cubicBezTo>
                    <a:pt x="40" y="238"/>
                    <a:pt x="56" y="206"/>
                    <a:pt x="76" y="175"/>
                  </a:cubicBezTo>
                  <a:cubicBezTo>
                    <a:pt x="96" y="144"/>
                    <a:pt x="123" y="110"/>
                    <a:pt x="151" y="85"/>
                  </a:cubicBezTo>
                  <a:cubicBezTo>
                    <a:pt x="179" y="60"/>
                    <a:pt x="211" y="38"/>
                    <a:pt x="245" y="24"/>
                  </a:cubicBezTo>
                  <a:cubicBezTo>
                    <a:pt x="279" y="10"/>
                    <a:pt x="335" y="0"/>
                    <a:pt x="357" y="0"/>
                  </a:cubicBezTo>
                  <a:cubicBezTo>
                    <a:pt x="379" y="0"/>
                    <a:pt x="383" y="19"/>
                    <a:pt x="379" y="23"/>
                  </a:cubicBezTo>
                  <a:cubicBezTo>
                    <a:pt x="375" y="27"/>
                    <a:pt x="355" y="18"/>
                    <a:pt x="331" y="23"/>
                  </a:cubicBezTo>
                  <a:cubicBezTo>
                    <a:pt x="307" y="28"/>
                    <a:pt x="265" y="35"/>
                    <a:pt x="235" y="50"/>
                  </a:cubicBezTo>
                  <a:cubicBezTo>
                    <a:pt x="205" y="65"/>
                    <a:pt x="175" y="90"/>
                    <a:pt x="151" y="113"/>
                  </a:cubicBezTo>
                  <a:cubicBezTo>
                    <a:pt x="127" y="136"/>
                    <a:pt x="107" y="162"/>
                    <a:pt x="89" y="191"/>
                  </a:cubicBezTo>
                  <a:cubicBezTo>
                    <a:pt x="71" y="220"/>
                    <a:pt x="55" y="256"/>
                    <a:pt x="44" y="289"/>
                  </a:cubicBezTo>
                  <a:cubicBezTo>
                    <a:pt x="33" y="322"/>
                    <a:pt x="27" y="360"/>
                    <a:pt x="23" y="388"/>
                  </a:cubicBezTo>
                  <a:cubicBezTo>
                    <a:pt x="19" y="416"/>
                    <a:pt x="24" y="447"/>
                    <a:pt x="21" y="458"/>
                  </a:cubicBezTo>
                  <a:cubicBezTo>
                    <a:pt x="18" y="469"/>
                    <a:pt x="5" y="466"/>
                    <a:pt x="2" y="45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 flipH="1">
              <a:off x="1741" y="1909"/>
              <a:ext cx="108" cy="131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 flipH="1">
              <a:off x="1748" y="1917"/>
              <a:ext cx="94" cy="11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 flipH="1">
              <a:off x="1751" y="1945"/>
              <a:ext cx="90" cy="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 rot="-5400000">
              <a:off x="1464" y="1795"/>
              <a:ext cx="110" cy="36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 rot="-5400000">
              <a:off x="1474" y="1800"/>
              <a:ext cx="96" cy="34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1387" y="1595"/>
              <a:ext cx="271" cy="300"/>
            </a:xfrm>
            <a:custGeom>
              <a:rect b="b" l="l" r="r" t="t"/>
              <a:pathLst>
                <a:path extrusionOk="0" h="688" w="622">
                  <a:moveTo>
                    <a:pt x="0" y="0"/>
                  </a:moveTo>
                  <a:lnTo>
                    <a:pt x="0" y="633"/>
                  </a:lnTo>
                  <a:lnTo>
                    <a:pt x="174" y="633"/>
                  </a:lnTo>
                  <a:lnTo>
                    <a:pt x="229" y="688"/>
                  </a:lnTo>
                  <a:lnTo>
                    <a:pt x="394" y="688"/>
                  </a:lnTo>
                  <a:lnTo>
                    <a:pt x="450" y="633"/>
                  </a:lnTo>
                  <a:lnTo>
                    <a:pt x="622" y="633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1394" y="1603"/>
              <a:ext cx="257" cy="284"/>
            </a:xfrm>
            <a:custGeom>
              <a:rect b="b" l="l" r="r" t="t"/>
              <a:pathLst>
                <a:path extrusionOk="0" h="688" w="622">
                  <a:moveTo>
                    <a:pt x="0" y="0"/>
                  </a:moveTo>
                  <a:lnTo>
                    <a:pt x="0" y="633"/>
                  </a:lnTo>
                  <a:lnTo>
                    <a:pt x="174" y="633"/>
                  </a:lnTo>
                  <a:lnTo>
                    <a:pt x="229" y="688"/>
                  </a:lnTo>
                  <a:lnTo>
                    <a:pt x="394" y="688"/>
                  </a:lnTo>
                  <a:lnTo>
                    <a:pt x="450" y="633"/>
                  </a:lnTo>
                  <a:lnTo>
                    <a:pt x="622" y="633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492" y="1865"/>
              <a:ext cx="61" cy="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1424" y="1637"/>
              <a:ext cx="196" cy="193"/>
            </a:xfrm>
            <a:custGeom>
              <a:rect b="b" l="l" r="r" t="t"/>
              <a:pathLst>
                <a:path extrusionOk="0" h="458" w="464">
                  <a:moveTo>
                    <a:pt x="0" y="29"/>
                  </a:moveTo>
                  <a:lnTo>
                    <a:pt x="30" y="0"/>
                  </a:lnTo>
                  <a:lnTo>
                    <a:pt x="434" y="0"/>
                  </a:lnTo>
                  <a:lnTo>
                    <a:pt x="464" y="30"/>
                  </a:lnTo>
                  <a:lnTo>
                    <a:pt x="464" y="430"/>
                  </a:lnTo>
                  <a:lnTo>
                    <a:pt x="437" y="458"/>
                  </a:lnTo>
                  <a:lnTo>
                    <a:pt x="29" y="458"/>
                  </a:lnTo>
                  <a:lnTo>
                    <a:pt x="0" y="43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3333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1554" y="1960"/>
              <a:ext cx="101" cy="1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t/>
              </a:r>
              <a:endPara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0" name="Google Shape;430;p41"/>
            <p:cNvGrpSpPr/>
            <p:nvPr/>
          </p:nvGrpSpPr>
          <p:grpSpPr>
            <a:xfrm>
              <a:off x="1362" y="1938"/>
              <a:ext cx="129" cy="71"/>
              <a:chOff x="4142" y="3658"/>
              <a:chExt cx="336" cy="185"/>
            </a:xfrm>
          </p:grpSpPr>
          <p:sp>
            <p:nvSpPr>
              <p:cNvPr id="431" name="Google Shape;431;p41"/>
              <p:cNvSpPr/>
              <p:nvPr/>
            </p:nvSpPr>
            <p:spPr>
              <a:xfrm>
                <a:off x="4142" y="372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1"/>
              <p:cNvSpPr/>
              <p:nvPr/>
            </p:nvSpPr>
            <p:spPr>
              <a:xfrm>
                <a:off x="4238" y="372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1"/>
              <p:cNvSpPr/>
              <p:nvPr/>
            </p:nvSpPr>
            <p:spPr>
              <a:xfrm>
                <a:off x="4335" y="372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1"/>
              <p:cNvSpPr/>
              <p:nvPr/>
            </p:nvSpPr>
            <p:spPr>
              <a:xfrm>
                <a:off x="4431" y="372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1"/>
              <p:cNvSpPr/>
              <p:nvPr/>
            </p:nvSpPr>
            <p:spPr>
              <a:xfrm>
                <a:off x="4142" y="365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1"/>
              <p:cNvSpPr/>
              <p:nvPr/>
            </p:nvSpPr>
            <p:spPr>
              <a:xfrm>
                <a:off x="4238" y="365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1"/>
              <p:cNvSpPr/>
              <p:nvPr/>
            </p:nvSpPr>
            <p:spPr>
              <a:xfrm>
                <a:off x="4335" y="365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1"/>
              <p:cNvSpPr/>
              <p:nvPr/>
            </p:nvSpPr>
            <p:spPr>
              <a:xfrm>
                <a:off x="4431" y="3658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1"/>
              <p:cNvSpPr/>
              <p:nvPr/>
            </p:nvSpPr>
            <p:spPr>
              <a:xfrm>
                <a:off x="4142" y="3796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>
                <a:off x="4238" y="3796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1"/>
              <p:cNvSpPr/>
              <p:nvPr/>
            </p:nvSpPr>
            <p:spPr>
              <a:xfrm>
                <a:off x="4335" y="3796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1"/>
              <p:cNvSpPr/>
              <p:nvPr/>
            </p:nvSpPr>
            <p:spPr>
              <a:xfrm>
                <a:off x="4431" y="3796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t/>
                </a:r>
                <a:endParaRPr b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3" name="Google Shape;443;p41"/>
          <p:cNvSpPr txBox="1"/>
          <p:nvPr/>
        </p:nvSpPr>
        <p:spPr>
          <a:xfrm>
            <a:off x="1657215" y="2076451"/>
            <a:ext cx="6858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2628765" y="1533526"/>
            <a:ext cx="3368675" cy="320675"/>
          </a:xfrm>
          <a:custGeom>
            <a:rect b="b" l="l" r="r" t="t"/>
            <a:pathLst>
              <a:path extrusionOk="0" h="202" w="2122">
                <a:moveTo>
                  <a:pt x="0" y="156"/>
                </a:moveTo>
                <a:cubicBezTo>
                  <a:pt x="404" y="166"/>
                  <a:pt x="258" y="192"/>
                  <a:pt x="758" y="111"/>
                </a:cubicBezTo>
                <a:cubicBezTo>
                  <a:pt x="1258" y="30"/>
                  <a:pt x="1651" y="172"/>
                  <a:pt x="1192" y="187"/>
                </a:cubicBezTo>
                <a:cubicBezTo>
                  <a:pt x="733" y="202"/>
                  <a:pt x="1041" y="0"/>
                  <a:pt x="1334" y="15"/>
                </a:cubicBezTo>
                <a:cubicBezTo>
                  <a:pt x="1627" y="30"/>
                  <a:pt x="1713" y="101"/>
                  <a:pt x="2122" y="106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6515" y="1254126"/>
            <a:ext cx="682625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1"/>
          <p:cNvSpPr txBox="1"/>
          <p:nvPr/>
        </p:nvSpPr>
        <p:spPr>
          <a:xfrm>
            <a:off x="6387965" y="2155826"/>
            <a:ext cx="3397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1809615" y="2892426"/>
            <a:ext cx="576263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Voltage:</a:t>
            </a:r>
            <a:endParaRPr/>
          </a:p>
        </p:txBody>
      </p:sp>
      <p:sp>
        <p:nvSpPr>
          <p:cNvPr id="448" name="Google Shape;448;p41"/>
          <p:cNvSpPr txBox="1"/>
          <p:nvPr/>
        </p:nvSpPr>
        <p:spPr>
          <a:xfrm>
            <a:off x="3276465" y="3003551"/>
            <a:ext cx="40005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449" name="Google Shape;449;p41"/>
          <p:cNvSpPr txBox="1"/>
          <p:nvPr/>
        </p:nvSpPr>
        <p:spPr>
          <a:xfrm>
            <a:off x="2209665" y="3308351"/>
            <a:ext cx="366713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450" name="Google Shape;450;p41"/>
          <p:cNvSpPr txBox="1"/>
          <p:nvPr/>
        </p:nvSpPr>
        <p:spPr>
          <a:xfrm>
            <a:off x="2909753" y="3606801"/>
            <a:ext cx="7620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 armed</a:t>
            </a:r>
            <a:endParaRPr/>
          </a:p>
        </p:txBody>
      </p:sp>
      <p:sp>
        <p:nvSpPr>
          <p:cNvPr id="451" name="Google Shape;451;p41"/>
          <p:cNvSpPr txBox="1"/>
          <p:nvPr/>
        </p:nvSpPr>
        <p:spPr>
          <a:xfrm>
            <a:off x="4168640" y="3606801"/>
            <a:ext cx="9556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 disarmed</a:t>
            </a:r>
            <a:endParaRPr/>
          </a:p>
        </p:txBody>
      </p:sp>
      <p:sp>
        <p:nvSpPr>
          <p:cNvPr id="452" name="Google Shape;452;p41"/>
          <p:cNvSpPr txBox="1"/>
          <p:nvPr/>
        </p:nvSpPr>
        <p:spPr>
          <a:xfrm>
            <a:off x="5724390" y="3606801"/>
            <a:ext cx="7620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 armed</a:t>
            </a:r>
            <a:endParaRPr/>
          </a:p>
        </p:txBody>
      </p:sp>
      <p:sp>
        <p:nvSpPr>
          <p:cNvPr id="453" name="Google Shape;453;p41"/>
          <p:cNvSpPr txBox="1"/>
          <p:nvPr/>
        </p:nvSpPr>
        <p:spPr>
          <a:xfrm>
            <a:off x="760959" y="4714876"/>
            <a:ext cx="8939435" cy="1790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behavior of the system-to-be determined not only by user’s actions</a:t>
            </a:r>
            <a:b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also by the context (“situation”).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what in case of power failure?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By default armed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By default disarmed (e.g., fire exit)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6416540" y="3003551"/>
            <a:ext cx="212725" cy="522287"/>
          </a:xfrm>
          <a:prstGeom prst="rightBrace">
            <a:avLst>
              <a:gd fmla="val 7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6732453" y="3025776"/>
            <a:ext cx="2425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Physical domain (lock) description; used in specification</a:t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6686415" y="3490913"/>
            <a:ext cx="212725" cy="522288"/>
          </a:xfrm>
          <a:prstGeom prst="rightBrace">
            <a:avLst>
              <a:gd fmla="val 7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7002328" y="3567113"/>
            <a:ext cx="1633537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Semantic meaning defined by user’s goals; used in requirements</a:t>
            </a:r>
            <a:endParaRPr/>
          </a:p>
        </p:txBody>
      </p:sp>
      <p:sp>
        <p:nvSpPr>
          <p:cNvPr id="458" name="Google Shape;458;p41"/>
          <p:cNvSpPr txBox="1"/>
          <p:nvPr/>
        </p:nvSpPr>
        <p:spPr>
          <a:xfrm>
            <a:off x="7391265" y="1158876"/>
            <a:ext cx="2176463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may need separate descriptions/models of door vs. lock.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Door state is what the user cares about; lock is one way of achieving it.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Tahoma"/>
              <a:buNone/>
            </a:pPr>
            <a:r>
              <a:rPr lang="en-US" sz="3200"/>
              <a:t>Analyst’s Task: </a:t>
            </a:r>
            <a:r>
              <a:rPr lang="en-US"/>
              <a:t>Three Descriptions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5959475" y="5434013"/>
            <a:ext cx="2805113" cy="1122362"/>
          </a:xfrm>
          <a:prstGeom prst="rect">
            <a:avLst/>
          </a:prstGeom>
          <a:noFill/>
          <a:ln cap="flat" cmpd="sng" w="222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4570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rPr b="0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r>
              <a:t/>
            </a:r>
            <a:endParaRPr b="0"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not obvious that this is the only or even “correct” solution to the requirement-posed problem.</a:t>
            </a:r>
            <a:endParaRPr/>
          </a:p>
        </p:txBody>
      </p:sp>
      <p:sp>
        <p:nvSpPr>
          <p:cNvPr id="465" name="Google Shape;465;p42"/>
          <p:cNvSpPr txBox="1"/>
          <p:nvPr/>
        </p:nvSpPr>
        <p:spPr>
          <a:xfrm>
            <a:off x="131763" y="2116138"/>
            <a:ext cx="2562225" cy="154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rPr b="0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user wants: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valid keycode entered </a:t>
            </a:r>
            <a:r>
              <a:rPr b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Unlock pressed, open the lock;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lock after a period of time.</a:t>
            </a:r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131763" y="1481138"/>
            <a:ext cx="197485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3006725" y="1798638"/>
            <a:ext cx="248285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domain</a:t>
            </a:r>
            <a:endParaRPr/>
          </a:p>
        </p:txBody>
      </p:sp>
      <p:sp>
        <p:nvSpPr>
          <p:cNvPr id="468" name="Google Shape;468;p42"/>
          <p:cNvSpPr txBox="1"/>
          <p:nvPr/>
        </p:nvSpPr>
        <p:spPr>
          <a:xfrm>
            <a:off x="6773863" y="2116138"/>
            <a:ext cx="2058987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endParaRPr/>
          </a:p>
        </p:txBody>
      </p:sp>
      <p:sp>
        <p:nvSpPr>
          <p:cNvPr id="469" name="Google Shape;469;p42"/>
          <p:cNvSpPr txBox="1"/>
          <p:nvPr/>
        </p:nvSpPr>
        <p:spPr>
          <a:xfrm>
            <a:off x="6035675" y="2744788"/>
            <a:ext cx="3001963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rPr b="0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software-to-be will do (at interface):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entered number matches one of stored numbers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Button-1 pressed, put HIGH voltage on Output-port-1;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a timer countdown;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timer expires,</a:t>
            </a:r>
            <a:b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LOW voltage on Output-port-1.</a:t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 flipH="1" rot="-1724579">
            <a:off x="4545013" y="5154613"/>
            <a:ext cx="92075" cy="92075"/>
          </a:xfrm>
          <a:custGeom>
            <a:rect b="b" l="l" r="r" t="t"/>
            <a:pathLst>
              <a:path extrusionOk="0" h="294" w="294">
                <a:moveTo>
                  <a:pt x="0" y="294"/>
                </a:moveTo>
                <a:lnTo>
                  <a:pt x="294" y="14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2"/>
          <p:cNvCxnSpPr>
            <a:stCxn id="472" idx="4"/>
            <a:endCxn id="473" idx="1"/>
          </p:cNvCxnSpPr>
          <p:nvPr/>
        </p:nvCxnSpPr>
        <p:spPr>
          <a:xfrm>
            <a:off x="4084638" y="3344863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472" name="Google Shape;472;p42"/>
          <p:cNvSpPr/>
          <p:nvPr/>
        </p:nvSpPr>
        <p:spPr>
          <a:xfrm>
            <a:off x="4016375" y="3208338"/>
            <a:ext cx="136525" cy="13652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3627438" y="3663950"/>
            <a:ext cx="914400" cy="411163"/>
          </a:xfrm>
          <a:prstGeom prst="roundRect">
            <a:avLst>
              <a:gd fmla="val 22667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Armed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3878263" y="4297363"/>
            <a:ext cx="84931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r>
              <a:rPr b="0"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VOLTAGE /</a:t>
            </a: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3627438" y="5013325"/>
            <a:ext cx="914400" cy="411163"/>
          </a:xfrm>
          <a:prstGeom prst="roundRect">
            <a:avLst>
              <a:gd fmla="val 22667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Disarmed</a:t>
            </a:r>
            <a:endParaRPr/>
          </a:p>
        </p:txBody>
      </p:sp>
      <p:sp>
        <p:nvSpPr>
          <p:cNvPr id="473" name="Google Shape;473;p42"/>
          <p:cNvSpPr/>
          <p:nvPr/>
        </p:nvSpPr>
        <p:spPr>
          <a:xfrm>
            <a:off x="4038600" y="3557588"/>
            <a:ext cx="92075" cy="92075"/>
          </a:xfrm>
          <a:custGeom>
            <a:rect b="b" l="l" r="r" t="t"/>
            <a:pathLst>
              <a:path extrusionOk="0" h="294" w="294">
                <a:moveTo>
                  <a:pt x="0" y="0"/>
                </a:moveTo>
                <a:lnTo>
                  <a:pt x="147" y="294"/>
                </a:lnTo>
                <a:lnTo>
                  <a:pt x="29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42"/>
          <p:cNvCxnSpPr>
            <a:stCxn id="474" idx="3"/>
            <a:endCxn id="476" idx="3"/>
          </p:cNvCxnSpPr>
          <p:nvPr/>
        </p:nvCxnSpPr>
        <p:spPr>
          <a:xfrm>
            <a:off x="4541838" y="3869532"/>
            <a:ext cx="600" cy="1349400"/>
          </a:xfrm>
          <a:prstGeom prst="curvedConnector3">
            <a:avLst>
              <a:gd fmla="val 38088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478" name="Google Shape;478;p42"/>
          <p:cNvCxnSpPr>
            <a:stCxn id="476" idx="1"/>
            <a:endCxn id="474" idx="1"/>
          </p:cNvCxnSpPr>
          <p:nvPr/>
        </p:nvCxnSpPr>
        <p:spPr>
          <a:xfrm flipH="1" rot="10800000">
            <a:off x="3627438" y="3869507"/>
            <a:ext cx="600" cy="1349400"/>
          </a:xfrm>
          <a:prstGeom prst="curvedConnector3">
            <a:avLst>
              <a:gd fmla="val -38088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479" name="Google Shape;479;p42"/>
          <p:cNvSpPr/>
          <p:nvPr/>
        </p:nvSpPr>
        <p:spPr>
          <a:xfrm flipH="1" rot="9075421">
            <a:off x="3535363" y="3844925"/>
            <a:ext cx="92075" cy="92075"/>
          </a:xfrm>
          <a:custGeom>
            <a:rect b="b" l="l" r="r" t="t"/>
            <a:pathLst>
              <a:path extrusionOk="0" h="294" w="294">
                <a:moveTo>
                  <a:pt x="0" y="294"/>
                </a:moveTo>
                <a:lnTo>
                  <a:pt x="294" y="14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2608263" y="4968875"/>
            <a:ext cx="827087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r>
              <a:rPr b="0"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VOLTAGE /</a:t>
            </a:r>
            <a:endParaRPr/>
          </a:p>
        </p:txBody>
      </p:sp>
      <p:pic>
        <p:nvPicPr>
          <p:cNvPr id="481" name="Google Shape;4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727325" y="3278188"/>
            <a:ext cx="682625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2"/>
          <p:cNvSpPr txBox="1"/>
          <p:nvPr/>
        </p:nvSpPr>
        <p:spPr>
          <a:xfrm>
            <a:off x="3008313" y="2328863"/>
            <a:ext cx="27717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rPr b="0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problem domain behaves:</a:t>
            </a:r>
            <a:endParaRPr/>
          </a:p>
        </p:txBody>
      </p:sp>
      <p:sp>
        <p:nvSpPr>
          <p:cNvPr id="483" name="Google Shape;483;p42"/>
          <p:cNvSpPr txBox="1"/>
          <p:nvPr/>
        </p:nvSpPr>
        <p:spPr>
          <a:xfrm>
            <a:off x="2298700" y="4135438"/>
            <a:ext cx="1071563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25" spcFirstLastPara="1" rIns="91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r>
              <a:rPr b="0"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Electromechanical lock</a:t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1109663" y="3792538"/>
            <a:ext cx="4879975" cy="2692400"/>
          </a:xfrm>
          <a:custGeom>
            <a:rect b="b" l="l" r="r" t="t"/>
            <a:pathLst>
              <a:path extrusionOk="0" h="2691663" w="4879802">
                <a:moveTo>
                  <a:pt x="4879802" y="2660821"/>
                </a:moveTo>
                <a:cubicBezTo>
                  <a:pt x="2413943" y="2732216"/>
                  <a:pt x="1189251" y="2692399"/>
                  <a:pt x="373705" y="2405448"/>
                </a:cubicBezTo>
                <a:cubicBezTo>
                  <a:pt x="-441841" y="2118497"/>
                  <a:pt x="348992" y="801816"/>
                  <a:pt x="233662" y="0"/>
                </a:cubicBezTo>
              </a:path>
            </a:pathLst>
          </a:cu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7764463" y="5300663"/>
            <a:ext cx="495300" cy="560387"/>
          </a:xfrm>
          <a:custGeom>
            <a:rect b="b" l="l" r="r" t="t"/>
            <a:pathLst>
              <a:path extrusionOk="0" h="560172" w="494868">
                <a:moveTo>
                  <a:pt x="3079" y="560172"/>
                </a:moveTo>
                <a:cubicBezTo>
                  <a:pt x="-62824" y="365210"/>
                  <a:pt x="958668" y="606854"/>
                  <a:pt x="233739" y="0"/>
                </a:cubicBezTo>
              </a:path>
            </a:pathLst>
          </a:cu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2259013" y="1533525"/>
            <a:ext cx="549275" cy="549275"/>
          </a:xfrm>
          <a:prstGeom prst="plus">
            <a:avLst>
              <a:gd fmla="val 41216" name="adj"/>
            </a:avLst>
          </a:prstGeom>
          <a:solidFill>
            <a:srgbClr val="BBE0E3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7" name="Google Shape;487;p42"/>
          <p:cNvSpPr/>
          <p:nvPr/>
        </p:nvSpPr>
        <p:spPr>
          <a:xfrm rot="783348">
            <a:off x="5607050" y="1890713"/>
            <a:ext cx="977900" cy="484187"/>
          </a:xfrm>
          <a:prstGeom prst="notchedRightArrow">
            <a:avLst>
              <a:gd fmla="val 26203" name="adj1"/>
              <a:gd fmla="val 50000" name="adj2"/>
            </a:avLst>
          </a:prstGeom>
          <a:solidFill>
            <a:srgbClr val="BBE0E3"/>
          </a:solidFill>
          <a:ln cap="flat" cmpd="sng" w="12700">
            <a:solidFill>
              <a:srgbClr val="88A3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9052516" y="1003050"/>
            <a:ext cx="293047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Concern: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 entered number have more digits than a valid keycode?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yes, which digits are considered?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user attempted using invalid keys and gave up before reaching the limit?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 automatic locking be disabled if needed?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door is not shut when the lock is being armed?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Misleading Requirements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346208" y="919284"/>
            <a:ext cx="4443506" cy="650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Requirements: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one trunk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four legs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carry load both passenger &amp; cargo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Blackish in color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herbivorous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323" y="4563813"/>
            <a:ext cx="16668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>
            <a:off x="6703466" y="988953"/>
            <a:ext cx="4443506" cy="650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Solution: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one trunk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four legs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carry load both passenger &amp; cargo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in color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herbivorous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5219" y="1502341"/>
            <a:ext cx="381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5219" y="1935432"/>
            <a:ext cx="381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221" y="2872581"/>
            <a:ext cx="381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4719" y="3331141"/>
            <a:ext cx="381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6631" y="7224916"/>
            <a:ext cx="149463" cy="14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0455" y="4357411"/>
            <a:ext cx="1846318" cy="20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9267" y="3801328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/>
          <p:nvPr/>
        </p:nvSpPr>
        <p:spPr>
          <a:xfrm>
            <a:off x="7617278" y="6282940"/>
            <a:ext cx="3772967" cy="464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Value addition: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gives milk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Acceptance Tests</a:t>
            </a:r>
            <a:endParaRPr/>
          </a:p>
        </p:txBody>
      </p:sp>
      <p:sp>
        <p:nvSpPr>
          <p:cNvPr id="494" name="Google Shape;494;p43"/>
          <p:cNvSpPr txBox="1"/>
          <p:nvPr>
            <p:ph idx="1" type="body"/>
          </p:nvPr>
        </p:nvSpPr>
        <p:spPr>
          <a:xfrm>
            <a:off x="409030" y="1103811"/>
            <a:ext cx="11504296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7" lvl="0" marL="22857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Means of assessing that the </a:t>
            </a:r>
            <a:r>
              <a:rPr i="1" lang="en-US" sz="2000"/>
              <a:t>project success criteria</a:t>
            </a:r>
            <a:endParaRPr/>
          </a:p>
          <a:p>
            <a:pPr indent="-228576" lvl="1" marL="68573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The requirements are met as expected</a:t>
            </a:r>
            <a:endParaRPr/>
          </a:p>
          <a:p>
            <a:pPr indent="-228577" lvl="0" marL="22857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An acceptance test describes whether the system will pass or fail the test, given specific input values</a:t>
            </a:r>
            <a:endParaRPr/>
          </a:p>
          <a:p>
            <a:pPr indent="-228577" lvl="0" marL="22857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But we cannot ever guarantee 100% coverage of all usage scenarios</a:t>
            </a:r>
            <a:endParaRPr/>
          </a:p>
          <a:p>
            <a:pPr indent="-228577" lvl="0" marL="22857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680000"/>
                </a:solidFill>
              </a:rPr>
              <a:t>Each requirement describes for a given “situation” (i.e., system inputs), the output or behavior the system will produce. The “output” represents the user’s need or business goal</a:t>
            </a:r>
            <a:endParaRPr/>
          </a:p>
          <a:p>
            <a:pPr indent="-228577" lvl="0" marL="22857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680000"/>
                </a:solidFill>
              </a:rPr>
              <a:t>An </a:t>
            </a:r>
            <a:r>
              <a:rPr b="1" lang="en-US" sz="2000">
                <a:solidFill>
                  <a:srgbClr val="680000"/>
                </a:solidFill>
              </a:rPr>
              <a:t>acceptance test </a:t>
            </a:r>
            <a:r>
              <a:rPr lang="en-US" sz="2000">
                <a:solidFill>
                  <a:srgbClr val="680000"/>
                </a:solidFill>
              </a:rPr>
              <a:t>specifies a set of scenarios for determining whether the (part of the) system meets the customer requirements</a:t>
            </a:r>
            <a:endParaRPr/>
          </a:p>
          <a:p>
            <a:pPr indent="-228577" lvl="0" marL="22857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80000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rgbClr val="680000"/>
                </a:solidFill>
              </a:rPr>
              <a:t>An </a:t>
            </a:r>
            <a:r>
              <a:rPr b="1" lang="en-US" sz="2000">
                <a:solidFill>
                  <a:srgbClr val="680000"/>
                </a:solidFill>
              </a:rPr>
              <a:t>acceptance test case</a:t>
            </a:r>
            <a:r>
              <a:rPr lang="en-US" sz="2000">
                <a:solidFill>
                  <a:srgbClr val="680000"/>
                </a:solidFill>
              </a:rPr>
              <a:t> specifies, for a given “situation” or “context” (defined by current system inputs), the output or behavior the system will produce in response</a:t>
            </a:r>
            <a:endParaRPr/>
          </a:p>
          <a:p>
            <a:pPr indent="-101577" lvl="0" marL="22857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68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Agile Estimation of Project Effort</a:t>
            </a:r>
            <a:endParaRPr/>
          </a:p>
        </p:txBody>
      </p:sp>
      <p:sp>
        <p:nvSpPr>
          <p:cNvPr id="501" name="Google Shape;501;p44"/>
          <p:cNvSpPr txBox="1"/>
          <p:nvPr>
            <p:ph idx="1" type="body"/>
          </p:nvPr>
        </p:nvSpPr>
        <p:spPr>
          <a:xfrm>
            <a:off x="414070" y="5890699"/>
            <a:ext cx="11081244" cy="758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7" lvl="0" marL="22857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Instead of assigning priorities, the customer creates an ordered list of user stories 🡺 TO-DO LIST</a:t>
            </a:r>
            <a:endParaRPr sz="1800"/>
          </a:p>
          <a:p>
            <a:pPr indent="-228577" lvl="0" marL="228577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Developers simply remove the top list items and work on them in the next iteration  🡺 IN-PROGRESS LIST</a:t>
            </a:r>
            <a:endParaRPr sz="1800"/>
          </a:p>
        </p:txBody>
      </p:sp>
      <p:pic>
        <p:nvPicPr>
          <p:cNvPr id="502" name="Google Shape;50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24" y="995015"/>
            <a:ext cx="10905293" cy="450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ahoma"/>
              <a:buNone/>
            </a:pPr>
            <a:r>
              <a:rPr lang="en-US" sz="2800"/>
              <a:t>Tradeoff between Customer Flexibility and Developer Stability</a:t>
            </a:r>
            <a:endParaRPr/>
          </a:p>
        </p:txBody>
      </p:sp>
      <p:sp>
        <p:nvSpPr>
          <p:cNvPr id="508" name="Google Shape;508;p45"/>
          <p:cNvSpPr txBox="1"/>
          <p:nvPr>
            <p:ph idx="1" type="body"/>
          </p:nvPr>
        </p:nvSpPr>
        <p:spPr>
          <a:xfrm>
            <a:off x="7841861" y="1092648"/>
            <a:ext cx="3833824" cy="3906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77" lvl="0" marL="22857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Items pulled by developers into an iteration are not subject to further customer prioritization</a:t>
            </a:r>
            <a:endParaRPr/>
          </a:p>
          <a:p>
            <a:pPr indent="-228577" lvl="0" marL="228577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Developers have a </a:t>
            </a:r>
            <a:r>
              <a:rPr b="1" lang="en-US" sz="1800">
                <a:solidFill>
                  <a:srgbClr val="C00000"/>
                </a:solidFill>
              </a:rPr>
              <a:t>steady goal </a:t>
            </a:r>
            <a:r>
              <a:rPr lang="en-US" sz="1800"/>
              <a:t>until the end of the current iteration</a:t>
            </a:r>
            <a:endParaRPr/>
          </a:p>
          <a:p>
            <a:pPr indent="-228577" lvl="0" marL="228577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Customer has </a:t>
            </a:r>
            <a:r>
              <a:rPr b="1" lang="en-US" sz="3200">
                <a:solidFill>
                  <a:srgbClr val="C00000"/>
                </a:solidFill>
              </a:rPr>
              <a:t>flexibility</a:t>
            </a:r>
            <a:r>
              <a:rPr lang="en-US" sz="1800"/>
              <a:t> to change priorities in response to changing market forces</a:t>
            </a:r>
            <a:endParaRPr/>
          </a:p>
          <a:p>
            <a:pPr indent="-114277" lvl="0" marL="22857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509" name="Google Shape;5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28" y="1027611"/>
            <a:ext cx="7327133" cy="424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Next Class</a:t>
            </a:r>
            <a:endParaRPr/>
          </a:p>
        </p:txBody>
      </p:sp>
      <p:sp>
        <p:nvSpPr>
          <p:cNvPr id="515" name="Google Shape;515;p46"/>
          <p:cNvSpPr txBox="1"/>
          <p:nvPr/>
        </p:nvSpPr>
        <p:spPr>
          <a:xfrm>
            <a:off x="3128211" y="3079225"/>
            <a:ext cx="8061158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cap="small">
                <a:solidFill>
                  <a:srgbClr val="0C0C0C"/>
                </a:solidFill>
                <a:latin typeface="Tahoma"/>
                <a:ea typeface="Tahoma"/>
                <a:cs typeface="Tahoma"/>
                <a:sym typeface="Tahoma"/>
              </a:rPr>
              <a:t>User interface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Background..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46208" y="1009838"/>
            <a:ext cx="11492866" cy="50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Requirement?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condition or capability that must be possessed by a system (IEEE)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requirements task: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User needs in minds of people 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precise statement of what the future system will do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output of the Req. phase ?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 (SRS) document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SRS ?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complete specification of what the proposed system should 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Background..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46208" y="964263"/>
            <a:ext cx="11492866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understanding is hard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a future system is difficult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Capability of the future system not clear, hence needs are not clear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change with time</a:t>
            </a:r>
            <a:endParaRPr/>
          </a:p>
          <a:p>
            <a:pPr indent="-342900" lvl="1" marL="80012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essential to do a proper analysis and specification of 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Background..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346208" y="964263"/>
            <a:ext cx="11492866" cy="2416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common problems with requirements definition are :</a:t>
            </a:r>
            <a:endParaRPr/>
          </a:p>
          <a:p>
            <a:pPr indent="0" lvl="1" marL="45722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  Requirements do not represent the actual needs of the customer.</a:t>
            </a:r>
            <a:endParaRPr/>
          </a:p>
          <a:p>
            <a:pPr indent="0" lvl="1" marL="45722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Requirements are incomplete or conflicting.</a:t>
            </a:r>
            <a:endParaRPr/>
          </a:p>
          <a:p>
            <a:pPr indent="0" lvl="1" marL="45722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Requirements are difficult and expensive to update after they have been agreed upon.</a:t>
            </a:r>
            <a:endParaRPr/>
          </a:p>
          <a:p>
            <a:pPr indent="-569913" lvl="1" marL="1027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  Customers, requirements analysts, and software engineers who develop the system have difficulties understanding each other.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624" y="3520236"/>
            <a:ext cx="9363597" cy="30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Requirement Engineering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346207" y="1062335"/>
            <a:ext cx="114887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establishing the services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the customer requires from a system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 which it operates and is developed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requirements themselves are 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descriptions of the system services and constraints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are generated during the requirements engineering process.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461555" y="2950945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Requirements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740229" y="3467637"/>
            <a:ext cx="1085088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in natural language plus diagrams of the services the system provides and its operational constraints.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for customers.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requirements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structured document setting out detailed descriptions of the system’s functions, services and operational constraints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14" y="1391077"/>
            <a:ext cx="11266384" cy="101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592183" y="3136319"/>
            <a:ext cx="11136215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last working day of each month, a summary of the drugs prescribed, their cost, and the prescribing clinics shall be generated.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shall automatically generate the report for printing after 17.30 on the last working day of the month.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drugs are available in different dose units (e.g., 10 mg, 20 mg) separate reports shall be created for each dose unit.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1344" y="998289"/>
            <a:ext cx="3767655" cy="64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0053" y="2509045"/>
            <a:ext cx="6187976" cy="64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46208" y="243001"/>
            <a:ext cx="1022985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ahoma"/>
              <a:buNone/>
            </a:pPr>
            <a:r>
              <a:rPr lang="en-US"/>
              <a:t>Functional and  Non-functional requirements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409303" y="1095162"/>
            <a:ext cx="1134726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functionality or system services.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 on the type of software, expected users and the type of system where the software is used.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user requirements may be high-level statements of what the system should do.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system requirements should describe the system services in detail.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244C"/>
      </a:accent1>
      <a:accent2>
        <a:srgbClr val="B0E900"/>
      </a:accent2>
      <a:accent3>
        <a:srgbClr val="09244C"/>
      </a:accent3>
      <a:accent4>
        <a:srgbClr val="009CDA"/>
      </a:accent4>
      <a:accent5>
        <a:srgbClr val="AED8EF"/>
      </a:accent5>
      <a:accent6>
        <a:srgbClr val="D0CECE"/>
      </a:accent6>
      <a:hlink>
        <a:srgbClr val="3F3F3F"/>
      </a:hlink>
      <a:folHlink>
        <a:srgbClr val="D6DC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