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</p:sldMasterIdLst>
  <p:sldIdLst>
    <p:sldId id="306" r:id="rId3"/>
    <p:sldId id="305" r:id="rId4"/>
    <p:sldId id="304" r:id="rId5"/>
    <p:sldId id="303" r:id="rId6"/>
    <p:sldId id="302" r:id="rId7"/>
    <p:sldId id="301" r:id="rId8"/>
    <p:sldId id="300" r:id="rId9"/>
    <p:sldId id="299" r:id="rId10"/>
    <p:sldId id="298" r:id="rId11"/>
    <p:sldId id="297" r:id="rId12"/>
    <p:sldId id="296" r:id="rId13"/>
    <p:sldId id="295" r:id="rId14"/>
    <p:sldId id="294" r:id="rId15"/>
    <p:sldId id="293" r:id="rId16"/>
    <p:sldId id="292" r:id="rId17"/>
    <p:sldId id="291" r:id="rId18"/>
    <p:sldId id="290" r:id="rId19"/>
    <p:sldId id="289" r:id="rId20"/>
    <p:sldId id="288" r:id="rId21"/>
    <p:sldId id="287" r:id="rId22"/>
    <p:sldId id="286" r:id="rId23"/>
    <p:sldId id="285" r:id="rId24"/>
    <p:sldId id="284" r:id="rId25"/>
    <p:sldId id="283" r:id="rId26"/>
    <p:sldId id="282" r:id="rId27"/>
    <p:sldId id="281" r:id="rId28"/>
    <p:sldId id="280" r:id="rId29"/>
    <p:sldId id="279" r:id="rId30"/>
    <p:sldId id="278" r:id="rId31"/>
    <p:sldId id="277" r:id="rId32"/>
    <p:sldId id="276" r:id="rId33"/>
    <p:sldId id="275" r:id="rId34"/>
    <p:sldId id="274" r:id="rId35"/>
    <p:sldId id="273" r:id="rId36"/>
    <p:sldId id="272" r:id="rId37"/>
    <p:sldId id="271" r:id="rId38"/>
    <p:sldId id="270" r:id="rId39"/>
    <p:sldId id="269" r:id="rId40"/>
    <p:sldId id="268" r:id="rId41"/>
    <p:sldId id="267" r:id="rId42"/>
    <p:sldId id="266" r:id="rId43"/>
    <p:sldId id="265" r:id="rId44"/>
    <p:sldId id="264" r:id="rId45"/>
    <p:sldId id="263" r:id="rId46"/>
    <p:sldId id="262" r:id="rId47"/>
    <p:sldId id="261" r:id="rId48"/>
    <p:sldId id="260" r:id="rId49"/>
    <p:sldId id="259" r:id="rId50"/>
    <p:sldId id="258" r:id="rId51"/>
    <p:sldId id="25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B374CB-C456-4723-9831-BAFDF55B7D55}" v="51" dt="2023-04-10T06:37:39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7/16/2024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ws.amazon.com/ec2/instance-types/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BA0C-2E29-846D-6B3F-EF1810A59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EC2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5687-0929-7368-467E-961FB75B2A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Servers On The Cloud!!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FBAB9-0343-1338-79B1-4A6C1713C9D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D639C-65AA-22A3-A709-72928D3F90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34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B08E4-0AF4-BA69-FBAF-207223AC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4400" b="0">
                <a:ea typeface="+mj-lt"/>
                <a:cs typeface="+mj-lt"/>
              </a:rPr>
              <a:t>EC2 Instance Types – Storage Optimized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E9F6-A210-88A0-D461-1F5A01BB6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• Great for storage-intensive tasks that require high, sequential read and write access to large data sets on local storage</a:t>
            </a:r>
          </a:p>
          <a:p>
            <a:r>
              <a:rPr lang="en-US" sz="2000" b="1">
                <a:ea typeface="+mn-lt"/>
                <a:cs typeface="+mn-lt"/>
              </a:rPr>
              <a:t>• Use cases: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High frequency online transaction processing (OLTP) systems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Relational &amp; NoSQL databases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Cache for in-memory databases (for example, Redis)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Data warehousing applications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Distributed file systems</a:t>
            </a:r>
            <a:endParaRPr lang="en-US" sz="2000"/>
          </a:p>
        </p:txBody>
      </p:sp>
      <p:pic>
        <p:nvPicPr>
          <p:cNvPr id="6" name="Picture 6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3E4BF072-9EDB-5046-CEF9-103888C1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3512193"/>
            <a:ext cx="4788505" cy="1101356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BC717-8EAC-0AC7-02E2-8ED80122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2C8219-E861-2DBB-08E7-D12175B71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58709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34C1-DC8C-71FE-79EC-8F8F9C72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Types : Example</a:t>
            </a:r>
          </a:p>
        </p:txBody>
      </p:sp>
      <p:pic>
        <p:nvPicPr>
          <p:cNvPr id="6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853E2C1-6312-80CA-6ABA-257FD4AFE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628" y="2087561"/>
            <a:ext cx="9186911" cy="336681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119F-BCB0-69A5-623F-DC9A483B1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55B63-6A12-BFDF-E78F-7096BA1A2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5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38360-3E5D-803A-4240-FA9AD019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sz="4400"/>
              <a:t>Security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0809-B045-8D41-166D-33E0B8DDD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• Security Groups are the fundamental of network security in AWS</a:t>
            </a:r>
          </a:p>
          <a:p>
            <a:r>
              <a:rPr lang="en-US" sz="2000">
                <a:ea typeface="+mn-lt"/>
                <a:cs typeface="+mn-lt"/>
              </a:rPr>
              <a:t>• They control how traffic is allowed into or out of our EC2 Instances.</a:t>
            </a:r>
          </a:p>
          <a:p>
            <a:r>
              <a:rPr lang="en-US" sz="2000">
                <a:ea typeface="+mn-lt"/>
                <a:cs typeface="+mn-lt"/>
              </a:rPr>
              <a:t>• Security groups only contain rules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Security groups rules can reference by IP or by security group</a:t>
            </a:r>
            <a:endParaRPr lang="en-US" sz="20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89416FA-541A-52B3-EA08-BAA7F29DD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2763805"/>
            <a:ext cx="6155141" cy="135413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096DE-3C84-2551-EC7D-8BAE6E6E7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CBF92-B88A-A1FB-A3D5-72E33F5AD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62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46F0F-A00F-4716-AF13-9804ACE0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 deeper dive : Security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46250-E194-5250-66C9-9018DB321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• Security groups are acting as a “firewall” on EC2 instances</a:t>
            </a:r>
          </a:p>
          <a:p>
            <a:r>
              <a:rPr lang="en-US" sz="2000">
                <a:ea typeface="+mn-lt"/>
                <a:cs typeface="+mn-lt"/>
              </a:rPr>
              <a:t>• They regulate:</a:t>
            </a:r>
          </a:p>
          <a:p>
            <a:r>
              <a:rPr lang="en-US" sz="2000">
                <a:ea typeface="+mn-lt"/>
                <a:cs typeface="+mn-lt"/>
              </a:rPr>
              <a:t>• Access to Ports</a:t>
            </a:r>
          </a:p>
          <a:p>
            <a:r>
              <a:rPr lang="en-US" sz="2000">
                <a:ea typeface="+mn-lt"/>
                <a:cs typeface="+mn-lt"/>
              </a:rPr>
              <a:t>• Authorised IP ranges – IPv4 and IPv6</a:t>
            </a:r>
          </a:p>
          <a:p>
            <a:r>
              <a:rPr lang="en-US" sz="2000">
                <a:ea typeface="+mn-lt"/>
                <a:cs typeface="+mn-lt"/>
              </a:rPr>
              <a:t>• Control of inbound network (from other to the instance)</a:t>
            </a:r>
          </a:p>
          <a:p>
            <a:r>
              <a:rPr lang="en-US" sz="2000">
                <a:ea typeface="+mn-lt"/>
                <a:cs typeface="+mn-lt"/>
              </a:rPr>
              <a:t>• Control of outbound network (from the instance to other) </a:t>
            </a:r>
            <a:endParaRPr lang="en-US" sz="2000"/>
          </a:p>
        </p:txBody>
      </p:sp>
      <p:grpSp>
        <p:nvGrpSpPr>
          <p:cNvPr id="21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>
            <a:extLst>
              <a:ext uri="{FF2B5EF4-FFF2-40B4-BE49-F238E27FC236}">
                <a16:creationId xmlns:a16="http://schemas.microsoft.com/office/drawing/2014/main" id="{13D7C0D4-967A-A033-56C6-196F493EA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3518385"/>
            <a:ext cx="6253212" cy="8910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308D9-EF76-943B-7920-A024FCDB0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91AFF-84C4-1033-CD2D-3F9B98BDE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74D4C-155B-3D5D-A789-72EF6F55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 – Understand Visually</a:t>
            </a:r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26EB823-AA9F-90D3-F9EB-763B76A48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1469" y="2087561"/>
            <a:ext cx="8371230" cy="336681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8B0F1-1228-0710-F46C-35F0DD2C7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5764E-BA21-D5B3-E00E-058F619AC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464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B5980-38FF-341B-9E0F-FB6254D1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SG – Important Points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8E45A-789A-DAEB-7547-AE63EF74FB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842" r="35346" b="625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18E6-9985-78D0-0DB4-28AD97D9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• Can be attached to multiple instances</a:t>
            </a:r>
          </a:p>
          <a:p>
            <a:r>
              <a:rPr lang="en-US" sz="1500" dirty="0">
                <a:ea typeface="+mn-lt"/>
                <a:cs typeface="+mn-lt"/>
              </a:rPr>
              <a:t>• Locked down to a region / VPC combination</a:t>
            </a:r>
          </a:p>
          <a:p>
            <a:r>
              <a:rPr lang="en-US" sz="1500" dirty="0">
                <a:ea typeface="+mn-lt"/>
                <a:cs typeface="+mn-lt"/>
              </a:rPr>
              <a:t>• Does live “outside” the EC2 – if traffic is blocked the EC2 instance won’t see it</a:t>
            </a:r>
          </a:p>
          <a:p>
            <a:r>
              <a:rPr lang="en-US" sz="1500" dirty="0">
                <a:ea typeface="+mn-lt"/>
                <a:cs typeface="+mn-lt"/>
              </a:rPr>
              <a:t>• It’s good to maintain one separate security group for SSH access</a:t>
            </a:r>
          </a:p>
          <a:p>
            <a:r>
              <a:rPr lang="en-US" sz="1500" dirty="0">
                <a:ea typeface="+mn-lt"/>
                <a:cs typeface="+mn-lt"/>
              </a:rPr>
              <a:t>• It’s good to maintain one separate security group for SSH access</a:t>
            </a:r>
          </a:p>
          <a:p>
            <a:r>
              <a:rPr lang="en-US" sz="1500" dirty="0">
                <a:ea typeface="+mn-lt"/>
                <a:cs typeface="+mn-lt"/>
              </a:rPr>
              <a:t>• If your application gives a “connection refused“ error, then it’s an application error or it’s not launched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• All inbound traffic is blocked by default</a:t>
            </a:r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• All outbound traffic is </a:t>
            </a:r>
            <a:r>
              <a:rPr lang="en-US" sz="1500" dirty="0" err="1">
                <a:ea typeface="+mn-lt"/>
                <a:cs typeface="+mn-lt"/>
              </a:rPr>
              <a:t>authorised</a:t>
            </a:r>
            <a:r>
              <a:rPr lang="en-US" sz="1500" dirty="0">
                <a:ea typeface="+mn-lt"/>
                <a:cs typeface="+mn-lt"/>
              </a:rPr>
              <a:t> by default</a:t>
            </a:r>
            <a:endParaRPr lang="en-US" sz="1500" dirty="0"/>
          </a:p>
          <a:p>
            <a:endParaRPr lang="en-US" sz="150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A4F32-223D-FDAC-BC40-45D863833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E040C-2EDA-E0FF-43FD-FC87EE3AAC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25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F2BB-A2ED-7884-0464-1786EB245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Allowing/Denying other Security Groups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7A5CF97C-7885-4E91-2ABD-160735E1E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070" y="2087561"/>
            <a:ext cx="8320028" cy="336681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AA928-97D5-A562-C3C8-748B53C41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3C200-FC81-1DFE-3388-4715BAB46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1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18BB3-658C-A5EB-BE0F-929C066E8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Common Ports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90E3-4357-8D7C-A0FE-C4798C20C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• 22 = SSH (Secure Shell) - log into a Linux instance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• 21 = FTP (File Transfer Protocol) – upload files into a file share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• 22 = SFTP (Secure File Transfer Protocol) – upload files using SSH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• 80 = HTTP – access unsecured websites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• 443 = HTTPS – access secured websites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• 3389 = RDP (Remote Desktop Protocol) – log into a Windows instance</a:t>
            </a:r>
            <a:endParaRPr lang="en-US" sz="1900"/>
          </a:p>
          <a:p>
            <a:endParaRPr lang="en-US" sz="1900"/>
          </a:p>
        </p:txBody>
      </p:sp>
      <p:pic>
        <p:nvPicPr>
          <p:cNvPr id="7" name="Picture 6" descr="Illuminated server room panel">
            <a:extLst>
              <a:ext uri="{FF2B5EF4-FFF2-40B4-BE49-F238E27FC236}">
                <a16:creationId xmlns:a16="http://schemas.microsoft.com/office/drawing/2014/main" id="{25BA8922-5A80-A9DA-B942-8AE434D883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72" r="27876" b="-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BF2D90-80FE-9F7F-A685-A46C03BB3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05200" y="6356350"/>
            <a:ext cx="34290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BF5A-F39E-076A-6459-34CEB5F1F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60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4BB3-19C3-7838-45D8-7F812F6E1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Connections Table</a:t>
            </a:r>
          </a:p>
        </p:txBody>
      </p:sp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1145DC73-C080-C8E8-3F74-D34B4DC61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4564" y="2087561"/>
            <a:ext cx="7025039" cy="336681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EDBA0-C255-243C-09AA-7E19A5397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D5159-46E8-B208-5913-059C3DBA7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740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F788C-2A67-219B-A661-389D2A9F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SSH Troubleshooting</a:t>
            </a:r>
          </a:p>
        </p:txBody>
      </p:sp>
      <p:pic>
        <p:nvPicPr>
          <p:cNvPr id="7" name="Picture 6" descr="White puzzle with one red piece">
            <a:extLst>
              <a:ext uri="{FF2B5EF4-FFF2-40B4-BE49-F238E27FC236}">
                <a16:creationId xmlns:a16="http://schemas.microsoft.com/office/drawing/2014/main" id="{B5B9B65B-645E-2C12-30ED-2797C79A8E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23" r="30076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FB37E-2B00-1A01-F35D-5D34D5394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dirty="0">
                <a:ea typeface="+mn-lt"/>
                <a:cs typeface="+mn-lt"/>
              </a:rPr>
              <a:t>• Students have the most problems with SSH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• If things don’t work…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1. Re-watch the lecture. You may have missed something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2. Read the troubleshooting guide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3. Try EC2 Instance Connect</a:t>
            </a:r>
            <a:endParaRPr lang="en-US" sz="1900" dirty="0"/>
          </a:p>
          <a:p>
            <a:r>
              <a:rPr lang="en-US" sz="1900" dirty="0">
                <a:ea typeface="+mn-lt"/>
                <a:cs typeface="+mn-lt"/>
              </a:rPr>
              <a:t>• If one method works (SSH, Putty or EC2 Instance Connect) you’re good</a:t>
            </a:r>
            <a:endParaRPr lang="en-US" sz="1900" dirty="0"/>
          </a:p>
          <a:p>
            <a:endParaRPr lang="en-US" sz="1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8563E-93BC-2309-FD05-C6662BACF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74122-5BAF-D692-57E8-A66F9AC43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2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67C91-AF72-D2D8-1B32-1D2C799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227A7-88AE-6A39-07A0-38B033C5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• EC2 is one of the most popular of AWS’ offering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EC2 = Elastic Compute Cloud = Infrastructure as a Service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</a:t>
            </a:r>
            <a:r>
              <a:rPr lang="en-US" b="1" dirty="0">
                <a:ea typeface="+mn-lt"/>
                <a:cs typeface="+mn-lt"/>
              </a:rPr>
              <a:t>It mainly consists in the capability of 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• Renting virtual machines (EC2)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Storing data on virtual drives (EBS)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Distributing load across machines (ELB)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Scaling the services using an auto-scaling group (ASG)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Knowing EC2 is fundamental to understand how the Cloud works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300C641-EE1A-7294-74E1-1C6EF894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610" y="125636"/>
            <a:ext cx="12954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616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4F950-695E-410A-CFD6-5BE8DDDE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0" dirty="0">
                <a:ea typeface="+mj-lt"/>
                <a:cs typeface="+mj-lt"/>
              </a:rPr>
              <a:t>How to SSH into your EC2 Instance Windows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D254-F910-CFF0-DECD-FD7F87FA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We’ll learn how to SSH into your EC2 instance using Windows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• SSH is one of the most important function. It allows you to control a remote machine, all using the command line.</a:t>
            </a:r>
          </a:p>
          <a:p>
            <a:r>
              <a:rPr lang="en-US" sz="2000">
                <a:ea typeface="+mn-lt"/>
                <a:cs typeface="+mn-lt"/>
              </a:rPr>
              <a:t>• We will configure all the required parameters necessary for doing SSH on Windows using the free tool Putty</a:t>
            </a:r>
            <a:endParaRPr lang="en-US" sz="2000"/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2B75A6D0-1AA8-BD09-4DA1-0CBDB4E7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3174459"/>
            <a:ext cx="6253212" cy="1578936"/>
          </a:xfrm>
          <a:prstGeom prst="rect">
            <a:avLst/>
          </a:prstGeom>
        </p:spPr>
      </p:pic>
      <p:grpSp>
        <p:nvGrpSpPr>
          <p:cNvPr id="10" name="Group 1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660A9-31EB-3FB0-D977-A5D14A398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2477B-9ACB-977B-CC71-005692EC9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 smtClean="0"/>
              <a:pPr>
                <a:spcAft>
                  <a:spcPts val="600"/>
                </a:spcAft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27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2565-E6AE-B1A1-59B0-A9DDFA68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EC2 Instance Connect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6F53-419F-A1E2-794D-BDACE7A2A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• Connect to your EC2 instance within your browser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No need to use your key file that was downloaded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• The “magic” is that a temporary key is uploaded onto EC2 by AWS</a:t>
            </a:r>
          </a:p>
          <a:p>
            <a:r>
              <a:rPr lang="en-US" dirty="0">
                <a:ea typeface="+mn-lt"/>
                <a:cs typeface="+mn-lt"/>
              </a:rPr>
              <a:t>• Works only out-of-the-box with Amazon Linux 2</a:t>
            </a:r>
          </a:p>
          <a:p>
            <a:r>
              <a:rPr lang="en-US" dirty="0">
                <a:ea typeface="+mn-lt"/>
                <a:cs typeface="+mn-lt"/>
              </a:rPr>
              <a:t>• Need to make sure the port 22 is still opened!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40C30-488C-B1FD-8746-D51614B5F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49E7A-C35A-0F11-2CB4-AABB1078C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33489-9C35-C56A-66E3-5B66A17B2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>
                <a:ea typeface="+mj-lt"/>
                <a:cs typeface="+mj-lt"/>
              </a:rPr>
              <a:t>EC2 Instances Purchasing Options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25238-881D-097E-440B-42EEABF6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b="1" dirty="0">
                <a:ea typeface="+mn-lt"/>
                <a:cs typeface="+mn-lt"/>
              </a:rPr>
              <a:t>• On-Demand Instances </a:t>
            </a:r>
            <a:r>
              <a:rPr lang="en-US" sz="2200" dirty="0">
                <a:ea typeface="+mn-lt"/>
                <a:cs typeface="+mn-lt"/>
              </a:rPr>
              <a:t>– short workload, predictable pricing, pay by second</a:t>
            </a:r>
            <a:endParaRPr lang="en-US" sz="2200" dirty="0"/>
          </a:p>
          <a:p>
            <a:r>
              <a:rPr lang="en-US" sz="2200" b="1" dirty="0">
                <a:ea typeface="+mn-lt"/>
                <a:cs typeface="+mn-lt"/>
              </a:rPr>
              <a:t>• Reserved</a:t>
            </a:r>
            <a:r>
              <a:rPr lang="en-US" sz="2200" dirty="0">
                <a:ea typeface="+mn-lt"/>
                <a:cs typeface="+mn-lt"/>
              </a:rPr>
              <a:t> (1 &amp; 3 years)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    </a:t>
            </a:r>
            <a:r>
              <a:rPr lang="en-US" sz="2200" b="1" dirty="0">
                <a:ea typeface="+mn-lt"/>
                <a:cs typeface="+mn-lt"/>
              </a:rPr>
              <a:t>• Reserved Instances</a:t>
            </a:r>
            <a:r>
              <a:rPr lang="en-US" sz="2200" dirty="0">
                <a:ea typeface="+mn-lt"/>
                <a:cs typeface="+mn-lt"/>
              </a:rPr>
              <a:t> – long workloads 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    </a:t>
            </a:r>
            <a:r>
              <a:rPr lang="en-US" sz="2200" b="1" dirty="0">
                <a:ea typeface="+mn-lt"/>
                <a:cs typeface="+mn-lt"/>
              </a:rPr>
              <a:t>• Convertible Reserved Instances</a:t>
            </a:r>
            <a:r>
              <a:rPr lang="en-US" sz="2200" dirty="0">
                <a:ea typeface="+mn-lt"/>
                <a:cs typeface="+mn-lt"/>
              </a:rPr>
              <a:t> – long workloads with flexible instances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</a:t>
            </a:r>
            <a:r>
              <a:rPr lang="en-US" sz="2200" b="1" dirty="0">
                <a:ea typeface="+mn-lt"/>
                <a:cs typeface="+mn-lt"/>
              </a:rPr>
              <a:t>Savings Plans (1 &amp; 3 years)</a:t>
            </a:r>
            <a:r>
              <a:rPr lang="en-US" sz="2200" dirty="0">
                <a:ea typeface="+mn-lt"/>
                <a:cs typeface="+mn-lt"/>
              </a:rPr>
              <a:t> –commitment to an amount of usage, long workload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</a:t>
            </a:r>
            <a:r>
              <a:rPr lang="en-US" sz="2200" b="1" dirty="0">
                <a:ea typeface="+mn-lt"/>
                <a:cs typeface="+mn-lt"/>
              </a:rPr>
              <a:t>Spot Instances </a:t>
            </a:r>
            <a:r>
              <a:rPr lang="en-US" sz="2200" dirty="0">
                <a:ea typeface="+mn-lt"/>
                <a:cs typeface="+mn-lt"/>
              </a:rPr>
              <a:t>– short workloads, cheap, can lose instances (less reliable)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</a:t>
            </a:r>
            <a:r>
              <a:rPr lang="en-US" sz="2200" b="1" dirty="0">
                <a:ea typeface="+mn-lt"/>
                <a:cs typeface="+mn-lt"/>
              </a:rPr>
              <a:t>Dedicated Hosts</a:t>
            </a:r>
            <a:r>
              <a:rPr lang="en-US" sz="2200" dirty="0">
                <a:ea typeface="+mn-lt"/>
                <a:cs typeface="+mn-lt"/>
              </a:rPr>
              <a:t> – book an entire physical server, control instance placement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</a:t>
            </a:r>
            <a:r>
              <a:rPr lang="en-US" sz="2200" b="1" dirty="0">
                <a:ea typeface="+mn-lt"/>
                <a:cs typeface="+mn-lt"/>
              </a:rPr>
              <a:t>Dedicated Instances</a:t>
            </a:r>
            <a:r>
              <a:rPr lang="en-US" sz="2200" dirty="0">
                <a:ea typeface="+mn-lt"/>
                <a:cs typeface="+mn-lt"/>
              </a:rPr>
              <a:t> – no other customers will share your hardware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</a:t>
            </a:r>
            <a:r>
              <a:rPr lang="en-US" sz="2200" b="1" dirty="0">
                <a:ea typeface="+mn-lt"/>
                <a:cs typeface="+mn-lt"/>
              </a:rPr>
              <a:t>Capacity Reservations</a:t>
            </a:r>
            <a:r>
              <a:rPr lang="en-US" sz="2200" dirty="0">
                <a:ea typeface="+mn-lt"/>
                <a:cs typeface="+mn-lt"/>
              </a:rPr>
              <a:t> – reserve capacity in a specific AZ for any duration</a:t>
            </a:r>
            <a:endParaRPr lang="en-US" sz="2200" dirty="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14311-6F48-6032-5368-C6CFD1AAC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B4F6-8C84-A1B6-4A2F-F7635F5A4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46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28D08-723A-1539-090D-7388697A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0">
                <a:ea typeface="+mj-lt"/>
                <a:cs typeface="+mj-lt"/>
              </a:rPr>
              <a:t>EC2 On Demand</a:t>
            </a:r>
            <a:endParaRPr lang="en-US" sz="5400"/>
          </a:p>
        </p:txBody>
      </p:sp>
      <p:pic>
        <p:nvPicPr>
          <p:cNvPr id="7" name="Picture 6" descr="Closeup of a keyboard">
            <a:extLst>
              <a:ext uri="{FF2B5EF4-FFF2-40B4-BE49-F238E27FC236}">
                <a16:creationId xmlns:a16="http://schemas.microsoft.com/office/drawing/2014/main" id="{1BB24B09-240F-5F10-F8A4-71065E04B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72" r="33958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E3F3-5C49-A454-044B-96CAF993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• Pay for what you use: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Linux or Windows - billing per second, after the first minute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All other operating systems - billing per hour 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Has the highest cost but no upfront payment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No long-term commitment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Recommended for short-term and un-interrupted workloads, where 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you can't predict how the application will behave</a:t>
            </a:r>
            <a:endParaRPr lang="en-US" sz="200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FAB7F-2C6A-059F-B96E-82B7AD105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B3532-2BB5-F0B1-AD3A-34D8E977B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4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4A2FF-39BE-B4C6-508C-D8ED2436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EC2 Reserved Instances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68429-C2A4-7E5F-4604-EE1A63A2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• Up to 72% discount compared to On-demand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You reserve a specific instance attributes </a:t>
            </a:r>
            <a:r>
              <a:rPr lang="en-US" sz="2200" b="1" dirty="0">
                <a:ea typeface="+mn-lt"/>
                <a:cs typeface="+mn-lt"/>
              </a:rPr>
              <a:t>(Instance Type, Region, Tenancy, OS)</a:t>
            </a:r>
            <a:endParaRPr lang="en-US" sz="2200" b="1"/>
          </a:p>
          <a:p>
            <a:r>
              <a:rPr lang="en-US" sz="2200" dirty="0">
                <a:ea typeface="+mn-lt"/>
                <a:cs typeface="+mn-lt"/>
              </a:rPr>
              <a:t>• </a:t>
            </a:r>
            <a:r>
              <a:rPr lang="en-US" sz="2200" b="1" dirty="0">
                <a:ea typeface="+mn-lt"/>
                <a:cs typeface="+mn-lt"/>
              </a:rPr>
              <a:t>Reservation Period</a:t>
            </a:r>
            <a:r>
              <a:rPr lang="en-US" sz="2200" dirty="0">
                <a:ea typeface="+mn-lt"/>
                <a:cs typeface="+mn-lt"/>
              </a:rPr>
              <a:t> – </a:t>
            </a:r>
            <a:r>
              <a:rPr lang="en-US" sz="2200" b="1" dirty="0">
                <a:ea typeface="+mn-lt"/>
                <a:cs typeface="+mn-lt"/>
              </a:rPr>
              <a:t>1 year</a:t>
            </a:r>
            <a:r>
              <a:rPr lang="en-US" sz="2200" dirty="0">
                <a:ea typeface="+mn-lt"/>
                <a:cs typeface="+mn-lt"/>
              </a:rPr>
              <a:t> (+discount) or </a:t>
            </a:r>
            <a:r>
              <a:rPr lang="en-US" sz="2200" b="1" dirty="0">
                <a:ea typeface="+mn-lt"/>
                <a:cs typeface="+mn-lt"/>
              </a:rPr>
              <a:t>3 years</a:t>
            </a:r>
            <a:r>
              <a:rPr lang="en-US" sz="2200" dirty="0">
                <a:ea typeface="+mn-lt"/>
                <a:cs typeface="+mn-lt"/>
              </a:rPr>
              <a:t> (+++discount)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</a:t>
            </a:r>
            <a:r>
              <a:rPr lang="en-US" sz="2200" b="1" dirty="0">
                <a:ea typeface="+mn-lt"/>
                <a:cs typeface="+mn-lt"/>
              </a:rPr>
              <a:t>Payment Options</a:t>
            </a:r>
            <a:r>
              <a:rPr lang="en-US" sz="2200" dirty="0">
                <a:ea typeface="+mn-lt"/>
                <a:cs typeface="+mn-lt"/>
              </a:rPr>
              <a:t> – No Upfront (+), Partial Upfront (++), All Upfront (+++)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</a:t>
            </a:r>
            <a:r>
              <a:rPr lang="en-US" sz="2200" b="1" dirty="0">
                <a:ea typeface="+mn-lt"/>
                <a:cs typeface="+mn-lt"/>
              </a:rPr>
              <a:t>Reserved Instance’s Scope</a:t>
            </a:r>
            <a:r>
              <a:rPr lang="en-US" sz="2200" dirty="0">
                <a:ea typeface="+mn-lt"/>
                <a:cs typeface="+mn-lt"/>
              </a:rPr>
              <a:t> – Regional or Zonal (reserve capacity in an AZ)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Recommended for steady-state usage applications (think database)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• You can buy and sell in the Reserved Instance Marketplace</a:t>
            </a:r>
            <a:endParaRPr lang="en-US" sz="2200" dirty="0"/>
          </a:p>
          <a:p>
            <a:r>
              <a:rPr lang="en-US" sz="2200" b="1" dirty="0">
                <a:ea typeface="+mn-lt"/>
                <a:cs typeface="+mn-lt"/>
              </a:rPr>
              <a:t>• Convertible Reserved Instance</a:t>
            </a:r>
            <a:endParaRPr lang="en-US" sz="2200"/>
          </a:p>
          <a:p>
            <a:r>
              <a:rPr lang="en-US" sz="2200" dirty="0">
                <a:ea typeface="+mn-lt"/>
                <a:cs typeface="+mn-lt"/>
              </a:rPr>
              <a:t>     • Can change the EC2 instance type, instance family, OS, scope and tenancy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     • Up to 66% discount</a:t>
            </a: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8901A-C42D-C0E2-BDD2-B857BDE93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088D-FFC6-E47F-E3CA-93CC5837AA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 smtClean="0"/>
              <a:pPr>
                <a:spcAft>
                  <a:spcPts val="600"/>
                </a:spcAft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A4209-213B-69CD-C005-DE3633A1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>
                <a:ea typeface="+mj-lt"/>
                <a:cs typeface="+mj-lt"/>
              </a:rPr>
              <a:t>EC2 Savings Plans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B4B03-476D-5F6D-28B2-AD0784837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• Get a discount based on long-term usage (up to 72% - same as RIs)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• Commit to a certain type of usage ($10/hour for 1 or 3 years)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• Usage beyond EC2 Savings Plans is billed at the On-Demand price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• Locked to a specific instance family &amp; AWS region (e.g., M5 in us-east-1)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• Flexible across: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• Instance Size (e.g., m5.xlarge, m5.2xlarge)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• OS (e.g., Linux, Windows)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• Tenancy (Host, Dedicated, Default)</a:t>
            </a:r>
            <a:endParaRPr lang="en-US" sz="2200"/>
          </a:p>
          <a:p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8128C-851C-4CBE-DB58-8BA550B8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FDEC-B9CE-F887-B88B-61AB29EA0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3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>
                <a:ea typeface="+mj-lt"/>
                <a:cs typeface="+mj-lt"/>
              </a:rPr>
              <a:t>EC2 Spot Instances</a:t>
            </a:r>
            <a:endParaRPr 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Can get a discount of up to 90% compared to On-demand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• Instances that you can “lose” at any point of time if your max price is less than the current spot price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• The MOST cost-efficient instances in AWS</a:t>
            </a:r>
          </a:p>
          <a:p>
            <a:r>
              <a:rPr lang="en-US" sz="2000" b="1" dirty="0">
                <a:ea typeface="+mn-lt"/>
                <a:cs typeface="+mn-lt"/>
              </a:rPr>
              <a:t>• Useful for workloads that are resilient to failure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     • Batch jobs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   • Data analysis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   • Image processing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   • Any distributed workloads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     • Workloads with a flexible start and end time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• Not suitable for critical jobs or databases</a:t>
            </a:r>
            <a:endParaRPr lang="en-US" sz="2000" b="1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20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EC2 Dedicated Hosts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A physical server with EC2 instance capacity fully dedicated to your use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Allows you address compliance requirements and use your existing server- bound software licenses (per-socket, per-core, pe—VM software licenses)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Purchasing Options: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 • On-demand – pay per second for active Dedicated Host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 • Reserved - 1 or 3 years (No Upfront, Partial Upfront, All Upfront)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The most expensive option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Useful for software that have complicated licensing model (BYOL – Bring Your Own License)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Or for companies that have strong regulatory or compliance needs</a:t>
            </a:r>
            <a:endParaRPr lang="en-US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2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EC2 Dedicated Instances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Instances run on hardware that’s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dedicated to you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• May share hardware with other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instances in same account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No control over instance placement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(can move hardware after Stop / Start)</a:t>
            </a:r>
            <a:endParaRPr lang="en-US" dirty="0">
              <a:ea typeface="+mn-lt"/>
              <a:cs typeface="+mn-lt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B60C2D7D-7BAE-B77C-1055-0C763F02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87" y="1928590"/>
            <a:ext cx="3676918" cy="436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1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EC2 Capacity Reservations</a:t>
            </a:r>
            <a:endParaRPr lang="en-US" sz="5400" dirty="0"/>
          </a:p>
        </p:txBody>
      </p:sp>
      <p:pic>
        <p:nvPicPr>
          <p:cNvPr id="14" name="Picture 13" descr="Desk with productivity items">
            <a:extLst>
              <a:ext uri="{FF2B5EF4-FFF2-40B4-BE49-F238E27FC236}">
                <a16:creationId xmlns:a16="http://schemas.microsoft.com/office/drawing/2014/main" id="{E45BE713-4686-6AD2-9C8B-B2E49F00C1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562" r="19173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ea typeface="+mn-lt"/>
                <a:cs typeface="+mn-lt"/>
              </a:rPr>
              <a:t>• Reserve On-Demand instances capacity in a specific AZ for any duration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• You always have access to EC2 capacity when you need it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• No time commitment (create/cancel anytime), no billing discounts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• Combine with Regional Reserved Instances and Savings Plans to benefit 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from billing discounts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• You’re charged at On-Demand rate whether you run instances or not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• Suitable for short-term, uninterrupted workloads that needs to be in a </a:t>
            </a:r>
            <a:endParaRPr lang="en-US" sz="1500"/>
          </a:p>
          <a:p>
            <a:r>
              <a:rPr lang="en-US" sz="1500">
                <a:ea typeface="+mn-lt"/>
                <a:cs typeface="+mn-lt"/>
              </a:rPr>
              <a:t>specific AZ</a:t>
            </a:r>
            <a:endParaRPr lang="en-US" sz="1500"/>
          </a:p>
          <a:p>
            <a:endParaRPr lang="en-US" sz="1500"/>
          </a:p>
          <a:p>
            <a:endParaRPr lang="en-US" sz="1500"/>
          </a:p>
          <a:p>
            <a:endParaRPr lang="en-US" sz="15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B0B5-B334-D53F-D132-1B94A1D5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957" y="241479"/>
            <a:ext cx="9779183" cy="1325563"/>
          </a:xfrm>
        </p:spPr>
        <p:txBody>
          <a:bodyPr/>
          <a:lstStyle/>
          <a:p>
            <a:r>
              <a:rPr lang="en-US" dirty="0"/>
              <a:t>EC2 Sizing and Config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28AE-81CB-BD1A-A32A-194FD2D9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926577"/>
            <a:ext cx="9811379" cy="45044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• Operating System (OS): Linux, Windows or Mac OS</a:t>
            </a:r>
          </a:p>
          <a:p>
            <a:r>
              <a:rPr lang="en-US" dirty="0">
                <a:ea typeface="+mn-lt"/>
                <a:cs typeface="+mn-lt"/>
              </a:rPr>
              <a:t>• How much compute power &amp; cores (CPU)</a:t>
            </a:r>
          </a:p>
          <a:p>
            <a:r>
              <a:rPr lang="en-US" dirty="0">
                <a:ea typeface="+mn-lt"/>
                <a:cs typeface="+mn-lt"/>
              </a:rPr>
              <a:t>• How much random-access memory (RAM)</a:t>
            </a:r>
          </a:p>
          <a:p>
            <a:r>
              <a:rPr lang="en-US" dirty="0">
                <a:ea typeface="+mn-lt"/>
                <a:cs typeface="+mn-lt"/>
              </a:rPr>
              <a:t>• How much storage space:</a:t>
            </a:r>
          </a:p>
          <a:p>
            <a:r>
              <a:rPr lang="en-US" dirty="0"/>
              <a:t>- </a:t>
            </a:r>
            <a:r>
              <a:rPr lang="en-US" dirty="0">
                <a:ea typeface="+mn-lt"/>
                <a:cs typeface="+mn-lt"/>
              </a:rPr>
              <a:t>Network-attached (EBS &amp; EFS)</a:t>
            </a:r>
          </a:p>
          <a:p>
            <a:r>
              <a:rPr lang="en-US" dirty="0">
                <a:ea typeface="+mn-lt"/>
                <a:cs typeface="+mn-lt"/>
              </a:rPr>
              <a:t>- hardware (EC2 Instance Store)</a:t>
            </a:r>
          </a:p>
          <a:p>
            <a:r>
              <a:rPr lang="en-US" dirty="0">
                <a:ea typeface="+mn-lt"/>
                <a:cs typeface="+mn-lt"/>
              </a:rPr>
              <a:t>• Network card: speed of the card, Public IP address</a:t>
            </a:r>
          </a:p>
          <a:p>
            <a:r>
              <a:rPr lang="en-US" dirty="0">
                <a:ea typeface="+mn-lt"/>
                <a:cs typeface="+mn-lt"/>
              </a:rPr>
              <a:t>• Firewall rules: security group</a:t>
            </a:r>
          </a:p>
          <a:p>
            <a:r>
              <a:rPr lang="en-US" dirty="0">
                <a:ea typeface="+mn-lt"/>
                <a:cs typeface="+mn-lt"/>
              </a:rPr>
              <a:t>• Bootstrap script (configure at first launch): EC2 User Data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38685-C0CA-4700-0455-756D54EB5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F230DC-2E68-D6A6-8812-CC1DF2687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4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How to choose Purchasing Option?</a:t>
            </a:r>
            <a:endParaRPr lang="en-US" sz="5400"/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ea typeface="+mn-lt"/>
                <a:cs typeface="+mn-lt"/>
              </a:rPr>
              <a:t>• On demand: coming and staying in resort whenever we like, we pay the full price</a:t>
            </a:r>
          </a:p>
          <a:p>
            <a:r>
              <a:rPr lang="en-US" sz="1700">
                <a:ea typeface="+mn-lt"/>
                <a:cs typeface="+mn-lt"/>
              </a:rPr>
              <a:t>• Reserved: like planning ahead and if we plan to stay for a long time, we may get a good discount.</a:t>
            </a:r>
          </a:p>
          <a:p>
            <a:r>
              <a:rPr lang="en-US" sz="1700">
                <a:ea typeface="+mn-lt"/>
                <a:cs typeface="+mn-lt"/>
              </a:rPr>
              <a:t>• Savings Plans: pay a certain amount per hour for certain period and stay in any room type (e.g., </a:t>
            </a:r>
          </a:p>
          <a:p>
            <a:r>
              <a:rPr lang="en-US" sz="1700">
                <a:ea typeface="+mn-lt"/>
                <a:cs typeface="+mn-lt"/>
              </a:rPr>
              <a:t>King, Suite, Sea View, …)</a:t>
            </a:r>
          </a:p>
          <a:p>
            <a:r>
              <a:rPr lang="en-US" sz="1700">
                <a:ea typeface="+mn-lt"/>
                <a:cs typeface="+mn-lt"/>
              </a:rPr>
              <a:t>• Spot instances: the hotel allows people to bid for the empty rooms and the highest bidder keeps the </a:t>
            </a:r>
          </a:p>
          <a:p>
            <a:r>
              <a:rPr lang="en-US" sz="1700">
                <a:ea typeface="+mn-lt"/>
                <a:cs typeface="+mn-lt"/>
              </a:rPr>
              <a:t>rooms. You can get kicked out at any time</a:t>
            </a:r>
          </a:p>
          <a:p>
            <a:r>
              <a:rPr lang="en-US" sz="1700">
                <a:ea typeface="+mn-lt"/>
                <a:cs typeface="+mn-lt"/>
              </a:rPr>
              <a:t>• Dedicated Hosts: We book an entire building of the resort</a:t>
            </a:r>
          </a:p>
          <a:p>
            <a:r>
              <a:rPr lang="en-US" sz="1700">
                <a:ea typeface="+mn-lt"/>
                <a:cs typeface="+mn-lt"/>
              </a:rPr>
              <a:t>• Capacity Reservations: you book a room for a period with full price even you don’t stay i</a:t>
            </a:r>
            <a:endParaRPr lang="en-US" sz="1700"/>
          </a:p>
          <a:p>
            <a:endParaRPr lang="en-US" sz="1700"/>
          </a:p>
          <a:p>
            <a:endParaRPr lang="en-US" sz="1700"/>
          </a:p>
        </p:txBody>
      </p:sp>
      <p:pic>
        <p:nvPicPr>
          <p:cNvPr id="6" name="Picture 6" descr="A picture containing text, sky, outdoor, palm&#10;&#10;Description automatically generated">
            <a:extLst>
              <a:ext uri="{FF2B5EF4-FFF2-40B4-BE49-F238E27FC236}">
                <a16:creationId xmlns:a16="http://schemas.microsoft.com/office/drawing/2014/main" id="{25F72E77-DA44-7A17-495E-B67ED4EB2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6" r="4147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14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EC2 Spot Instance Requests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Can get a discount of up to 90% compared to On-demand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Define </a:t>
            </a:r>
            <a:r>
              <a:rPr lang="en-US" sz="2000" b="1" dirty="0">
                <a:ea typeface="+mn-lt"/>
                <a:cs typeface="+mn-lt"/>
              </a:rPr>
              <a:t>max spot price</a:t>
            </a:r>
            <a:r>
              <a:rPr lang="en-US" sz="2000" dirty="0">
                <a:ea typeface="+mn-lt"/>
                <a:cs typeface="+mn-lt"/>
              </a:rPr>
              <a:t> and get the instance while </a:t>
            </a:r>
            <a:r>
              <a:rPr lang="en-US" sz="2000" b="1" dirty="0">
                <a:ea typeface="+mn-lt"/>
                <a:cs typeface="+mn-lt"/>
              </a:rPr>
              <a:t>current spot price &lt; max</a:t>
            </a:r>
            <a:r>
              <a:rPr lang="en-US" sz="2000" dirty="0">
                <a:ea typeface="+mn-lt"/>
                <a:cs typeface="+mn-lt"/>
              </a:rPr>
              <a:t>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     • The hourly spot price varies based on offer and capacity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   • If the current spot price &gt; your max price you can choose to stop or terminate your              instance with a 2 minutes grace period.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Other strategy: </a:t>
            </a:r>
            <a:r>
              <a:rPr lang="en-US" sz="2000" b="1" dirty="0">
                <a:ea typeface="+mn-lt"/>
                <a:cs typeface="+mn-lt"/>
              </a:rPr>
              <a:t>Spot Block</a:t>
            </a:r>
            <a:endParaRPr lang="en-US" b="1" dirty="0"/>
          </a:p>
          <a:p>
            <a:r>
              <a:rPr lang="en-US" sz="2000" dirty="0">
                <a:ea typeface="+mn-lt"/>
                <a:cs typeface="+mn-lt"/>
              </a:rPr>
              <a:t>     • “block” spot instance during a specified time frame (1 to 6 hours) without interruptions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 • In rare situations, the instance may be reclaimed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</a:t>
            </a:r>
            <a:r>
              <a:rPr lang="en-US" sz="2000" b="1" dirty="0">
                <a:ea typeface="+mn-lt"/>
                <a:cs typeface="+mn-lt"/>
              </a:rPr>
              <a:t>Used for batch jobs, data analysis, or workloads that are resilient to failures. </a:t>
            </a:r>
            <a:endParaRPr lang="en-US" b="1"/>
          </a:p>
          <a:p>
            <a:r>
              <a:rPr lang="en-US" sz="2000" b="1" dirty="0">
                <a:ea typeface="+mn-lt"/>
                <a:cs typeface="+mn-lt"/>
              </a:rPr>
              <a:t>• Not great for critical jobs or databases</a:t>
            </a:r>
            <a:endParaRPr lang="en-US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12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EC2 Spot Pricing</a:t>
            </a:r>
            <a:endParaRPr lang="en-US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pic>
        <p:nvPicPr>
          <p:cNvPr id="6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CF0F26F8-036E-8C25-ED4F-E6475947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57" y="2126593"/>
            <a:ext cx="9386551" cy="40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67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Terminating Spot Instances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4DA242F9-B802-9106-9612-33B1142F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90" y="2108002"/>
            <a:ext cx="9365087" cy="44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89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Spot Fleets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Spot Fleets = set of Spot Instances + (optional) On-Demand Instances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The Spot Fleet will try to meet the target capacity with price constraints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Define possible launch pools: instance type (m5.large), OS, Availability Zone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Can have multiple launch pools, so that the fleet can choose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Spot Fleet stops launching instances when reaching capacity or max cost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Strategies to allocate Spot Instances: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</a:t>
            </a:r>
            <a:r>
              <a:rPr lang="en-US" sz="2000" dirty="0" err="1">
                <a:ea typeface="+mn-lt"/>
                <a:cs typeface="+mn-lt"/>
              </a:rPr>
              <a:t>lowestPrice</a:t>
            </a:r>
            <a:r>
              <a:rPr lang="en-US" sz="2000" dirty="0">
                <a:ea typeface="+mn-lt"/>
                <a:cs typeface="+mn-lt"/>
              </a:rPr>
              <a:t>: from the pool with the lowest price (cost optimization, short workload)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  • diversified: distributed across all pools (great for availability, long workloads)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</a:t>
            </a:r>
            <a:r>
              <a:rPr lang="en-US" sz="2000" dirty="0" err="1">
                <a:ea typeface="+mn-lt"/>
                <a:cs typeface="+mn-lt"/>
              </a:rPr>
              <a:t>capacityOptimized</a:t>
            </a:r>
            <a:r>
              <a:rPr lang="en-US" sz="2000" dirty="0">
                <a:ea typeface="+mn-lt"/>
                <a:cs typeface="+mn-lt"/>
              </a:rPr>
              <a:t>: pool with the optimal capacity for the number of instances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Spot Fleets allow us to automatically request Spot Instances with the lowest price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EC2 - Summary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• EC2 Instance:</a:t>
            </a:r>
            <a:r>
              <a:rPr lang="en-US" sz="2000" dirty="0">
                <a:ea typeface="+mn-lt"/>
                <a:cs typeface="+mn-lt"/>
              </a:rPr>
              <a:t> AMI (OS) + Instance Size (CPU + RAM) + Storage +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security groups + EC2 User Data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• Security Groups:</a:t>
            </a:r>
            <a:r>
              <a:rPr lang="en-US" sz="2000" dirty="0">
                <a:ea typeface="+mn-lt"/>
                <a:cs typeface="+mn-lt"/>
              </a:rPr>
              <a:t> Firewall attached to the EC2 instance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• EC2 User Data:</a:t>
            </a:r>
            <a:r>
              <a:rPr lang="en-US" sz="2000" dirty="0">
                <a:ea typeface="+mn-lt"/>
                <a:cs typeface="+mn-lt"/>
              </a:rPr>
              <a:t> Script launched at the first start of an instance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• SSH:</a:t>
            </a:r>
            <a:r>
              <a:rPr lang="en-US" sz="2000" dirty="0">
                <a:ea typeface="+mn-lt"/>
                <a:cs typeface="+mn-lt"/>
              </a:rPr>
              <a:t> start a terminal into our EC2 Instances (port 22)</a:t>
            </a:r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• EC2 Instance Role:</a:t>
            </a:r>
            <a:r>
              <a:rPr lang="en-US" sz="2000" dirty="0">
                <a:ea typeface="+mn-lt"/>
                <a:cs typeface="+mn-lt"/>
              </a:rPr>
              <a:t> link to IAM roles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• Purchasing Options:</a:t>
            </a:r>
            <a:r>
              <a:rPr lang="en-US" sz="2000" dirty="0">
                <a:ea typeface="+mn-lt"/>
                <a:cs typeface="+mn-lt"/>
              </a:rPr>
              <a:t> On-Demand, Spot, Reserved (Standard + Convertible + Scheduled), Dedicated Host, Dedicated Instance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84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7F74-98DA-0412-A3C7-11E3AD2852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EC2 – Deeper Dive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E373-3450-2E1F-C33B-F6CAE0DC5A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7374F8-EA2E-65B7-06E3-D509E247E63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531B-3D3C-9890-0A87-A76DBAEE98F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453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Private VS Public IP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6BD9C78E-1CEB-C4C6-AB6A-93AAEEAB6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868" y="2216350"/>
            <a:ext cx="8820291" cy="3914167"/>
          </a:xfrm>
        </p:spPr>
      </p:pic>
    </p:spTree>
    <p:extLst>
      <p:ext uri="{BB962C8B-B14F-4D97-AF65-F5344CB8AC3E}">
        <p14:creationId xmlns:p14="http://schemas.microsoft.com/office/powerpoint/2010/main" val="3841164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Private and Public IP - Differences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ea typeface="+mn-lt"/>
                <a:cs typeface="+mn-lt"/>
              </a:rPr>
              <a:t>• Public IP:</a:t>
            </a:r>
            <a:endParaRPr lang="en-US" b="1" dirty="0"/>
          </a:p>
          <a:p>
            <a:r>
              <a:rPr lang="en-US" sz="2000" dirty="0">
                <a:ea typeface="+mn-lt"/>
                <a:cs typeface="+mn-lt"/>
              </a:rPr>
              <a:t>    • Public IP means the machine can be identified on the internet (WWW)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Must be unique across the whole web (not two machines can have the same public IP). 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Can be geo-located easily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• Private IP:</a:t>
            </a:r>
            <a:endParaRPr lang="en-US" b="1" dirty="0"/>
          </a:p>
          <a:p>
            <a:r>
              <a:rPr lang="en-US" sz="2000" dirty="0">
                <a:ea typeface="+mn-lt"/>
                <a:cs typeface="+mn-lt"/>
              </a:rPr>
              <a:t>    • Private IP means the machine can only be identified on a private network only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The IP must be unique across the private network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BUT two different private networks (two companies) can have the same IPs. 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Machines connect to WWW using a NAT + internet gateway (a proxy)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Only a specified range of IPs can be used as private IP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3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Elastic Ip's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When you stop and then start an EC2 instance, it can change its public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IP.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If you need to have a fixed public IP for your instance, you need an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Elastic IP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• An Elastic IP is a public IPv4 IP you own as long as you don’t delete it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You can attach it to one instance at a time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D7DE4-4AEC-D5BA-408D-2230E385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EC2 User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123B-E175-33C1-D622-97FA067E4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It is possible to bootstrap our instances using an EC2 User data script.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bootstrapping means launching commands when a machine starts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That script is only run once at the instance first start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• EC2 user data is used to automate boot tasks such as:</a:t>
            </a:r>
            <a:endParaRPr lang="en-US" b="1" dirty="0"/>
          </a:p>
          <a:p>
            <a:r>
              <a:rPr lang="en-US" sz="2000" dirty="0">
                <a:ea typeface="+mn-lt"/>
                <a:cs typeface="+mn-lt"/>
              </a:rPr>
              <a:t>• - Installing updates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- Installing software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- Downloading common files from the internet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- Anything you can think of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The EC2 User Data Script runs with the root user</a:t>
            </a:r>
            <a:endParaRPr lang="en-US" dirty="0"/>
          </a:p>
          <a:p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CB3BB-F92E-6B0D-D39A-2B572E11C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E973D-D42C-B19F-B1E8-9243359D4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85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Elastic Ip's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With an Elastic IP address, you can mask the failure of an instance or software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by rapidly remapping the address to another instance in your account.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You can only have 5 Elastic IP in your account (you can ask AWS to increase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that).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Overall, try to avoid using Elastic IP: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They often reflect poor architectural decisions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Instead, use a random public IP and register a DNS name to it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  • Or, as we’ll see later, use a Load Balancer and don’t use a public IP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64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Elastic Ip's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With an Elastic IP address, you can mask the failure of an instance or software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by rapidly remapping the address to another instance in your account.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You can only have 5 Elastic IP in your account (you can ask AWS to increase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that).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Overall, try to avoid using Elastic IP: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They often reflect poor architectural decisions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Instead, use a random public IP and register a DNS name to it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  • Or, as we’ll see later, use a Load Balancer and don’t use a public IP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3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D9E0-CFC5-A79E-86A3-33D55D0C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085BB-BB50-0D29-7A53-4741B8B2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8C7B9-C63B-4719-C9DB-BBC93B33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471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Placement Groups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Sometimes you want control over the EC2 Instance placement strategy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That strategy can be defined using placement groups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When you create a placement group, you specify one of the following </a:t>
            </a:r>
            <a:endParaRPr lang="en-US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strategies for the group:</a:t>
            </a:r>
            <a:endParaRPr lang="en-US" b="1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•</a:t>
            </a:r>
            <a:r>
              <a:rPr lang="en-US" sz="2000" b="1" dirty="0">
                <a:ea typeface="+mn-lt"/>
                <a:cs typeface="+mn-lt"/>
              </a:rPr>
              <a:t> Cluster</a:t>
            </a:r>
            <a:r>
              <a:rPr lang="en-US" sz="2000" dirty="0">
                <a:ea typeface="+mn-lt"/>
                <a:cs typeface="+mn-lt"/>
              </a:rPr>
              <a:t>—clusters instances into a low-latency group in a single Availability Zone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</a:t>
            </a:r>
            <a:r>
              <a:rPr lang="en-US" sz="2000" b="1" dirty="0">
                <a:ea typeface="+mn-lt"/>
                <a:cs typeface="+mn-lt"/>
              </a:rPr>
              <a:t>Spread</a:t>
            </a:r>
            <a:r>
              <a:rPr lang="en-US" sz="2000" dirty="0">
                <a:ea typeface="+mn-lt"/>
                <a:cs typeface="+mn-lt"/>
              </a:rPr>
              <a:t>—spreads instances across underlying hardware (max 7 instances per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group per AZ)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</a:t>
            </a:r>
            <a:r>
              <a:rPr lang="en-US" sz="2000" b="1" dirty="0">
                <a:ea typeface="+mn-lt"/>
                <a:cs typeface="+mn-lt"/>
              </a:rPr>
              <a:t>Partition</a:t>
            </a:r>
            <a:r>
              <a:rPr lang="en-US" sz="2000" dirty="0">
                <a:ea typeface="+mn-lt"/>
                <a:cs typeface="+mn-lt"/>
              </a:rPr>
              <a:t>—spreads instances across many different partitions (which rely on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different sets of racks) within an AZ. Scales to 100s of EC2 instances per group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(Hadoop, Cassandra, Kafka)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00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Cluster Placement 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Pros: Great network (10 Gbps bandwidth between instances with Enhanced 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Networking enabled - recommended)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• Cons: If the rack fails, all instances fails at the same time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• Use case: 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    • Big Data job that needs to complete fast</a:t>
            </a:r>
            <a:endParaRPr lang="en-US" sz="2000"/>
          </a:p>
          <a:p>
            <a:r>
              <a:rPr lang="en-US" sz="2000" dirty="0">
                <a:ea typeface="+mn-lt"/>
                <a:cs typeface="+mn-lt"/>
              </a:rPr>
              <a:t>    • Application that needs extremely low latency and high network throughput</a:t>
            </a:r>
            <a:endParaRPr lang="en-US" sz="200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68151CC1-D15C-A193-5A0A-747943828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2967501"/>
            <a:ext cx="4788505" cy="219074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/>
              <a:pPr>
                <a:spcAft>
                  <a:spcPts val="600"/>
                </a:spcAft>
              </a:pPr>
              <a:t>44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694090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Spread Placement Groups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• Pros: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Can span across Availability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Zones (AZ)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Reduced risk is simultaneous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failure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EC2 Instances are on different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physical hardware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Cons: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Limited to 7 instances per AZ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per placement group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Use case: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Application that needs to </a:t>
            </a:r>
            <a:endParaRPr lang="en-US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maximize high availability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Critical Applications where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each instance must be isolated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from failure from each other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  <p:pic>
        <p:nvPicPr>
          <p:cNvPr id="6" name="Picture 6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C2F24DC3-3C2A-F78B-71D8-5DD43C5D5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667" y="2227351"/>
            <a:ext cx="4889677" cy="36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11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Partition Placement Groups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• Up to 7 partitions per AZ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Can span across multiple AZs in the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same region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Up to 100s of EC2 instances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The instances in a partition do not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share racks with the instances in the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other partitions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A partition failure can affect many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EC2 but won’t affect other partitions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EC2 instances get access to the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partition information as metadata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Use cases: HDFS, HBase, Cassandra,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Kafka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3DCDE7F-326C-BA45-D14A-399237826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7" y="1989952"/>
            <a:ext cx="4760889" cy="40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4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Elastic Network Interface(ENI)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>
                <a:ea typeface="+mn-lt"/>
                <a:cs typeface="+mn-lt"/>
              </a:rPr>
              <a:t>• Logical component in a VPC that represents a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virtual network card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The ENI can have the following attributes:</a:t>
            </a:r>
            <a:endParaRPr lang="en-US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• Primary private IPv4, one or more secondary IPv4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• One Elastic IP (IPv4) per private IPv4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• One Public IPv4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• One or more security groups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• A MAC address 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You can create ENI independently and attach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them on the fly (move them) on EC2 instances 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for failover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Bound to a specific availability zone (AZ)</a:t>
            </a:r>
            <a:endParaRPr lang="en-US" dirty="0">
              <a:ea typeface="+mn-lt"/>
              <a:cs typeface="+mn-lt"/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47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FB1C00C-86E6-B0DF-FE1B-6BA92F6F2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330" y="1924960"/>
            <a:ext cx="4127677" cy="36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920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Hibernation in EC2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We know we can stop, terminate instances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Stop – the data on disk (EBS) is kept intact in the next start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Terminate – any EBS volumes (root) also set-up to be destroyed is lost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On start, the following happens: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    • First start: the OS boots &amp; the EC2 User Data script is run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Following starts: the OS boots up 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    • Then your application starts, caches get warmed up, and that can take time!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201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0" dirty="0">
                <a:ea typeface="+mj-lt"/>
                <a:cs typeface="+mj-lt"/>
              </a:rPr>
              <a:t>Hibernation in EC2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ea typeface="+mn-lt"/>
                <a:cs typeface="+mn-lt"/>
              </a:rPr>
              <a:t>• Introducing EC2 Hibernate: </a:t>
            </a:r>
            <a:endParaRPr lang="en-US" b="1"/>
          </a:p>
          <a:p>
            <a:r>
              <a:rPr lang="en-US" sz="2000" dirty="0">
                <a:ea typeface="+mn-lt"/>
                <a:cs typeface="+mn-lt"/>
              </a:rPr>
              <a:t>• The in-memory (RAM) state is preserved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The instance boot is much faster! </a:t>
            </a:r>
            <a:endParaRPr lang="en-US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(the OS is not stopped / restarted)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Under the hood: the RAM state is written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to a file in the root EBS volume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The root EBS volume must be encrypted</a:t>
            </a:r>
            <a:endParaRPr lang="en-US" dirty="0"/>
          </a:p>
          <a:p>
            <a:r>
              <a:rPr lang="en-US" sz="2000" b="1" dirty="0">
                <a:ea typeface="+mn-lt"/>
                <a:cs typeface="+mn-lt"/>
              </a:rPr>
              <a:t>• Use cases:</a:t>
            </a:r>
            <a:endParaRPr lang="en-US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• Long-running processing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Saving the RAM state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Services that take time to initialize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E1FB7527-1303-75A4-9612-D1BA5B2AF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2850" y="1830369"/>
            <a:ext cx="3022241" cy="42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D416-54B9-F5CB-4862-0572544D4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- EC2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37D0-FFA7-9297-8A49-A90DB771D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Let's get our hands dirty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855EA-5F2D-CFB5-5836-2578D390E32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8509B-1659-AD04-36B0-0CC97E6944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534650" y="6356350"/>
            <a:ext cx="165735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63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03A03-42F5-066A-7B1A-29ACCA453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0" dirty="0">
                <a:ea typeface="+mj-lt"/>
                <a:cs typeface="+mj-lt"/>
              </a:rPr>
              <a:t>Hibernation in EC2 – Good to Know</a:t>
            </a:r>
            <a:endParaRPr lang="en-US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A0820-1CF7-57F4-4910-B8753C7A8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Supported Instance Families – C3, C4, C5, I3, M3, M4, R3, R4, T2, T3, …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Instance RAM Size – must be less than 150 GB.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Instance Size – not supported for bare metal instances.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AMI – Amazon Linux 2, Linux AMI, Ubuntu, RHEL, CentOS &amp; Windows… 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Root Volume – must be EBS, encrypted, not instance store, and large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Available for On-Demand, Reserved and Spot Instances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An instance can NOT be hibernated more than 60 days</a:t>
            </a: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F5EA8-786E-63AB-C063-3C65362B9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778DB-FCE4-F542-6793-AF5982944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8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1DF3D-71DE-0512-A0D5-5E7537898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EC2 Instance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FC0F5-A606-E573-8557-14BCCDBB4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You can use different types of EC2 instances that are </a:t>
            </a:r>
            <a:r>
              <a:rPr lang="en-US" sz="2000" dirty="0" err="1">
                <a:ea typeface="+mn-lt"/>
                <a:cs typeface="+mn-lt"/>
              </a:rPr>
              <a:t>optimised</a:t>
            </a:r>
            <a:r>
              <a:rPr lang="en-US" sz="2000" dirty="0">
                <a:ea typeface="+mn-lt"/>
                <a:cs typeface="+mn-lt"/>
              </a:rPr>
              <a:t> for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different use cases (</a:t>
            </a:r>
            <a:r>
              <a:rPr lang="en-US" sz="2000" dirty="0">
                <a:ea typeface="+mn-lt"/>
                <a:cs typeface="+mn-lt"/>
                <a:hlinkClick r:id="rId2"/>
              </a:rPr>
              <a:t>https://aws.amazon.com/ec2/instance-types/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AWS has the following naming convention:</a:t>
            </a:r>
          </a:p>
          <a:p>
            <a:r>
              <a:rPr lang="en-US" sz="2000" dirty="0">
                <a:ea typeface="+mn-lt"/>
                <a:cs typeface="+mn-lt"/>
              </a:rPr>
              <a:t> - m5.2xlarge</a:t>
            </a:r>
          </a:p>
          <a:p>
            <a:r>
              <a:rPr lang="en-US" sz="2000" dirty="0">
                <a:ea typeface="+mn-lt"/>
                <a:cs typeface="+mn-lt"/>
              </a:rPr>
              <a:t>• m: instance class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5: generation (AWS improves them over time)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2xlarge: size within the instance class</a:t>
            </a:r>
            <a:endParaRPr lang="en-US" dirty="0"/>
          </a:p>
          <a:p>
            <a:endParaRPr lang="en-US" sz="2000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8BD336F-F66B-AC30-5957-3D3C44239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701" y="2509234"/>
            <a:ext cx="261614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10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9EABD-3612-08E8-8201-E393ABBF3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EC2 Instance Types - General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7747F-7B5B-E115-B9CF-53CE42FE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• Great for a diversity of workloads such as web servers or code repositories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Balance between: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• - Compute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- Memory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- Networking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• In the course, we will be using the t2.micro which is a General Purpose EC2 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instance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176EF-AE6B-41AF-33FB-76C4AE300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A95AC-717A-8C51-93C5-B55C602C0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2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6914F-BC44-F3F2-8B7E-23051AE8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EC2 Instance Types – Compute Optimized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BFEE-4BF3-D7F3-92B9-C674E7C3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ea typeface="+mn-lt"/>
                <a:cs typeface="+mn-lt"/>
              </a:rPr>
              <a:t>• Great for compute-intensive tasks that require high performance 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processors: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• Batch processing workloads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• Media transcoding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• High performance web servers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• High performance computing (HPC)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• Scientific modeling &amp; machine learning</a:t>
            </a:r>
            <a:endParaRPr lang="en-US" sz="1400"/>
          </a:p>
          <a:p>
            <a:r>
              <a:rPr lang="en-US" sz="1400">
                <a:ea typeface="+mn-lt"/>
                <a:cs typeface="+mn-lt"/>
              </a:rPr>
              <a:t>• Dedicated gaming servers</a:t>
            </a:r>
            <a:endParaRPr lang="en-US" sz="140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34D9E36-38E6-C69B-8BC6-BBE970997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95" y="3704036"/>
            <a:ext cx="5141701" cy="133684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9A53F-EA0D-DBAA-91F0-AE4207653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DD591-15CC-72C4-5E30-A984715D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44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DE679-9C8D-A940-F26D-0A67D8C5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4400"/>
              <a:t>EC2 Instance Types – Memory Optimized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2C562-2CC6-C691-37D1-3DB3160E4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• Fast performance for workloads that process large data sets in memory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Use cases: 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High performance, relational/non-relational databases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Distributed web scale cache stores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In-memory databases optimized for BI (business intelligence)</a:t>
            </a:r>
            <a:endParaRPr lang="en-US" sz="2000"/>
          </a:p>
          <a:p>
            <a:r>
              <a:rPr lang="en-US" sz="2000">
                <a:ea typeface="+mn-lt"/>
                <a:cs typeface="+mn-lt"/>
              </a:rPr>
              <a:t>• Applications performing real-time processing of big unstructured data</a:t>
            </a:r>
            <a:endParaRPr lang="en-US" sz="2000"/>
          </a:p>
        </p:txBody>
      </p:sp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9D4B8A5-ECD3-33F1-A1C8-4D898A035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888" y="3364834"/>
            <a:ext cx="5915406" cy="102043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D9277-AA7F-3D03-C854-F3F73EE21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00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593CF-F0D8-A79C-5735-8B19EF2DE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z="1000"/>
              <a:pPr>
                <a:spcAft>
                  <a:spcPts val="600"/>
                </a:spcAft>
              </a:pPr>
              <a:t>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77178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Office Theme</vt:lpstr>
      <vt:lpstr>EC2 Basics</vt:lpstr>
      <vt:lpstr>Amazon EC2</vt:lpstr>
      <vt:lpstr>EC2 Sizing and Config Options</vt:lpstr>
      <vt:lpstr>EC2 User Data</vt:lpstr>
      <vt:lpstr>Lab - EC2</vt:lpstr>
      <vt:lpstr>EC2 Instance Types</vt:lpstr>
      <vt:lpstr>EC2 Instance Types - General Purpose</vt:lpstr>
      <vt:lpstr>EC2 Instance Types – Compute Optimized</vt:lpstr>
      <vt:lpstr>EC2 Instance Types – Memory Optimized</vt:lpstr>
      <vt:lpstr>EC2 Instance Types – Storage Optimized</vt:lpstr>
      <vt:lpstr>Instance Types : Example</vt:lpstr>
      <vt:lpstr>Security Groups</vt:lpstr>
      <vt:lpstr>A deeper dive : Security Groups</vt:lpstr>
      <vt:lpstr>SG – Understand Visually</vt:lpstr>
      <vt:lpstr>SG – Important Points</vt:lpstr>
      <vt:lpstr>Allowing/Denying other Security Groups</vt:lpstr>
      <vt:lpstr>Common Ports to Remember</vt:lpstr>
      <vt:lpstr>SSH Connections Table</vt:lpstr>
      <vt:lpstr>SSH Troubleshooting</vt:lpstr>
      <vt:lpstr>How to SSH into your EC2 Instance Windows</vt:lpstr>
      <vt:lpstr>EC2 Instance Connect</vt:lpstr>
      <vt:lpstr>EC2 Instances Purchasing Options</vt:lpstr>
      <vt:lpstr>EC2 On Demand</vt:lpstr>
      <vt:lpstr>EC2 Reserved Instances</vt:lpstr>
      <vt:lpstr>EC2 Savings Plans</vt:lpstr>
      <vt:lpstr>EC2 Spot Instances</vt:lpstr>
      <vt:lpstr>EC2 Dedicated Hosts</vt:lpstr>
      <vt:lpstr>EC2 Dedicated Instances</vt:lpstr>
      <vt:lpstr>EC2 Capacity Reservations</vt:lpstr>
      <vt:lpstr>How to choose Purchasing Option?</vt:lpstr>
      <vt:lpstr>EC2 Spot Instance Requests</vt:lpstr>
      <vt:lpstr>EC2 Spot Pricing</vt:lpstr>
      <vt:lpstr>Terminating Spot Instances</vt:lpstr>
      <vt:lpstr>Spot Fleets</vt:lpstr>
      <vt:lpstr>EC2 - Summary</vt:lpstr>
      <vt:lpstr>EC2 – Deeper Dive</vt:lpstr>
      <vt:lpstr>Private VS Public IP</vt:lpstr>
      <vt:lpstr>Private and Public IP - Differences</vt:lpstr>
      <vt:lpstr>Elastic Ip's</vt:lpstr>
      <vt:lpstr>Elastic Ip's</vt:lpstr>
      <vt:lpstr>Elastic Ip's</vt:lpstr>
      <vt:lpstr>Hands On!!</vt:lpstr>
      <vt:lpstr>Placement Groups</vt:lpstr>
      <vt:lpstr>Cluster Placement Group</vt:lpstr>
      <vt:lpstr>Spread Placement Groups</vt:lpstr>
      <vt:lpstr>Partition Placement Groups</vt:lpstr>
      <vt:lpstr>Elastic Network Interface(ENI)</vt:lpstr>
      <vt:lpstr>Hibernation in EC2</vt:lpstr>
      <vt:lpstr>Hibernation in EC2</vt:lpstr>
      <vt:lpstr>Hibernation in EC2 – Good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</cp:revision>
  <dcterms:created xsi:type="dcterms:W3CDTF">2023-04-10T06:36:33Z</dcterms:created>
  <dcterms:modified xsi:type="dcterms:W3CDTF">2024-07-17T05:45:27Z</dcterms:modified>
</cp:coreProperties>
</file>