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media/image10.svg" ContentType="image/svg+xml"/>
  <Override PartName="/ppt/media/image12.svg" ContentType="image/svg+xml"/>
  <Override PartName="/ppt/media/image2.svg" ContentType="image/svg+xml"/>
  <Override PartName="/ppt/media/image23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3" r:id="rId7"/>
    <p:sldId id="268" r:id="rId8"/>
    <p:sldId id="260" r:id="rId9"/>
    <p:sldId id="261" r:id="rId10"/>
    <p:sldId id="273" r:id="rId11"/>
    <p:sldId id="269" r:id="rId12"/>
    <p:sldId id="270" r:id="rId13"/>
    <p:sldId id="262" r:id="rId14"/>
    <p:sldId id="264" r:id="rId15"/>
    <p:sldId id="272" r:id="rId16"/>
  </p:sldIdLst>
  <p:sldSz cx="18288000" cy="10287000"/>
  <p:notesSz cx="6858000" cy="9144000"/>
  <p:embeddedFontLst>
    <p:embeddedFont>
      <p:font typeface="SimSun" panose="02010600030101010101" pitchFamily="2" charset="-122"/>
      <p:regular r:id="rId20"/>
    </p:embeddedFont>
    <p:embeddedFont>
      <p:font typeface="Montserrat Classic" panose="00000500000000000000"/>
      <p:regular r:id="rId21"/>
    </p:embeddedFont>
    <p:embeddedFont>
      <p:font typeface="Bebas Neue Bold" panose="020B0606020202050201"/>
      <p:bold r:id="rId22"/>
    </p:embeddedFont>
    <p:embeddedFont>
      <p:font typeface="Montserrat Classic Bold" panose="00000800000000000000"/>
      <p:bold r:id="rId23"/>
    </p:embeddedFont>
    <p:embeddedFont>
      <p:font typeface="Calibri" panose="020F0502020204030204" charset="0"/>
      <p:regular r:id="rId24"/>
      <p:bold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13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font" Target="fonts/font6.fntdata"/><Relationship Id="rId24" Type="http://schemas.openxmlformats.org/officeDocument/2006/relationships/font" Target="fonts/font5.fntdata"/><Relationship Id="rId23" Type="http://schemas.openxmlformats.org/officeDocument/2006/relationships/font" Target="fonts/font4.fntdata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3.svg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svg"/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7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714127" y="683475"/>
            <a:ext cx="16859746" cy="8920050"/>
            <a:chOff x="0" y="0"/>
            <a:chExt cx="4440427" cy="23493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0427" cy="2349314"/>
            </a:xfrm>
            <a:custGeom>
              <a:avLst/>
              <a:gdLst/>
              <a:ahLst/>
              <a:cxnLst/>
              <a:rect l="l" t="t" r="r" b="b"/>
              <a:pathLst>
                <a:path w="4440427" h="2349314">
                  <a:moveTo>
                    <a:pt x="15613" y="0"/>
                  </a:moveTo>
                  <a:lnTo>
                    <a:pt x="4424814" y="0"/>
                  </a:lnTo>
                  <a:cubicBezTo>
                    <a:pt x="4428955" y="0"/>
                    <a:pt x="4432926" y="1645"/>
                    <a:pt x="4435854" y="4573"/>
                  </a:cubicBezTo>
                  <a:cubicBezTo>
                    <a:pt x="4438782" y="7501"/>
                    <a:pt x="4440427" y="11472"/>
                    <a:pt x="4440427" y="15613"/>
                  </a:cubicBezTo>
                  <a:lnTo>
                    <a:pt x="4440427" y="2333701"/>
                  </a:lnTo>
                  <a:cubicBezTo>
                    <a:pt x="4440427" y="2337842"/>
                    <a:pt x="4438782" y="2341813"/>
                    <a:pt x="4435854" y="2344741"/>
                  </a:cubicBezTo>
                  <a:cubicBezTo>
                    <a:pt x="4432926" y="2347669"/>
                    <a:pt x="4428955" y="2349314"/>
                    <a:pt x="4424814" y="2349314"/>
                  </a:cubicBezTo>
                  <a:lnTo>
                    <a:pt x="15613" y="2349314"/>
                  </a:lnTo>
                  <a:cubicBezTo>
                    <a:pt x="11472" y="2349314"/>
                    <a:pt x="7501" y="2347669"/>
                    <a:pt x="4573" y="2344741"/>
                  </a:cubicBezTo>
                  <a:cubicBezTo>
                    <a:pt x="1645" y="2341813"/>
                    <a:pt x="0" y="2337842"/>
                    <a:pt x="0" y="2333701"/>
                  </a:cubicBezTo>
                  <a:lnTo>
                    <a:pt x="0" y="15613"/>
                  </a:lnTo>
                  <a:cubicBezTo>
                    <a:pt x="0" y="11472"/>
                    <a:pt x="1645" y="7501"/>
                    <a:pt x="4573" y="4573"/>
                  </a:cubicBezTo>
                  <a:cubicBezTo>
                    <a:pt x="7501" y="1645"/>
                    <a:pt x="11472" y="0"/>
                    <a:pt x="15613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40427" cy="23874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1028700"/>
            <a:ext cx="8415441" cy="8229600"/>
          </a:xfrm>
          <a:custGeom>
            <a:avLst/>
            <a:gdLst/>
            <a:ahLst/>
            <a:cxnLst/>
            <a:rect l="l" t="t" r="r" b="b"/>
            <a:pathLst>
              <a:path w="8415441" h="8229600">
                <a:moveTo>
                  <a:pt x="0" y="0"/>
                </a:moveTo>
                <a:lnTo>
                  <a:pt x="8415441" y="0"/>
                </a:lnTo>
                <a:lnTo>
                  <a:pt x="8415441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8839200" y="6286500"/>
            <a:ext cx="8836660" cy="19157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470"/>
              </a:lnSpc>
              <a:spcBef>
                <a:spcPct val="0"/>
              </a:spcBef>
            </a:pPr>
            <a:r>
              <a:rPr lang="en-US" altLang="en-US" sz="5335">
                <a:solidFill>
                  <a:srgbClr val="5479F7"/>
                </a:solidFill>
                <a:latin typeface="Montserrat Classic" panose="00000500000000000000"/>
              </a:rPr>
              <a:t>By: Momen Tarek  Gaber</a:t>
            </a:r>
            <a:endParaRPr lang="en-US" altLang="en-US" sz="5335">
              <a:solidFill>
                <a:srgbClr val="5479F7"/>
              </a:solidFill>
              <a:latin typeface="Montserrat Classic" panose="00000500000000000000"/>
            </a:endParaRPr>
          </a:p>
          <a:p>
            <a:pPr>
              <a:lnSpc>
                <a:spcPts val="7470"/>
              </a:lnSpc>
              <a:spcBef>
                <a:spcPct val="0"/>
              </a:spcBef>
            </a:pPr>
            <a:r>
              <a:rPr lang="en-US" altLang="en-US" sz="5335">
                <a:solidFill>
                  <a:srgbClr val="5479F7"/>
                </a:solidFill>
                <a:latin typeface="Montserrat Classic" panose="00000500000000000000"/>
              </a:rPr>
              <a:t>       4221022</a:t>
            </a:r>
            <a:endParaRPr lang="en-US" altLang="en-US" sz="5335">
              <a:solidFill>
                <a:srgbClr val="5479F7"/>
              </a:solidFill>
              <a:latin typeface="Montserrat Classic" panose="0000050000000000000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677660" y="2781492"/>
            <a:ext cx="6872071" cy="3103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100"/>
              </a:lnSpc>
            </a:pPr>
            <a:r>
              <a:rPr lang="en-US" altLang="en-US" sz="12875">
                <a:solidFill>
                  <a:srgbClr val="000000"/>
                </a:solidFill>
                <a:latin typeface="Bebas Neue Bold" panose="020B0606020202050201"/>
              </a:rPr>
              <a:t>Assignment (1)</a:t>
            </a:r>
            <a:endParaRPr lang="en-US" altLang="en-US" sz="12875">
              <a:solidFill>
                <a:srgbClr val="000000"/>
              </a:solidFill>
              <a:latin typeface="Bebas Neue Bold" panose="020B0606020202050201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2344400" y="875983"/>
            <a:ext cx="5080000" cy="1322070"/>
          </a:xfrm>
          <a:prstGeom prst="rect">
            <a:avLst/>
          </a:prstGeom>
        </p:spPr>
        <p:txBody>
          <a:bodyPr>
            <a:spAutoFit/>
          </a:bodyPr>
          <a:p>
            <a:pPr marL="0" indent="0"/>
            <a:r>
              <a:rPr sz="4000" b="1" i="0">
                <a:solidFill>
                  <a:srgbClr val="717171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Computational Neuroscience</a:t>
            </a:r>
            <a:endParaRPr sz="4000" b="1" i="0">
              <a:solidFill>
                <a:srgbClr val="717171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shot 2025-02-24 1833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679940" cy="4791710"/>
          </a:xfrm>
          <a:prstGeom prst="rect">
            <a:avLst/>
          </a:prstGeom>
        </p:spPr>
      </p:pic>
      <p:pic>
        <p:nvPicPr>
          <p:cNvPr id="10" name="Picture 9" descr="Screenshot 2025-02-24 1833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92345"/>
            <a:ext cx="9627235" cy="5494655"/>
          </a:xfrm>
          <a:prstGeom prst="rect">
            <a:avLst/>
          </a:prstGeom>
        </p:spPr>
      </p:pic>
      <p:pic>
        <p:nvPicPr>
          <p:cNvPr id="8" name="Picture 7" descr="Screenshot 2025-02-24 1833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7870" y="0"/>
            <a:ext cx="8682990" cy="4792980"/>
          </a:xfrm>
          <a:prstGeom prst="rect">
            <a:avLst/>
          </a:prstGeom>
        </p:spPr>
      </p:pic>
      <p:pic>
        <p:nvPicPr>
          <p:cNvPr id="11" name="Picture 10" descr="Screenshot 2025-02-24 1833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7235" y="4792980"/>
            <a:ext cx="8683625" cy="54940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Screenshot 2025-02-24 1834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635"/>
            <a:ext cx="18279110" cy="102901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9144000" y="-248577"/>
            <a:ext cx="9696760" cy="10784153"/>
            <a:chOff x="0" y="0"/>
            <a:chExt cx="2553879" cy="28402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53879" cy="2840271"/>
            </a:xfrm>
            <a:custGeom>
              <a:avLst/>
              <a:gdLst/>
              <a:ahLst/>
              <a:cxnLst/>
              <a:rect l="l" t="t" r="r" b="b"/>
              <a:pathLst>
                <a:path w="2553879" h="2840271">
                  <a:moveTo>
                    <a:pt x="0" y="0"/>
                  </a:moveTo>
                  <a:lnTo>
                    <a:pt x="2553879" y="0"/>
                  </a:lnTo>
                  <a:lnTo>
                    <a:pt x="2553879" y="2840271"/>
                  </a:lnTo>
                  <a:lnTo>
                    <a:pt x="0" y="28402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553879" cy="28783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52400" y="3543300"/>
            <a:ext cx="8938260" cy="7002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en-US" altLang="en-US" sz="2800">
                <a:solidFill>
                  <a:srgbClr val="000000"/>
                </a:solidFill>
                <a:latin typeface="Montserrat Classic" panose="00000500000000000000"/>
              </a:rPr>
              <a:t>A graphical representation of a feed forward neural network with two input neurons </a:t>
            </a:r>
            <a:r>
              <a:rPr lang="en-US" altLang="en-US" sz="2800">
                <a:solidFill>
                  <a:srgbClr val="FF0000"/>
                </a:solidFill>
                <a:latin typeface="Montserrat Classic" panose="00000500000000000000"/>
              </a:rPr>
              <a:t>(i1, i2)</a:t>
            </a:r>
            <a:r>
              <a:rPr lang="en-US" altLang="en-US" sz="2800">
                <a:solidFill>
                  <a:srgbClr val="000000"/>
                </a:solidFill>
                <a:latin typeface="Montserrat Classic" panose="00000500000000000000"/>
              </a:rPr>
              <a:t>, two hidden layer neurons </a:t>
            </a:r>
            <a:r>
              <a:rPr lang="en-US" altLang="en-US" sz="2800">
                <a:solidFill>
                  <a:srgbClr val="FF0000"/>
                </a:solidFill>
                <a:latin typeface="Montserrat Classic" panose="00000500000000000000"/>
              </a:rPr>
              <a:t>(h1, h2)</a:t>
            </a:r>
            <a:r>
              <a:rPr lang="en-US" altLang="en-US" sz="2800">
                <a:solidFill>
                  <a:srgbClr val="000000"/>
                </a:solidFill>
                <a:latin typeface="Montserrat Classic" panose="00000500000000000000"/>
              </a:rPr>
              <a:t>, and two output neurons </a:t>
            </a:r>
            <a:r>
              <a:rPr lang="en-US" altLang="en-US" sz="2800">
                <a:solidFill>
                  <a:srgbClr val="FF0000"/>
                </a:solidFill>
                <a:latin typeface="Montserrat Classic" panose="00000500000000000000"/>
              </a:rPr>
              <a:t>(o1, o2).</a:t>
            </a:r>
            <a:endParaRPr lang="en-US" altLang="en-US" sz="2800">
              <a:solidFill>
                <a:srgbClr val="000000"/>
              </a:solidFill>
              <a:latin typeface="Montserrat Classic" panose="00000500000000000000"/>
            </a:endParaRPr>
          </a:p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endParaRPr lang="en-US" altLang="en-US" sz="2800">
              <a:solidFill>
                <a:srgbClr val="000000"/>
              </a:solidFill>
              <a:latin typeface="Montserrat Classic" panose="00000500000000000000"/>
            </a:endParaRPr>
          </a:p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en-US" altLang="en-US" sz="2800">
                <a:solidFill>
                  <a:srgbClr val="000000"/>
                </a:solidFill>
                <a:latin typeface="Montserrat Classic" panose="00000500000000000000"/>
              </a:rPr>
              <a:t>Color Representation:</a:t>
            </a:r>
            <a:endParaRPr lang="en-US" altLang="en-US" sz="2800">
              <a:solidFill>
                <a:srgbClr val="000000"/>
              </a:solidFill>
              <a:latin typeface="Montserrat Classic" panose="00000500000000000000"/>
            </a:endParaRPr>
          </a:p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en-US" altLang="en-US" sz="2800">
                <a:solidFill>
                  <a:srgbClr val="FF0000"/>
                </a:solidFill>
                <a:latin typeface="Montserrat Classic" panose="00000500000000000000"/>
              </a:rPr>
              <a:t>Yellow nodes</a:t>
            </a:r>
            <a:r>
              <a:rPr lang="en-US" altLang="en-US" sz="2800">
                <a:solidFill>
                  <a:srgbClr val="000000"/>
                </a:solidFill>
                <a:latin typeface="Montserrat Classic" panose="00000500000000000000"/>
              </a:rPr>
              <a:t> indicate neurons that are currently active (highlighted based on computed values).</a:t>
            </a:r>
            <a:endParaRPr lang="en-US" altLang="en-US" sz="2800">
              <a:solidFill>
                <a:srgbClr val="000000"/>
              </a:solidFill>
              <a:latin typeface="Montserrat Classic" panose="00000500000000000000"/>
            </a:endParaRPr>
          </a:p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en-US" altLang="en-US" sz="2800">
                <a:solidFill>
                  <a:srgbClr val="FF0000"/>
                </a:solidFill>
                <a:latin typeface="Montserrat Classic" panose="00000500000000000000"/>
              </a:rPr>
              <a:t>Blue nodes</a:t>
            </a:r>
            <a:r>
              <a:rPr lang="en-US" altLang="en-US" sz="2800">
                <a:solidFill>
                  <a:srgbClr val="000000"/>
                </a:solidFill>
                <a:latin typeface="Montserrat Classic" panose="00000500000000000000"/>
              </a:rPr>
              <a:t> represent input and output neurons.</a:t>
            </a:r>
            <a:endParaRPr lang="en-US" altLang="en-US" sz="2800">
              <a:solidFill>
                <a:srgbClr val="000000"/>
              </a:solidFill>
              <a:latin typeface="Montserrat Classic" panose="00000500000000000000"/>
            </a:endParaRPr>
          </a:p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endParaRPr lang="en-US" altLang="en-US" sz="2800">
              <a:solidFill>
                <a:srgbClr val="000000"/>
              </a:solidFill>
              <a:latin typeface="Montserrat Classic" panose="00000500000000000000"/>
            </a:endParaRPr>
          </a:p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en-US" altLang="en-US" sz="2800">
                <a:solidFill>
                  <a:srgbClr val="FF0000"/>
                </a:solidFill>
                <a:latin typeface="Montserrat Classic" panose="00000500000000000000"/>
              </a:rPr>
              <a:t>Yellow edges signify active connections with weights.</a:t>
            </a:r>
            <a:endParaRPr lang="en-US" altLang="en-US" sz="2800">
              <a:solidFill>
                <a:srgbClr val="FF0000"/>
              </a:solidFill>
              <a:latin typeface="Montserrat Classic" panose="00000500000000000000"/>
            </a:endParaRPr>
          </a:p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endParaRPr lang="en-US" altLang="en-US" sz="2800">
              <a:solidFill>
                <a:srgbClr val="FF0000"/>
              </a:solidFill>
              <a:latin typeface="Montserrat Classic" panose="0000050000000000000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28600" y="190500"/>
            <a:ext cx="8709660" cy="31083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8080"/>
              </a:lnSpc>
            </a:pPr>
            <a:r>
              <a:rPr lang="en-US" altLang="en-US" sz="8000" b="1">
                <a:solidFill>
                  <a:srgbClr val="000000"/>
                </a:solidFill>
                <a:latin typeface="Bebas Neue Bold" panose="020B0606020202050201"/>
              </a:rPr>
              <a:t>(Neural Network Visualization with Activation)</a:t>
            </a:r>
            <a:endParaRPr lang="en-US" altLang="en-US" sz="8000" b="1">
              <a:solidFill>
                <a:srgbClr val="000000"/>
              </a:solidFill>
              <a:latin typeface="Bebas Neue Bold" panose="020B0606020202050201"/>
            </a:endParaRPr>
          </a:p>
        </p:txBody>
      </p:sp>
      <p:pic>
        <p:nvPicPr>
          <p:cNvPr id="8" name="Picture 7" descr="Screenshot 2025-02-24 1901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33560" y="495300"/>
            <a:ext cx="8388350" cy="86385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9144000" y="-248577"/>
            <a:ext cx="9696760" cy="10784153"/>
            <a:chOff x="0" y="0"/>
            <a:chExt cx="2553879" cy="28402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53879" cy="2840271"/>
            </a:xfrm>
            <a:custGeom>
              <a:avLst/>
              <a:gdLst/>
              <a:ahLst/>
              <a:cxnLst/>
              <a:rect l="l" t="t" r="r" b="b"/>
              <a:pathLst>
                <a:path w="2553879" h="2840271">
                  <a:moveTo>
                    <a:pt x="0" y="0"/>
                  </a:moveTo>
                  <a:lnTo>
                    <a:pt x="2553879" y="0"/>
                  </a:lnTo>
                  <a:lnTo>
                    <a:pt x="2553879" y="2840271"/>
                  </a:lnTo>
                  <a:lnTo>
                    <a:pt x="0" y="28402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553879" cy="28783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6200" y="2552700"/>
            <a:ext cx="8981440" cy="75406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en-US" altLang="en-US" sz="2800" b="1">
                <a:solidFill>
                  <a:srgbClr val="000000"/>
                </a:solidFill>
                <a:latin typeface="Montserrat Classic" panose="00000500000000000000"/>
              </a:rPr>
              <a:t>This is a graphical user interface (GUI) where the user can enter values for biases </a:t>
            </a:r>
            <a:r>
              <a:rPr lang="en-US" altLang="en-US" sz="2800" b="1">
                <a:solidFill>
                  <a:srgbClr val="FF0000"/>
                </a:solidFill>
                <a:latin typeface="Montserrat Classic" panose="00000500000000000000"/>
              </a:rPr>
              <a:t>b1 and b2.</a:t>
            </a:r>
            <a:endParaRPr lang="en-US" altLang="en-US" sz="2800" b="1">
              <a:solidFill>
                <a:srgbClr val="FF0000"/>
              </a:solidFill>
              <a:latin typeface="Montserrat Classic" panose="00000500000000000000"/>
            </a:endParaRPr>
          </a:p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en-US" altLang="en-US" sz="2800" b="1">
                <a:solidFill>
                  <a:srgbClr val="000000"/>
                </a:solidFill>
                <a:latin typeface="Montserrat Classic" panose="00000500000000000000"/>
              </a:rPr>
              <a:t>Two input fields allow the user to enter the values for</a:t>
            </a:r>
            <a:r>
              <a:rPr lang="en-US" altLang="en-US" sz="2800" b="1">
                <a:solidFill>
                  <a:srgbClr val="FF0000"/>
                </a:solidFill>
                <a:latin typeface="Montserrat Classic" panose="00000500000000000000"/>
              </a:rPr>
              <a:t> b1 and b2.</a:t>
            </a:r>
            <a:endParaRPr lang="en-US" altLang="en-US" sz="2800" b="1">
              <a:solidFill>
                <a:srgbClr val="000000"/>
              </a:solidFill>
              <a:latin typeface="Montserrat Classic" panose="00000500000000000000"/>
            </a:endParaRPr>
          </a:p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endParaRPr lang="en-US" altLang="en-US" sz="2800" b="1">
              <a:solidFill>
                <a:srgbClr val="000000"/>
              </a:solidFill>
              <a:latin typeface="Montserrat Classic" panose="00000500000000000000"/>
            </a:endParaRPr>
          </a:p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en-US" altLang="en-US" sz="2800" b="1">
                <a:solidFill>
                  <a:srgbClr val="000000"/>
                </a:solidFill>
                <a:latin typeface="Montserrat Classic" panose="00000500000000000000"/>
              </a:rPr>
              <a:t>Below the inputs, a button labeled </a:t>
            </a:r>
            <a:r>
              <a:rPr lang="en-US" altLang="en-US" sz="2800" b="1">
                <a:solidFill>
                  <a:srgbClr val="FF0000"/>
                </a:solidFill>
                <a:latin typeface="Montserrat Classic" panose="00000500000000000000"/>
              </a:rPr>
              <a:t>"Animate Neural Network"</a:t>
            </a:r>
            <a:r>
              <a:rPr lang="en-US" altLang="en-US" sz="2800" b="1">
                <a:solidFill>
                  <a:srgbClr val="000000"/>
                </a:solidFill>
                <a:latin typeface="Montserrat Classic" panose="00000500000000000000"/>
              </a:rPr>
              <a:t> is present, which likely triggers an animation of the neural network's operations.</a:t>
            </a:r>
            <a:endParaRPr lang="en-US" altLang="en-US" sz="2800" b="1">
              <a:solidFill>
                <a:srgbClr val="000000"/>
              </a:solidFill>
              <a:latin typeface="Montserrat Classic" panose="00000500000000000000"/>
            </a:endParaRPr>
          </a:p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en-US" altLang="en-US" sz="2800" b="1">
                <a:solidFill>
                  <a:srgbClr val="000000"/>
                </a:solidFill>
                <a:latin typeface="Montserrat Classic" panose="00000500000000000000"/>
              </a:rPr>
              <a:t>The output section displays:</a:t>
            </a:r>
            <a:endParaRPr lang="en-US" altLang="en-US" sz="2800" b="1">
              <a:solidFill>
                <a:srgbClr val="000000"/>
              </a:solidFill>
              <a:latin typeface="Montserrat Classic" panose="00000500000000000000"/>
            </a:endParaRPr>
          </a:p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endParaRPr lang="en-US" altLang="en-US" sz="2800" b="1">
              <a:solidFill>
                <a:srgbClr val="000000"/>
              </a:solidFill>
              <a:latin typeface="Montserrat Classic" panose="00000500000000000000"/>
            </a:endParaRPr>
          </a:p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en-US" altLang="en-US" sz="2800" b="1">
                <a:solidFill>
                  <a:srgbClr val="000000"/>
                </a:solidFill>
                <a:latin typeface="Montserrat Classic" panose="00000500000000000000"/>
              </a:rPr>
              <a:t>Hidden Layer Outputs: Values of hidden neurons </a:t>
            </a:r>
            <a:endParaRPr lang="en-US" altLang="en-US" sz="2800" b="1">
              <a:solidFill>
                <a:srgbClr val="000000"/>
              </a:solidFill>
              <a:latin typeface="Montserrat Classic" panose="00000500000000000000"/>
            </a:endParaRPr>
          </a:p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en-US" altLang="en-US" sz="2800" b="1">
                <a:solidFill>
                  <a:srgbClr val="FF0000"/>
                </a:solidFill>
                <a:latin typeface="Montserrat Classic" panose="00000500000000000000"/>
              </a:rPr>
              <a:t>h1 and h2</a:t>
            </a:r>
            <a:r>
              <a:rPr lang="en-US" altLang="en-US" sz="2800" b="1">
                <a:solidFill>
                  <a:srgbClr val="000000"/>
                </a:solidFill>
                <a:latin typeface="Montserrat Classic" panose="00000500000000000000"/>
              </a:rPr>
              <a:t> after applying the activation function.</a:t>
            </a:r>
            <a:endParaRPr lang="en-US" altLang="en-US" sz="2800" b="1">
              <a:solidFill>
                <a:srgbClr val="000000"/>
              </a:solidFill>
              <a:latin typeface="Montserrat Classic" panose="00000500000000000000"/>
            </a:endParaRPr>
          </a:p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en-US" altLang="en-US" sz="2800" b="1">
                <a:solidFill>
                  <a:srgbClr val="000000"/>
                </a:solidFill>
                <a:latin typeface="Montserrat Classic" panose="00000500000000000000"/>
              </a:rPr>
              <a:t>Output Layer Outputs: Values of output neurons </a:t>
            </a:r>
            <a:r>
              <a:rPr lang="en-US" altLang="en-US" sz="2800" b="1">
                <a:solidFill>
                  <a:srgbClr val="FF0000"/>
                </a:solidFill>
                <a:latin typeface="Montserrat Classic" panose="00000500000000000000"/>
              </a:rPr>
              <a:t>o1 and o2.</a:t>
            </a:r>
            <a:endParaRPr lang="en-US" altLang="en-US" sz="2800" b="1">
              <a:solidFill>
                <a:srgbClr val="FF0000"/>
              </a:solidFill>
              <a:latin typeface="Montserrat Classic" panose="0000050000000000000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99085" y="190500"/>
            <a:ext cx="8616315" cy="20720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8080"/>
              </a:lnSpc>
            </a:pPr>
            <a:r>
              <a:rPr lang="en-US" altLang="en-US" sz="8000" b="1">
                <a:solidFill>
                  <a:srgbClr val="000000"/>
                </a:solidFill>
                <a:latin typeface="Bebas Neue Bold" panose="020B0606020202050201"/>
              </a:rPr>
              <a:t>(GUI for Bias Input and Output Display)</a:t>
            </a:r>
            <a:endParaRPr lang="en-US" altLang="en-US" sz="8000" b="1">
              <a:solidFill>
                <a:srgbClr val="000000"/>
              </a:solidFill>
              <a:latin typeface="Bebas Neue Bold" panose="020B0606020202050201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29570" y="190500"/>
            <a:ext cx="708533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7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714127" y="683475"/>
            <a:ext cx="16859746" cy="8920050"/>
            <a:chOff x="0" y="0"/>
            <a:chExt cx="4440427" cy="23493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0427" cy="2349314"/>
            </a:xfrm>
            <a:custGeom>
              <a:avLst/>
              <a:gdLst/>
              <a:ahLst/>
              <a:cxnLst/>
              <a:rect l="l" t="t" r="r" b="b"/>
              <a:pathLst>
                <a:path w="4440427" h="2349314">
                  <a:moveTo>
                    <a:pt x="15613" y="0"/>
                  </a:moveTo>
                  <a:lnTo>
                    <a:pt x="4424814" y="0"/>
                  </a:lnTo>
                  <a:cubicBezTo>
                    <a:pt x="4428955" y="0"/>
                    <a:pt x="4432926" y="1645"/>
                    <a:pt x="4435854" y="4573"/>
                  </a:cubicBezTo>
                  <a:cubicBezTo>
                    <a:pt x="4438782" y="7501"/>
                    <a:pt x="4440427" y="11472"/>
                    <a:pt x="4440427" y="15613"/>
                  </a:cubicBezTo>
                  <a:lnTo>
                    <a:pt x="4440427" y="2333701"/>
                  </a:lnTo>
                  <a:cubicBezTo>
                    <a:pt x="4440427" y="2337842"/>
                    <a:pt x="4438782" y="2341813"/>
                    <a:pt x="4435854" y="2344741"/>
                  </a:cubicBezTo>
                  <a:cubicBezTo>
                    <a:pt x="4432926" y="2347669"/>
                    <a:pt x="4428955" y="2349314"/>
                    <a:pt x="4424814" y="2349314"/>
                  </a:cubicBezTo>
                  <a:lnTo>
                    <a:pt x="15613" y="2349314"/>
                  </a:lnTo>
                  <a:cubicBezTo>
                    <a:pt x="11472" y="2349314"/>
                    <a:pt x="7501" y="2347669"/>
                    <a:pt x="4573" y="2344741"/>
                  </a:cubicBezTo>
                  <a:cubicBezTo>
                    <a:pt x="1645" y="2341813"/>
                    <a:pt x="0" y="2337842"/>
                    <a:pt x="0" y="2333701"/>
                  </a:cubicBezTo>
                  <a:lnTo>
                    <a:pt x="0" y="15613"/>
                  </a:lnTo>
                  <a:cubicBezTo>
                    <a:pt x="0" y="11472"/>
                    <a:pt x="1645" y="7501"/>
                    <a:pt x="4573" y="4573"/>
                  </a:cubicBezTo>
                  <a:cubicBezTo>
                    <a:pt x="7501" y="1645"/>
                    <a:pt x="11472" y="0"/>
                    <a:pt x="15613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40427" cy="23874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752776" y="3879564"/>
            <a:ext cx="7194594" cy="543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90"/>
              </a:lnSpc>
            </a:pPr>
            <a:r>
              <a:rPr lang="en-US" sz="11265">
                <a:solidFill>
                  <a:srgbClr val="000000"/>
                </a:solidFill>
                <a:latin typeface="Bebas Neue Bold" panose="020B0606020202050201"/>
              </a:rPr>
              <a:t>THANK YOU FOR LISTENING!</a:t>
            </a:r>
            <a:endParaRPr lang="en-US" sz="11265">
              <a:solidFill>
                <a:srgbClr val="000000"/>
              </a:solidFill>
              <a:latin typeface="Bebas Neue Bold" panose="020B0606020202050201"/>
            </a:endParaRPr>
          </a:p>
          <a:p>
            <a:pPr>
              <a:lnSpc>
                <a:spcPts val="10590"/>
              </a:lnSpc>
            </a:pPr>
            <a:r>
              <a:rPr lang="en-US" altLang="en-US" sz="3600" b="1" u="sng">
                <a:solidFill>
                  <a:schemeClr val="accent1"/>
                </a:solidFill>
                <a:latin typeface="Bebas Neue Bold" panose="020B0606020202050201"/>
              </a:rPr>
              <a:t>https://github.com/ELMOtarek1/Computational-Neuroscience</a:t>
            </a:r>
            <a:endParaRPr lang="en-US" altLang="en-US" sz="3600" b="1" u="sng">
              <a:solidFill>
                <a:schemeClr val="accent1"/>
              </a:solidFill>
              <a:latin typeface="Bebas Neue Bold" panose="020B0606020202050201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275495" y="1063912"/>
            <a:ext cx="7868505" cy="8159176"/>
          </a:xfrm>
          <a:custGeom>
            <a:avLst/>
            <a:gdLst/>
            <a:ahLst/>
            <a:cxnLst/>
            <a:rect l="l" t="t" r="r" b="b"/>
            <a:pathLst>
              <a:path w="7868505" h="8159176">
                <a:moveTo>
                  <a:pt x="0" y="0"/>
                </a:moveTo>
                <a:lnTo>
                  <a:pt x="7868505" y="0"/>
                </a:lnTo>
                <a:lnTo>
                  <a:pt x="7868505" y="8159176"/>
                </a:lnTo>
                <a:lnTo>
                  <a:pt x="0" y="8159176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31800" y="3380740"/>
            <a:ext cx="5602605" cy="6089650"/>
          </a:xfrm>
          <a:custGeom>
            <a:avLst/>
            <a:gdLst/>
            <a:ahLst/>
            <a:cxnLst/>
            <a:rect l="l" t="t" r="r" b="b"/>
            <a:pathLst>
              <a:path w="4819242" h="5116647">
                <a:moveTo>
                  <a:pt x="0" y="0"/>
                </a:moveTo>
                <a:lnTo>
                  <a:pt x="4819242" y="0"/>
                </a:lnTo>
                <a:lnTo>
                  <a:pt x="4819242" y="5116648"/>
                </a:lnTo>
                <a:lnTo>
                  <a:pt x="0" y="5116648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9114790" y="2287905"/>
            <a:ext cx="7958455" cy="125603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l">
              <a:lnSpc>
                <a:spcPts val="7335"/>
              </a:lnSpc>
            </a:pPr>
            <a:r>
              <a:rPr lang="en-US" altLang="en-US" sz="3665" b="1">
                <a:solidFill>
                  <a:srgbClr val="000000"/>
                </a:solidFill>
                <a:latin typeface="Montserrat Classic" panose="00000500000000000000"/>
              </a:rPr>
              <a:t>✔ Forward propagation</a:t>
            </a:r>
            <a:endParaRPr lang="en-US" altLang="en-US" sz="3665" b="1">
              <a:solidFill>
                <a:srgbClr val="000000"/>
              </a:solidFill>
              <a:latin typeface="Montserrat Classic" panose="00000500000000000000"/>
            </a:endParaRPr>
          </a:p>
          <a:p>
            <a:pPr algn="l">
              <a:lnSpc>
                <a:spcPts val="7335"/>
              </a:lnSpc>
            </a:pPr>
            <a:endParaRPr lang="en-US" altLang="en-US" sz="3665" b="1">
              <a:solidFill>
                <a:srgbClr val="000000"/>
              </a:solidFill>
              <a:latin typeface="Montserrat Classic" panose="00000500000000000000"/>
            </a:endParaRPr>
          </a:p>
        </p:txBody>
      </p:sp>
      <p:grpSp>
        <p:nvGrpSpPr>
          <p:cNvPr id="4" name="Group 4"/>
          <p:cNvGrpSpPr/>
          <p:nvPr/>
        </p:nvGrpSpPr>
        <p:grpSpPr>
          <a:xfrm rot="0">
            <a:off x="7931076" y="2385645"/>
            <a:ext cx="927410" cy="927410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3368" tIns="53368" rIns="53368" bIns="53368" rtlCol="0" anchor="ctr"/>
            <a:lstStyle/>
            <a:p>
              <a:pPr algn="ctr">
                <a:lnSpc>
                  <a:spcPts val="2660"/>
                </a:lnSpc>
              </a:pPr>
              <a:endParaRPr b="1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8261490" y="2285084"/>
            <a:ext cx="266582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55"/>
              </a:lnSpc>
              <a:spcBef>
                <a:spcPct val="0"/>
              </a:spcBef>
            </a:pPr>
            <a:r>
              <a:rPr lang="en-US" sz="3675" b="1">
                <a:solidFill>
                  <a:srgbClr val="000000"/>
                </a:solidFill>
                <a:latin typeface="Montserrat Classic Bold" panose="00000800000000000000"/>
              </a:rPr>
              <a:t>1</a:t>
            </a:r>
            <a:endParaRPr lang="en-US" sz="3675" b="1">
              <a:solidFill>
                <a:srgbClr val="000000"/>
              </a:solidFill>
              <a:latin typeface="Montserrat Classic Bold" panose="0000080000000000000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145108" y="3543260"/>
            <a:ext cx="7958219" cy="940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35"/>
              </a:lnSpc>
            </a:pPr>
            <a:r>
              <a:rPr lang="en-US" altLang="en-US" sz="3665" b="1">
                <a:solidFill>
                  <a:srgbClr val="000000"/>
                </a:solidFill>
                <a:latin typeface="Montserrat Classic" panose="00000500000000000000"/>
                <a:sym typeface="+mn-ea"/>
              </a:rPr>
              <a:t>✔ Tanh activation function</a:t>
            </a:r>
            <a:endParaRPr lang="en-US" altLang="en-US" sz="3665" b="1">
              <a:solidFill>
                <a:srgbClr val="000000"/>
              </a:solidFill>
              <a:latin typeface="Montserrat Classic" panose="00000500000000000000"/>
              <a:sym typeface="+mn-ea"/>
            </a:endParaRPr>
          </a:p>
        </p:txBody>
      </p:sp>
      <p:grpSp>
        <p:nvGrpSpPr>
          <p:cNvPr id="9" name="Group 9"/>
          <p:cNvGrpSpPr/>
          <p:nvPr/>
        </p:nvGrpSpPr>
        <p:grpSpPr>
          <a:xfrm rot="0">
            <a:off x="7961556" y="3640991"/>
            <a:ext cx="927410" cy="927410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3368" tIns="53368" rIns="53368" bIns="53368" rtlCol="0" anchor="ctr"/>
            <a:lstStyle/>
            <a:p>
              <a:pPr algn="ctr">
                <a:lnSpc>
                  <a:spcPts val="2660"/>
                </a:lnSpc>
              </a:pPr>
              <a:endParaRPr b="1"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8291970" y="3540430"/>
            <a:ext cx="266582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55"/>
              </a:lnSpc>
              <a:spcBef>
                <a:spcPct val="0"/>
              </a:spcBef>
            </a:pPr>
            <a:r>
              <a:rPr lang="en-US" sz="3675" b="1">
                <a:solidFill>
                  <a:srgbClr val="000000"/>
                </a:solidFill>
                <a:latin typeface="Montserrat Classic Bold" panose="00000800000000000000"/>
              </a:rPr>
              <a:t>2</a:t>
            </a:r>
            <a:endParaRPr lang="en-US" sz="3675" b="1">
              <a:solidFill>
                <a:srgbClr val="000000"/>
              </a:solidFill>
              <a:latin typeface="Montserrat Classic Bold" panose="00000800000000000000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1531449" y="1770602"/>
            <a:ext cx="4186651" cy="1599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475"/>
              </a:lnSpc>
              <a:spcBef>
                <a:spcPct val="0"/>
              </a:spcBef>
            </a:pPr>
            <a:r>
              <a:rPr lang="en-US" sz="10395" b="1">
                <a:solidFill>
                  <a:srgbClr val="000000"/>
                </a:solidFill>
                <a:latin typeface="Bebas Neue Bold" panose="020B0606020202050201"/>
              </a:rPr>
              <a:t>Contents</a:t>
            </a:r>
            <a:endParaRPr lang="en-US" sz="10395" b="1">
              <a:solidFill>
                <a:srgbClr val="000000"/>
              </a:solidFill>
              <a:latin typeface="Bebas Neue Bold" panose="020B0606020202050201"/>
            </a:endParaRPr>
          </a:p>
        </p:txBody>
      </p:sp>
      <p:sp>
        <p:nvSpPr>
          <p:cNvPr id="14" name="TextBox 8"/>
          <p:cNvSpPr txBox="1"/>
          <p:nvPr/>
        </p:nvSpPr>
        <p:spPr>
          <a:xfrm>
            <a:off x="9220038" y="4991060"/>
            <a:ext cx="7958219" cy="940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 algn="l">
              <a:lnSpc>
                <a:spcPts val="7335"/>
              </a:lnSpc>
            </a:pPr>
            <a:r>
              <a:rPr lang="en-US" altLang="en-US" sz="3665" b="1">
                <a:solidFill>
                  <a:srgbClr val="000000"/>
                </a:solidFill>
                <a:latin typeface="Montserrat Classic" panose="00000500000000000000"/>
                <a:sym typeface="+mn-ea"/>
              </a:rPr>
              <a:t>✔ Given weights and biases</a:t>
            </a:r>
            <a:endParaRPr lang="en-US" altLang="en-US" sz="3665" b="1">
              <a:solidFill>
                <a:srgbClr val="000000"/>
              </a:solidFill>
              <a:latin typeface="Montserrat Classic" panose="00000500000000000000"/>
              <a:sym typeface="+mn-ea"/>
            </a:endParaRPr>
          </a:p>
        </p:txBody>
      </p:sp>
      <p:grpSp>
        <p:nvGrpSpPr>
          <p:cNvPr id="15" name="Group 9"/>
          <p:cNvGrpSpPr/>
          <p:nvPr/>
        </p:nvGrpSpPr>
        <p:grpSpPr>
          <a:xfrm rot="0">
            <a:off x="8036486" y="5088791"/>
            <a:ext cx="927410" cy="927410"/>
            <a:chOff x="0" y="0"/>
            <a:chExt cx="812800" cy="812800"/>
          </a:xfrm>
        </p:grpSpPr>
        <p:sp>
          <p:nvSpPr>
            <p:cNvPr id="16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7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3368" tIns="53368" rIns="53368" bIns="53368" rtlCol="0" anchor="ctr"/>
            <a:p>
              <a:pPr algn="ctr">
                <a:lnSpc>
                  <a:spcPts val="2660"/>
                </a:lnSpc>
              </a:pPr>
              <a:endParaRPr b="1"/>
            </a:p>
          </p:txBody>
        </p:sp>
      </p:grpSp>
      <p:sp>
        <p:nvSpPr>
          <p:cNvPr id="18" name="TextBox 12"/>
          <p:cNvSpPr txBox="1"/>
          <p:nvPr/>
        </p:nvSpPr>
        <p:spPr>
          <a:xfrm>
            <a:off x="8366900" y="4988230"/>
            <a:ext cx="266582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 algn="ctr">
              <a:lnSpc>
                <a:spcPts val="7355"/>
              </a:lnSpc>
              <a:spcBef>
                <a:spcPct val="0"/>
              </a:spcBef>
            </a:pPr>
            <a:r>
              <a:rPr lang="en-US" sz="3675" b="1">
                <a:solidFill>
                  <a:srgbClr val="000000"/>
                </a:solidFill>
                <a:latin typeface="Montserrat Classic Bold" panose="00000800000000000000"/>
              </a:rPr>
              <a:t>3</a:t>
            </a:r>
            <a:endParaRPr lang="en-US" sz="3675" b="1">
              <a:solidFill>
                <a:srgbClr val="000000"/>
              </a:solidFill>
              <a:latin typeface="Montserrat Classic Bold" panose="00000800000000000000"/>
            </a:endParaRPr>
          </a:p>
        </p:txBody>
      </p:sp>
      <p:sp>
        <p:nvSpPr>
          <p:cNvPr id="19" name="TextBox 8"/>
          <p:cNvSpPr txBox="1"/>
          <p:nvPr/>
        </p:nvSpPr>
        <p:spPr>
          <a:xfrm>
            <a:off x="9145108" y="6210260"/>
            <a:ext cx="7958219" cy="940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 algn="l">
              <a:lnSpc>
                <a:spcPts val="7335"/>
              </a:lnSpc>
            </a:pPr>
            <a:r>
              <a:rPr lang="en-US" altLang="en-US" sz="3665" b="1">
                <a:solidFill>
                  <a:srgbClr val="000000"/>
                </a:solidFill>
                <a:latin typeface="Montserrat Classic" panose="00000500000000000000"/>
                <a:sym typeface="+mn-ea"/>
              </a:rPr>
              <a:t>✔ Visualization using Matplotlib</a:t>
            </a:r>
            <a:endParaRPr lang="en-US" altLang="en-US" sz="3665" b="1">
              <a:solidFill>
                <a:srgbClr val="000000"/>
              </a:solidFill>
              <a:latin typeface="Montserrat Classic" panose="00000500000000000000"/>
              <a:sym typeface="+mn-ea"/>
            </a:endParaRPr>
          </a:p>
        </p:txBody>
      </p:sp>
      <p:grpSp>
        <p:nvGrpSpPr>
          <p:cNvPr id="20" name="Group 9"/>
          <p:cNvGrpSpPr/>
          <p:nvPr/>
        </p:nvGrpSpPr>
        <p:grpSpPr>
          <a:xfrm rot="0">
            <a:off x="7961556" y="6307991"/>
            <a:ext cx="927410" cy="927410"/>
            <a:chOff x="0" y="0"/>
            <a:chExt cx="812800" cy="812800"/>
          </a:xfrm>
        </p:grpSpPr>
        <p:sp>
          <p:nvSpPr>
            <p:cNvPr id="21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3368" tIns="53368" rIns="53368" bIns="53368" rtlCol="0" anchor="ctr"/>
            <a:p>
              <a:pPr algn="ctr">
                <a:lnSpc>
                  <a:spcPts val="2660"/>
                </a:lnSpc>
              </a:pPr>
              <a:endParaRPr b="1"/>
            </a:p>
          </p:txBody>
        </p:sp>
      </p:grpSp>
      <p:sp>
        <p:nvSpPr>
          <p:cNvPr id="23" name="TextBox 12"/>
          <p:cNvSpPr txBox="1"/>
          <p:nvPr/>
        </p:nvSpPr>
        <p:spPr>
          <a:xfrm>
            <a:off x="8291970" y="6207430"/>
            <a:ext cx="266582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 algn="ctr">
              <a:lnSpc>
                <a:spcPts val="7355"/>
              </a:lnSpc>
              <a:spcBef>
                <a:spcPct val="0"/>
              </a:spcBef>
            </a:pPr>
            <a:r>
              <a:rPr lang="en-US" sz="3675" b="1">
                <a:solidFill>
                  <a:srgbClr val="000000"/>
                </a:solidFill>
                <a:latin typeface="Montserrat Classic Bold" panose="00000800000000000000"/>
              </a:rPr>
              <a:t>4</a:t>
            </a:r>
            <a:endParaRPr lang="en-US" sz="3675" b="1">
              <a:solidFill>
                <a:srgbClr val="000000"/>
              </a:solidFill>
              <a:latin typeface="Montserrat Classic Bold" panose="0000080000000000000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B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9144000" y="-248577"/>
            <a:ext cx="9696760" cy="10784153"/>
            <a:chOff x="0" y="0"/>
            <a:chExt cx="2553879" cy="28402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53879" cy="2840271"/>
            </a:xfrm>
            <a:custGeom>
              <a:avLst/>
              <a:gdLst/>
              <a:ahLst/>
              <a:cxnLst/>
              <a:rect l="l" t="t" r="r" b="b"/>
              <a:pathLst>
                <a:path w="2553879" h="2840271">
                  <a:moveTo>
                    <a:pt x="0" y="0"/>
                  </a:moveTo>
                  <a:lnTo>
                    <a:pt x="2553879" y="0"/>
                  </a:lnTo>
                  <a:lnTo>
                    <a:pt x="2553879" y="2840271"/>
                  </a:lnTo>
                  <a:lnTo>
                    <a:pt x="0" y="284027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553879" cy="28783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 b="1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78155" y="5165725"/>
            <a:ext cx="8622665" cy="38779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lvl="0" indent="-514350" algn="l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AutoNum type="arabicPeriod"/>
            </a:pPr>
            <a:r>
              <a:rPr lang="en-US" altLang="en-US" sz="2800" b="1">
                <a:solidFill>
                  <a:srgbClr val="000000"/>
                </a:solidFill>
                <a:latin typeface="Montserrat Classic" panose="00000500000000000000"/>
              </a:rPr>
              <a:t>Define the tanh activation function</a:t>
            </a:r>
            <a:endParaRPr lang="en-US" altLang="en-US" sz="2800" b="1">
              <a:solidFill>
                <a:srgbClr val="000000"/>
              </a:solidFill>
              <a:latin typeface="Montserrat Classic" panose="00000500000000000000"/>
            </a:endParaRPr>
          </a:p>
          <a:p>
            <a:pPr marL="514350" lvl="0" indent="-514350" algn="l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AutoNum type="arabicPeriod"/>
            </a:pPr>
            <a:r>
              <a:rPr lang="en-US" altLang="en-US" sz="2800" b="1">
                <a:solidFill>
                  <a:srgbClr val="000000"/>
                </a:solidFill>
                <a:latin typeface="Montserrat Classic" panose="00000500000000000000"/>
              </a:rPr>
              <a:t>Store weights and biases as given in the image</a:t>
            </a:r>
            <a:endParaRPr lang="en-US" altLang="en-US" sz="2800" b="1">
              <a:solidFill>
                <a:srgbClr val="000000"/>
              </a:solidFill>
              <a:latin typeface="Montserrat Classic" panose="00000500000000000000"/>
            </a:endParaRPr>
          </a:p>
          <a:p>
            <a:pPr marL="514350" lvl="0" indent="-514350" algn="l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AutoNum type="arabicPeriod"/>
            </a:pPr>
            <a:r>
              <a:rPr lang="en-US" altLang="en-US" sz="2800" b="1">
                <a:solidFill>
                  <a:srgbClr val="000000"/>
                </a:solidFill>
                <a:latin typeface="Montserrat Classic" panose="00000500000000000000"/>
              </a:rPr>
              <a:t>Perform forward propagation</a:t>
            </a:r>
            <a:endParaRPr lang="en-US" altLang="en-US" sz="2800" b="1">
              <a:solidFill>
                <a:srgbClr val="000000"/>
              </a:solidFill>
              <a:latin typeface="Montserrat Classic" panose="00000500000000000000"/>
            </a:endParaRPr>
          </a:p>
          <a:p>
            <a:pPr marL="514350" lvl="0" indent="-514350" algn="l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AutoNum type="arabicPeriod"/>
            </a:pPr>
            <a:r>
              <a:rPr lang="en-US" altLang="en-US" sz="2800" b="1">
                <a:solidFill>
                  <a:srgbClr val="000000"/>
                </a:solidFill>
                <a:latin typeface="Montserrat Classic" panose="00000500000000000000"/>
              </a:rPr>
              <a:t>Visualize the network using networkx and matplotlib</a:t>
            </a:r>
            <a:endParaRPr lang="en-US" altLang="en-US" sz="2800" b="1">
              <a:solidFill>
                <a:srgbClr val="000000"/>
              </a:solidFill>
              <a:latin typeface="Montserrat Classic" panose="0000050000000000000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" y="38100"/>
            <a:ext cx="7057390" cy="36931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ct val="150000"/>
              </a:lnSpc>
              <a:spcBef>
                <a:spcPct val="0"/>
              </a:spcBef>
            </a:pPr>
            <a:r>
              <a:rPr lang="en-US" altLang="en-US" sz="8000" b="1">
                <a:solidFill>
                  <a:srgbClr val="000000"/>
                </a:solidFill>
                <a:latin typeface="Montserrat Classic" panose="00000500000000000000"/>
                <a:sym typeface="+mn-ea"/>
              </a:rPr>
              <a:t>Steps to Implement</a:t>
            </a:r>
            <a:endParaRPr lang="en-US" altLang="en-US" sz="8000" b="1">
              <a:solidFill>
                <a:srgbClr val="000000"/>
              </a:solidFill>
              <a:latin typeface="Montserrat Classic" panose="00000500000000000000"/>
              <a:sym typeface="+mn-ea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9666810" y="1366236"/>
            <a:ext cx="7592490" cy="7554528"/>
          </a:xfrm>
          <a:custGeom>
            <a:avLst/>
            <a:gdLst/>
            <a:ahLst/>
            <a:cxnLst/>
            <a:rect l="l" t="t" r="r" b="b"/>
            <a:pathLst>
              <a:path w="7592490" h="7554528">
                <a:moveTo>
                  <a:pt x="0" y="0"/>
                </a:moveTo>
                <a:lnTo>
                  <a:pt x="7592490" y="0"/>
                </a:lnTo>
                <a:lnTo>
                  <a:pt x="7592490" y="7554528"/>
                </a:lnTo>
                <a:lnTo>
                  <a:pt x="0" y="7554528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0">
            <a:off x="1740535" y="3206115"/>
            <a:ext cx="3452495" cy="1637665"/>
            <a:chOff x="0" y="0"/>
            <a:chExt cx="909057" cy="22265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09057" cy="222651"/>
            </a:xfrm>
            <a:custGeom>
              <a:avLst/>
              <a:gdLst/>
              <a:ahLst/>
              <a:cxnLst/>
              <a:rect l="l" t="t" r="r" b="b"/>
              <a:pathLst>
                <a:path w="909057" h="222651">
                  <a:moveTo>
                    <a:pt x="76262" y="0"/>
                  </a:moveTo>
                  <a:lnTo>
                    <a:pt x="832794" y="0"/>
                  </a:lnTo>
                  <a:cubicBezTo>
                    <a:pt x="874913" y="0"/>
                    <a:pt x="909057" y="34144"/>
                    <a:pt x="909057" y="76262"/>
                  </a:cubicBezTo>
                  <a:lnTo>
                    <a:pt x="909057" y="146389"/>
                  </a:lnTo>
                  <a:cubicBezTo>
                    <a:pt x="909057" y="188508"/>
                    <a:pt x="874913" y="222651"/>
                    <a:pt x="832794" y="222651"/>
                  </a:cubicBezTo>
                  <a:lnTo>
                    <a:pt x="76262" y="222651"/>
                  </a:lnTo>
                  <a:cubicBezTo>
                    <a:pt x="34144" y="222651"/>
                    <a:pt x="0" y="188508"/>
                    <a:pt x="0" y="146389"/>
                  </a:cubicBezTo>
                  <a:lnTo>
                    <a:pt x="0" y="76262"/>
                  </a:lnTo>
                  <a:cubicBezTo>
                    <a:pt x="0" y="34144"/>
                    <a:pt x="34144" y="0"/>
                    <a:pt x="76262" y="0"/>
                  </a:cubicBezTo>
                  <a:close/>
                </a:path>
              </a:pathLst>
            </a:custGeom>
            <a:solidFill>
              <a:srgbClr val="CADD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909057" cy="2607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  <a:endParaRPr b="1"/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1649095" y="5159375"/>
            <a:ext cx="3733800" cy="1804035"/>
            <a:chOff x="0" y="0"/>
            <a:chExt cx="909057" cy="22265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09057" cy="222651"/>
            </a:xfrm>
            <a:custGeom>
              <a:avLst/>
              <a:gdLst/>
              <a:ahLst/>
              <a:cxnLst/>
              <a:rect l="l" t="t" r="r" b="b"/>
              <a:pathLst>
                <a:path w="909057" h="222651">
                  <a:moveTo>
                    <a:pt x="76262" y="0"/>
                  </a:moveTo>
                  <a:lnTo>
                    <a:pt x="832794" y="0"/>
                  </a:lnTo>
                  <a:cubicBezTo>
                    <a:pt x="874913" y="0"/>
                    <a:pt x="909057" y="34144"/>
                    <a:pt x="909057" y="76262"/>
                  </a:cubicBezTo>
                  <a:lnTo>
                    <a:pt x="909057" y="146389"/>
                  </a:lnTo>
                  <a:cubicBezTo>
                    <a:pt x="909057" y="188508"/>
                    <a:pt x="874913" y="222651"/>
                    <a:pt x="832794" y="222651"/>
                  </a:cubicBezTo>
                  <a:lnTo>
                    <a:pt x="76262" y="222651"/>
                  </a:lnTo>
                  <a:cubicBezTo>
                    <a:pt x="34144" y="222651"/>
                    <a:pt x="0" y="188508"/>
                    <a:pt x="0" y="146389"/>
                  </a:cubicBezTo>
                  <a:lnTo>
                    <a:pt x="0" y="76262"/>
                  </a:lnTo>
                  <a:cubicBezTo>
                    <a:pt x="0" y="34144"/>
                    <a:pt x="34144" y="0"/>
                    <a:pt x="76262" y="0"/>
                  </a:cubicBezTo>
                  <a:close/>
                </a:path>
              </a:pathLst>
            </a:custGeom>
            <a:solidFill>
              <a:srgbClr val="CADD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909057" cy="2607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  <a:endParaRPr b="1"/>
            </a:p>
          </p:txBody>
        </p:sp>
      </p:grpSp>
      <p:grpSp>
        <p:nvGrpSpPr>
          <p:cNvPr id="11" name="Group 11"/>
          <p:cNvGrpSpPr/>
          <p:nvPr/>
        </p:nvGrpSpPr>
        <p:grpSpPr>
          <a:xfrm rot="0">
            <a:off x="-456565" y="9203055"/>
            <a:ext cx="19562445" cy="1457960"/>
            <a:chOff x="0" y="0"/>
            <a:chExt cx="909057" cy="22265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909057" cy="222651"/>
            </a:xfrm>
            <a:custGeom>
              <a:avLst/>
              <a:gdLst/>
              <a:ahLst/>
              <a:cxnLst/>
              <a:rect l="l" t="t" r="r" b="b"/>
              <a:pathLst>
                <a:path w="909057" h="222651">
                  <a:moveTo>
                    <a:pt x="76262" y="0"/>
                  </a:moveTo>
                  <a:lnTo>
                    <a:pt x="832794" y="0"/>
                  </a:lnTo>
                  <a:cubicBezTo>
                    <a:pt x="874913" y="0"/>
                    <a:pt x="909057" y="34144"/>
                    <a:pt x="909057" y="76262"/>
                  </a:cubicBezTo>
                  <a:lnTo>
                    <a:pt x="909057" y="146389"/>
                  </a:lnTo>
                  <a:cubicBezTo>
                    <a:pt x="909057" y="188508"/>
                    <a:pt x="874913" y="222651"/>
                    <a:pt x="832794" y="222651"/>
                  </a:cubicBezTo>
                  <a:lnTo>
                    <a:pt x="76262" y="222651"/>
                  </a:lnTo>
                  <a:cubicBezTo>
                    <a:pt x="34144" y="222651"/>
                    <a:pt x="0" y="188508"/>
                    <a:pt x="0" y="146389"/>
                  </a:cubicBezTo>
                  <a:lnTo>
                    <a:pt x="0" y="76262"/>
                  </a:lnTo>
                  <a:cubicBezTo>
                    <a:pt x="0" y="34144"/>
                    <a:pt x="34144" y="0"/>
                    <a:pt x="76262" y="0"/>
                  </a:cubicBezTo>
                  <a:close/>
                </a:path>
              </a:pathLst>
            </a:custGeom>
            <a:solidFill>
              <a:srgbClr val="CADD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909057" cy="2607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  <a:endParaRPr b="1"/>
            </a:p>
          </p:txBody>
        </p:sp>
      </p:grpSp>
      <p:grpSp>
        <p:nvGrpSpPr>
          <p:cNvPr id="20" name="Group 20"/>
          <p:cNvGrpSpPr/>
          <p:nvPr/>
        </p:nvGrpSpPr>
        <p:grpSpPr>
          <a:xfrm rot="0">
            <a:off x="13152755" y="3206115"/>
            <a:ext cx="3394710" cy="1695450"/>
            <a:chOff x="0" y="0"/>
            <a:chExt cx="909057" cy="222651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909057" cy="222651"/>
            </a:xfrm>
            <a:custGeom>
              <a:avLst/>
              <a:gdLst/>
              <a:ahLst/>
              <a:cxnLst/>
              <a:rect l="l" t="t" r="r" b="b"/>
              <a:pathLst>
                <a:path w="909057" h="222651">
                  <a:moveTo>
                    <a:pt x="76262" y="0"/>
                  </a:moveTo>
                  <a:lnTo>
                    <a:pt x="832794" y="0"/>
                  </a:lnTo>
                  <a:cubicBezTo>
                    <a:pt x="874913" y="0"/>
                    <a:pt x="909057" y="34144"/>
                    <a:pt x="909057" y="76262"/>
                  </a:cubicBezTo>
                  <a:lnTo>
                    <a:pt x="909057" y="146389"/>
                  </a:lnTo>
                  <a:cubicBezTo>
                    <a:pt x="909057" y="188508"/>
                    <a:pt x="874913" y="222651"/>
                    <a:pt x="832794" y="222651"/>
                  </a:cubicBezTo>
                  <a:lnTo>
                    <a:pt x="76262" y="222651"/>
                  </a:lnTo>
                  <a:cubicBezTo>
                    <a:pt x="34144" y="222651"/>
                    <a:pt x="0" y="188508"/>
                    <a:pt x="0" y="146389"/>
                  </a:cubicBezTo>
                  <a:lnTo>
                    <a:pt x="0" y="76262"/>
                  </a:lnTo>
                  <a:cubicBezTo>
                    <a:pt x="0" y="34144"/>
                    <a:pt x="34144" y="0"/>
                    <a:pt x="76262" y="0"/>
                  </a:cubicBezTo>
                  <a:close/>
                </a:path>
              </a:pathLst>
            </a:custGeom>
            <a:solidFill>
              <a:srgbClr val="CADD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909057" cy="2607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  <a:endParaRPr b="1"/>
            </a:p>
          </p:txBody>
        </p:sp>
      </p:grpSp>
      <p:grpSp>
        <p:nvGrpSpPr>
          <p:cNvPr id="23" name="Group 23"/>
          <p:cNvGrpSpPr/>
          <p:nvPr/>
        </p:nvGrpSpPr>
        <p:grpSpPr>
          <a:xfrm rot="0">
            <a:off x="13211175" y="5369560"/>
            <a:ext cx="3413760" cy="1517650"/>
            <a:chOff x="0" y="0"/>
            <a:chExt cx="909057" cy="222651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909057" cy="222651"/>
            </a:xfrm>
            <a:custGeom>
              <a:avLst/>
              <a:gdLst/>
              <a:ahLst/>
              <a:cxnLst/>
              <a:rect l="l" t="t" r="r" b="b"/>
              <a:pathLst>
                <a:path w="909057" h="222651">
                  <a:moveTo>
                    <a:pt x="76262" y="0"/>
                  </a:moveTo>
                  <a:lnTo>
                    <a:pt x="832794" y="0"/>
                  </a:lnTo>
                  <a:cubicBezTo>
                    <a:pt x="874913" y="0"/>
                    <a:pt x="909057" y="34144"/>
                    <a:pt x="909057" y="76262"/>
                  </a:cubicBezTo>
                  <a:lnTo>
                    <a:pt x="909057" y="146389"/>
                  </a:lnTo>
                  <a:cubicBezTo>
                    <a:pt x="909057" y="188508"/>
                    <a:pt x="874913" y="222651"/>
                    <a:pt x="832794" y="222651"/>
                  </a:cubicBezTo>
                  <a:lnTo>
                    <a:pt x="76262" y="222651"/>
                  </a:lnTo>
                  <a:cubicBezTo>
                    <a:pt x="34144" y="222651"/>
                    <a:pt x="0" y="188508"/>
                    <a:pt x="0" y="146389"/>
                  </a:cubicBezTo>
                  <a:lnTo>
                    <a:pt x="0" y="76262"/>
                  </a:lnTo>
                  <a:cubicBezTo>
                    <a:pt x="0" y="34144"/>
                    <a:pt x="34144" y="0"/>
                    <a:pt x="76262" y="0"/>
                  </a:cubicBezTo>
                  <a:close/>
                </a:path>
              </a:pathLst>
            </a:custGeom>
            <a:solidFill>
              <a:srgbClr val="CADD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909057" cy="2607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  <a:endParaRPr b="1"/>
            </a:p>
          </p:txBody>
        </p:sp>
      </p:grpSp>
      <p:sp>
        <p:nvSpPr>
          <p:cNvPr id="32" name="Freeform 32"/>
          <p:cNvSpPr/>
          <p:nvPr/>
        </p:nvSpPr>
        <p:spPr>
          <a:xfrm>
            <a:off x="5850746" y="1790990"/>
            <a:ext cx="6528087" cy="6373045"/>
          </a:xfrm>
          <a:custGeom>
            <a:avLst/>
            <a:gdLst/>
            <a:ahLst/>
            <a:cxnLst/>
            <a:rect l="l" t="t" r="r" b="b"/>
            <a:pathLst>
              <a:path w="6528087" h="6373045">
                <a:moveTo>
                  <a:pt x="0" y="0"/>
                </a:moveTo>
                <a:lnTo>
                  <a:pt x="6528088" y="0"/>
                </a:lnTo>
                <a:lnTo>
                  <a:pt x="6528088" y="6373045"/>
                </a:lnTo>
                <a:lnTo>
                  <a:pt x="0" y="6373045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3" name="TextBox 33"/>
          <p:cNvSpPr txBox="1"/>
          <p:nvPr/>
        </p:nvSpPr>
        <p:spPr>
          <a:xfrm>
            <a:off x="3810389" y="724000"/>
            <a:ext cx="10667221" cy="817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375"/>
              </a:lnSpc>
              <a:spcBef>
                <a:spcPct val="0"/>
              </a:spcBef>
            </a:pPr>
            <a:r>
              <a:rPr lang="zh-CN" altLang="en-US" sz="6310" b="1">
                <a:solidFill>
                  <a:srgbClr val="000000"/>
                </a:solidFill>
                <a:latin typeface="Bebas Neue Bold" panose="020B0606020202050201"/>
              </a:rPr>
              <a:t>🖥</a:t>
            </a:r>
            <a:r>
              <a:rPr lang="en-US" altLang="en-US" sz="6310" b="1">
                <a:solidFill>
                  <a:srgbClr val="000000"/>
                </a:solidFill>
                <a:latin typeface="Bebas Neue Bold" panose="020B0606020202050201"/>
              </a:rPr>
              <a:t>   How It Works:</a:t>
            </a:r>
            <a:endParaRPr lang="en-US" altLang="en-US" sz="6310" b="1">
              <a:solidFill>
                <a:srgbClr val="000000"/>
              </a:solidFill>
              <a:latin typeface="Bebas Neue Bold" panose="020B0606020202050201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2138046" y="3472239"/>
            <a:ext cx="2657633" cy="1412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55"/>
              </a:lnSpc>
            </a:pPr>
            <a:r>
              <a:rPr lang="en-US" altLang="en-US" sz="2600" b="1">
                <a:solidFill>
                  <a:srgbClr val="000000"/>
                </a:solidFill>
                <a:latin typeface="Montserrat Classic" panose="00000500000000000000"/>
              </a:rPr>
              <a:t>1</a:t>
            </a:r>
            <a:r>
              <a:rPr lang="en-US" altLang="en-US" sz="2600" b="1">
                <a:solidFill>
                  <a:srgbClr val="000000"/>
                </a:solidFill>
                <a:latin typeface="Montserrat Classic" panose="00000500000000000000"/>
              </a:rPr>
              <a:t>️</a:t>
            </a:r>
            <a:r>
              <a:rPr lang="en-US" sz="2600" b="1">
                <a:solidFill>
                  <a:srgbClr val="000000"/>
                </a:solidFill>
                <a:latin typeface="Montserrat Classic" panose="00000500000000000000"/>
              </a:rPr>
              <a:t>e</a:t>
            </a:r>
            <a:r>
              <a:rPr lang="en-US" altLang="en-US" sz="2600" b="1">
                <a:solidFill>
                  <a:srgbClr val="000000"/>
                </a:solidFill>
                <a:latin typeface="Montserrat Classic" panose="00000500000000000000"/>
              </a:rPr>
              <a:t>Enter values for b1 and b2 in the GUI</a:t>
            </a:r>
            <a:endParaRPr lang="en-US" altLang="en-US" sz="2600" b="1">
              <a:solidFill>
                <a:srgbClr val="000000"/>
              </a:solidFill>
              <a:latin typeface="Montserrat Classic" panose="00000500000000000000"/>
            </a:endParaRPr>
          </a:p>
          <a:p>
            <a:pPr marL="0" lvl="0" indent="0" algn="ctr">
              <a:lnSpc>
                <a:spcPts val="2755"/>
              </a:lnSpc>
            </a:pPr>
            <a:endParaRPr lang="en-US" altLang="en-US" sz="2600" b="1">
              <a:solidFill>
                <a:srgbClr val="000000"/>
              </a:solidFill>
              <a:latin typeface="Montserrat Classic" panose="00000500000000000000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1935773" y="5393593"/>
            <a:ext cx="3140918" cy="1059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55"/>
              </a:lnSpc>
            </a:pPr>
            <a:r>
              <a:rPr lang="en-US" altLang="en-US" sz="2600" b="1">
                <a:solidFill>
                  <a:srgbClr val="000000"/>
                </a:solidFill>
                <a:latin typeface="Montserrat Classic" panose="00000500000000000000"/>
              </a:rPr>
              <a:t>2</a:t>
            </a:r>
            <a:r>
              <a:rPr lang="en-US" altLang="en-US" sz="2600" b="1">
                <a:solidFill>
                  <a:srgbClr val="000000"/>
                </a:solidFill>
                <a:latin typeface="Montserrat Classic" panose="00000500000000000000"/>
              </a:rPr>
              <a:t>️</a:t>
            </a:r>
            <a:r>
              <a:rPr lang="en-US" altLang="en-US" sz="2600" b="1">
                <a:solidFill>
                  <a:srgbClr val="000000"/>
                </a:solidFill>
                <a:latin typeface="Montserrat Classic" panose="00000500000000000000"/>
              </a:rPr>
              <a:t>Click "Calculate Neural Network"</a:t>
            </a:r>
            <a:endParaRPr lang="en-US" altLang="en-US" sz="2600" b="1">
              <a:solidFill>
                <a:srgbClr val="000000"/>
              </a:solidFill>
              <a:latin typeface="Montserrat Classic" panose="00000500000000000000"/>
            </a:endParaRPr>
          </a:p>
          <a:p>
            <a:pPr marL="0" lvl="0" indent="0" algn="ctr">
              <a:lnSpc>
                <a:spcPts val="2755"/>
              </a:lnSpc>
            </a:pPr>
            <a:endParaRPr lang="en-US" altLang="en-US" sz="2600" b="1">
              <a:solidFill>
                <a:srgbClr val="000000"/>
              </a:solidFill>
              <a:latin typeface="Montserrat Classic" panose="00000500000000000000"/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13302459" y="3314759"/>
            <a:ext cx="3037357" cy="176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55"/>
              </a:lnSpc>
            </a:pPr>
            <a:r>
              <a:rPr lang="en-US" altLang="en-US" sz="2600" b="1">
                <a:solidFill>
                  <a:srgbClr val="000000"/>
                </a:solidFill>
                <a:latin typeface="Montserrat Classic" panose="00000500000000000000"/>
              </a:rPr>
              <a:t>3</a:t>
            </a:r>
            <a:r>
              <a:rPr lang="en-US" altLang="en-US" sz="2600" b="1">
                <a:solidFill>
                  <a:srgbClr val="000000"/>
                </a:solidFill>
                <a:latin typeface="Montserrat Classic" panose="00000500000000000000"/>
              </a:rPr>
              <a:t>️</a:t>
            </a:r>
            <a:r>
              <a:rPr lang="en-US" altLang="en-US" sz="2600" b="1">
                <a:solidFill>
                  <a:srgbClr val="000000"/>
                </a:solidFill>
                <a:latin typeface="Montserrat Classic" panose="00000500000000000000"/>
              </a:rPr>
              <a:t>It calculates hidden &amp; output layers using the tanh function</a:t>
            </a:r>
            <a:endParaRPr lang="en-US" altLang="en-US" sz="2600" b="1">
              <a:solidFill>
                <a:srgbClr val="000000"/>
              </a:solidFill>
              <a:latin typeface="Montserrat Classic" panose="00000500000000000000"/>
            </a:endParaRPr>
          </a:p>
          <a:p>
            <a:pPr marL="0" lvl="0" indent="0" algn="ctr">
              <a:lnSpc>
                <a:spcPts val="2755"/>
              </a:lnSpc>
            </a:pPr>
            <a:endParaRPr lang="en-US" altLang="en-US" sz="2600" b="1">
              <a:solidFill>
                <a:srgbClr val="000000"/>
              </a:solidFill>
              <a:latin typeface="Montserrat Classic" panose="00000500000000000000"/>
            </a:endParaRPr>
          </a:p>
        </p:txBody>
      </p:sp>
      <p:sp>
        <p:nvSpPr>
          <p:cNvPr id="41" name="TextBox 41"/>
          <p:cNvSpPr txBox="1"/>
          <p:nvPr/>
        </p:nvSpPr>
        <p:spPr>
          <a:xfrm>
            <a:off x="13467080" y="5448300"/>
            <a:ext cx="3072765" cy="112649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marL="0" lvl="0" indent="0" algn="ctr">
              <a:lnSpc>
                <a:spcPts val="2755"/>
              </a:lnSpc>
            </a:pPr>
            <a:r>
              <a:rPr lang="en-US" altLang="en-US" sz="2600" b="1">
                <a:solidFill>
                  <a:srgbClr val="000000"/>
                </a:solidFill>
                <a:latin typeface="Montserrat Classic" panose="00000500000000000000"/>
              </a:rPr>
              <a:t>4</a:t>
            </a:r>
            <a:r>
              <a:rPr lang="en-US" altLang="en-US" sz="2600" b="1">
                <a:solidFill>
                  <a:srgbClr val="000000"/>
                </a:solidFill>
                <a:latin typeface="Montserrat Classic" panose="00000500000000000000"/>
              </a:rPr>
              <a:t>️</a:t>
            </a:r>
            <a:r>
              <a:rPr lang="en-US" altLang="en-US" sz="2600" b="1">
                <a:solidFill>
                  <a:srgbClr val="000000"/>
                </a:solidFill>
                <a:latin typeface="Montserrat Classic" panose="00000500000000000000"/>
              </a:rPr>
              <a:t> Results are displayed, and the neural network is visualized</a:t>
            </a:r>
            <a:endParaRPr lang="en-US" altLang="en-US" sz="2600" b="1">
              <a:solidFill>
                <a:srgbClr val="000000"/>
              </a:solidFill>
              <a:latin typeface="Montserrat Classic" panose="00000500000000000000"/>
            </a:endParaRPr>
          </a:p>
          <a:p>
            <a:pPr marL="0" lvl="0" indent="0" algn="ctr">
              <a:lnSpc>
                <a:spcPts val="2755"/>
              </a:lnSpc>
            </a:pPr>
            <a:endParaRPr lang="en-US" altLang="en-US" sz="2600" b="1">
              <a:solidFill>
                <a:srgbClr val="000000"/>
              </a:solidFill>
              <a:latin typeface="Montserrat Classic" panose="00000500000000000000"/>
            </a:endParaRPr>
          </a:p>
          <a:p>
            <a:pPr marL="0" lvl="0" indent="0" algn="ctr">
              <a:lnSpc>
                <a:spcPts val="2755"/>
              </a:lnSpc>
            </a:pPr>
            <a:endParaRPr lang="en-US" altLang="en-US" sz="2600" b="1">
              <a:solidFill>
                <a:srgbClr val="000000"/>
              </a:solidFill>
              <a:latin typeface="Montserrat Classic" panose="0000050000000000000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601470" y="3687445"/>
            <a:ext cx="3451860" cy="5933440"/>
            <a:chOff x="0" y="0"/>
            <a:chExt cx="909057" cy="13119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09057" cy="1311902"/>
            </a:xfrm>
            <a:custGeom>
              <a:avLst/>
              <a:gdLst/>
              <a:ahLst/>
              <a:cxnLst/>
              <a:rect l="l" t="t" r="r" b="b"/>
              <a:pathLst>
                <a:path w="909057" h="1311902">
                  <a:moveTo>
                    <a:pt x="76262" y="0"/>
                  </a:moveTo>
                  <a:lnTo>
                    <a:pt x="832794" y="0"/>
                  </a:lnTo>
                  <a:cubicBezTo>
                    <a:pt x="874913" y="0"/>
                    <a:pt x="909057" y="34144"/>
                    <a:pt x="909057" y="76262"/>
                  </a:cubicBezTo>
                  <a:lnTo>
                    <a:pt x="909057" y="1235640"/>
                  </a:lnTo>
                  <a:cubicBezTo>
                    <a:pt x="909057" y="1277758"/>
                    <a:pt x="874913" y="1311902"/>
                    <a:pt x="832794" y="1311902"/>
                  </a:cubicBezTo>
                  <a:lnTo>
                    <a:pt x="76262" y="1311902"/>
                  </a:lnTo>
                  <a:cubicBezTo>
                    <a:pt x="34144" y="1311902"/>
                    <a:pt x="0" y="1277758"/>
                    <a:pt x="0" y="1235640"/>
                  </a:cubicBezTo>
                  <a:lnTo>
                    <a:pt x="0" y="76262"/>
                  </a:lnTo>
                  <a:cubicBezTo>
                    <a:pt x="0" y="34144"/>
                    <a:pt x="34144" y="0"/>
                    <a:pt x="76262" y="0"/>
                  </a:cubicBezTo>
                  <a:close/>
                </a:path>
              </a:pathLst>
            </a:custGeom>
            <a:solidFill>
              <a:srgbClr val="CADD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909057" cy="13500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  <a:endParaRPr b="1"/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9335770" y="3687445"/>
            <a:ext cx="3451860" cy="4318635"/>
            <a:chOff x="0" y="0"/>
            <a:chExt cx="909057" cy="131190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09057" cy="1311902"/>
            </a:xfrm>
            <a:custGeom>
              <a:avLst/>
              <a:gdLst/>
              <a:ahLst/>
              <a:cxnLst/>
              <a:rect l="l" t="t" r="r" b="b"/>
              <a:pathLst>
                <a:path w="909057" h="1311902">
                  <a:moveTo>
                    <a:pt x="76262" y="0"/>
                  </a:moveTo>
                  <a:lnTo>
                    <a:pt x="832794" y="0"/>
                  </a:lnTo>
                  <a:cubicBezTo>
                    <a:pt x="874913" y="0"/>
                    <a:pt x="909057" y="34144"/>
                    <a:pt x="909057" y="76262"/>
                  </a:cubicBezTo>
                  <a:lnTo>
                    <a:pt x="909057" y="1235640"/>
                  </a:lnTo>
                  <a:cubicBezTo>
                    <a:pt x="909057" y="1277758"/>
                    <a:pt x="874913" y="1311902"/>
                    <a:pt x="832794" y="1311902"/>
                  </a:cubicBezTo>
                  <a:lnTo>
                    <a:pt x="76262" y="1311902"/>
                  </a:lnTo>
                  <a:cubicBezTo>
                    <a:pt x="34144" y="1311902"/>
                    <a:pt x="0" y="1277758"/>
                    <a:pt x="0" y="1235640"/>
                  </a:cubicBezTo>
                  <a:lnTo>
                    <a:pt x="0" y="76262"/>
                  </a:lnTo>
                  <a:cubicBezTo>
                    <a:pt x="0" y="34144"/>
                    <a:pt x="34144" y="0"/>
                    <a:pt x="76262" y="0"/>
                  </a:cubicBezTo>
                  <a:close/>
                </a:path>
              </a:pathLst>
            </a:custGeom>
            <a:solidFill>
              <a:srgbClr val="CADD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909057" cy="13500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  <a:endParaRPr b="1"/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13202920" y="3687445"/>
            <a:ext cx="3451860" cy="3616960"/>
            <a:chOff x="0" y="0"/>
            <a:chExt cx="909057" cy="131190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09057" cy="1311902"/>
            </a:xfrm>
            <a:custGeom>
              <a:avLst/>
              <a:gdLst/>
              <a:ahLst/>
              <a:cxnLst/>
              <a:rect l="l" t="t" r="r" b="b"/>
              <a:pathLst>
                <a:path w="909057" h="1311902">
                  <a:moveTo>
                    <a:pt x="76262" y="0"/>
                  </a:moveTo>
                  <a:lnTo>
                    <a:pt x="832794" y="0"/>
                  </a:lnTo>
                  <a:cubicBezTo>
                    <a:pt x="874913" y="0"/>
                    <a:pt x="909057" y="34144"/>
                    <a:pt x="909057" y="76262"/>
                  </a:cubicBezTo>
                  <a:lnTo>
                    <a:pt x="909057" y="1235640"/>
                  </a:lnTo>
                  <a:cubicBezTo>
                    <a:pt x="909057" y="1277758"/>
                    <a:pt x="874913" y="1311902"/>
                    <a:pt x="832794" y="1311902"/>
                  </a:cubicBezTo>
                  <a:lnTo>
                    <a:pt x="76262" y="1311902"/>
                  </a:lnTo>
                  <a:cubicBezTo>
                    <a:pt x="34144" y="1311902"/>
                    <a:pt x="0" y="1277758"/>
                    <a:pt x="0" y="1235640"/>
                  </a:cubicBezTo>
                  <a:lnTo>
                    <a:pt x="0" y="76262"/>
                  </a:lnTo>
                  <a:cubicBezTo>
                    <a:pt x="0" y="34144"/>
                    <a:pt x="34144" y="0"/>
                    <a:pt x="76262" y="0"/>
                  </a:cubicBezTo>
                  <a:close/>
                </a:path>
              </a:pathLst>
            </a:custGeom>
            <a:solidFill>
              <a:srgbClr val="CADD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909057" cy="13500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  <a:endParaRPr b="1"/>
            </a:p>
          </p:txBody>
        </p:sp>
      </p:grpSp>
      <p:grpSp>
        <p:nvGrpSpPr>
          <p:cNvPr id="11" name="Group 11"/>
          <p:cNvGrpSpPr/>
          <p:nvPr/>
        </p:nvGrpSpPr>
        <p:grpSpPr>
          <a:xfrm rot="0">
            <a:off x="5468620" y="3687445"/>
            <a:ext cx="3451860" cy="5094605"/>
            <a:chOff x="0" y="0"/>
            <a:chExt cx="909057" cy="131190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909057" cy="1311902"/>
            </a:xfrm>
            <a:custGeom>
              <a:avLst/>
              <a:gdLst/>
              <a:ahLst/>
              <a:cxnLst/>
              <a:rect l="l" t="t" r="r" b="b"/>
              <a:pathLst>
                <a:path w="909057" h="1311902">
                  <a:moveTo>
                    <a:pt x="76262" y="0"/>
                  </a:moveTo>
                  <a:lnTo>
                    <a:pt x="832794" y="0"/>
                  </a:lnTo>
                  <a:cubicBezTo>
                    <a:pt x="874913" y="0"/>
                    <a:pt x="909057" y="34144"/>
                    <a:pt x="909057" y="76262"/>
                  </a:cubicBezTo>
                  <a:lnTo>
                    <a:pt x="909057" y="1235640"/>
                  </a:lnTo>
                  <a:cubicBezTo>
                    <a:pt x="909057" y="1277758"/>
                    <a:pt x="874913" y="1311902"/>
                    <a:pt x="832794" y="1311902"/>
                  </a:cubicBezTo>
                  <a:lnTo>
                    <a:pt x="76262" y="1311902"/>
                  </a:lnTo>
                  <a:cubicBezTo>
                    <a:pt x="34144" y="1311902"/>
                    <a:pt x="0" y="1277758"/>
                    <a:pt x="0" y="1235640"/>
                  </a:cubicBezTo>
                  <a:lnTo>
                    <a:pt x="0" y="76262"/>
                  </a:lnTo>
                  <a:cubicBezTo>
                    <a:pt x="0" y="34144"/>
                    <a:pt x="34144" y="0"/>
                    <a:pt x="76262" y="0"/>
                  </a:cubicBezTo>
                  <a:close/>
                </a:path>
              </a:pathLst>
            </a:custGeom>
            <a:solidFill>
              <a:srgbClr val="CADD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909057" cy="13500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  <a:endParaRPr b="1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798175" y="4126833"/>
            <a:ext cx="3058297" cy="186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40"/>
              </a:lnSpc>
              <a:spcBef>
                <a:spcPct val="0"/>
              </a:spcBef>
            </a:pPr>
            <a:r>
              <a:rPr lang="en-US" altLang="en-US" sz="2800" b="1">
                <a:solidFill>
                  <a:srgbClr val="000000"/>
                </a:solidFill>
                <a:latin typeface="Montserrat Classic Bold" panose="00000800000000000000"/>
              </a:rPr>
              <a:t>✅ Neurons activate dynamically</a:t>
            </a:r>
            <a:endParaRPr lang="en-US" altLang="en-US" sz="2800" b="1">
              <a:solidFill>
                <a:srgbClr val="000000"/>
              </a:solidFill>
              <a:latin typeface="Montserrat Classic Bold" panose="00000800000000000000"/>
            </a:endParaRPr>
          </a:p>
          <a:p>
            <a:pPr marL="0" lvl="0" indent="0" algn="ctr">
              <a:lnSpc>
                <a:spcPts val="3640"/>
              </a:lnSpc>
              <a:spcBef>
                <a:spcPct val="0"/>
              </a:spcBef>
            </a:pPr>
            <a:endParaRPr lang="en-US" altLang="en-US" sz="2800" b="1">
              <a:solidFill>
                <a:srgbClr val="000000"/>
              </a:solidFill>
              <a:latin typeface="Montserrat Classic Bold" panose="00000800000000000000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9539350" y="4126833"/>
            <a:ext cx="3044404" cy="1400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40"/>
              </a:lnSpc>
              <a:spcBef>
                <a:spcPct val="0"/>
              </a:spcBef>
            </a:pPr>
            <a:r>
              <a:rPr lang="en-US" altLang="en-US" sz="2800" b="1">
                <a:solidFill>
                  <a:srgbClr val="000000"/>
                </a:solidFill>
                <a:latin typeface="Montserrat Classic Bold" panose="00000800000000000000"/>
              </a:rPr>
              <a:t>✅ Weight values appear clearly</a:t>
            </a:r>
            <a:endParaRPr lang="en-US" altLang="en-US" sz="2800" b="1">
              <a:solidFill>
                <a:srgbClr val="000000"/>
              </a:solidFill>
              <a:latin typeface="Montserrat Classic Bold" panose="00000800000000000000"/>
            </a:endParaRPr>
          </a:p>
          <a:p>
            <a:pPr marL="0" lvl="0" indent="0" algn="ctr">
              <a:lnSpc>
                <a:spcPts val="3640"/>
              </a:lnSpc>
              <a:spcBef>
                <a:spcPct val="0"/>
              </a:spcBef>
            </a:pPr>
            <a:endParaRPr lang="en-US" altLang="en-US" sz="2800" b="1">
              <a:solidFill>
                <a:srgbClr val="000000"/>
              </a:solidFill>
              <a:latin typeface="Montserrat Classic Bold" panose="00000800000000000000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3599850" y="4126833"/>
            <a:ext cx="2657633" cy="186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40"/>
              </a:lnSpc>
              <a:spcBef>
                <a:spcPct val="0"/>
              </a:spcBef>
            </a:pPr>
            <a:r>
              <a:rPr lang="en-US" altLang="en-US" sz="2800" b="1">
                <a:solidFill>
                  <a:srgbClr val="000000"/>
                </a:solidFill>
                <a:latin typeface="Montserrat Classic Bold" panose="00000800000000000000"/>
              </a:rPr>
              <a:t>✅ A smooth, clean animation effect</a:t>
            </a:r>
            <a:endParaRPr lang="en-US" altLang="en-US" sz="2800" b="1">
              <a:solidFill>
                <a:srgbClr val="000000"/>
              </a:solidFill>
              <a:latin typeface="Montserrat Classic Bold" panose="00000800000000000000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4656140" y="1416150"/>
            <a:ext cx="8975721" cy="817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75"/>
              </a:lnSpc>
            </a:pPr>
            <a:r>
              <a:rPr lang="en-US" altLang="en-US" sz="6310" b="1">
                <a:solidFill>
                  <a:srgbClr val="000000"/>
                </a:solidFill>
                <a:latin typeface="Bebas Neue Bold" panose="020B0606020202050201"/>
              </a:rPr>
              <a:t>What Happens?</a:t>
            </a:r>
            <a:endParaRPr lang="en-US" altLang="en-US" sz="6310" b="1">
              <a:solidFill>
                <a:srgbClr val="000000"/>
              </a:solidFill>
              <a:latin typeface="Bebas Neue Bold" panose="020B0606020202050201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5672331" y="4126833"/>
            <a:ext cx="3044213" cy="1400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40"/>
              </a:lnSpc>
              <a:spcBef>
                <a:spcPct val="0"/>
              </a:spcBef>
            </a:pPr>
            <a:r>
              <a:rPr lang="en-US" altLang="en-US" sz="2800" b="1">
                <a:solidFill>
                  <a:srgbClr val="000000"/>
                </a:solidFill>
                <a:latin typeface="Montserrat Classic Bold" panose="00000800000000000000"/>
              </a:rPr>
              <a:t>✅ Edges light up in sequence</a:t>
            </a:r>
            <a:endParaRPr lang="en-US" altLang="en-US" sz="2800" b="1">
              <a:solidFill>
                <a:srgbClr val="000000"/>
              </a:solidFill>
              <a:latin typeface="Montserrat Classic Bold" panose="00000800000000000000"/>
            </a:endParaRPr>
          </a:p>
          <a:p>
            <a:pPr marL="0" lvl="0" indent="0" algn="ctr">
              <a:lnSpc>
                <a:spcPts val="3640"/>
              </a:lnSpc>
              <a:spcBef>
                <a:spcPct val="0"/>
              </a:spcBef>
            </a:pPr>
            <a:endParaRPr lang="en-US" altLang="en-US" sz="2800" b="1">
              <a:solidFill>
                <a:srgbClr val="000000"/>
              </a:solidFill>
              <a:latin typeface="Montserrat Classic Bold" panose="00000800000000000000"/>
            </a:endParaRPr>
          </a:p>
        </p:txBody>
      </p:sp>
      <p:sp>
        <p:nvSpPr>
          <p:cNvPr id="23" name="Freeform 7"/>
          <p:cNvSpPr/>
          <p:nvPr/>
        </p:nvSpPr>
        <p:spPr>
          <a:xfrm>
            <a:off x="14249400" y="6809105"/>
            <a:ext cx="4038600" cy="3477895"/>
          </a:xfrm>
          <a:custGeom>
            <a:avLst/>
            <a:gdLst/>
            <a:ahLst/>
            <a:cxnLst/>
            <a:rect l="l" t="t" r="r" b="b"/>
            <a:pathLst>
              <a:path w="7258642" h="7554528">
                <a:moveTo>
                  <a:pt x="0" y="0"/>
                </a:moveTo>
                <a:lnTo>
                  <a:pt x="7258642" y="0"/>
                </a:lnTo>
                <a:lnTo>
                  <a:pt x="7258642" y="7554528"/>
                </a:lnTo>
                <a:lnTo>
                  <a:pt x="0" y="7554528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7"/>
          <p:cNvSpPr/>
          <p:nvPr/>
        </p:nvSpPr>
        <p:spPr>
          <a:xfrm>
            <a:off x="0" y="38100"/>
            <a:ext cx="3929380" cy="4362450"/>
          </a:xfrm>
          <a:custGeom>
            <a:avLst/>
            <a:gdLst/>
            <a:ahLst/>
            <a:cxnLst/>
            <a:rect l="l" t="t" r="r" b="b"/>
            <a:pathLst>
              <a:path w="7563983" h="7554528">
                <a:moveTo>
                  <a:pt x="0" y="0"/>
                </a:moveTo>
                <a:lnTo>
                  <a:pt x="7563983" y="0"/>
                </a:lnTo>
                <a:lnTo>
                  <a:pt x="7563983" y="7554528"/>
                </a:lnTo>
                <a:lnTo>
                  <a:pt x="0" y="75545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7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714127" y="683475"/>
            <a:ext cx="16859746" cy="8920050"/>
            <a:chOff x="0" y="0"/>
            <a:chExt cx="4440427" cy="23493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0427" cy="2349314"/>
            </a:xfrm>
            <a:custGeom>
              <a:avLst/>
              <a:gdLst/>
              <a:ahLst/>
              <a:cxnLst/>
              <a:rect l="l" t="t" r="r" b="b"/>
              <a:pathLst>
                <a:path w="4440427" h="2349314">
                  <a:moveTo>
                    <a:pt x="15613" y="0"/>
                  </a:moveTo>
                  <a:lnTo>
                    <a:pt x="4424814" y="0"/>
                  </a:lnTo>
                  <a:cubicBezTo>
                    <a:pt x="4428955" y="0"/>
                    <a:pt x="4432926" y="1645"/>
                    <a:pt x="4435854" y="4573"/>
                  </a:cubicBezTo>
                  <a:cubicBezTo>
                    <a:pt x="4438782" y="7501"/>
                    <a:pt x="4440427" y="11472"/>
                    <a:pt x="4440427" y="15613"/>
                  </a:cubicBezTo>
                  <a:lnTo>
                    <a:pt x="4440427" y="2333701"/>
                  </a:lnTo>
                  <a:cubicBezTo>
                    <a:pt x="4440427" y="2337842"/>
                    <a:pt x="4438782" y="2341813"/>
                    <a:pt x="4435854" y="2344741"/>
                  </a:cubicBezTo>
                  <a:cubicBezTo>
                    <a:pt x="4432926" y="2347669"/>
                    <a:pt x="4428955" y="2349314"/>
                    <a:pt x="4424814" y="2349314"/>
                  </a:cubicBezTo>
                  <a:lnTo>
                    <a:pt x="15613" y="2349314"/>
                  </a:lnTo>
                  <a:cubicBezTo>
                    <a:pt x="11472" y="2349314"/>
                    <a:pt x="7501" y="2347669"/>
                    <a:pt x="4573" y="2344741"/>
                  </a:cubicBezTo>
                  <a:cubicBezTo>
                    <a:pt x="1645" y="2341813"/>
                    <a:pt x="0" y="2337842"/>
                    <a:pt x="0" y="2333701"/>
                  </a:cubicBezTo>
                  <a:lnTo>
                    <a:pt x="0" y="15613"/>
                  </a:lnTo>
                  <a:cubicBezTo>
                    <a:pt x="0" y="11472"/>
                    <a:pt x="1645" y="7501"/>
                    <a:pt x="4573" y="4573"/>
                  </a:cubicBezTo>
                  <a:cubicBezTo>
                    <a:pt x="7501" y="1645"/>
                    <a:pt x="11472" y="0"/>
                    <a:pt x="15613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40427" cy="23874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600011" y="2857214"/>
            <a:ext cx="7194594" cy="407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90"/>
              </a:lnSpc>
            </a:pPr>
            <a:r>
              <a:rPr lang="en-US" sz="11265">
                <a:solidFill>
                  <a:srgbClr val="000000"/>
                </a:solidFill>
                <a:latin typeface="Bebas Neue Bold" panose="020B0606020202050201"/>
              </a:rPr>
              <a:t>without laibarary &gt;&gt;&gt;</a:t>
            </a:r>
            <a:endParaRPr lang="en-US" altLang="en-US" sz="3600" b="1" u="sng">
              <a:solidFill>
                <a:schemeClr val="accent1"/>
              </a:solidFill>
              <a:latin typeface="Bebas Neue Bold" panose="020B0606020202050201"/>
            </a:endParaRPr>
          </a:p>
        </p:txBody>
      </p:sp>
      <p:sp>
        <p:nvSpPr>
          <p:cNvPr id="23" name="Freeform 7"/>
          <p:cNvSpPr/>
          <p:nvPr/>
        </p:nvSpPr>
        <p:spPr>
          <a:xfrm flipH="1">
            <a:off x="9677400" y="1181100"/>
            <a:ext cx="7805420" cy="7537450"/>
          </a:xfrm>
          <a:custGeom>
            <a:avLst/>
            <a:gdLst/>
            <a:ahLst/>
            <a:cxnLst/>
            <a:rect l="l" t="t" r="r" b="b"/>
            <a:pathLst>
              <a:path w="7258642" h="7554528">
                <a:moveTo>
                  <a:pt x="0" y="0"/>
                </a:moveTo>
                <a:lnTo>
                  <a:pt x="7258642" y="0"/>
                </a:lnTo>
                <a:lnTo>
                  <a:pt x="7258642" y="7554528"/>
                </a:lnTo>
                <a:lnTo>
                  <a:pt x="0" y="7554528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7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714127" y="683475"/>
            <a:ext cx="16859746" cy="8920050"/>
            <a:chOff x="0" y="0"/>
            <a:chExt cx="4440427" cy="23493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0427" cy="2349314"/>
            </a:xfrm>
            <a:custGeom>
              <a:avLst/>
              <a:gdLst/>
              <a:ahLst/>
              <a:cxnLst/>
              <a:rect l="l" t="t" r="r" b="b"/>
              <a:pathLst>
                <a:path w="4440427" h="2349314">
                  <a:moveTo>
                    <a:pt x="15613" y="0"/>
                  </a:moveTo>
                  <a:lnTo>
                    <a:pt x="4424814" y="0"/>
                  </a:lnTo>
                  <a:cubicBezTo>
                    <a:pt x="4428955" y="0"/>
                    <a:pt x="4432926" y="1645"/>
                    <a:pt x="4435854" y="4573"/>
                  </a:cubicBezTo>
                  <a:cubicBezTo>
                    <a:pt x="4438782" y="7501"/>
                    <a:pt x="4440427" y="11472"/>
                    <a:pt x="4440427" y="15613"/>
                  </a:cubicBezTo>
                  <a:lnTo>
                    <a:pt x="4440427" y="2333701"/>
                  </a:lnTo>
                  <a:cubicBezTo>
                    <a:pt x="4440427" y="2337842"/>
                    <a:pt x="4438782" y="2341813"/>
                    <a:pt x="4435854" y="2344741"/>
                  </a:cubicBezTo>
                  <a:cubicBezTo>
                    <a:pt x="4432926" y="2347669"/>
                    <a:pt x="4428955" y="2349314"/>
                    <a:pt x="4424814" y="2349314"/>
                  </a:cubicBezTo>
                  <a:lnTo>
                    <a:pt x="15613" y="2349314"/>
                  </a:lnTo>
                  <a:cubicBezTo>
                    <a:pt x="11472" y="2349314"/>
                    <a:pt x="7501" y="2347669"/>
                    <a:pt x="4573" y="2344741"/>
                  </a:cubicBezTo>
                  <a:cubicBezTo>
                    <a:pt x="1645" y="2341813"/>
                    <a:pt x="0" y="2337842"/>
                    <a:pt x="0" y="2333701"/>
                  </a:cubicBezTo>
                  <a:lnTo>
                    <a:pt x="0" y="15613"/>
                  </a:lnTo>
                  <a:cubicBezTo>
                    <a:pt x="0" y="11472"/>
                    <a:pt x="1645" y="7501"/>
                    <a:pt x="4573" y="4573"/>
                  </a:cubicBezTo>
                  <a:cubicBezTo>
                    <a:pt x="7501" y="1645"/>
                    <a:pt x="11472" y="0"/>
                    <a:pt x="15613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40427" cy="23874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752776" y="3879564"/>
            <a:ext cx="7194594" cy="2715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90"/>
              </a:lnSpc>
            </a:pPr>
            <a:r>
              <a:rPr lang="en-US" sz="11265">
                <a:solidFill>
                  <a:srgbClr val="000000"/>
                </a:solidFill>
                <a:latin typeface="Bebas Neue Bold" panose="020B0606020202050201"/>
              </a:rPr>
              <a:t>by laibarary &gt;&gt;&gt;</a:t>
            </a:r>
            <a:endParaRPr lang="en-US" altLang="en-US" sz="3600" b="1" u="sng">
              <a:solidFill>
                <a:schemeClr val="accent1"/>
              </a:solidFill>
              <a:latin typeface="Bebas Neue Bold" panose="020B0606020202050201"/>
            </a:endParaRPr>
          </a:p>
        </p:txBody>
      </p:sp>
      <p:sp>
        <p:nvSpPr>
          <p:cNvPr id="23" name="Freeform 7"/>
          <p:cNvSpPr/>
          <p:nvPr/>
        </p:nvSpPr>
        <p:spPr>
          <a:xfrm>
            <a:off x="752475" y="1312545"/>
            <a:ext cx="8869045" cy="7537450"/>
          </a:xfrm>
          <a:custGeom>
            <a:avLst/>
            <a:gdLst/>
            <a:ahLst/>
            <a:cxnLst/>
            <a:rect l="l" t="t" r="r" b="b"/>
            <a:pathLst>
              <a:path w="7258642" h="7554528">
                <a:moveTo>
                  <a:pt x="0" y="0"/>
                </a:moveTo>
                <a:lnTo>
                  <a:pt x="7258642" y="0"/>
                </a:lnTo>
                <a:lnTo>
                  <a:pt x="7258642" y="7554528"/>
                </a:lnTo>
                <a:lnTo>
                  <a:pt x="0" y="7554528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1781</Words>
  <Application>WPS Presentation</Application>
  <PresentationFormat>On-screen Show (4:3)</PresentationFormat>
  <Paragraphs>91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SimSun</vt:lpstr>
      <vt:lpstr>Wingdings</vt:lpstr>
      <vt:lpstr>Montserrat Classic</vt:lpstr>
      <vt:lpstr>Bebas Neue Bold</vt:lpstr>
      <vt:lpstr>Open Sans</vt:lpstr>
      <vt:lpstr>Segoe Print</vt:lpstr>
      <vt:lpstr>Montserrat Classic Bold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&amp; White Practical Uses of AI in EFL Presentation</dc:title>
  <dc:creator/>
  <cp:lastModifiedBy>Momen Tarek</cp:lastModifiedBy>
  <cp:revision>7</cp:revision>
  <dcterms:created xsi:type="dcterms:W3CDTF">2006-08-16T01:00:00Z</dcterms:created>
  <dcterms:modified xsi:type="dcterms:W3CDTF">2025-02-24T18:04:09Z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05695AA19FAC409CBA074CC1C0BBD500_13</vt:lpwstr>
  </property>
  <property fmtid="{D5CDD505-2E9C-101B-9397-08002B2CF9AE}" pid="3" name="KSOProductBuildVer">
    <vt:lpwstr>1033-12.2.0.20323</vt:lpwstr>
  </property>
</Properties>
</file>